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90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Psychopathology 101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Baijesh Ramesh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Depressive episode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2000" spc="-1" strike="noStrike">
                <a:latin typeface="Cambria"/>
              </a:rPr>
              <a:t>(1) depressed mood to a degree that is definitely abnormal for the individual, present for most of the day and almost every day, largely uninfluenced by circumstances, and sustained for at least 2 weeks.</a:t>
            </a:r>
            <a:endParaRPr b="0" lang="en-IN" sz="20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2000" spc="-1" strike="noStrike">
                <a:latin typeface="Cambria"/>
              </a:rPr>
              <a:t>(2) loss of interest or pleasure in activities that are normally pleasurable;</a:t>
            </a:r>
            <a:endParaRPr b="0" lang="en-IN" sz="20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2000" spc="-1" strike="noStrike">
                <a:latin typeface="Cambria"/>
              </a:rPr>
              <a:t>(3) decreased energy or increased fatiguability.</a:t>
            </a:r>
            <a:endParaRPr b="0" lang="en-IN" sz="20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2000" spc="-1" strike="noStrike">
                <a:latin typeface="Cambria"/>
              </a:rPr>
              <a:t>------------</a:t>
            </a:r>
            <a:endParaRPr b="0" lang="en-IN" sz="20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2000" spc="-1" strike="noStrike">
                <a:latin typeface="Cambria"/>
              </a:rPr>
              <a:t>loss of confidence and self-esteem; unreasonable feelings of self-reproach or excessive and inappropriate guilt; recurrent thoughts of death or suicide, or any suicidal behaviour; complaints or evidence of diminished ability to think or concentrate, such as indecisiveness or vacillation; change in psychomotor activity, with agitation or retardation (either subjective or objective); sleep disturbance of any type;</a:t>
            </a:r>
            <a:endParaRPr b="0" lang="en-IN" sz="2000" spc="-1" strike="noStrike">
              <a:latin typeface="Cambr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latin typeface="Cambria"/>
              </a:rPr>
              <a:t>Anxiety &amp; Stress related disorders</a:t>
            </a:r>
            <a:endParaRPr b="0" lang="en-IN" sz="3600" spc="-1" strike="noStrike">
              <a:latin typeface="Cambria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Phobic disorders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Panic disorder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Obsessive Compulsive Disorder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PTSD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Dissociative Disorders</a:t>
            </a:r>
            <a:endParaRPr b="0" lang="en-IN" sz="3200" spc="-1" strike="noStrike">
              <a:latin typeface="Cambri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latin typeface="Cambria"/>
              </a:rPr>
              <a:t>Childhood disorders</a:t>
            </a:r>
            <a:endParaRPr b="0" lang="en-IN" sz="3600" spc="-1" strike="noStrike">
              <a:latin typeface="Cambria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Intellectual Disability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Autism 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Learning Disability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Attention Deficit Hyperactivity Disorder (ADHD)</a:t>
            </a:r>
            <a:endParaRPr b="0" lang="en-IN" sz="3200" spc="-1" strike="noStrike">
              <a:latin typeface="Cambr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Eating disorders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Personality disorders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Sleep disorders</a:t>
            </a:r>
            <a:endParaRPr b="0" lang="en-IN" sz="32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Cambria"/>
              </a:rPr>
              <a:t>Disorders of sexual functioning etc.</a:t>
            </a:r>
            <a:endParaRPr b="0" lang="en-IN" sz="3200" spc="-1" strike="noStrike">
              <a:latin typeface="Cambr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latin typeface="Cambria"/>
              </a:rPr>
              <a:t>Technololgy in the Asseessment/ Intervention</a:t>
            </a:r>
            <a:endParaRPr b="0" lang="en-IN" sz="3600" spc="-1" strike="noStrike">
              <a:latin typeface="Cambria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Biofeedback/ Neurofeedback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Apps for screening and self-help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App/Web based therapies – video/text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AI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Behavior trackers to indicate an impending MH crisis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VR</a:t>
            </a:r>
            <a:endParaRPr b="0" lang="en-IN" sz="2800" spc="-1" strike="noStrike">
              <a:latin typeface="Cambria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mbria"/>
              </a:rPr>
              <a:t>AVATAR</a:t>
            </a:r>
            <a:endParaRPr b="0" lang="en-IN" sz="2800" spc="-1" strike="noStrike">
              <a:latin typeface="Cambri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Stream of Thought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a) Flight of ideas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b) Inhibition/ retardation of thinking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c) Circumstantiality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d) Perseveration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e) Thought blocking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Possession of thought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a)Obsessions and compulsions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b)Thought alienation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thought insertion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thought deprivation/ withdrawal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thought broadcasting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Content of thought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Form of thought (derailment, substitution, omission)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The content of delusions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a)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persecution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b)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jealousy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c)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love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(the fantasy lover)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d)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Grandiose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delusions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e)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ill health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f)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guilt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g)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Nihilistic</a:t>
            </a: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 delusions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73"/>
                </a:solidFill>
                <a:latin typeface="Bookman Old Style"/>
              </a:rPr>
              <a:t>h) Delusions of </a:t>
            </a:r>
            <a:r>
              <a:rPr b="0" i="1" lang="en-IN" sz="2800" spc="-1" strike="noStrike">
                <a:solidFill>
                  <a:srgbClr val="ff0000"/>
                </a:solidFill>
                <a:latin typeface="Bookman Old Style"/>
              </a:rPr>
              <a:t>poverty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Disorders of Perception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- Illusion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- Hallucination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Psychosis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Schizophrenia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- Paranoid, Catatonic, Hebephrenic, Simple, </a:t>
            </a:r>
            <a:r>
              <a:rPr b="0" lang="en-IN" sz="3200" spc="-1" strike="noStrike">
                <a:latin typeface="Arial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&amp; Undifferentiated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Delusional disorder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others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Mood disorders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Depression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Mania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Bipolar Affective Disorder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Persistent mood disorders.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Manic episode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68000" y="1172160"/>
            <a:ext cx="9468000" cy="42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(1) Increased activity or physical restlessness;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(2) Increased talkativeness ('pressure of speech');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(3) Flight of ideas or the subjective experience of thoughts racing;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(4) Loss of normal social inhibitions resulting in behaviour which is inappropriate to the circumstances;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(5) Decreased need for sleep;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(6) Inflated self-esteem or grandiosity;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(7) Distractibility or constant changes in activity or plans;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(8) Behaviour which is foolhardy or reckless and whose risks the subject does not recognize e.g. spending sprees,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foolish enterprises, reckless driving;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(9) Marked sexual energy or sexual indiscretions.</a:t>
            </a:r>
            <a:endParaRPr b="0" lang="en-IN" sz="1800" spc="-1" strike="noStrike">
              <a:latin typeface="Cambria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IN" sz="1800" spc="-1" strike="noStrike">
                <a:latin typeface="Cambria"/>
              </a:rPr>
              <a:t>+/- hallucinations/ delusions</a:t>
            </a:r>
            <a:endParaRPr b="0" lang="en-IN" sz="1800" spc="-1" strike="noStrike">
              <a:latin typeface="Cambr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2019-08-20T11:22:11Z</dcterms:created>
  <dc:creator/>
  <dc:description/>
  <dc:language>en-IN</dc:language>
  <cp:lastModifiedBy/>
  <dcterms:modified xsi:type="dcterms:W3CDTF">2019-08-27T14:27:50Z</dcterms:modified>
  <cp:revision>4</cp:revision>
  <dc:subject/>
  <dc:title/>
</cp:coreProperties>
</file>