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312" r:id="rId4"/>
    <p:sldId id="280" r:id="rId5"/>
    <p:sldId id="270" r:id="rId6"/>
    <p:sldId id="281" r:id="rId7"/>
    <p:sldId id="297" r:id="rId8"/>
    <p:sldId id="298" r:id="rId9"/>
    <p:sldId id="301" r:id="rId10"/>
    <p:sldId id="308" r:id="rId11"/>
    <p:sldId id="309" r:id="rId12"/>
    <p:sldId id="310" r:id="rId13"/>
    <p:sldId id="311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9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2A9D9-32E3-4B85-9F16-2E3B2ADD4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0C4CC3-ECE5-4FBE-9554-92BAC1784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F26767-6E87-4FAA-8CE8-E327D87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2638CD-4ACB-4360-AEAC-2F5F8949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84FCCE-AAE6-467E-B3F5-99AB4B9C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14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695D7-8F79-4240-AE73-DFEEA602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2A95990-CA1E-4B32-8CC1-006AC349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76D363-7E5D-4480-A736-C9AFE14A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3D9548-7D60-4E70-A2C8-D04C00B7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200B2D-9173-4085-A1AF-8156EBFB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15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A5FA8BB-BB4B-4A26-91FA-8D05181D3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17065C6-288A-4268-9E7F-D79258670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DEA9B5-FD4C-4B0F-AF72-8A7DF145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ECB7A-6CC8-4CCB-843D-F0A28870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CC38F7-B7E7-4001-A7FF-CA9B1E5A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7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55C6E-752C-4A9C-BD25-97304BFB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3CB75B-0407-4298-928D-CFE6911F4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B4F14F-8FD9-40FE-988E-6F284945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2D88E8-FF33-4DAE-91C5-B647C0E9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6DB4D1-7A1C-48EB-8FA6-66B29FA5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EB61F-1BFD-4346-A2F2-95A9D089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1DD724-7B3C-4348-ABA9-32CB7AD1C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C54DD5-651D-4CE6-A6F8-55763545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537FBB-3EF9-4B39-93F0-F68D62D4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B0D894-70D6-48CA-9447-8490B28B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56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B1301-CC7E-476B-98C1-85D83ABE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CA8646-8C39-47E0-872D-EDA008796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365F12-0ED3-43CE-BD1D-37014B08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A86690-7E13-4A8F-8107-B67E9D8C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894ABA-8EE8-40C6-BC85-15680C1D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8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546D9A-E2A9-41AE-8BE4-72DAB43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4A6FF1-DB57-4C60-8EEB-7640E28CE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2356D1D-8B24-4EA9-818B-E41920A21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D0103C-FB54-4322-994A-66BC44A4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B73C87-F061-4FD4-9E2A-ED3615B1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680B062-2D18-4AD2-9F88-E13D0616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55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8ADD56-8E3E-4A7A-BA2F-CD7770B9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112BE4-35EE-42BA-8DE2-1F0A1983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CEEE23-AB47-4D07-811C-4914FB73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EFFE72-F5F3-4404-8220-FFBC46682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2DE4DF0-0C37-41EF-9F64-7304BE32B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ED52598-75A6-4608-B6F5-4DB7CBE4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CC1F43-AAA3-44DA-8AC6-CD737ECD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AF777-0E67-4A96-90DA-37348D50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1495BC-8029-4DA2-B73C-892FB8BC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E38EF6-F495-4E24-A585-A7FD038F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83F896-7378-4E1E-B43D-A90DE9DF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E80555-CC57-4360-AE99-740D43F7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584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471D7DF-6073-4476-B9D7-AC76FACB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159920A-F9DA-43F6-B867-8D1BB865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E81839-0165-44CF-BE76-1117B25F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69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EE726-B7D8-47AF-859F-BFFF6D58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386B6-8BE0-49C3-99A2-A78FAD2B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D4FA34-249B-4CEB-819E-C32E31EBC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56CE60-6E04-47BE-8C2A-611177A7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2DD83D-81D5-4519-89F5-4FB2A29B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711AE8-9524-44CF-8B5A-41B0E8A7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7ED57-81DC-4752-BF14-0EF67A5A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1B15BE-E2C8-4C5A-8285-CA67194F3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A94DAD-8764-4133-B5AD-05688E48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7B9F5C-F1B4-4CE6-BE5B-57B91D97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2FDC50-A15A-4C38-86DB-71313EBB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3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21D434-62A0-4287-B24D-23C6896B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07276EA-A36C-46BB-8C67-14841362F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647691-4C0E-4CE8-8591-A4C38FEA4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F05A1D-3142-462D-9AB4-75EDC85B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9C5037-F5BF-4D5D-8AF0-790FB023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16688F-51B0-408F-9EF7-319F5E52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41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5986C-0A2E-4561-A3EA-A511E49C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738123-805A-4CF3-9836-D91560776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A18F43-B3B8-4BCF-93A8-57D38A2E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74C3D2-D258-4D30-9506-68B1E5BF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ECBB2E-7648-47B4-B934-454EBD77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70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F4BB37A-1912-4CA2-83C1-11BD0BC6D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04D9C0-3B12-4710-AAC6-F46988D5A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F0A9F5-985C-4546-A18D-6A816085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26355A-B3D4-4D77-9B9E-1F86CFBE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8D457-B99E-4871-9549-991D1703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35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AB8024-8432-4164-A783-5147BC71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3878EC-4C03-4783-B1E2-C116FED7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127DE8-CEFA-49A2-AE55-CC302691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75976F-02DE-4B0B-833E-4C69D90F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C2E443-48CB-4AB4-B79E-5A0A1571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2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11467-8910-4084-B9D0-FF2A31BA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FB9320-19C6-4981-A5D4-A65A50F43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E799E7-0600-4327-82EF-3E8CD16C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510C2B-F0A0-49A4-911C-FD23D8CC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9340B9-D131-4F26-B542-C92A0A86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187625-5538-41A4-9C03-2E383B75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3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14CF9-64EF-482B-B968-17646FA0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77603D-F500-4BBC-973C-76058D20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1B8BFB-DF9A-4033-9983-046FDC29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37A21-56BA-438A-A3BC-0AD89D051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A3238E-0FC1-4D51-AA87-478499782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837E4B-EB3A-441F-9CB9-8C5D14B5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B19EA3F-B451-4FB4-BEB9-6634F194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A279200-69B6-480E-8E11-C7AB878E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22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D38492-079E-44BA-A329-5E404EF4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417A1B2-B487-4FE5-B517-8E4CEB51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D21211-53CB-4C8D-9669-A233E68F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28730D-6491-4C9F-B4F3-E25D19ED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0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9F05CC-7898-42AA-9AFB-519890EA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35A400-2B36-45BB-B9A3-7236AA11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5933FF-ECA3-494F-B6ED-1F289C2F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16C8A-D1B6-4ACD-ACD4-FE77D562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F3DF80-DE45-44C3-BD46-5E65BB73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B38F8E0-5447-452D-905B-A0C01A6ED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27A861-1A44-4EE1-8E8B-B4B8D634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197C9E-44D4-4B56-B088-E40D30CB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F77414-4209-438B-8132-B788441D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6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16592-0CCB-4099-8515-4EA11299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0D3911-87C2-403A-8486-1E2828841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C68E2E-F385-4E80-857E-BCB86CE4D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964649-D347-4A09-993D-9E53A3CC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9483BC-BEB4-442E-A581-0127145B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F42CF8-D070-451A-975A-2C4006B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8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6B4F16-F514-4C93-88B6-357A8727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7C2CCC-FD19-4A4B-A9F0-6C034EE3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6B15B4-46C3-4FB4-92EB-412E2096B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EBDD-0FE3-4546-943D-06D6F760FA7E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D4274B-408C-450D-B152-EA432DAF0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AA7ED8-DE5E-4098-86B3-AB1FE3B68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1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83DEE34-8DDB-4879-B479-55FC5BB0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BEC7B3-5595-42CF-93F0-73B3074F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690C4A-9987-4005-B7D9-B7CB29265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B204-499C-4A50-BD3F-1A818F45974B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8009B2-CDDE-4779-83F0-4BFFFFA42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86470-909C-4748-A5F4-25A3E55C7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F61CB4-EFD8-4FB2-AC1D-5731103B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8559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358" y="6021347"/>
            <a:ext cx="2026112" cy="535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8A9091-B154-9159-A546-6E02BBD646D1}"/>
              </a:ext>
            </a:extLst>
          </p:cNvPr>
          <p:cNvSpPr txBox="1"/>
          <p:nvPr/>
        </p:nvSpPr>
        <p:spPr>
          <a:xfrm>
            <a:off x="464556" y="1718012"/>
            <a:ext cx="10079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Inter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5BD990-E826-3680-13E0-410C1E9DDC10}"/>
              </a:ext>
            </a:extLst>
          </p:cNvPr>
          <p:cNvSpPr txBox="1"/>
          <p:nvPr/>
        </p:nvSpPr>
        <p:spPr>
          <a:xfrm>
            <a:off x="607218" y="3211834"/>
            <a:ext cx="7469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dirty="0">
              <a:latin typeface="Inter"/>
            </a:endParaRPr>
          </a:p>
          <a:p>
            <a:pPr>
              <a:buChar char="•"/>
            </a:pPr>
            <a:endParaRPr lang="en-US">
              <a:latin typeface="Inter"/>
            </a:endParaRPr>
          </a:p>
          <a:p>
            <a:pPr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6B6D32-CF6D-87A2-53F6-EB0CD37F4A42}"/>
              </a:ext>
            </a:extLst>
          </p:cNvPr>
          <p:cNvSpPr txBox="1"/>
          <p:nvPr/>
        </p:nvSpPr>
        <p:spPr>
          <a:xfrm>
            <a:off x="774539" y="395845"/>
            <a:ext cx="88508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/>
              </a:rPr>
              <a:t>Modeling</a:t>
            </a:r>
            <a:endParaRPr lang="en-US" sz="2800" dirty="0">
              <a:cs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0805"/>
            <a:ext cx="223138" cy="26161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54165A-2B53-2134-FC82-0395AC05D909}"/>
              </a:ext>
            </a:extLst>
          </p:cNvPr>
          <p:cNvSpPr txBox="1"/>
          <p:nvPr/>
        </p:nvSpPr>
        <p:spPr>
          <a:xfrm>
            <a:off x="891011" y="395845"/>
            <a:ext cx="10165557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/>
              <a:t>Models used 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Linear Regression : </a:t>
            </a:r>
            <a:r>
              <a:rPr lang="en-US" dirty="0"/>
              <a:t>Linear regression analysis is used to predict the value of a variable based on the </a:t>
            </a:r>
            <a:r>
              <a:rPr lang="en-US" dirty="0" smtClean="0"/>
              <a:t>		      value </a:t>
            </a:r>
            <a:r>
              <a:rPr lang="en-US" dirty="0"/>
              <a:t>of another variable.</a:t>
            </a:r>
          </a:p>
          <a:p>
            <a:endParaRPr lang="en-US" dirty="0"/>
          </a:p>
          <a:p>
            <a:r>
              <a:rPr lang="en-IN" dirty="0"/>
              <a:t>2.   Decision Tree : Decision trees can effectively handle non-linear relationships between </a:t>
            </a:r>
            <a:r>
              <a:rPr lang="en-IN" dirty="0" err="1" smtClean="0"/>
              <a:t>features.Sales</a:t>
            </a:r>
            <a:r>
              <a:rPr lang="en-IN" dirty="0" smtClean="0"/>
              <a:t> 	                prediction and patterns may not follow a linear trend, and decision tree can capture 	                complex interactions and non-linear decision </a:t>
            </a:r>
            <a:r>
              <a:rPr lang="en-IN" dirty="0" err="1" smtClean="0"/>
              <a:t>boundaries,making</a:t>
            </a:r>
            <a:r>
              <a:rPr lang="en-IN" dirty="0" smtClean="0"/>
              <a:t> them suitable for 	                detecting sales. </a:t>
            </a:r>
            <a:endParaRPr lang="en-IN" dirty="0"/>
          </a:p>
          <a:p>
            <a:endParaRPr lang="en-IN" dirty="0"/>
          </a:p>
          <a:p>
            <a:r>
              <a:rPr lang="en-IN" dirty="0"/>
              <a:t>3.   Random Forest : </a:t>
            </a:r>
            <a:r>
              <a:rPr lang="en-IN" dirty="0" smtClean="0"/>
              <a:t> Random </a:t>
            </a:r>
            <a:r>
              <a:rPr lang="en-IN" dirty="0"/>
              <a:t>Forest can handle imbalanced data well by assigning weights to the minority 		  </a:t>
            </a:r>
            <a:r>
              <a:rPr lang="en-IN" dirty="0" smtClean="0"/>
              <a:t>class </a:t>
            </a:r>
            <a:r>
              <a:rPr lang="en-IN" dirty="0"/>
              <a:t>or using techniques like bootstrapping and feature </a:t>
            </a:r>
            <a:r>
              <a:rPr lang="en-IN" dirty="0" err="1" smtClean="0"/>
              <a:t>sampling.This</a:t>
            </a:r>
            <a:r>
              <a:rPr lang="en-IN" dirty="0" smtClean="0"/>
              <a:t> helps in 		  mitigating the class imbalance problem and improving the model’s ability to detect 		  sales.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eriod" startAt="4"/>
            </a:pPr>
            <a:r>
              <a:rPr lang="en-IN" dirty="0"/>
              <a:t>Gradient Boosting: </a:t>
            </a:r>
            <a:r>
              <a:rPr lang="en-US" dirty="0"/>
              <a:t>Gradient Boosting is an ensemble technique. It is primarily used in classification and 		      regression tasks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our dataset , Random Forest proves to be the most effective model giving an accuracy of 95</a:t>
            </a:r>
            <a:r>
              <a:rPr lang="en-US" dirty="0" smtClean="0"/>
              <a:t>%.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227948" cy="27699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358" y="6021347"/>
            <a:ext cx="2026112" cy="535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8A9091-B154-9159-A546-6E02BBD646D1}"/>
              </a:ext>
            </a:extLst>
          </p:cNvPr>
          <p:cNvSpPr txBox="1"/>
          <p:nvPr/>
        </p:nvSpPr>
        <p:spPr>
          <a:xfrm>
            <a:off x="464556" y="1718012"/>
            <a:ext cx="10079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Inter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5BD990-E826-3680-13E0-410C1E9DDC10}"/>
              </a:ext>
            </a:extLst>
          </p:cNvPr>
          <p:cNvSpPr txBox="1"/>
          <p:nvPr/>
        </p:nvSpPr>
        <p:spPr>
          <a:xfrm>
            <a:off x="607218" y="3211834"/>
            <a:ext cx="7469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dirty="0">
              <a:latin typeface="Inter"/>
            </a:endParaRPr>
          </a:p>
          <a:p>
            <a:pPr>
              <a:buChar char="•"/>
            </a:pPr>
            <a:endParaRPr lang="en-US">
              <a:latin typeface="Inter"/>
            </a:endParaRPr>
          </a:p>
          <a:p>
            <a:pPr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6B6D32-CF6D-87A2-53F6-EB0CD37F4A42}"/>
              </a:ext>
            </a:extLst>
          </p:cNvPr>
          <p:cNvSpPr txBox="1"/>
          <p:nvPr/>
        </p:nvSpPr>
        <p:spPr>
          <a:xfrm>
            <a:off x="1880414" y="493186"/>
            <a:ext cx="885089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/>
              </a:rPr>
              <a:t>Model Comparison </a:t>
            </a:r>
            <a:endParaRPr lang="en-US" sz="2400" dirty="0">
              <a:cs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0805"/>
            <a:ext cx="223138" cy="26161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227948" cy="27699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A54165A-2B53-2134-FC82-0395AC05D909}"/>
              </a:ext>
            </a:extLst>
          </p:cNvPr>
          <p:cNvSpPr txBox="1"/>
          <p:nvPr/>
        </p:nvSpPr>
        <p:spPr>
          <a:xfrm>
            <a:off x="1351670" y="954851"/>
            <a:ext cx="9949744" cy="47705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IN" sz="1700" dirty="0"/>
          </a:p>
          <a:p>
            <a:pPr algn="just"/>
            <a:r>
              <a:rPr lang="en-IN" sz="1700" dirty="0"/>
              <a:t>Selection of Model:</a:t>
            </a:r>
          </a:p>
          <a:p>
            <a:endParaRPr lang="en-IN" sz="1700" dirty="0"/>
          </a:p>
          <a:p>
            <a:endParaRPr lang="en-IN" sz="1700" dirty="0"/>
          </a:p>
          <a:p>
            <a:endParaRPr lang="en-IN" sz="1700" dirty="0"/>
          </a:p>
          <a:p>
            <a:endParaRPr lang="en-IN" sz="1700" dirty="0"/>
          </a:p>
          <a:p>
            <a:endParaRPr lang="en-IN" sz="2000" dirty="0"/>
          </a:p>
          <a:p>
            <a:pPr algn="just"/>
            <a:r>
              <a:rPr lang="en-IN" sz="1700" dirty="0"/>
              <a:t>After evaluating different models for </a:t>
            </a:r>
            <a:r>
              <a:rPr lang="en-IN" sz="1700" dirty="0" smtClean="0"/>
              <a:t>store sales prediction, </a:t>
            </a:r>
            <a:r>
              <a:rPr lang="en-IN" sz="1700" dirty="0"/>
              <a:t>including </a:t>
            </a:r>
            <a:r>
              <a:rPr lang="en-IN" sz="1700" dirty="0" smtClean="0"/>
              <a:t>Linear Regression</a:t>
            </a:r>
            <a:r>
              <a:rPr lang="en-IN" sz="1700" dirty="0"/>
              <a:t>, Decision Tree, Random Forest, and </a:t>
            </a:r>
            <a:r>
              <a:rPr lang="en-IN" sz="1700" dirty="0" smtClean="0"/>
              <a:t>Gradient Boosting, </a:t>
            </a:r>
            <a:r>
              <a:rPr lang="en-IN" sz="1700" dirty="0"/>
              <a:t>it can be concluded that the </a:t>
            </a:r>
            <a:r>
              <a:rPr lang="en-IN" sz="1700" dirty="0" smtClean="0"/>
              <a:t>Random </a:t>
            </a:r>
            <a:r>
              <a:rPr lang="en-IN" sz="1700" dirty="0"/>
              <a:t>Forest models outperform the others with a high </a:t>
            </a:r>
            <a:r>
              <a:rPr lang="en-IN" sz="1700" dirty="0" smtClean="0"/>
              <a:t>accuracy score </a:t>
            </a:r>
            <a:r>
              <a:rPr lang="en-IN" sz="1700" dirty="0"/>
              <a:t>of </a:t>
            </a:r>
            <a:r>
              <a:rPr lang="en-IN" sz="1700" dirty="0" smtClean="0"/>
              <a:t>95.34%. </a:t>
            </a:r>
          </a:p>
          <a:p>
            <a:pPr algn="just"/>
            <a:r>
              <a:rPr lang="en-IN" sz="1700" dirty="0" smtClean="0"/>
              <a:t>Random </a:t>
            </a:r>
            <a:r>
              <a:rPr lang="en-IN" sz="1700" dirty="0"/>
              <a:t>Forest is an ensemble learning method that combines multiple decision trees. It can handle complex interactions between features and has the advantage of being less prone to </a:t>
            </a:r>
            <a:r>
              <a:rPr lang="en-IN" sz="1700" dirty="0" err="1"/>
              <a:t>overfitting</a:t>
            </a:r>
            <a:r>
              <a:rPr lang="en-IN" sz="1700" dirty="0"/>
              <a:t>. Random Forest can be effective in identifying fraudulent patterns in the data.</a:t>
            </a:r>
          </a:p>
          <a:p>
            <a:pPr algn="just"/>
            <a:r>
              <a:rPr lang="en-IN" sz="1600" dirty="0"/>
              <a:t>Random Forest is an ensemble learning method that combines multiple decision trees. It can handle complex interactions between features and has the advantage of being less prone to </a:t>
            </a:r>
            <a:r>
              <a:rPr lang="en-IN" sz="1600" dirty="0" err="1"/>
              <a:t>overfitting</a:t>
            </a:r>
            <a:r>
              <a:rPr lang="en-IN" sz="1600" dirty="0"/>
              <a:t>. </a:t>
            </a:r>
          </a:p>
          <a:p>
            <a:pPr algn="just"/>
            <a:r>
              <a:rPr lang="en-IN" sz="1600" dirty="0"/>
              <a:t>This ensemble approach helps in reducing </a:t>
            </a:r>
            <a:r>
              <a:rPr lang="en-IN" sz="1600" dirty="0" err="1"/>
              <a:t>overfitting</a:t>
            </a:r>
            <a:r>
              <a:rPr lang="en-IN" sz="1600" dirty="0"/>
              <a:t> and improving the generalization performance of the model. By aggregating predictions from multiple trees, Random Forest can capture different aspects of the data and make more accurate predictions.</a:t>
            </a:r>
            <a:endParaRPr lang="en-IN" sz="17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89" y="1718012"/>
            <a:ext cx="4337050" cy="104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23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358" y="6021347"/>
            <a:ext cx="2026112" cy="535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8A9091-B154-9159-A546-6E02BBD646D1}"/>
              </a:ext>
            </a:extLst>
          </p:cNvPr>
          <p:cNvSpPr txBox="1"/>
          <p:nvPr/>
        </p:nvSpPr>
        <p:spPr>
          <a:xfrm>
            <a:off x="464556" y="1718012"/>
            <a:ext cx="10079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Inter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5BD990-E826-3680-13E0-410C1E9DDC10}"/>
              </a:ext>
            </a:extLst>
          </p:cNvPr>
          <p:cNvSpPr txBox="1"/>
          <p:nvPr/>
        </p:nvSpPr>
        <p:spPr>
          <a:xfrm>
            <a:off x="607218" y="3211834"/>
            <a:ext cx="7469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dirty="0">
              <a:latin typeface="Inter"/>
            </a:endParaRPr>
          </a:p>
          <a:p>
            <a:pPr>
              <a:buChar char="•"/>
            </a:pPr>
            <a:endParaRPr lang="en-US">
              <a:latin typeface="Inter"/>
            </a:endParaRPr>
          </a:p>
          <a:p>
            <a:pPr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6B6D32-CF6D-87A2-53F6-EB0CD37F4A42}"/>
              </a:ext>
            </a:extLst>
          </p:cNvPr>
          <p:cNvSpPr txBox="1"/>
          <p:nvPr/>
        </p:nvSpPr>
        <p:spPr>
          <a:xfrm>
            <a:off x="774539" y="395845"/>
            <a:ext cx="88508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/>
              </a:rPr>
              <a:t>Conclusion </a:t>
            </a:r>
            <a:endParaRPr lang="en-US" sz="2800" dirty="0">
              <a:cs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0805"/>
            <a:ext cx="223138" cy="26161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54165A-2B53-2134-FC82-0395AC05D909}"/>
              </a:ext>
            </a:extLst>
          </p:cNvPr>
          <p:cNvSpPr txBox="1"/>
          <p:nvPr/>
        </p:nvSpPr>
        <p:spPr>
          <a:xfrm>
            <a:off x="965595" y="1165120"/>
            <a:ext cx="10165557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Several conclusions from Walmart's sales prediction analysis were drawn from the examination of sales data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conclusions made from the sales prediction study give Walmart useful information that it may use to improve decision-making, sales tactics, inventory management, and marketing initiatives in order to better serve customers and increase sales.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Based </a:t>
            </a:r>
            <a:r>
              <a:rPr lang="en-US" sz="2000" dirty="0"/>
              <a:t>on the provided dataset, Random Forest turns out to be the most promising model for predicting sales.</a:t>
            </a:r>
            <a:endParaRPr lang="en-US" sz="20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227948" cy="27699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7970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A2BE48B-48F7-4E62-8299-646F465DC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6" y="-4516"/>
            <a:ext cx="1219199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81CE56D-50D5-D2CC-49DF-C5B50A571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500" y="6119319"/>
            <a:ext cx="2026112" cy="535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A87C608-33D1-7563-3665-4D0AF714A49F}"/>
              </a:ext>
            </a:extLst>
          </p:cNvPr>
          <p:cNvSpPr txBox="1"/>
          <p:nvPr/>
        </p:nvSpPr>
        <p:spPr>
          <a:xfrm>
            <a:off x="4763814" y="2543503"/>
            <a:ext cx="34000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64743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358" y="6021347"/>
            <a:ext cx="2026112" cy="535231"/>
          </a:xfrm>
          <a:prstGeom prst="rect">
            <a:avLst/>
          </a:prstGeom>
        </p:spPr>
      </p:pic>
      <p:sp>
        <p:nvSpPr>
          <p:cNvPr id="4" name="Round Diagonal Corner Rectangle 3"/>
          <p:cNvSpPr/>
          <p:nvPr/>
        </p:nvSpPr>
        <p:spPr>
          <a:xfrm>
            <a:off x="1026318" y="1183036"/>
            <a:ext cx="10139361" cy="4491927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32012" y="2844223"/>
            <a:ext cx="4497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Sales Prediction 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5630" y="4575458"/>
            <a:ext cx="16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:</a:t>
            </a:r>
          </a:p>
          <a:p>
            <a:r>
              <a:rPr lang="en-IN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Ronak</a:t>
            </a:r>
            <a:r>
              <a:rPr lang="en-I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Jain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986507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358" y="6021347"/>
            <a:ext cx="2026112" cy="5352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6467D2-0209-0F18-6CF4-A4E5AED07F86}"/>
              </a:ext>
            </a:extLst>
          </p:cNvPr>
          <p:cNvSpPr txBox="1"/>
          <p:nvPr/>
        </p:nvSpPr>
        <p:spPr>
          <a:xfrm>
            <a:off x="449400" y="226540"/>
            <a:ext cx="851998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b="1">
              <a:latin typeface="Myriad Pro" panose="020B0503030403020204" pitchFamily="34" charset="0"/>
            </a:endParaRPr>
          </a:p>
          <a:p>
            <a:endParaRPr lang="en-US" b="1">
              <a:latin typeface="Myriad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6B6D32-CF6D-87A2-53F6-EB0CD37F4A42}"/>
              </a:ext>
            </a:extLst>
          </p:cNvPr>
          <p:cNvSpPr txBox="1"/>
          <p:nvPr/>
        </p:nvSpPr>
        <p:spPr>
          <a:xfrm>
            <a:off x="1098408" y="603712"/>
            <a:ext cx="63960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Contents</a:t>
            </a:r>
            <a:endParaRPr lang="en-US" sz="32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54165A-2B53-2134-FC82-0395AC05D909}"/>
              </a:ext>
            </a:extLst>
          </p:cNvPr>
          <p:cNvSpPr txBox="1"/>
          <p:nvPr/>
        </p:nvSpPr>
        <p:spPr>
          <a:xfrm>
            <a:off x="1207176" y="1565659"/>
            <a:ext cx="8294011" cy="3170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000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cs typeface="Calibri"/>
              </a:rPr>
              <a:t>Introduction and Problem </a:t>
            </a:r>
            <a:r>
              <a:rPr lang="en-US" sz="2000" dirty="0" smtClean="0">
                <a:cs typeface="Calibri"/>
              </a:rPr>
              <a:t>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cs typeface="Calibri"/>
              </a:rPr>
              <a:t>Read Data</a:t>
            </a:r>
            <a:endParaRPr lang="en-US" sz="20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>
                <a:cs typeface="Calibri"/>
              </a:rPr>
              <a:t>Data Exploration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cs typeface="Calibri"/>
              </a:rPr>
              <a:t>Check for Unique and Duplicate Values</a:t>
            </a:r>
            <a:endParaRPr lang="en-US" sz="20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cs typeface="Calibri"/>
              </a:rPr>
              <a:t>Data </a:t>
            </a:r>
            <a:r>
              <a:rPr lang="en-US" sz="2000" dirty="0">
                <a:cs typeface="Calibri"/>
              </a:rPr>
              <a:t>Visualization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cs typeface="Calibri"/>
              </a:rPr>
              <a:t>Splitting Data </a:t>
            </a:r>
            <a:endParaRPr lang="en-US" sz="20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IN" sz="2000" dirty="0" err="1" smtClean="0"/>
              <a:t>Modeling</a:t>
            </a:r>
            <a:endParaRPr lang="en-US" sz="20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cs typeface="Calibri"/>
              </a:rPr>
              <a:t>Conclusion</a:t>
            </a:r>
            <a:r>
              <a:rPr lang="en-US" sz="2000" dirty="0">
                <a:cs typeface="Calibri"/>
              </a:rPr>
              <a:t> </a:t>
            </a:r>
          </a:p>
          <a:p>
            <a:pPr algn="just"/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340202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358" y="6021347"/>
            <a:ext cx="2026112" cy="535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0FDA3FC-4790-0320-8E05-4A727017AB8C}"/>
              </a:ext>
            </a:extLst>
          </p:cNvPr>
          <p:cNvSpPr txBox="1"/>
          <p:nvPr/>
        </p:nvSpPr>
        <p:spPr>
          <a:xfrm>
            <a:off x="1974879" y="3724659"/>
            <a:ext cx="18473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IN" sz="3200" b="1" u="sng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A54165A-2B53-2134-FC82-0395AC05D909}"/>
              </a:ext>
            </a:extLst>
          </p:cNvPr>
          <p:cNvSpPr txBox="1"/>
          <p:nvPr/>
        </p:nvSpPr>
        <p:spPr>
          <a:xfrm>
            <a:off x="1100137" y="1380275"/>
            <a:ext cx="9101137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IN" sz="2000" dirty="0"/>
          </a:p>
          <a:p>
            <a:pPr algn="just"/>
            <a:r>
              <a:rPr lang="en-US" sz="1900" dirty="0"/>
              <a:t>A crucial part of store management is estimating sales, and machine learning can assist in identifying the variables that affect a retail store's sales as well as projecting future sales figures. T</a:t>
            </a:r>
            <a:r>
              <a:rPr lang="en-US" sz="1900" dirty="0" smtClean="0"/>
              <a:t>his presentation </a:t>
            </a:r>
            <a:r>
              <a:rPr lang="en-US" sz="1900" dirty="0"/>
              <a:t>uses a </a:t>
            </a:r>
            <a:r>
              <a:rPr lang="en-US" sz="1900" dirty="0" smtClean="0"/>
              <a:t>Walmart </a:t>
            </a:r>
            <a:r>
              <a:rPr lang="en-US" sz="1900" dirty="0"/>
              <a:t>past sales data to forecast its </a:t>
            </a:r>
            <a:r>
              <a:rPr lang="en-US" sz="1900" dirty="0" smtClean="0"/>
              <a:t>sales ahead of its time.</a:t>
            </a:r>
          </a:p>
          <a:p>
            <a:pPr algn="just"/>
            <a:endParaRPr lang="en-US" sz="1900" b="1" dirty="0">
              <a:ea typeface="+mn-lt"/>
              <a:cs typeface="+mn-lt"/>
            </a:endParaRPr>
          </a:p>
          <a:p>
            <a:pPr algn="just"/>
            <a:r>
              <a:rPr lang="en-US" sz="1900" b="1" dirty="0" smtClean="0">
                <a:ea typeface="+mn-lt"/>
                <a:cs typeface="+mn-lt"/>
              </a:rPr>
              <a:t>Problem </a:t>
            </a:r>
            <a:r>
              <a:rPr lang="en-US" sz="1900" b="1" dirty="0">
                <a:ea typeface="+mn-lt"/>
                <a:cs typeface="+mn-lt"/>
              </a:rPr>
              <a:t>Statement:</a:t>
            </a:r>
            <a:r>
              <a:rPr lang="en-IN" sz="1900" dirty="0"/>
              <a:t> </a:t>
            </a:r>
          </a:p>
          <a:p>
            <a:pPr algn="just"/>
            <a:r>
              <a:rPr lang="en-IN" sz="1900" dirty="0"/>
              <a:t>The objective of this experimental approach is to develop a robust </a:t>
            </a:r>
            <a:r>
              <a:rPr lang="en-IN" sz="1900" dirty="0" smtClean="0"/>
              <a:t>store sales prediction </a:t>
            </a:r>
            <a:r>
              <a:rPr lang="en-IN" sz="1900" dirty="0"/>
              <a:t>model capable of predicting future </a:t>
            </a:r>
            <a:r>
              <a:rPr lang="en-IN" sz="1900" dirty="0" smtClean="0"/>
              <a:t>sales within an effective </a:t>
            </a:r>
            <a:r>
              <a:rPr lang="en-IN" sz="1900" dirty="0" err="1" smtClean="0"/>
              <a:t>modeling</a:t>
            </a:r>
            <a:r>
              <a:rPr lang="en-IN" sz="1900" dirty="0" err="1"/>
              <a:t>s</a:t>
            </a:r>
            <a:r>
              <a:rPr lang="en-IN" sz="1900" dirty="0" smtClean="0"/>
              <a:t>.</a:t>
            </a:r>
            <a:endParaRPr lang="en-IN" sz="1900" dirty="0"/>
          </a:p>
          <a:p>
            <a:pPr algn="just"/>
            <a:endParaRPr lang="en-US" sz="20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6B6D32-CF6D-87A2-53F6-EB0CD37F4A42}"/>
              </a:ext>
            </a:extLst>
          </p:cNvPr>
          <p:cNvSpPr txBox="1"/>
          <p:nvPr/>
        </p:nvSpPr>
        <p:spPr>
          <a:xfrm>
            <a:off x="1100137" y="663355"/>
            <a:ext cx="798390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and Problem Statement</a:t>
            </a:r>
            <a:endParaRPr lang="en-US" sz="32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358" y="6021347"/>
            <a:ext cx="2026112" cy="535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CBF0B7-94AB-BD25-B9D7-E5A88529D971}"/>
              </a:ext>
            </a:extLst>
          </p:cNvPr>
          <p:cNvSpPr txBox="1"/>
          <p:nvPr/>
        </p:nvSpPr>
        <p:spPr>
          <a:xfrm>
            <a:off x="2499738" y="1451717"/>
            <a:ext cx="346613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b="1">
              <a:latin typeface="Myriad Pro" panose="020B0503030403020204" pitchFamily="34" charset="0"/>
            </a:endParaRPr>
          </a:p>
          <a:p>
            <a:pPr marL="342900" indent="-342900" algn="just">
              <a:buAutoNum type="arabicPeriod"/>
            </a:pPr>
            <a:endParaRPr lang="en-US">
              <a:latin typeface="Myriad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6B6D32-CF6D-87A2-53F6-EB0CD37F4A42}"/>
              </a:ext>
            </a:extLst>
          </p:cNvPr>
          <p:cNvSpPr txBox="1"/>
          <p:nvPr/>
        </p:nvSpPr>
        <p:spPr>
          <a:xfrm>
            <a:off x="1308006" y="587970"/>
            <a:ext cx="79839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/>
              </a:rPr>
              <a:t>Read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54165A-2B53-2134-FC82-0395AC05D909}"/>
              </a:ext>
            </a:extLst>
          </p:cNvPr>
          <p:cNvSpPr txBox="1"/>
          <p:nvPr/>
        </p:nvSpPr>
        <p:spPr>
          <a:xfrm>
            <a:off x="1308006" y="1303809"/>
            <a:ext cx="9336182" cy="45550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dirty="0"/>
              <a:t>Import the necessary libraries for data analysis and visualization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dirty="0"/>
              <a:t>Reading a CSV file located at the specified path and assigning it to a pandas </a:t>
            </a:r>
            <a:r>
              <a:rPr lang="en-IN" dirty="0" err="1"/>
              <a:t>DataFrame</a:t>
            </a:r>
            <a:r>
              <a:rPr lang="en-IN" dirty="0"/>
              <a:t> called </a:t>
            </a:r>
            <a:r>
              <a:rPr lang="en-IN" dirty="0" smtClean="0"/>
              <a:t>‘</a:t>
            </a:r>
            <a:r>
              <a:rPr lang="en-IN" dirty="0" err="1" smtClean="0"/>
              <a:t>walmart</a:t>
            </a:r>
            <a:r>
              <a:rPr lang="en-IN" dirty="0" smtClean="0"/>
              <a:t>’.</a:t>
            </a:r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dirty="0"/>
              <a:t>Head Function displays the initial rows of a </a:t>
            </a:r>
            <a:r>
              <a:rPr lang="en-IN" dirty="0" err="1"/>
              <a:t>DataFrame</a:t>
            </a:r>
            <a:r>
              <a:rPr lang="en-IN" dirty="0"/>
              <a:t>, providing a quick overview of its structure and content.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dirty="0"/>
              <a:t>Tail function </a:t>
            </a:r>
            <a:r>
              <a:rPr lang="en-US" altLang="en-US" dirty="0">
                <a:solidFill>
                  <a:schemeClr val="tx1"/>
                </a:solidFill>
              </a:rPr>
              <a:t>shows the last few rows of a </a:t>
            </a:r>
            <a:r>
              <a:rPr lang="en-US" altLang="en-US" dirty="0" err="1">
                <a:solidFill>
                  <a:schemeClr val="tx1"/>
                </a:solidFill>
              </a:rPr>
              <a:t>DataFrame</a:t>
            </a:r>
            <a:r>
              <a:rPr lang="en-US" altLang="en-US" dirty="0">
                <a:solidFill>
                  <a:schemeClr val="tx1"/>
                </a:solidFill>
              </a:rPr>
              <a:t>, offering a glimpse of the </a:t>
            </a:r>
            <a:r>
              <a:rPr lang="en-US" altLang="en-US" dirty="0" err="1">
                <a:solidFill>
                  <a:schemeClr val="tx1"/>
                </a:solidFill>
              </a:rPr>
              <a:t>DataFrame's</a:t>
            </a:r>
            <a:r>
              <a:rPr lang="en-US" altLang="en-US" dirty="0">
                <a:solidFill>
                  <a:schemeClr val="tx1"/>
                </a:solidFill>
              </a:rPr>
              <a:t> structure and content at the end.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Söhne"/>
              </a:rPr>
            </a:b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>
              <a:cs typeface="Calibri"/>
            </a:endParaRPr>
          </a:p>
          <a:p>
            <a:pPr algn="just"/>
            <a:endParaRPr lang="en-IN" sz="2000" dirty="0">
              <a:cs typeface="Calibri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11" y="3379691"/>
            <a:ext cx="6872251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24493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358" y="6021347"/>
            <a:ext cx="2026112" cy="535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8A9091-B154-9159-A546-6E02BBD646D1}"/>
              </a:ext>
            </a:extLst>
          </p:cNvPr>
          <p:cNvSpPr txBox="1"/>
          <p:nvPr/>
        </p:nvSpPr>
        <p:spPr>
          <a:xfrm>
            <a:off x="464556" y="1718012"/>
            <a:ext cx="10079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Inter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5BD990-E826-3680-13E0-410C1E9DDC10}"/>
              </a:ext>
            </a:extLst>
          </p:cNvPr>
          <p:cNvSpPr txBox="1"/>
          <p:nvPr/>
        </p:nvSpPr>
        <p:spPr>
          <a:xfrm>
            <a:off x="607218" y="3211834"/>
            <a:ext cx="7469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dirty="0">
              <a:latin typeface="Inter"/>
            </a:endParaRPr>
          </a:p>
          <a:p>
            <a:pPr>
              <a:buChar char="•"/>
            </a:pPr>
            <a:endParaRPr lang="en-US">
              <a:latin typeface="Inter"/>
            </a:endParaRPr>
          </a:p>
          <a:p>
            <a:pPr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6B6D32-CF6D-87A2-53F6-EB0CD37F4A42}"/>
              </a:ext>
            </a:extLst>
          </p:cNvPr>
          <p:cNvSpPr txBox="1"/>
          <p:nvPr/>
        </p:nvSpPr>
        <p:spPr>
          <a:xfrm>
            <a:off x="774539" y="395845"/>
            <a:ext cx="88508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/>
              </a:rPr>
              <a:t>Data Exploration</a:t>
            </a:r>
            <a:endParaRPr lang="en-US" sz="2800" dirty="0">
              <a:cs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0805"/>
            <a:ext cx="223138" cy="26161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54165A-2B53-2134-FC82-0395AC05D909}"/>
              </a:ext>
            </a:extLst>
          </p:cNvPr>
          <p:cNvSpPr txBox="1"/>
          <p:nvPr/>
        </p:nvSpPr>
        <p:spPr>
          <a:xfrm>
            <a:off x="774539" y="1089839"/>
            <a:ext cx="10165557" cy="48628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700" dirty="0"/>
              <a:t>Info function </a:t>
            </a:r>
            <a:r>
              <a:rPr lang="en-IN" sz="1700" dirty="0"/>
              <a:t>is useful for quickly understanding the overall structure of the </a:t>
            </a:r>
            <a:r>
              <a:rPr lang="en-IN" sz="1700" dirty="0" err="1"/>
              <a:t>DataFrame</a:t>
            </a:r>
            <a:r>
              <a:rPr lang="en-IN" sz="1700" dirty="0"/>
              <a:t> and identifying any missing or inconsistent data.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altLang="en-US" sz="1700" dirty="0" err="1">
                <a:solidFill>
                  <a:schemeClr val="tx1"/>
                </a:solidFill>
              </a:rPr>
              <a:t>value.counts</a:t>
            </a:r>
            <a:r>
              <a:rPr lang="en-US" altLang="en-US" sz="1700" dirty="0">
                <a:solidFill>
                  <a:schemeClr val="tx1"/>
                </a:solidFill>
              </a:rPr>
              <a:t>()</a:t>
            </a:r>
            <a:r>
              <a:rPr lang="en-US" altLang="en-US" sz="1700" dirty="0">
                <a:solidFill>
                  <a:srgbClr val="374151"/>
                </a:solidFill>
              </a:rPr>
              <a:t> function calculates the count of unique values in the '</a:t>
            </a:r>
            <a:r>
              <a:rPr lang="en-US" altLang="en-US" sz="1700" dirty="0" err="1">
                <a:solidFill>
                  <a:srgbClr val="374151"/>
                </a:solidFill>
              </a:rPr>
              <a:t>isFraud</a:t>
            </a:r>
            <a:r>
              <a:rPr lang="en-US" altLang="en-US" sz="1700" dirty="0">
                <a:solidFill>
                  <a:srgbClr val="374151"/>
                </a:solidFill>
              </a:rPr>
              <a:t>' column. </a:t>
            </a:r>
            <a:r>
              <a:rPr lang="en-IN" sz="1700" dirty="0"/>
              <a:t>Dataset is imbalanced, with the majority class (non-fraudulent) significantly outnumbering the minority class (fraudulent).</a:t>
            </a:r>
          </a:p>
          <a:p>
            <a:endParaRPr lang="en-IN" sz="1700" dirty="0"/>
          </a:p>
          <a:p>
            <a:endParaRPr lang="en-IN" sz="1700" dirty="0"/>
          </a:p>
          <a:p>
            <a:endParaRPr lang="en-IN" sz="1700" dirty="0"/>
          </a:p>
          <a:p>
            <a:endParaRPr lang="en-IN" sz="1700" dirty="0"/>
          </a:p>
          <a:p>
            <a:endParaRPr lang="en-IN" sz="17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dirty="0" err="1"/>
              <a:t>Isnull</a:t>
            </a:r>
            <a:r>
              <a:rPr lang="en-US" sz="1700" dirty="0"/>
              <a:t> function</a:t>
            </a:r>
            <a:r>
              <a:rPr lang="en-US" altLang="en-US" sz="1700" dirty="0">
                <a:solidFill>
                  <a:srgbClr val="374151"/>
                </a:solidFill>
              </a:rPr>
              <a:t> provides a count of null values in each column of the </a:t>
            </a:r>
            <a:r>
              <a:rPr lang="en-US" altLang="en-US" sz="1700" dirty="0" err="1">
                <a:solidFill>
                  <a:srgbClr val="374151"/>
                </a:solidFill>
              </a:rPr>
              <a:t>DataFrame</a:t>
            </a:r>
            <a:r>
              <a:rPr lang="en-US" altLang="en-US" sz="1700" dirty="0">
                <a:solidFill>
                  <a:srgbClr val="374151"/>
                </a:solidFill>
              </a:rPr>
              <a:t>.</a:t>
            </a:r>
            <a:r>
              <a:rPr lang="en-US" sz="1700" dirty="0"/>
              <a:t> </a:t>
            </a:r>
            <a:endParaRPr lang="en-IN" sz="17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227948" cy="27699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69" y="2296157"/>
            <a:ext cx="379434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80" y="3876131"/>
            <a:ext cx="2209776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76747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358" y="6021347"/>
            <a:ext cx="2026112" cy="535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8A9091-B154-9159-A546-6E02BBD646D1}"/>
              </a:ext>
            </a:extLst>
          </p:cNvPr>
          <p:cNvSpPr txBox="1"/>
          <p:nvPr/>
        </p:nvSpPr>
        <p:spPr>
          <a:xfrm>
            <a:off x="464556" y="1718012"/>
            <a:ext cx="10079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Inter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5BD990-E826-3680-13E0-410C1E9DDC10}"/>
              </a:ext>
            </a:extLst>
          </p:cNvPr>
          <p:cNvSpPr txBox="1"/>
          <p:nvPr/>
        </p:nvSpPr>
        <p:spPr>
          <a:xfrm>
            <a:off x="607218" y="3211834"/>
            <a:ext cx="7469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dirty="0">
              <a:latin typeface="Inter"/>
            </a:endParaRPr>
          </a:p>
          <a:p>
            <a:pPr>
              <a:buChar char="•"/>
            </a:pPr>
            <a:endParaRPr lang="en-US">
              <a:latin typeface="Inter"/>
            </a:endParaRPr>
          </a:p>
          <a:p>
            <a:pPr>
              <a:buChar char="•"/>
            </a:pP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0805"/>
            <a:ext cx="223138" cy="26161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54165A-2B53-2134-FC82-0395AC05D909}"/>
              </a:ext>
            </a:extLst>
          </p:cNvPr>
          <p:cNvSpPr txBox="1"/>
          <p:nvPr/>
        </p:nvSpPr>
        <p:spPr>
          <a:xfrm>
            <a:off x="750870" y="688066"/>
            <a:ext cx="10094120" cy="4878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IN" sz="1700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altLang="en-US" sz="1700" b="1" dirty="0" err="1">
                <a:solidFill>
                  <a:schemeClr val="tx1"/>
                </a:solidFill>
                <a:latin typeface="Söhne Mono"/>
              </a:rPr>
              <a:t>nunique</a:t>
            </a:r>
            <a:r>
              <a:rPr lang="en-US" altLang="en-US" sz="1700" b="1" dirty="0">
                <a:solidFill>
                  <a:schemeClr val="tx1"/>
                </a:solidFill>
                <a:latin typeface="Söhne Mono"/>
              </a:rPr>
              <a:t>()</a:t>
            </a:r>
            <a:r>
              <a:rPr lang="en-US" altLang="en-US" sz="1700" dirty="0">
                <a:solidFill>
                  <a:srgbClr val="374151"/>
                </a:solidFill>
                <a:latin typeface="Söhne"/>
              </a:rPr>
              <a:t> function returns a Series object that displays the count of unique values for each column.</a:t>
            </a:r>
            <a:r>
              <a:rPr lang="en-US" altLang="en-US" sz="1700" dirty="0">
                <a:solidFill>
                  <a:schemeClr val="tx1"/>
                </a:solidFill>
              </a:rPr>
              <a:t> </a:t>
            </a:r>
            <a:endParaRPr lang="en-US" altLang="en-US" sz="17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IN" sz="1700" dirty="0"/>
              <a:t>Dataset does not contain </a:t>
            </a:r>
            <a:r>
              <a:rPr lang="en-IN" sz="1700" dirty="0" smtClean="0"/>
              <a:t>any </a:t>
            </a:r>
            <a:r>
              <a:rPr lang="en-IN" sz="1700" dirty="0"/>
              <a:t>duplicate values.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6B6D32-CF6D-87A2-53F6-EB0CD37F4A42}"/>
              </a:ext>
            </a:extLst>
          </p:cNvPr>
          <p:cNvSpPr txBox="1"/>
          <p:nvPr/>
        </p:nvSpPr>
        <p:spPr>
          <a:xfrm>
            <a:off x="1372483" y="267451"/>
            <a:ext cx="885089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/>
              </a:rPr>
              <a:t>Checking for Unique and Duplicate Values</a:t>
            </a:r>
            <a:endParaRPr lang="en-US" sz="2000" dirty="0">
              <a:cs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11" y="1344371"/>
            <a:ext cx="33655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93" y="4233857"/>
            <a:ext cx="3232150" cy="91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355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358" y="6021347"/>
            <a:ext cx="2026112" cy="535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8A9091-B154-9159-A546-6E02BBD646D1}"/>
              </a:ext>
            </a:extLst>
          </p:cNvPr>
          <p:cNvSpPr txBox="1"/>
          <p:nvPr/>
        </p:nvSpPr>
        <p:spPr>
          <a:xfrm>
            <a:off x="464556" y="1718012"/>
            <a:ext cx="10079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Inter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5BD990-E826-3680-13E0-410C1E9DDC10}"/>
              </a:ext>
            </a:extLst>
          </p:cNvPr>
          <p:cNvSpPr txBox="1"/>
          <p:nvPr/>
        </p:nvSpPr>
        <p:spPr>
          <a:xfrm>
            <a:off x="607218" y="3211834"/>
            <a:ext cx="7469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dirty="0">
              <a:latin typeface="Inter"/>
            </a:endParaRPr>
          </a:p>
          <a:p>
            <a:pPr>
              <a:buChar char="•"/>
            </a:pPr>
            <a:endParaRPr lang="en-US">
              <a:latin typeface="Inter"/>
            </a:endParaRPr>
          </a:p>
          <a:p>
            <a:pPr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6B6D32-CF6D-87A2-53F6-EB0CD37F4A42}"/>
              </a:ext>
            </a:extLst>
          </p:cNvPr>
          <p:cNvSpPr txBox="1"/>
          <p:nvPr/>
        </p:nvSpPr>
        <p:spPr>
          <a:xfrm>
            <a:off x="774539" y="277660"/>
            <a:ext cx="88508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/>
              </a:rPr>
              <a:t>Data Visualization (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/>
              </a:rPr>
              <a:t>Visualizing 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/>
              </a:rPr>
              <a:t>sales distribution in different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/>
              </a:rPr>
              <a:t>timezones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/>
              </a:rPr>
              <a:t> </a:t>
            </a:r>
            <a:r>
              <a:rPr lang="en-US" sz="28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/>
              </a:rPr>
              <a:t>)</a:t>
            </a:r>
            <a:endParaRPr lang="en-US" sz="2800" dirty="0">
              <a:cs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0805"/>
            <a:ext cx="223138" cy="26161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54165A-2B53-2134-FC82-0395AC05D909}"/>
              </a:ext>
            </a:extLst>
          </p:cNvPr>
          <p:cNvSpPr txBox="1"/>
          <p:nvPr/>
        </p:nvSpPr>
        <p:spPr>
          <a:xfrm>
            <a:off x="774539" y="787887"/>
            <a:ext cx="10882931" cy="59400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227948" cy="27699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0864" y="3105821"/>
            <a:ext cx="325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2011 has highest sales followed by 2010 and 2012.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828842" y="3211834"/>
            <a:ext cx="358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Thursday has maximum sales in a week.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373941" y="6289991"/>
            <a:ext cx="407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41st week has highest sale in a year</a:t>
            </a:r>
            <a:endParaRPr lang="en-IN" dirty="0"/>
          </a:p>
        </p:txBody>
      </p:sp>
      <p:sp>
        <p:nvSpPr>
          <p:cNvPr id="5" name="AutoShape 2" descr="data:image/png;base64,iVBORw0KGgoAAAANSUhEUgAAAY8AAAGbCAYAAAA83RxqAAAAOXRFWHRTb2Z0d2FyZQBNYXRwbG90bGliIHZlcnNpb24zLjcuMSwgaHR0cHM6Ly9tYXRwbG90bGliLm9yZy/bCgiHAAAACXBIWXMAAA9hAAAPYQGoP6dpAABPYUlEQVR4nO3dd3xUZd7//9fMJJPeewgkEHqHGGmColQBZSmirqtYbl2NlV13193f7q3rfu2rt+stKK6LrneQFRuColJDV4zSayCFhPTeJpPMnN8fk4ykQQaSOVM+z8djHpA5J2c+gybvucq5Lo2iKApCCCGEDbRqFyCEEML5SHgIIYSwmYSHEEIIm0l4CCGEsJmEhxBCCJtJeAghhLCZhIcQQgibSXgIIYSwmYSHEEIIm0l4CGGj9957D41GQ1ZWlt1fOyEhgaVLl9r9dYVoS8JD2M3y5cvRaDSMGzdO7VLsZteuXcyePZtevXrh7e1Nnz59mDdvHqtXr1a7NCGuiISHsJvU1FQSEhL4/vvvycjIULucHrd27VqmTJlCYWEhjz32GG+88QZ33HEH5eXlvPPOO2qXJ8QV8VC7AOEeMjMz2bNnD59++ikPPPAAqamp/Pd//7faZfWop59+mqFDh7Jv3z70en2rY0VFRSpVJUT3kJaHsIvU1FRCQkKYM2cOixYtIjU1td05WVlZaDQaXnnlFVauXEliYiJeXl4kJyezf//+VucuXboUf39/8vLymD9/Pv7+/kRERPDb3/4Wk8lkPW/79u1oNBq2b9/e4Wu999571ucOHTrE0qVL6devH97e3kRHR3PPPfdQWlp6We/5zJkzJCcntwsOgMjIyFZfv/LKK0ycOJGwsDB8fHxISkri448/7tLrVFRU8Pjjj9O7d2+8vLzo378/L774ImazudV5a9asISkpiYCAAAIDAxkxYgSvv/76Zb03IaTlIewiNTWVBQsWoNfrue2221ixYgX79+8nOTm53bmrV6+murqaBx54AI1Gw0svvcSCBQs4e/Ysnp6e1vNMJhMzZ85k3LhxvPLKK2zevJm///3vJCYm8uCDD9pc46ZNmzh79ix333030dHRHD16lJUrV3L06FH27duHRqOx6Xrx8fFs2bKF3Nxc4uLiLnru66+/zk033cQvf/lLjEYja9asYfHixWzYsIE5c+Z0+n11dXVce+215OXl8cADD9CnTx/27NnDU089RX5+Pv/zP/9jfW+33XYbN9xwAy+++CIAx48fZ/fu3Tz22GM2vS8hAFCE6GE//PCDAiibNm1SFEVRzGazEhcXpzz22GOtzsvMzFQAJSwsTCkrK7M+v27dOgVQ1q9fb33urrvuUgDlr3/9a6trjBkzRklKSrJ+vW3bNgVQtm3b1uFrrVq1yvpcXV1du9o//PBDBVB27NhhfW7VqlUKoGRmZl70fb/77rsKoOj1emXq1KnKn//8Z2Xnzp2KyWRqd27b1zYajcrw4cOV66+/vtXz8fHxyl133WX9+tlnn1X8/PyUU6dOtTrvD3/4g6LT6ZScnBxFURTlscceUwIDA5WmpqaL1ixEV0m3lehxqampREVFMXXqVAA0Gg1LlixhzZo1rbqYWixZsoSQkBDr15MnTwbg7Nmz7c799a9/3erryZMnd3heV/j4+Fj/bjAYKCkpYfz48QD8+OOPNl/vnnvu4euvv+a6665j165dPPvss0yePJkBAwawZ8+eTl+7vLycyspKJk+efMnXXbt2LZMnTyYkJISSkhLrY9q0aZhMJnbs2AFAcHAwtbW1bNq0yeb3IURHJDxEjzKZTKxZs4apU6eSmZlJRkYGGRkZjBs3jsLCQrZs2dLue/r06dPq65YgKS8vb/W8t7c3ERER7c5te15XlZWV8dhjjxEVFYWPjw8RERH07dsXgMrKysu65syZM/nmm2+oqKhgx44dpKSkkJ2dzdy5c1sNmm/YsIHx48fj7e1NaGgoERERrFix4pKve/r0ab7++msiIiJaPaZNmwb8PDD/0EMPMXDgQGbPnk1cXJw12IS4XDLmIXrU1q1byc/PZ82aNaxZs6bd8dTUVGbMmNHqOZ1O1+G1lDY7Jnd23oU6G6foqMVzyy23sGfPHp588klGjx6Nv78/ZrOZWbNmtRt8tpWvry+TJ09m8uTJhIeH88wzz7Bx40buuusudu7cyU033cSUKVNYvnw5MTExeHp6smrVqkveD2I2m5k+fTq/+93vOjw+cOBAwDJAf+DAAb755hs2btzIxo0bWbVqFXfeeSfvv//+Fb034Z4kPESPSk1NJTIykjfffLPdsU8//ZTPPvuMt956q1W3TXdqabVUVFS0ej47O7vV1+Xl5WzZsoVnnnmGv/zlL9bnT58+3e01XXXVVQDk5+cD8Mknn+Dt7c0333yDl5eX9bxVq1Zd8lqJiYnU1NRYWxoXo9frmTdvHvPmzcNsNvPQQw/x9ttv8+c//5n+/ftf5rsR7kq6rUSPqa+v59NPP2Xu3LksWrSo3ePhhx+murqaL774osdqiI+PR6fTWfv+WyxfvrzV1y2tmLatm5bZSpejoy45gK+++gqAQYMGWV9bo9G0ag1lZWXx+eefX/I1brnlFvbu3cs333zT7lhFRQVNTU0A7aYba7VaRo4cCUBDQ8Ol34wQbUjLQ/SYL774gurqam666aYOj48fP56IiAhSU1NZsmRJj9QQFBTE4sWLeeONN9BoNCQmJrJhw4Z2N+kFBgYyZcoUXnrpJRobG+nVqxfffvstmZmZl/3aN998M3379mXevHkkJiZSW1vL5s2bWb9+PcnJycybNw+AOXPm8OqrrzJr1ixuv/12ioqKePPNN+nfvz+HDh266Gs8+eSTfPHFF8ydO5elS5eSlJREbW0thw8f5uOPPyYrK4vw8HDuu+8+ysrKuP7664mLiyM7O5s33niD0aNHM2TIkMt+j8J9SXiIHpOamoq3tzfTp0/v8LhWq2XOnDmkpqZe9o14XfHGG2/Q2NjIW2+9hZeXF7fccgsvv/wyw4cPb3Xe6tWreeSRR3jzzTdRFIUZM2awceNGYmNjL+t1//nPf7Ju3To++ugjzp8/j6Io9OvXjz/96U/8/ve/x8PD8uN3/fXX8+677/LCCy/w+OOP07dvX1588UWysrIuGR6+vr6kpaXx3HPPsXbtWv79738TGBjIwIEDeeaZZwgKCgLgjjvuYOXKlSxfvpyKigqio6NZsmQJTz/9NFqtdEAI22mUtu10IYQQ4hLkI4cQQgibSXgIIYSwmYSHEEIIm0l4CCGEsJmEhxBCCJtJeAghhLCZhIcQQgibSXgIIYSwmYSHEEIIm0l4CCGEsJmEhxBCCJtJeAghhLCZhIcQQgibSXgIIYSwmYSHEEIIm0l4CCGEsJmEhxBCCJtJeAghhLCZhIcQQgibSXgIIYSwmYSHEEIIm0l4CCGEsJmEhxBCCJtJeAghhLCZhIcQQgibSXgIIYSwmYSHEEIIm0l4CCGEsJmEhxBCCJtJeAghhLCZhIcQQgibSXgIIYSwmYSHEEIIm0l4CCGEsJmEhxBCCJtJeAghhLCZhIcQQgibSXgIIYSwmYSHEOKKPP/88yQnJxMQEEBkZCTz58/n5MmTrc4xGAykpKQQFhaGv78/CxcupLCwsNU5jz76KElJSXh5eTF69Oh2r2MwGFi6dCkjRozAw8OD+fPn9+C7Epci4SGEuCJpaWmkpKSwb98+Nm3aRGNjIzNmzKC2ttZ6zhNPPMH69etZu3YtaWlpnD9/ngULFrS71j333MOSJUs6fB2TyYSPjw+PPvoo06ZN67H3I7pGoyiKonYRQgjXUVxcTGRkJGlpaUyZMoXKykoiIiJYvXo1ixYtAuDEiRMMGTKEvXv3Mn78+Fbf//TTT/P5559z4MCBTl9j6dKlVFRU8Pnnn/fgOxEXIy0PIUS3qqysBCA0NBSA9PR0GhsbW7UWBg8eTJ8+fdi7d68qNYorJ+EhhOg2ZrOZxx9/nEmTJjF8+HAACgoK0Ov1BAcHtzo3KiqKgoICFaoU3cFD7QKEUI3SCKZSMJW1eZSCuQzM1aCYu3AhDWj9QBfa/Aj7+U9ty59ePf52HEFKSgpHjhxh165dapciepiEh3BNihkas6HxDDRmgvGs5c/GTGgqaA6HGvvVo/FtDpRI0CeCfgB4DrD8qe8PHlH2q6WHPPzww2zYsIEdO3YQFxdnfT46Ohqj0UhFRUWr1kdhYSHR0dEqVCq6g4SHcH7G02BIh4ZjYDzR/DgNikHtyn6m1EFTHTTlQsOP7Y9rA8Gz/89hoh8IXmPAaxhoHLt3WVEUHnnkET777DO2b99O3759Wx1PSkrC09OTLVu2sHDhQgBOnjxJTk4OEyZMUKNk0Q0kPIRzMVWA4Xuo32d5GL63dDM5O3OVJVTaBos2ALyvAp/x4D3O8qeDtVJSUlJYvXo169atIyAgwDqOERQUhI+PD0FBQdx7770sW7aM0NBQAgMDeeSRR5gwYUKrmVYZGRnU1NRQUFBAfX29dbbV0KFD0ev1ABw7dgyj0UhZWRnV1dXWczq6L0T0LJmqKxyXYoaGQ1D/HRiaw8J4EnDz/2U94i0h4tMcJt5JoNGrVo5Go+nw+VWrVrF06VLAcoPfb37zGz788EMaGhqYOXMmy5cvb9Vtdd1115GWltbuOpmZmSQkJACQkJBAdnZ2u3Pk15j9SXgIx2Iqh9pvoOZLqP0aTCVqV+T4tP7gOx3854D/jeARo3ZFwg1IeAj1NRy1hEXNBqjfA5jUrsiJaSxjJf5zLA/vZIcfMxHOScJD2J+5Aeq2NrcuvoTGLLUrcl26SPCbbQkSv1mgC1C7IuEiJDyE/dTvg8r3oeo/YC5Xuxr3o/GBgPkQtBR8p0mLRFwRCQ/RsxrzoOrfltAwnrz0+cI+POIg8A4Iugu8BqtdjXBCEh6i+5nrofozqHofajcDXblLW6jGe5wlRAJvBV2I2tUIJyHhIbqP4QCUvwnVH1nuWxDOReMF/jdB8P3gJ0uei4uT8BBXruYbKHsZ6raoXYnoLl4jIORxCPyl26zLJWwj4SEuj9IIVWug7BXLjXzCNekiIfhBCEkBjwi1qxEORMJD2MZUBRUrofx1yzpNwj1ofCH4Xgj9LXj2Ubsa4QAkPETXNOZZAqNiJZgr1a5GqMYDAm+HsD+A1xC1ixEqkvAQF2cqh9L/B+X/C0qD2tUIh6G1jIdE/E1aIm5KwkN0zNwA5f+A0uflhj7ROY03hDwCYX8EXbDa1Qg7kvAQrSkKVP0fSvGf0TS1X71UiA5pQyH8TxCcIrOz3ISEh/hZ7SaUot+haTigdiXCWXkmQPjfLOMinSzVLlyDhIew3NxX9Duo26R2JcJVeI2FyJfA7wa1KxE9RMLDnZlroPiPKOVvopElRERP8F8A0f8re4y4IAkPd1WzESX/ATSmc2pXIlydNhgiX4bg+9SuRHQjCQ9301SCueARtDVr1K5EuBvfqRD9DugT1a5EdAMJDzeiVHyAueAxdMjUW6ESjQ+EPwOhy0CjU7sacQUkPNxBYw5Nuffg0SALFwoH4TUWYt4F79FqVyIuk2wl5soUBXPpPzBnDJHgEI6l4UfISoaipyw3pAqnIy0PV2UqozH7VjyNMv1WODivsdDrIxkLcTISHi7IVLMTU84i9NoitUsRomu0gRD9LgQuUrsS0UXSbeVKFIWa7D+iOXedBIdwLuYqOL8YClKkG8tJSMvDRZiMRdScmkeQx/dqlyLElZFuLKcg4eEC6kq/RnP+Nnw8K9QuRYjuoQ2E6H9C4GK1KxGdkG4rZ6YoVJ75Dd6FcyQ4hGsxV8H5W6Qby4FJy8NJmRqrqT4xi2DPPWqXIkTP8h4HcV+AR6TalYgLSHg4odrK4zRlziTIW9alEm7Csy/EfQVeg9WuRDSTbisnU5j1CWSNk+AQ7qUxE7InQl2a2pWIZhIeTsJsNnN6xTMEltyOn1e12uUIYX/mcjg3AypT1a5EIOHhFIxGAycfXUpiyjOUPxqMIltvCHelGCH/Dih5Vu1K3J6MeTi4mupy8u5czKDPf16bqnBJPFFPy/7iws0F3Q3Rb4PGU+1K3JKEhwMrzjtL1S3zSdxzuN2xot/2JvJeGfcQbs73Buj1CeiC1K7E7Uh4OKicgwepmjOD4XkdLzNi1mkp/3sUYTPz7VyZEA7GOwl6bwJdiNqVuBUZ83BAJ3bupHH+/E6DA0BrMhPwVBmVB0PtWJkQDsiQDuemg0k2ObMnCQ8HoigKP65fj8cvf0liVtYlz9fXN+CZ0kh9rl/PFyeEI5MAsTsJDwdhNpvZs2YNgb/+Nf3PdX0sw7e0GuN/edNYLYOGws1JgNiVhIcDMJlM7Fm9mqjf/Ib+58/b/P1BWaVUPRiBuakHihPCmUiA2I2Eh8pMJhN7UlOJefJJ+udf/uB3WPp5iv/QpxsrE8JJSYDYhYSHikwmE7tXr6bX735HYkHBFV8v6sscCl+TABFCAqTnSXioxGQysXPNGsL+9Cf6FRZ223Uj38mh+OO4brueEE7LkG5ZzsRco3YlLknCQwWmpiZ2fvgh3n/9K8NsGBzvCo0CIX8toHx3RLdeVwinZPgB8m4FxaR2JS5HwsPOTE1N7PjwQ4x//zvjT53qkdfwaGzC54kaak4H9sj1hXAqtV9C4SNqV+FyJDzsyGw2s3PNGsqXL2fawYM9+lre1fXwgJaGEu8efR0hnELFCih9We0qXIqEh50oisIPX35J7qpV3LR/P1o7rArjn19B3f1BmAzyn1kIin8PVR+rXYXLkN8qdnJs1y6OvvMOC3fvxsNkv/7XkOOFlD0WK8u4C4EC+b+C+r1qF+ISJDzsIPPgQfa89RYLtm3Dp6HB7q8fsSOXwmfj7f66QjgcxQC5N4HxjNqVOD0Jjx6Wf+YMm95+m9nffktQjXpTBqPXZFO4Su4BEQJTCZybDaZStStxahIePai8oIBvVq5k9ObNxJWUqF0OEX/PpfTbaLXLEEJ9jachdwEosqbP5ZLw6CE1FRV8/fbbBG7fztWnT6tdDtC8jPsfymUZdyEA6ndA8Z/VrsJpSXj0AKPBwKZ336Vi507mHjigdjmtyDLuQlyg7EWo+VrtKpyShEc3UxSFvZ99RkZaGrcePIjeaFS7pHZkGXchWjTPwGrMU7sQpyPh0c1O7N3L/g0bmH/iBCEOMM7RGVnGXYhmphI4f5ssYWIjCY9uVJiVxfbUVMaePs0ABxnnuBhZxl2IZvU7oUTGP2wh4dFN6qqr2fLee/gcP8616elql9NlUV/mUPg/cg+IEJS+ADXfqF2F05Dw6AYmk4kdq1eT++OP/OLgQXRm57qdO3Jltizj3kNWfAgjb4bAqyyPCbfCxh2tz9n7E1y/FPzGWs6ZcgfUG67smpe6boMRfvU7y/MDZ8HmPa2/9+V34ZG/Xck7d0Yt4x+27+bpjjzULsAVHNy8mYNbtnBjbi5BZWVql2Mz6zLuMRGETCpWuxyXEhcNLyyDAfGgKPD+Orj5YfjpExg2wPILftb98NT98MafwMMDDp4A7UU+1l3qmnDp6678CNKPwd4PYeNOuP1JKNwFGg1k5sI7a+EHd1wGylRsGf/osxU0OrWrcWgaRbHDCn0uLOfoUT5/9VViCwtZ8NVXdlnwsKcYAnxoSvXEf0CV2qW4tNDx8PJv4d5FMH4JTJ8Izz7WfdeES1/3oWcg0B9e+I2lNeI7Bop2Q0QozPoveOAW+MX0K6vJqUW8CGG/U7sKhybdVlegprycre+/T1NFBTP37HHq4ABZxr2nmUyw5kuorYMJo6GoFL47BJFhMPE2iLoGrv0V7LJhyKztNaFr1x01GHb9aAmOb3ZBTASEh0DqevD2cvPgACj5b2g4qXYVDk3C4zIpisLuTz7h/OnT3JiTQ0C5a+yVLMu4d7/Dp8A/CbxGwa+fgc/egKH94WzzJpJP/y/812L4eiWMHQo33A2nsy7vmtC1696zAEYNgqFz4f+9DR+9BuWV8Jc3LN1c/9//QP+ZMPM+yOu+XZKdh2KAgnuQ5ag7J91Wl+nkd9+x/vXXGWQwMPezz9CoXVA3K54SR/iKXDSSIVfMaIScfKisgY+/gX9+DGn/hopqmHS7ZVziuSd+Pn/kzTDnWnh+me3XHNof9vx0ede9+48wejD0jYM/vgbf/QdeeheOnIZP/tE9/xZOJ/I1CH1c7SockvxquAxVpaXs+ugj9E1NTN22zeWCAyzLuBfJMu7dQq+H/vGQNMzyi3vUIHj9A0tXEcDQxNbnD+lnCYbLuSZc3nW3fQdHM+DhX8L27+HGKeDnC7fMsnzttor/BMZMtatwSBIeNjKbzez5+GMKz55l5pkz+FdUqF1Sj4mSZdx7hFmxTJVN6AWxkXCyze+mU9kQH3t51wTbr2togJRn4e2nQacDkxkam1ceaGyyfO22lDoofEjtKhyShIeNTu7bx+G0NIb4+DDgp5/ULqfHyTLuV+apV2HHfsjKs4xTPPWq5ZP8L+dapsU+eQ/84/8sXU8Z2fDn1+HEWbh34c/XuOFu+N/Url0Tun7dFs+usLQ0xgy1fD1pDHy6CQ6dtLzupDE99+/jFGq/hqo1alfhcOQ+DxtUFheze+1atFot1+zY4fSzq7rCuox7VChBo5zvHha1FZXCnX+A/GIICoCRA+Gbd2D6JMvxx+8CgxGeeAHKKi3dT5vehcQLGnxncqCkvOvX7Op1AY6cgo82woHPfn5u0UxLGE2+Awb1hdUvd/+/i9MpfBz8ZoEuWO1KHIYMmHeR2Wxm41tvcXDzZqaYzVyzbp3aJdlVXVgA/MeEb686tUsRQh3BD0D0W2pX4TCk26qLTu7bx9EdO4jt1YuxW7eqXY7d+ZZW03ifjyzjLtxXxTvQcETtKhyGhEcX1FVXs+/zz9HqdCQfOIBvdbXaJalClnEX7s0MRXLXeQsJjy44uHkz+RkZ9AsKYvDevWqXoypZxl24tdqNULtN7SocgoTHJZTk5pK+cSOB4eEkb92KziQbxsgy7sKtFf/OsiKlm5PwuAhFUfjuiy+oKilhSF0dvU/KWjctIldmU/xJL7XLEML+DD9AtUzdlfC4iMyDBzmxZw8RvXszZssWtctxKJZl3Aup2BOhdilC2F/xn0Axql2FqiQ8OtHY0MC+zz/H1NjIwMJCQgsK1C7J4XgYm/B+vIaajEC1SxHCvhozoXy52lWoSsKjE0d27CDnyBEi+/ZlxI4OtmkTgCzjLtxY6d/AVKl2FaqR8OhAdVkZ+9evx9vfn77Z2YTmX2KVOjfnf16WcRduyFRq2ffcTclPewcObd1KyblzhPfuzYi0NLXLcQohxwspe7yXbH8g3Ev5Pywh4oYkPNqoKinh4NatBISHE3fmjLQ6bBCRdo6iv8kUXuFGlDq3HfuQ8Gjj8PbtVBQUEBITI62OyxD1YTZFq3qrXYYQ9lP+v2A2qF2F3Ul4XKCqtNTS6ggLIy4jg7Dz59UuySmF/z1PlnEX7sNUBJXvq12F3Ul4XOBIWhoV+fmExMQwXGZYXbaWZdyrDoWqXYoQ9lH+qtvtdy7h0ayqtJSDmzcTEBZGZF4e4Xl5apfk1PT1DXg81Ehdnq/apQjR84ynoOYLtauwKwmPZkd37KA8P5+Q2FgG7t+vdjkuwbe0msb/8qWxWvYcE26gzL12zZLwwHJfx4HmVodPfT29jx1TuySXEZRZQuVDkbKMu3B99Xugbo/aVdiNhAfNrY7z5wmJiaF/erqsnNvNwn+QZdyFmyh7Re0K7Mbtw6Ohro4jaWn4hYSg02jon56udkkuybKMuwSIcHE168CYoXYVduH24XHmp58oyc0lJCaGXqdO4VdVpXZJLityZY4s4y5cnBkq/6V2EXbh1uFhNps5mpaGVqfDw9OTATJQ3qNkGXfhFio/cItpu24dHvkZGZw7fpzQ2FgCSkqIPntW7ZJcnizjLlxeUy7Uuf7+P24dHif27KGhthbfwEAG/PADGrULchPWZdxLvdQuRYie4QZ3nLtteFSXlXFi714CIyPRmM0kHD6sdkluxbKMe7As4y5cU/VnYHLt8VO3/ck9vX8/lcXFBEVEEJORgXddndoluZ2QY7KMu3BRSh1Ur1W7ih7lluHR1NjI4e3b8fbzQ6vTkXDkiNoluS1Zxl24rMr31K6gR7lleGQfOUJhZiahsbHojEZ6nTihdkluTZZxFy6pfhcYz6hdRY9xy/DISE/H3NSE3seHuJMn8WxsVLsktyfLuAuX5MID524XHnVVVZxJTycgPByAPrKOlUPQmswEPCXLuAsXU/WB2hX0GLcLj+wjR6gqLiYwPBwPo5GYDPdYSsAZ6OtkGXfhYhqzwOCaMzndLjxO79+PRqtF5+FB7KlTeDTJcq+ORJZxFy6n9ku1K+gRbhUeVSUlZB85QmCEZXkM6bJyTLKMu3ApNRIeTi/n2DFqysoICAtDYzIRc8Z1Z0I4O1nGXbiM+r1gKlO7im7nVuFx5scf0Xl4oNVqCc/NxdNoVLskcRFRX+ZQ+LrcAyKcnQlqvla7iG7nNuFRVVrKuaNHrbOsZBFE5xDxdg7Fn8oy7sLJueC4h9uEx7ljx6guKyMg1DIVNEbCwyloFYWQZwqp2CvLuAsnVvM1KK61Q6nbhEfO0aNodTq0Oh2eBgOheXlqlyS6yLKMe60s4y6cl7kM6vepXUW3covwMBoM5Bw9il9wMABRmZloFUXdooRNvKvqZBl34dxcrOvKLcKjKCuL6tJS/ENCABnvcFayjLtwajVfqV1Bt3KLn8L8M2doNBjQ+/gAMt7hzFqWcRfC6TQcdqk9PtwiPHKOHsXD2xsAv/JyAspcb861O4lIO0fhszKFVzgbMxj2q11Et3H58KipqCA/I8PaZRWVmalyRaI7RK3Opug9WcZdOBkXGjR3+fAoPHuW2ooK62B52Pnz6hYkuk3YK7KMu3AyEh7OIz8jA7PJhIenJwCh+fkqVyS6i06WcRfOxvCd2hV0G5cOD0VRyDx0CG9/fwA0JhPBhYUqVyW6kyzjLpyKqRiMrjFhx6XDo6KwkLLz5/FrHu8ILipCZ3KtuzxF8zLu98sy7sJJuEjXlUuHR9n589RXV+MTEABAqIx3uKygs7KMu3ASBgkPh1d2/jyKoqDT6QAZ73B14T+cp/gpWcZdOLh61xj3cOnwKMrOtgYHSHi4g6gNORT+Q+4BEQ6s4QCYG9Su4oq5bHiYTCbOnz5t7bKSwXL3EfGWLOMuHJhiBOMptau4Yi4bHpVFRdRVVuLdHB4yWO4+ZBl34fAaT6tdwRVz2fAoz8+nvqbGOk03qLhY5YqEPbUs4157JkDtUoRozyjh4bDaDpb7l5erXJGwN++qOsz3e8gy7sLxSHg4rraD5RIe7ingfLks4y4cj4SHY2o7WA4SHu5MlnEXDkfGPBxTbXk59dXVeDWPd4CEh7uTZdyFQ2nKB3Ot2lVcEZcMj5rycoz19eib9/DQNjXhU12tclVCbbKMu3Aoxgy1K7giLhsejUYjnl6WgVL/igo0KtckHEPYK3mUbZZl3IUDcPJxD5cNDw2g0VgiQ7qsRAudyYz/78upOhyidinC3Tn5uIdLhkd1m21m/SQ8xAX0dQ14PNgky7gLdRmde1dTlwyP8vx8PPR669d+FRXqFSMckizjLlRnKlG7givicuGhKApl+fnofXysz3nX1alYkXBUsoy7UJWp7NLnODCXCw9jfT31VVV4Ns+0AtAbDCpWJBxZ+A/nKf6jTOEVKjBLeDiUmvJyjAZDq5aHvr5exYqEo4tan03hP2QfEGFnplK1K7girhseF7Q8PKXlIS4h4q1zlHwmd6ELO5JuK8fSUFeHuakJ7QXrWkm3lbgUraIQ/HQhFd/JMu7CThQDmJ13PNblwsNYX49Gq7Xe4wHSbSW6xsPYhPejsoy7sCMnbn24XngYDKAo1q81JhOejY0qViSciSzjLuxKwsNxGNu0MqTLSthKlnEXduPEg+Yu99PRUF+PcsHXEh7icoQcK6T0CRlAFz1MWh6Ow1BdjVb789vyaGhQsRrhzCK3n6Pwb3IPiOhBivOOx7pceNRVV6Pz9LR+rVGUi5wtxMVFpWZT9L4s4y56ikntAi6by4WHoboanYesVyS6T9jLsoy76CGKhIfDqK+tlfAQ3UqWcRc9x3kXVnOp8FAUBWN9PVoJD9HN9HUNeDzURP15WcZddCMnbnm45G9Z2TVQ9ATfkmr27/sdNVePU7sU4YRMpiY0Wi3BwVHW5/oEx+Ksaxq4ZHgI0VOqx05G5yl3oAvbaZvn8dTUma3PNZp9Ojnb8blUt5UQPen8hKvQ+UhwiO5z4TJKzkbCQ4guOjVzmtolCOEwJDyE6KKa4WPVLkG4GGl5ODCTzLwS3SA/OZmA8Ei1yxAuRnfB1hHOxuXDo/GCTaGEuFxZv/iF2iUIF+ThxB9uXT48jD7OO5tBOI66UaPULkG4IAkPB9ak12PWuvzbFD2oYOxYPPz81C5DuCAJDwei0+kwm82tnjNK15W4AlkLFqhdgnBRMubhIDQaDV5+fpiaWq8XI11X4krUjh6tdgnCRUnLw4F4+/tjbhse0vIQl6lo1Cg8/P3VLkO4IK1W22rvIWfjvJV3wsffv33LQ8JDXKazCxeqXYJwUc7c6gAXDA/fwECH7rZaAYwEApsfE4CNFxx/AEgEfIAI4GbgxCWuuRTLYpAXPmZdcHx7B8dbHvubz8kCpgB+zX9mtXmNucAnl357Lqd2zBi1SxAuSsLDwXj5+UGb3QMdqeURB7wApAM/ANdjCYijzceTgFXAceAbQAFmcOn9xmYB+Rc8Przg2MQ2x/KB+4C+wFXN5/wG6AUcAGKA317w/f/B8j+Ku30GLx4+HI8AWctK9AwvLy+1S7gizh19HfDy8aHtxrN1gYGq1NKReW2+/n9YWiP7gGHA/RccSwD+BozC0hJIvMh1vYDO9rrTtznWCKwDHuHn5euPA68CA7C0ZFrCowL4/4CtF3ltVyVdVqIneTvQh9rL4XItD09v73b7edSEOOYOcCZgDVCLpfuqrVosrZC+wKV20d4ORAKDgAeB0ouc+0Xz8bsveG4UsBkwA99i6VoDeBJI6cLru6KapCS1SxAuzNlbHi4XHvoO0tzRwuMw4I+ltfBr4DNg6AXHlzcf98cyHrIJS+uhM7OAfwNbgBeBNGA2nXd1vQvMxNKF1uIVLGMrCcDp5q93YOnGuhO4BejXXK+xC+/R2ZUMGYKHA7VYhetx9paHy3Vb6X18UBQFRVGsK1Y6WngMwvJLuRL4GLgLyy/8lgD5JTAdy9jEK1h+ce8GOvtf7dYL/j4CS6shEUtr5IY25+ZiGUv5qM3zvYANF3zdgCVg3sfSdRYAnMQSVG9j6fJyZWcXLVK7BOHipOXhYHwCAvD08qLJ+PPnY6OvL0YH+g+lB/pjGRx/HkuX0esXHA/CMvYwBUu4nMDSOumqfkA4kNHBsVVAGHDTJa7xHJaB+iQsIbQQ8AQWNH/t6qqvuurSJwlxBaTl4WD8Q0Lw9PbGWF+P5wWBURscjL6wUMXKOmfG8km/I0rzo7PjHcnFMqYR08G1VmHphvK8yPcfB1ZjaR2BpfursfnvjVx65pezKxs4EI+gILXLEC5OWh4Oxi84GL2PD0aDodXzjtJ19RSWsYQsLGMfT2H5JP9L4CyWlkg6kAPsARZjuefjxguuMZifWyI1WAa19zVfcwuWqb/9sXQ7XWgrkIllmm5nFCwzvl7Dcs8HwCTgHSyh8u/mr13ZmcWL1S5BuDgvLy+n3ggKXDA8PDw9CQwPx1hf3+p5RwmPIiyf/AdhGY/Yj2UMYjqWMY2dWIKiP7AEy1jDHiwzqVqcxDJeAqADDmHphhoI3Iulq2knlgH5C72L5Z6PwRepbyUQheWmwBZPAwZgXHNdKV17q06rSrqsRA/zcaAbly+Xy3VbAYTGxpJ7ovV92Y4SHu9e5Fgs8FUXrnHhfSw+WMKnK1Z34ZwHmh8XisQyjdcdlPXvjy44WO0yhIvzc4El/l2u5QEQHBmJYmrdM18dGqpSNcKZnF282Om7E4Tj83eBxTZdMjz8Q0La3WVeHt3Z/ddC/KwyOVntEoQbkJaHg/IPCUGj0WC+oPXR4OdHnQukveg55X37onOQ7k3h2twuPJ5//nmSk5MJCAggMjKS+fPnc/LkyVbnGAwGUlJSCAsLw9/fn4ULF1LYZorso48+SlJSEl5eXozuZKOdQ4cOMXnyZLy9venduzcvvfRSl+v0DwlB7+3dbsZVhbQ+xEWcueUW6bISPc7X19ep9/FoYdM7SEtLIyUlhX379rFp0yYaGxuZMWMGtbW11nOeeOIJ1q9fz9q1a0lLS+P8+fMs6GAbz3vuuYclS5Z0+DpVVVXMmDGD+Ph40tPTefnll3n66adZuXJll+r0CwnBy9e33YyrMgkPcRFVV1+tdgnCDbhCqwNsnG319ddft/r6vffeIzIykvT0dKZMmUJlZSXvvvsuq1ev5vrrrwdg1apVDBkyhH379jF+/HgA/vGPfwBQXFzMoUOH2r1OamoqRqORf/3rX+j1eoYNG8aBAwd49dVXuf/++9ud35aPvz+B4eGU5uURGB5ufb4sNtaWtyvcSGV8PFqZVCHswFXC44raTpWVlrsNQpt/6NLT02lsbGTatGnWcwYPHkyfPn3Yu3dvl6+7d+9epkyZgl7/83KAM2fO5OTJk5SXl1/y+zUaDdGJiRguaBGBhIfoXIZ0WQk7cYWZVnAF4WE2m3n88ceZNGkSw4cPB6CgoAC9Xk9wm3nyUVFRFBQUdPnaBQUFREVFtbtGy7GuCI+LQ2mzKVRdUJAMmosOVY4bp3YJwk0EushqzZcdHikpKRw5coQ1a9Z0Zz3dJjg6Gq1W225L2tJevVSqSDiqql690IaFqV2GcAN+fn54el5sZTnncVnh8fDDD7Nhwwa2bdtGXNzPu0JER0djNBqpqKhodX5hYSHRNgxWR0dHt5uh1fJ1V68TGhODT0AA9dXVrZ6X8BBtZSxZIl1Wwi6CXGjBTZvCQ1EUHn74YT777DO2bt1K3759Wx1PSkrC09OTLVu2WJ87efIkOTk5TJjQ0V55HZswYQI7duygsbHR+tymTZsYNGgQIV2chx8QFkZgWFi78CiOj+9yHcI9VNjw/6YQV8JtwyMlJYX/+7//Y/Xq1QQEBFBQUEBBQQH1zVNig4KCuPfee1m2bBnbtm0jPT2du+++mwkTJlhnWgFkZGRw4MAB6/ceOHCAAwcOYGzeg+P2229Hr9dz7733cvToUf7zn//w+uuvs2zZsq6/Ma2W2EGDMNTUtHq+JC6ORv3F9uUT7qQqNhbtBTPyhOhJrhQeNk3VXbFiBQDXXXddq+dXrVrF0qVLAXjttdfQarUsXLiQhoYGZs6cyfLly1udf99995GWlmb9esyYMQBkZmaSkJBAUFAQ3377LSkpKSQlJREeHs5f/vKXLk3TvVBkfDxms7nVc4pWS2FCAnGnTtl0LeGa5MZAYS/e3t5Ov4fHhTRK2ylJLuTc8eOs+etfiUxIaLUx1MDvvuOqNvesCPe09T//QddmZp8QPSEqKorBgy+2IYJzcf575C8ivHdvfIOCqK2sbPV8QWKiShUJR1ITFYU2MvLSJwrRDdrewuDsXDo8fPz96TVgADVlZa2erwoPp9ZF5lqLyyc3Bgp76upkH2fh0uEB0Gf4cEyNje1uGCzo10+lioSjKJvk6hvqCkfh7+/vUuMd4AbhEd2vn2VP8zaLJErXlXurjYhAK2Mdwk7CXPAmVJcPj4j4eALDwtp1XRX07dtuwyjhPqTLStiThIcT8tTr6TNiRLtB8wY/P1ko0Y2VXnON2iUIN+Hl5UVAQIDaZXQ7lw8PgLhBg1AUpd09HzlDh6pUkVBTXViYdFkJu3HFVge4SXhE9+vX4TpX2cOGqVSRUFPG4sVoXGAnN+EcQl10nxi3+AkKiYkhNCam3bhHXXAwJRcs7CjcQ+nkyWqXINyETqdzuSm6LdwiPLRaLf1Gj263zhVI68Pd1IeEQEyM2mUINxEaGuoS+5V3xDXfVQd6Dx2Kh17fbspu9rBhmGXWjdvIWLzYZX+YheNpu6mdK3Gbn6LYgQMJjY2lsri41fOGgACK+/RRqSphbyVTpqhdgnATnp6eLjveAW4UHp56PYPGjaOuzZRdgOzmbXSFazMEBoJMzxZ2EhkZ6dL3ErlNeAAkjByJp7c3DXV1rZ4/N2QIZunKcHnSZSXsyZbdU52RW/0kxfTvT3hcHBVFRa2eb/Dzk7Wu3EDxtdeqXYJwE35+fvj7+6tdRo9yq/DQeXgwcNw46quq2i2UmDF2rEpVCXswBASATMsWduLKA+Ut3Co8ABJGjMDL1xdDbW2r5/MGDZJl2l3YmUWLpMtK2I2EhwuK6tePiD59qGzTdaVotWQkJalUlehpRW22Thaip4SGhqLX69Uuo8e5XXjodDoGT5iAoaamfddVUhImnU6lykRPafD3ly4rYTe9evVSuwS7cLvwAOg7ejR+wcHtlitp8PPjnCyW6HLOLFiAVj4UCDvw9fV16Xs7LuSW4REeF0e/0aMpLyhod+xUcrIKFYmeVHT99WqXINxEnBu1cN0yPDQaDUOvuQatTtduuZKS3r0pc/H52e7E6OOD0ru32mUIN+Dp6ekWA+Ut3DI8AOJHjCCqb1/Kzp9vd+z0VVepUJHoCdJlJewlJibGrWb0uc87bcPD05MR112HobYWs8nU6ljWyJE0+PioVJnoTkU33KB2CcINaDQaYt1s6Ru3DQ+A/lddRVBERLvFEk2enpwcN06lqkR3afT2xhwfr3YZwg1ERETg5eWldhl25dbhERgWxuAJE6hqc88HwMlx4zB6e6tQleguZ37xC+myEnbhTgPlLdw6PAAGTZiAl58fdVVVrZ5v9PbmhLQ+nFqhdFkJOwgNDSUgIEDtMuzO7cMjdsAAeg8ZQlleXrtjJ8ePx+hmTVFX0ajXY05IULsM4Qbi3bRr1O3DQ6vVMrL5E2rbpdobvb1l7MNJnZ0/H62Hh9plCBcXGhpKoJuuiSc/XUDi2LH0HjqU3OPH6TV4cKtjJyZMYNB336FvaFCpOnE5CqZNU7uEK7Zu3TrWrVtHQfPNrAkJCdx1112Ma/5A09DQwIoVK9i6dStGo5Grr76axx9//KJ3OCuKwqpVq9iwYQM1NTUMHz6cZcuWWfvsf/rpJ5544okOv/ett95i8ODB5Ofn8/zzz3Pq1CkGDhzIU089RcwF+8L/4Q9/YPbs2VzrBkvgu2urA6TlAVim7Y6ZORNFUWhoc9OgtD6cj8nTE5ML7M8SERHB/fffz8qVK3n77bcZO3Ysf/rTn8jMzATgzTffZM+ePTz99NO8/vrrlJSU8Je//OWi1/zwww/55JNPWLZsGStWrMDHx4cnn3yShuYPR8OHD+eTTz5p9ZgzZw4xMTEMGjQIgBUrVhAeHs4///lPwsLCWLFihfX6W7duRavVukVwhIWFuW2rAyQ8rPonJRE3ZAglOTntjp2QsQ+ncuamm9C5QJfVxIkTGT9+PHFxcfTu3Zv77rsPHx8fjh07Rk1NDV999RUPPfQQY8eOZdCgQfz+97/nyJEjHD16tMPrKYrCxx9/zK9+9SuuueYaEhMTeeqppygpKWHXrl2A5S7psLAw6yMoKIjdu3cze/Zs65aq2dnZzJw5k7i4OGbNmkVO889MdXU17777Lo8//rhd/n3U1rdvX7VLUJWERzMPT0/GzpyJ2Wxu3/rw8eHE+PEqVSZsVTBjhtoldDuTycSWLVswGAwMGzaMU6dO0dTURNIF2wjEx8cTFRXFsWPHOrxGfn4+ZWVlrb7H39+foUOHdvo9u3fvpqqqilmzZlmfS0xMJD09HbPZzP79++nX3Mp76623mD9/PpGRkd3xlh1aZGQkfn5+apehKgmPC/S/6ip6d9L6OD5pErVBQSpUJWxh8vSkyQW6rFqcPXuWWbNmMX36dF599VWeffZZEhISKCsrw9PTs90U0ZCQEMrarBbdouX5tmMiF/uer776iuTk5FaB8OCDD5KTk8Ott95Kbm4uDz74IAcPHiQjI4OZM2fy9NNPc9ttt/H3v/+dxsbGK3n7Dkmj0ZAgM/kkPC5kbX2YTO0WTDR5evLT9OkqVSa66uzcueg8PdUuo9v07t2bf/7zn6xYsYKbb76Z559/nqysLLu8dlFREfv37+fGG29s9XxERAQvvPACH330ES+88AJBQUG89tprLFu2jA8++ABfX18++OAD8vLyWL9+vV1qtafevXvjI8sXSXi01f+qq4gbMoTiDlofOcOGUejGsyucQb6LdVl5enoSFxfHoEGDuP/++0lMTOSTTz4hNDSUxsZGqqurW51fXl7e6WyrlufbtjI6+56vv/6awMBAJk2adNEaU1NTSU5OZtCgQRw4cIApU6bg4eHB5MmTOXDggA3v1vHp9Xr69OmjdhkOQcKjjZbWh2I2t9vnHCB91izMzQOHwrGYPDxo6t9f7TJ6lKIoGI1GBg4ciIeHBz/++KP1WE5ODoWFhQztZEOzmJgYQkNDW31PbW0tx44da/c9iqKwceNGZsyYgcdFJh9kZ2ezefNm7rnnHgDMZjNNTU0ANDU1YWqz6KizS0xMRCdL3gASHh0aePXV9B0zhqKsrHZb1VZER3Nm7FiVKhMXkzl7tkt1Wa1cuZKDBw+Sn5/P2bNnWblyJQcOHGD69On4+/tz4403snz5cn766SdOnjzJiy++yLBhwxg2bJj1Gr/61a/YuXMnYOmrX7RoER988AG7d+/m7NmzPPfcc4SHh3PNNde0eu0ff/yR/Px85syZ02l9iqLwyiuvkJKSYu3GGT58OBs2bCA7O5tvv/2WESNG9MC/jDqCgoLcYjJAVzn/fMYeoPPwYML8+eQeP051aSmB4eGtjh+8/nr6HD2Kl8GgUoWiI/kXzAhyBRUVFTz33HOUlZXh5+dHv379ePnll7mqeb+ZlJQUtFotf/nLX2hsbCQ5ObndNNlz585RU1Nj/fq2227DYDDwyiuvUFNTw4gRI3jppZfarQj71VdfMXz48IveBLd+/XpCQkKYOHGi9bmlS5fy7LPP8uCDD3L11Vczf/78K/+HcBD9XbxVayuN0vajtQAsn6o2r1rF/vXr6TNiRLtNXgZ+9x1Xff21StWJtkxaLWnffONSLQ/hOGJjYxkwYIDaZTgU6bbqhEaj4ep58wiNjaU0N7fd8dPJyVRIE9ZhZLlYl5VwHDqdTqbmdkDC4yKCIiJInjuXuspKGtusbaVotey76SYZPHcQ52fPVrsE4aIGDBiAp3wwaUfC4xKGX3cdvYcOpbB5PaELlfXqxbFLTGMUPc+s0dA4cKDaZQgXFBoaSlRUlNplOCQJj0vw8vFh3M03o9Vq220YBXDkuusol/+5VJU1cyY6vV7tMoSL0Wq11sUgRXsSHl2QOHYsg8aPp7iDqbtmnY59N9+MSSv/lGo53+YOaCG6w8CBA9HLh5JOyW+8LtBqtUxYsICgqChKzp1rd7w8JoajkyerUJkwazQY5dOh6GaBgYHSXXUJEh5dFB4Xx4QFC6ivru7wzvOjU6ZQFh2tQmXuLWfaNHSyXL7oRhqNptWNlqJjEh42GDl1KoMnTKDgzBnMZnOrY4pWy95f/AKTLF1gV7kXuQNaiMsxaNAg6a7qAgkPG+g8PJi8ZAkhMTEdLtteGRnJYTfYQc2RNAwZonYJwoWEhIRId1UXSXjYKKxXLyYuXEhDXR31Fyz70OLYNdeQn5ioQmXuJ2fqVDyky0p0E61WK91VNpDwuAzDr72WIRMnUnj2bLvuKzQadi9YIBtH2cG5efPULkG4CLPZzJgxY2TFXBtIeFwGnU7HNUuWEBYbS3F2drvjRl9fdi1eLOMfPczQydLjQtgqPj4ef39/tctwKhIelyk0JoaJixbRaDB0ePNgaa9epM+cqUJl7iHn2mvx8PZWuwzhAry8vKz7sIuuk/C4AkMnT2b4dddRlJlJUwd7NWckJ5M5cqQKlbk+6bIS3cFkMpGcnKx2GU5JwuMK6HQ6rr39dvoMH875kyfb3X0O8P3cuZTL6rvdziADm+IKmUwmxo4dK+Mcl0nC4wr5BQUx7e67CYyIoCgrq91xk6cnu265BaPMCuo2uddcg0fzznVCXA5FUUhISCA4OFjtUpyWhEc3iO7Xjym33UaT0Uh1aWm749VhYeydP1+Wb+8mOTfdpHYJwsn5+/vLOMcVkvDoJsMmT+aqG2+kNC8PYwfb0+YNHsyBadNUqMz11A8frnYJwomZTCaSkpLULsPpSXh0E41Gw8RFixhw9dXknzrV/v4P4MTEiZySwbkrkjd+PB6+vmqXIZxUXV0dEydORCO9AFdMwqMbefn4cMNddxERH09BRkaH56TPmkWe7IV82bLnz1e7BOGk6urqSEpKwlumeHcLCY9uFhoTw9Q778RDr6fs/Pl2xxWtll2LFlEaG6tCdc6vXqY+i8vQ0NDAgAEDiJSZj91GwqMHJI4Zw+QlS6irqupwAN2k17P99tupCgtToTrnlZ+cLF1WwmZNTU1ERETQv39/tUtxKRIePWTMzJlcPW8eZefPd7iAYoOfH9vuuIM6WRKhy7J+8Qu1SxBOpqmpCU9PT0aPHq12KS5HwqOHaLVaJi1ezIipUyk8c4bGhoZ259QGB7P9jjvkHpAuqhs1Su0ShBMxmUw0NjYyadIkGSDvARIePchTr+f6u+6i/1VXkXfyZIdLmFRERbHtV7+SALmEgrFj8fDzU7sM4SRMJhMVFRVMnTpV7iDvIRIePcw3IIBZDzxA7yFDyDtxArPJ1O6c0l692HrnnTTILJBOZS1YoHYJwkmYzWYKCwuZPn06XvKhrMdIeNhBYHg4sx98kMi+fck9caLDNbDKYmMtASLLbnSoVvqsRReYzWby8vKYNm0aAQEBapfj0iQ87CQ8Lo7ZDzxASFQU50+d6jBAymNi2HLnnRgkQFopHD0aD5lYIC5BURTy8vKYPn06ERERapfj8iQ87Ch2wABm3H8/fsHBnQZIRXQ0W++6C4NMSbXKlC4rcQlms5ns7GxuuOEG2YPcTiQ87KzvyJHMfvBBS4B0sox7RVSUpQUiAQJA7ZgxapcgHJjJZOLMmTPccMMNxMTEqF2O25DwUEHfkSO58aGH8AsN7bQFUhkVxZa77qLezbtriocPx0P6rkUnjEYjp0+fZvr06cTFxaldjluR8FBJwogRzHnoIfxDQ8nrpAVSGRnJN/feS4Ub99+eXbhQ7RKEg2poaODkyZNMnz6d+Ph4tctxOxIeKoofPpw5Dz1EUHg4eZ3MwqoLDmbTPfdQ0LevChWqr0aWzhYdqK2t5cSJE8yaNUv25VCJhIfK+gwbxo0pKQRFRFjuA+lgKfdGb2+2/fKXnHWzO6yLhw7FIzBQ7TKEg6mqqiIzM5Obb75Z1qtSkYSHA+g9ZAhzHn6Y4Kgoco8f7/BGQkWnY9/8+Ry67jr7F6iSzEWL1C5BOJjCwkJyc3NZsGCBdFWpTKN01FciVHH+9Gk2vv02hWfP0mvwYDz1+g7PSzh4kHHr16PrIGRcyZZ16/AIClK7DOEAFEXhzJkzKIrC/PnzCQ8PV7sktyctDwcSO2AA85ctI2HkSHKPH8dQW9vheVmjRrHtjjswuvByJmUDB0pwCMAyFffAgQN4eHiwePFiCQ4HIeHhYMJiY7n5iScYNmUKBWfOUFNe3uF5RQkJfHPffZS76A1RZxYvVrsE4QAaGhrYu3cvUVFRLFq0iCD5QOEwpNvKQRkNBtJWr+bHr7/GPzSUkOjoDs/TNjVx1Vdf0f+nn+xcYc/a8tlneISEqF2GUFFVVRU//vgjo0aNYvbs2bLIoYOR8HBgJpOJ/evXs/vjj9F6eBAZH9/pvgQJBw+S/OWXeHaw7LuzKevfn0PvvCN7MLix3NxcMjMzufbaa5k4caIsq+6AJDwcnKIoHN25k23//jf1NTXEDhyIVttxb2NgcTHXrF1LcHGxnavsXvufeoq6mTPVLkOowGQycejQIUwmE7Nnz2bIkCHyIcJBSXg4iazDh9n8r39RlJ1NzIABeHWy8q7OaOTqL7+k76FDdq6w+2z59FM8QkPVLkPYWW1tLfv37yc6Opp58+YRGxurdkniIiQ8nEh5QQFb33+fk99/T0h0NEEXWbYk8ccfSdq4EY+mJjtWeOXK+/bl4L/+JZ823YiiKOTn53P48GFGjhzJjTfeSKDcHOrwJDycjNFgYN/nn7N/wwYAovr167wbq6SEcevWEZGba88Sr8gPv/89tbNnq12GsBOj0cjRo0cpLy9n0qRJXHfddeg7ub9JOBYJDyekKAqnvv+etNRUSnJziR04EH1n93woCoP27WPUtm14OMFg+tZPPkEXFqZ2GcIOysvLSU9PJzg4mOnTpzNixAhpcToRCQ8nVpqXx9b33+f0Dz8QGhtL4EVunvIvK2PcF18QlZ1txwptUxkfz0/vvSe/QFyc0WgkMzOTrKwsBg0axOzZs4mMjFS7LGEjCQ8n11Bfz95PP+WHr75Co9FctBsLRWHA/v2M3rIFT6PRvoV2QfqTT1IzZ47aZYgeoigKZWVlHD58GI1Gw4QJE5gyZYrcv+GkJDxcgKIonNi7l13/+Q9FOTlEJiTgd5E7cX0rKhi3fj0xZ8/ascpL2/rxx+hk6QmXZDAYyM7OJjMzk169ejFjxgwGDBggrUwnJuHhQiqKitj98ccc27kTrU5HVN++aC9yc1XfAwcYtWULvjU1dqyyY1Vxcfz4wQfyy8TFmM1mSkpKOH78OI2NjYwePZrp06fLbCoXIGtbuZDgyEhm//rXzH3kEYIiIsg5coSaiopOz88cPZoNjzzCkcmTafLwsF+hHchYskSCw4UoikJ1dTVHjx4lPT2doKAgFi5cyPz58684OJ5//nmSk5MJCAggMjKS+fPnc/LkyVbnGAwGUlJSCAsLw9/fn4ULF1JYWNjqnEcffZSkpCS8vLwYPXp0u9fZvn07N998MzExMfj5+TF69GhSU1OvqHZXIi0PF1VVWsqejz/mSFoaaDRE9e2L7iIB4VtZyejNm0k4csSOVf5s69q16Nx4u11XUl9fT2FhIWfOnEGn0zFmzBiuvfbablvUcNasWdx6660kJyfT1NTEH//4R44cOcKxY8fw8/MD4MEHH+TLL7/kvffeIygoiIcffhitVsvu3but13n00UcZNGgQ3333HYcOHeLAgQOtXue5556jvr6e2bNnExUVxYYNG1i2bBnr1q1j7ty53fJenJmEhwtrmdK7a+1aCs+cIax3bwIuced2+LlzjP3mG8Lz8uxUJVTFxvJjaqq0PJyc0WikpKSE3NxcysrKiI+PZ+rUqQwcOLBH/9sWFxcTGRlJWloaU6ZMobKykoiICFavXs2i5g3FTpw4wZAhQ9i7dy/jx49v9f1PP/00n3/+ebvw6MicOXOIioriX//6V0+8Faeibl+F6FEajYZB48bRa+BA9nz6KUe2b6e8oICovn07Xd6kpHdvvr33XhIOH2bUli34VVX1eJ1nbrlFgsOJmUwmysrKKCoqIi8vD19fX6ZNm8aECRPw9fXt8devrKwEILT5g1F6ejqNjY1MmzbNes7gwYPp06dPh+Fh62sNGTLkygp2ERIebsA/JITp99zDwKuv5vsvviDz4EE8vLyIjI/vuCtLoyFr5EjODRlC//R0huzZg291dY/VVz5hArJmqvMxm81UVFRQUlJCfn4+RqORgQMHMnXqVPr06WO3Gh5//HEmTZrE8OHDASgoKECv1xMcHNzq3KioKAoKCi77tT766CP279/P22+/fSUluwwJDzeh0WhIGDGCuMGDObF3L9+vX8+5Y8cICAsjNDa2w0/+Jk9PTo4fz+nkZPr99BNDd+/G/yID8JejJioKrdwg5lRMJhMVFRWUl5dTVFREdXU1sbGxXHPNNQwfPhwPO06+SElJ4ciRI+zatatHX2fbtm3cfffdvPPOOwwbNqxHX8tZSHi4GQ9PT4ZPmUK/MWM4tGUL6V9/Tfbhw4TFxXU6HmLW6ci46irOjB1LwuHDDN21i6CSkm6pR2ZZOY+mpiYqKiqsj5KSEkJDQ5k9ezZJSUl26aK60MMPP8yGDRvYsWMHcXFx1uejo6MxGo1UVFS0an0UFhYS3cmmaheTlpbGvHnzeO2117jzzju7o3SXIOHhpnwDAhg/fz4Dx41j/4YNHNu5k/L8fCLj4/H29+/wexStlsxRo8gcOZI+x44xbOdOQtpMf7RV2cSJ0mXl4BobG6moqKCqqoqamhoKCgrw8/Nj8uTJTJgwgRA77/ioKAqPPPIIn332Gdu3b6dv376tjiclJeHp6cmWLVtYuHAhACdPniQnJ4cJEybY9Frbt29n7ty5vPjii9x///3d9h5cgYSHmwuNiWHGffcxZNIkvv/iC7IOHcLU1ERYXBy+nc3H12jIGTaMnKFDiT19moH79xN95gxaGyfu1UZEoHXRPdhdQX19PVVVVVRXV1NTU0NxcTEeHh6MGjWKSZMmtfq0b08pKSmsXr2adevWERAQYB3HCAoKwsfHh6CgIO69916WLVtGaGgogYGBPPLII0yYMKHVYHlGRoY1DOvr662zrYYOHYper2fbtm3MnTuXxx57jIULF1pfR6/XWwfn3ZlM1RVWJpOJnCNH+GnTJjIPHKDRYCAsLg6/NgOPHfErL6d/ejr9DhzAp7a2S693MCWFisWLr7Bq0Z3MZjPV1dVUVlbS0NBgDQ29Xs/AgQNJTk6m38XWT7ODzro5V61axdKlSwHLTYK/+c1v+PDDD2loaGDmzJksX768VbfVddddR1paWrvrZGZmkpCQwNKlS3n//ffbHb/22mvZvn17t7wXZybhIdoxm83kHj/OgU2byPjxRxrq6giNjcU/JOSS4xMak4neJ07QPz2dqMxMLnb21g8/RBcT073Fi8vS0NBAVVUVVVVVmM1mqqqqKCkpwcfHh8GDB5OcnEx8fLyMTwkrCQ/RKUVRyDt1ioObN3N6/37qq6oIiY0lICysS79EAkpL6f/DD/Q9eBDv+vpWx+rCwvh+7Vo0Kn6CdXdms5mamhqqqqowGAyYzWYqKyspLS3F39+fYcOGkZSURFxcnISGaEfCQ1ySoigUnD3Loa1bOblvHzVlZfgGBxMSE4NnF3Z90zY1EX36NN47djCmpASvpiYO/frXlN96qx2qFxcym83U1dVRXV1NXV0diqJgNBopLS2ltraWoKAghg8fTlJSEtHR0RIaolMSHsImpXl5nN6/n6M7d1Jy7hwAITEx+AUHX/QXTXlZGbtPnmTE2LFcXVFB49ixePXvr2rfubtQFMUaGLW1tSiKYl24sLS01LIPTFQUY8aMYciQITIYLLpEwkNcFqPBQObBgxzbtYvsw4epq6zEPzSU4OhoPDw9251/+OhRchoamDJnjvUmMo1Gg6+vL35+fvj5+aG7yPLxwjYmk4m6ujrq6uqora3FbDYDlns1SktLqa6uxt/fn8TEREaNGkViYqLsHS5sIuEhroiiKJScO8ep77/n2M6dlJ4/j1arJSgyEr+QEGvLYsvevXjFxpJ0zTWdXsvLywtfX198fHzw9vaWVokNFEWhoaHBGhgGg8F6zGQyUVVVRUVFBYqiEB4ezqhRoxg6dChRUVHSNSUui4SH6DYNdXWcPXCA43v2kHv8OLUVFXjo9Wh9fUnPzWXw1VfTKyGhS9fSaDR4e3tbw8TLy0t+ybVhNBoxGAzWwGhpXQDWGVMVFRWYTCaCgoLo378/gwYNIjExEZ9OFsYUoqskPES3UxSFisJCso8csbRIDh/mbH09fYYPt27OY2urQqvV4u3tjZeXl/VPe66hpDaTyURDQwMGg8H6uDAs4OfZU+Xl5TQ1NREQEEC/fv0YNGgQ/fr1k937RLeS8BA9SlEUCrKyOJWVRfa5c+Tm5lJbW4tWqyUgIICAgIDL7mvX6XTWIGl5uEKgmEwmjEYjDQ0N1sBobGxsd15LV1V1dTXV1dUoioK/vz/x8fEMHjyYfv362X3pEOE+JDyE3SiKQnl5OVlZWZw5c4bs7GyqqqpoampCr9cTEBCAv7//FQWAVqvF09Ozw4cjBYvZbKaxsbHdo6GhoV2L4kImk8kaFkaj0br0eL9+/YiPjycuLo7Q0FDp4hM9TsJDqMZgMJCfn8/58+c5e/YseXl51NTUYDab8fHxwc/PD19fXzw7mL11OTQaDZ6enuh0OrRaLR4eHta/63Q660Or1aLRaKy/gFv+3vYXcsuUV7PZ3O7vZrMZk8mEyWSiqamp3Z9d+bFruQejZcZUQ0MDGo2GgIAAYmNj6d+/P7169SImJkZmSgm7k/AQDqOqqor8/Hzy8vLIyMigrKyMuro6TCYTGo0GHx8ffH198fX1Va0V0RIgPfFj0zK9tra21noDn6enJ35+fkRGRtKnTx+io6OJi4uT8QuhOgkP4ZBabmIrKSmhpKSEwsJCzp07R2VlpTVQtFptq/GOljEPR++yaWpqajX43dDQgKIoaLVafH19CQ4OtgZFREQEERERdt8rQ4hLkfAQTkNRFOuCfSUlJRQXF1NUVER5ebl1cLmxsdHaxaTX69Hr9Xh4eLR79ETAKIqCyWSyjl80NTW1+rOlS0un01lnjYWFhREdHU1oaCghISFEREQQFBQk97gIhyfhIZxeU1MT1dXV1lVhq6qqKC8vp7i4mMrKSoxGI01NTdaHyWSyfu+F//trNJpW4x0XPi4cy2j5e0cBpNPp8PDwsA7S+/j4EBgYSGBgIMHBwQQFBVm/DgwMlLEK4bQkPIRLaxl0NhgM1NfXt7pPouW5loHtCwe12/69JQz0er317y1B0dKS8PHxsY7LtPy9uwb7hXA0Eh5CCCFsJh2rQgghbCbhIYQQwmYSHkIIIWwm4SGEEMJmEh5CCCFsJuEhhBDCZhIeQgghbCbhIYQQwmYSHkIIIWwm4SGEEMJmEh5CCCFsJuEhhBDCZhIeQgghbCbhIYQQwmYSHkIIIWwm4SGEEMJmEh5CCCFsJuEhhBDCZhIeQgghbCbhIYQQwmYSHkIIIWwm4SGEEMJmEh5CCCFsJuEhhBDCZhIeQgghbCbhIYQQwmYSHkIIIWwm4SGEEMJmEh5CCCFsJuEhhBDCZhIeQgghbCbhIYQQwmYSHkIIIWwm4SGEEMJmEh5CCCFsJuEhhBDCZhIeQgghbCbhIYQQwmYSHkIIIWwm4SGEEMJmEh5CCCFs9v8DFG0So1tiFS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4" descr="data:image/png;base64,iVBORw0KGgoAAAANSUhEUgAAAY8AAAGbCAYAAAA83RxqAAAAOXRFWHRTb2Z0d2FyZQBNYXRwbG90bGliIHZlcnNpb24zLjcuMSwgaHR0cHM6Ly9tYXRwbG90bGliLm9yZy/bCgiHAAAACXBIWXMAAA9hAAAPYQGoP6dpAABPYUlEQVR4nO3dd3xUZd7//9fMJJPeewgkEHqHGGmColQBZSmirqtYbl2NlV13193f7q3rfu2rt+stKK6LrneQFRuColJDV4zSayCFhPTeJpPMnN8fk4ykQQaSOVM+z8djHpA5J2c+gybvucq5Lo2iKApCCCGEDbRqFyCEEML5SHgIIYSwmYSHEEIIm0l4CCGEsJmEhxBCCJtJeAghhLCZhIcQQgibSXgIIYSwmYSHEEIIm0l4CGGj9957D41GQ1ZWlt1fOyEhgaVLl9r9dYVoS8JD2M3y5cvRaDSMGzdO7VLsZteuXcyePZtevXrh7e1Nnz59mDdvHqtXr1a7NCGuiISHsJvU1FQSEhL4/vvvycjIULucHrd27VqmTJlCYWEhjz32GG+88QZ33HEH5eXlvPPOO2qXJ8QV8VC7AOEeMjMz2bNnD59++ikPPPAAqamp/Pd//7faZfWop59+mqFDh7Jv3z70en2rY0VFRSpVJUT3kJaHsIvU1FRCQkKYM2cOixYtIjU1td05WVlZaDQaXnnlFVauXEliYiJeXl4kJyezf//+VucuXboUf39/8vLymD9/Pv7+/kRERPDb3/4Wk8lkPW/79u1oNBq2b9/e4Wu999571ucOHTrE0qVL6devH97e3kRHR3PPPfdQWlp6We/5zJkzJCcntwsOgMjIyFZfv/LKK0ycOJGwsDB8fHxISkri448/7tLrVFRU8Pjjj9O7d2+8vLzo378/L774ImazudV5a9asISkpiYCAAAIDAxkxYgSvv/76Zb03IaTlIewiNTWVBQsWoNfrue2221ixYgX79+8nOTm53bmrV6+murqaBx54AI1Gw0svvcSCBQs4e/Ysnp6e1vNMJhMzZ85k3LhxvPLKK2zevJm///3vJCYm8uCDD9pc46ZNmzh79ix333030dHRHD16lJUrV3L06FH27duHRqOx6Xrx8fFs2bKF3Nxc4uLiLnru66+/zk033cQvf/lLjEYja9asYfHixWzYsIE5c+Z0+n11dXVce+215OXl8cADD9CnTx/27NnDU089RX5+Pv/zP/9jfW+33XYbN9xwAy+++CIAx48fZ/fu3Tz22GM2vS8hAFCE6GE//PCDAiibNm1SFEVRzGazEhcXpzz22GOtzsvMzFQAJSwsTCkrK7M+v27dOgVQ1q9fb33urrvuUgDlr3/9a6trjBkzRklKSrJ+vW3bNgVQtm3b1uFrrVq1yvpcXV1du9o//PBDBVB27NhhfW7VqlUKoGRmZl70fb/77rsKoOj1emXq1KnKn//8Z2Xnzp2KyWRqd27b1zYajcrw4cOV66+/vtXz8fHxyl133WX9+tlnn1X8/PyUU6dOtTrvD3/4g6LT6ZScnBxFURTlscceUwIDA5WmpqaL1ixEV0m3lehxqampREVFMXXqVAA0Gg1LlixhzZo1rbqYWixZsoSQkBDr15MnTwbg7Nmz7c799a9/3erryZMnd3heV/j4+Fj/bjAYKCkpYfz48QD8+OOPNl/vnnvu4euvv+a6665j165dPPvss0yePJkBAwawZ8+eTl+7vLycyspKJk+efMnXXbt2LZMnTyYkJISSkhLrY9q0aZhMJnbs2AFAcHAwtbW1bNq0yeb3IURHJDxEjzKZTKxZs4apU6eSmZlJRkYGGRkZjBs3jsLCQrZs2dLue/r06dPq65YgKS8vb/W8t7c3ERER7c5te15XlZWV8dhjjxEVFYWPjw8RERH07dsXgMrKysu65syZM/nmm2+oqKhgx44dpKSkkJ2dzdy5c1sNmm/YsIHx48fj7e1NaGgoERERrFix4pKve/r0ab7++msiIiJaPaZNmwb8PDD/0EMPMXDgQGbPnk1cXJw12IS4XDLmIXrU1q1byc/PZ82aNaxZs6bd8dTUVGbMmNHqOZ1O1+G1lDY7Jnd23oU6G6foqMVzyy23sGfPHp588klGjx6Nv78/ZrOZWbNmtRt8tpWvry+TJ09m8uTJhIeH88wzz7Bx40buuusudu7cyU033cSUKVNYvnw5MTExeHp6smrVqkveD2I2m5k+fTq/+93vOjw+cOBAwDJAf+DAAb755hs2btzIxo0bWbVqFXfeeSfvv//+Fb034Z4kPESPSk1NJTIykjfffLPdsU8//ZTPPvuMt956q1W3TXdqabVUVFS0ej47O7vV1+Xl5WzZsoVnnnmGv/zlL9bnT58+3e01XXXVVQDk5+cD8Mknn+Dt7c0333yDl5eX9bxVq1Zd8lqJiYnU1NRYWxoXo9frmTdvHvPmzcNsNvPQQw/x9ttv8+c//5n+/ftf5rsR7kq6rUSPqa+v59NPP2Xu3LksWrSo3ePhhx+murqaL774osdqiI+PR6fTWfv+WyxfvrzV1y2tmLatm5bZSpejoy45gK+++gqAQYMGWV9bo9G0ag1lZWXx+eefX/I1brnlFvbu3cs333zT7lhFRQVNTU0A7aYba7VaRo4cCUBDQ8Ol34wQbUjLQ/SYL774gurqam666aYOj48fP56IiAhSU1NZsmRJj9QQFBTE4sWLeeONN9BoNCQmJrJhw4Z2N+kFBgYyZcoUXnrpJRobG+nVqxfffvstmZmZl/3aN998M3379mXevHkkJiZSW1vL5s2bWb9+PcnJycybNw+AOXPm8OqrrzJr1ixuv/12ioqKePPNN+nfvz+HDh266Gs8+eSTfPHFF8ydO5elS5eSlJREbW0thw8f5uOPPyYrK4vw8HDuu+8+ysrKuP7664mLiyM7O5s33niD0aNHM2TIkMt+j8J9SXiIHpOamoq3tzfTp0/v8LhWq2XOnDmkpqZe9o14XfHGG2/Q2NjIW2+9hZeXF7fccgsvv/wyw4cPb3Xe6tWreeSRR3jzzTdRFIUZM2awceNGYmNjL+t1//nPf7Ju3To++ugjzp8/j6Io9OvXjz/96U/8/ve/x8PD8uN3/fXX8+677/LCCy/w+OOP07dvX1588UWysrIuGR6+vr6kpaXx3HPPsXbtWv79738TGBjIwIEDeeaZZwgKCgLgjjvuYOXKlSxfvpyKigqio6NZsmQJTz/9NFqtdEAI22mUtu10IYQQ4hLkI4cQQgibSXgIIYSwmYSHEEIIm0l4CCGEsJmEhxBCCJtJeAghhLCZhIcQQgibSXgIIYSwmYSHEEIIm0l4CCGEsJmEhxBCCJtJeAghhLCZhIcQQgibSXgIIYSwmYSHEEIIm0l4CCGEsJmEhxBCCJtJeAghhLCZhIcQQgibSXgIIYSwmYSHEEIIm0l4CCGEsJmEhxBCCJtJeAghhLCZhIcQQgibSXgIIYSwmYSHEEIIm0l4CCGEsJmEhxBCCJtJeAghhLCZhIcQQgibSXgIIYSwmYSHEEIIm0l4CCGEsJmEhxBCCJtJeAghhLCZhIcQQgibSXgIIYSwmYSHEOKKPP/88yQnJxMQEEBkZCTz58/n5MmTrc4xGAykpKQQFhaGv78/CxcupLCwsNU5jz76KElJSXh5eTF69Oh2r2MwGFi6dCkjRozAw8OD+fPn9+C7Epci4SGEuCJpaWmkpKSwb98+Nm3aRGNjIzNmzKC2ttZ6zhNPPMH69etZu3YtaWlpnD9/ngULFrS71j333MOSJUs6fB2TyYSPjw+PPvoo06ZN67H3I7pGoyiKonYRQgjXUVxcTGRkJGlpaUyZMoXKykoiIiJYvXo1ixYtAuDEiRMMGTKEvXv3Mn78+Fbf//TTT/P5559z4MCBTl9j6dKlVFRU8Pnnn/fgOxEXIy0PIUS3qqysBCA0NBSA9PR0GhsbW7UWBg8eTJ8+fdi7d68qNYorJ+EhhOg2ZrOZxx9/nEmTJjF8+HAACgoK0Ov1BAcHtzo3KiqKgoICFaoU3cFD7QKEUI3SCKZSMJW1eZSCuQzM1aCYu3AhDWj9QBfa/Aj7+U9ty59ePf52HEFKSgpHjhxh165dapciepiEh3BNihkas6HxDDRmgvGs5c/GTGgqaA6HGvvVo/FtDpRI0CeCfgB4DrD8qe8PHlH2q6WHPPzww2zYsIEdO3YQFxdnfT46Ohqj0UhFRUWr1kdhYSHR0dEqVCq6g4SHcH7G02BIh4ZjYDzR/DgNikHtyn6m1EFTHTTlQsOP7Y9rA8Gz/89hoh8IXmPAaxhoHLt3WVEUHnnkET777DO2b99O3759Wx1PSkrC09OTLVu2sHDhQgBOnjxJTk4OEyZMUKNk0Q0kPIRzMVWA4Xuo32d5GL63dDM5O3OVJVTaBos2ALyvAp/x4D3O8qeDtVJSUlJYvXo169atIyAgwDqOERQUhI+PD0FBQdx7770sW7aM0NBQAgMDeeSRR5gwYUKrmVYZGRnU1NRQUFBAfX29dbbV0KFD0ev1ABw7dgyj0UhZWRnV1dXWczq6L0T0LJmqKxyXYoaGQ1D/HRiaw8J4EnDz/2U94i0h4tMcJt5JoNGrVo5Go+nw+VWrVrF06VLAcoPfb37zGz788EMaGhqYOXMmy5cvb9Vtdd1115GWltbuOpmZmSQkJACQkJBAdnZ2u3Pk15j9SXgIx2Iqh9pvoOZLqP0aTCVqV+T4tP7gOx3854D/jeARo3ZFwg1IeAj1NRy1hEXNBqjfA5jUrsiJaSxjJf5zLA/vZIcfMxHOScJD2J+5Aeq2NrcuvoTGLLUrcl26SPCbbQkSv1mgC1C7IuEiJDyE/dTvg8r3oeo/YC5Xuxr3o/GBgPkQtBR8p0mLRFwRCQ/RsxrzoOrfltAwnrz0+cI+POIg8A4Iugu8BqtdjXBCEh6i+5nrofozqHofajcDXblLW6jGe5wlRAJvBV2I2tUIJyHhIbqP4QCUvwnVH1nuWxDOReMF/jdB8P3gJ0uei4uT8BBXruYbKHsZ6raoXYnoLl4jIORxCPyl26zLJWwj4SEuj9IIVWug7BXLjXzCNekiIfhBCEkBjwi1qxEORMJD2MZUBRUrofx1yzpNwj1ofCH4Xgj9LXj2Ubsa4QAkPETXNOZZAqNiJZgr1a5GqMYDAm+HsD+A1xC1ixEqkvAQF2cqh9L/B+X/C0qD2tUIh6G1jIdE/E1aIm5KwkN0zNwA5f+A0uflhj7ROY03hDwCYX8EXbDa1Qg7kvAQrSkKVP0fSvGf0TS1X71UiA5pQyH8TxCcIrOz3ISEh/hZ7SaUot+haTigdiXCWXkmQPjfLOMinSzVLlyDhIew3NxX9Duo26R2JcJVeI2FyJfA7wa1KxE9RMLDnZlroPiPKOVvopElRERP8F8A0f8re4y4IAkPd1WzESX/ATSmc2pXIlydNhgiX4bg+9SuRHQjCQ9301SCueARtDVr1K5EuBvfqRD9DugT1a5EdAMJDzeiVHyAueAxdMjUW6ESjQ+EPwOhy0CjU7sacQUkPNxBYw5Nuffg0SALFwoH4TUWYt4F79FqVyIuk2wl5soUBXPpPzBnDJHgEI6l4UfISoaipyw3pAqnIy0PV2UqozH7VjyNMv1WODivsdDrIxkLcTISHi7IVLMTU84i9NoitUsRomu0gRD9LgQuUrsS0UXSbeVKFIWa7D+iOXedBIdwLuYqOL8YClKkG8tJSMvDRZiMRdScmkeQx/dqlyLElZFuLKcg4eEC6kq/RnP+Nnw8K9QuRYjuoQ2E6H9C4GK1KxGdkG4rZ6YoVJ75Dd6FcyQ4hGsxV8H5W6Qby4FJy8NJmRqrqT4xi2DPPWqXIkTP8h4HcV+AR6TalYgLSHg4odrK4zRlziTIW9alEm7Csy/EfQVeg9WuRDSTbisnU5j1CWSNk+AQ7qUxE7InQl2a2pWIZhIeTsJsNnN6xTMEltyOn1e12uUIYX/mcjg3AypT1a5EIOHhFIxGAycfXUpiyjOUPxqMIltvCHelGCH/Dih5Vu1K3J6MeTi4mupy8u5czKDPf16bqnBJPFFPy/7iws0F3Q3Rb4PGU+1K3JKEhwMrzjtL1S3zSdxzuN2xot/2JvJeGfcQbs73Buj1CeiC1K7E7Uh4OKicgwepmjOD4XkdLzNi1mkp/3sUYTPz7VyZEA7GOwl6bwJdiNqVuBUZ83BAJ3bupHH+/E6DA0BrMhPwVBmVB0PtWJkQDsiQDuemg0k2ObMnCQ8HoigKP65fj8cvf0liVtYlz9fXN+CZ0kh9rl/PFyeEI5MAsTsJDwdhNpvZs2YNgb/+Nf3PdX0sw7e0GuN/edNYLYOGws1JgNiVhIcDMJlM7Fm9mqjf/Ib+58/b/P1BWaVUPRiBuakHihPCmUiA2I2Eh8pMJhN7UlOJefJJ+udf/uB3WPp5iv/QpxsrE8JJSYDYhYSHikwmE7tXr6bX735HYkHBFV8v6sscCl+TABFCAqTnSXioxGQysXPNGsL+9Cf6FRZ223Uj38mh+OO4brueEE7LkG5ZzsRco3YlLknCQwWmpiZ2fvgh3n/9K8NsGBzvCo0CIX8toHx3RLdeVwinZPgB8m4FxaR2JS5HwsPOTE1N7PjwQ4x//zvjT53qkdfwaGzC54kaak4H9sj1hXAqtV9C4SNqV+FyJDzsyGw2s3PNGsqXL2fawYM9+lre1fXwgJaGEu8efR0hnELFCih9We0qXIqEh50oisIPX35J7qpV3LR/P1o7rArjn19B3f1BmAzyn1kIin8PVR+rXYXLkN8qdnJs1y6OvvMOC3fvxsNkv/7XkOOFlD0WK8u4C4EC+b+C+r1qF+ISJDzsIPPgQfa89RYLtm3Dp6HB7q8fsSOXwmfj7f66QjgcxQC5N4HxjNqVOD0Jjx6Wf+YMm95+m9nffktQjXpTBqPXZFO4Su4BEQJTCZybDaZStStxahIePai8oIBvVq5k9ObNxJWUqF0OEX/PpfTbaLXLEEJ9jachdwEosqbP5ZLw6CE1FRV8/fbbBG7fztWnT6tdDtC8jPsfymUZdyEA6ndA8Z/VrsJpSXj0AKPBwKZ336Vi507mHjigdjmtyDLuQlyg7EWo+VrtKpyShEc3UxSFvZ99RkZaGrcePIjeaFS7pHZkGXchWjTPwGrMU7sQpyPh0c1O7N3L/g0bmH/iBCEOMM7RGVnGXYhmphI4f5ssYWIjCY9uVJiVxfbUVMaePs0ABxnnuBhZxl2IZvU7oUTGP2wh4dFN6qqr2fLee/gcP8616elql9NlUV/mUPg/cg+IEJS+ADXfqF2F05Dw6AYmk4kdq1eT++OP/OLgQXRm57qdO3Jltizj3kNWfAgjb4bAqyyPCbfCxh2tz9n7E1y/FPzGWs6ZcgfUG67smpe6boMRfvU7y/MDZ8HmPa2/9+V34ZG/Xck7d0Yt4x+27+bpjjzULsAVHNy8mYNbtnBjbi5BZWVql2Mz6zLuMRGETCpWuxyXEhcNLyyDAfGgKPD+Orj5YfjpExg2wPILftb98NT98MafwMMDDp4A7UU+1l3qmnDp6678CNKPwd4PYeNOuP1JKNwFGg1k5sI7a+EHd1wGylRsGf/osxU0OrWrcWgaRbHDCn0uLOfoUT5/9VViCwtZ8NVXdlnwsKcYAnxoSvXEf0CV2qW4tNDx8PJv4d5FMH4JTJ8Izz7WfdeES1/3oWcg0B9e+I2lNeI7Bop2Q0QozPoveOAW+MX0K6vJqUW8CGG/U7sKhybdVlegprycre+/T1NFBTP37HHq4ABZxr2nmUyw5kuorYMJo6GoFL47BJFhMPE2iLoGrv0V7LJhyKztNaFr1x01GHb9aAmOb3ZBTASEh0DqevD2cvPgACj5b2g4qXYVDk3C4zIpisLuTz7h/OnT3JiTQ0C5a+yVLMu4d7/Dp8A/CbxGwa+fgc/egKH94WzzJpJP/y/812L4eiWMHQo33A2nsy7vmtC1696zAEYNgqFz4f+9DR+9BuWV8Jc3LN1c/9//QP+ZMPM+yOu+XZKdh2KAgnuQ5ag7J91Wl+nkd9+x/vXXGWQwMPezz9CoXVA3K54SR/iKXDSSIVfMaIScfKisgY+/gX9+DGn/hopqmHS7ZVziuSd+Pn/kzTDnWnh+me3XHNof9vx0ede9+48wejD0jYM/vgbf/QdeeheOnIZP/tE9/xZOJ/I1CH1c7SockvxquAxVpaXs+ugj9E1NTN22zeWCAyzLuBfJMu7dQq+H/vGQNMzyi3vUIHj9A0tXEcDQxNbnD+lnCYbLuSZc3nW3fQdHM+DhX8L27+HGKeDnC7fMsnzttor/BMZMtatwSBIeNjKbzez5+GMKz55l5pkz+FdUqF1Sj4mSZdx7hFmxTJVN6AWxkXCyze+mU9kQH3t51wTbr2togJRn4e2nQacDkxkam1ceaGyyfO22lDoofEjtKhyShIeNTu7bx+G0NIb4+DDgp5/ULqfHyTLuV+apV2HHfsjKs4xTPPWq5ZP8L+dapsU+eQ/84/8sXU8Z2fDn1+HEWbh34c/XuOFu+N/Url0Tun7dFs+usLQ0xgy1fD1pDHy6CQ6dtLzupDE99+/jFGq/hqo1alfhcOQ+DxtUFheze+1atFot1+zY4fSzq7rCuox7VChBo5zvHha1FZXCnX+A/GIICoCRA+Gbd2D6JMvxx+8CgxGeeAHKKi3dT5vehcQLGnxncqCkvOvX7Op1AY6cgo82woHPfn5u0UxLGE2+Awb1hdUvd/+/i9MpfBz8ZoEuWO1KHIYMmHeR2Wxm41tvcXDzZqaYzVyzbp3aJdlVXVgA/MeEb686tUsRQh3BD0D0W2pX4TCk26qLTu7bx9EdO4jt1YuxW7eqXY7d+ZZW03ifjyzjLtxXxTvQcETtKhyGhEcX1FVXs+/zz9HqdCQfOIBvdbXaJalClnEX7s0MRXLXeQsJjy44uHkz+RkZ9AsKYvDevWqXoypZxl24tdqNULtN7SocgoTHJZTk5pK+cSOB4eEkb92KziQbxsgy7sKtFf/OsiKlm5PwuAhFUfjuiy+oKilhSF0dvU/KWjctIldmU/xJL7XLEML+DD9AtUzdlfC4iMyDBzmxZw8RvXszZssWtctxKJZl3Aup2BOhdilC2F/xn0Axql2FqiQ8OtHY0MC+zz/H1NjIwMJCQgsK1C7J4XgYm/B+vIaajEC1SxHCvhozoXy52lWoSsKjE0d27CDnyBEi+/ZlxI4OtmkTgCzjLtxY6d/AVKl2FaqR8OhAdVkZ+9evx9vfn77Z2YTmX2KVOjfnf16WcRduyFRq2ffcTclPewcObd1KyblzhPfuzYi0NLXLcQohxwspe7yXbH8g3Ev5Pywh4oYkPNqoKinh4NatBISHE3fmjLQ6bBCRdo6iv8kUXuFGlDq3HfuQ8Gjj8PbtVBQUEBITI62OyxD1YTZFq3qrXYYQ9lP+v2A2qF2F3Ul4XKCqtNTS6ggLIy4jg7Dz59UuySmF/z1PlnEX7sNUBJXvq12F3Ul4XOBIWhoV+fmExMQwXGZYXbaWZdyrDoWqXYoQ9lH+qtvtdy7h0ayqtJSDmzcTEBZGZF4e4Xl5apfk1PT1DXg81Ehdnq/apQjR84ynoOYLtauwKwmPZkd37KA8P5+Q2FgG7t+vdjkuwbe0msb/8qWxWvYcE26gzL12zZLwwHJfx4HmVodPfT29jx1TuySXEZRZQuVDkbKMu3B99Xugbo/aVdiNhAfNrY7z5wmJiaF/erqsnNvNwn+QZdyFmyh7Re0K7Mbtw6Ohro4jaWn4hYSg02jon56udkkuybKMuwSIcHE168CYoXYVduH24XHmp58oyc0lJCaGXqdO4VdVpXZJLityZY4s4y5cnBkq/6V2EXbh1uFhNps5mpaGVqfDw9OTATJQ3qNkGXfhFio/cItpu24dHvkZGZw7fpzQ2FgCSkqIPntW7ZJcnizjLlxeUy7Uuf7+P24dHif27KGhthbfwEAG/PADGrULchPWZdxLvdQuRYie4QZ3nLtteFSXlXFi714CIyPRmM0kHD6sdkluxbKMe7As4y5cU/VnYHLt8VO3/ck9vX8/lcXFBEVEEJORgXddndoluZ2QY7KMu3BRSh1Ur1W7ih7lluHR1NjI4e3b8fbzQ6vTkXDkiNoluS1Zxl24rMr31K6gR7lleGQfOUJhZiahsbHojEZ6nTihdkluTZZxFy6pfhcYz6hdRY9xy/DISE/H3NSE3seHuJMn8WxsVLsktyfLuAuX5MID524XHnVVVZxJTycgPByAPrKOlUPQmswEPCXLuAsXU/WB2hX0GLcLj+wjR6gqLiYwPBwPo5GYDPdYSsAZ6OtkGXfhYhqzwOCaMzndLjxO79+PRqtF5+FB7KlTeDTJcq+ORJZxFy6n9ku1K+gRbhUeVSUlZB85QmCEZXkM6bJyTLKMu3ApNRIeTi/n2DFqysoICAtDYzIRc8Z1Z0I4O1nGXbiM+r1gKlO7im7nVuFx5scf0Xl4oNVqCc/NxdNoVLskcRFRX+ZQ+LrcAyKcnQlqvla7iG7nNuFRVVrKuaNHrbOsZBFE5xDxdg7Fn8oy7sLJueC4h9uEx7ljx6guKyMg1DIVNEbCwyloFYWQZwqp2CvLuAsnVvM1KK61Q6nbhEfO0aNodTq0Oh2eBgOheXlqlyS6yLKMe60s4y6cl7kM6vepXUW3covwMBoM5Bw9il9wMABRmZloFUXdooRNvKvqZBl34dxcrOvKLcKjKCuL6tJS/ENCABnvcFayjLtwajVfqV1Bt3KLn8L8M2doNBjQ+/gAMt7hzFqWcRfC6TQcdqk9PtwiPHKOHsXD2xsAv/JyAspcb861O4lIO0fhszKFVzgbMxj2q11Et3H58KipqCA/I8PaZRWVmalyRaI7RK3Opug9WcZdOBkXGjR3+fAoPHuW2ooK62B52Pnz6hYkuk3YK7KMu3AyEh7OIz8jA7PJhIenJwCh+fkqVyS6i06WcRfOxvCd2hV0G5cOD0VRyDx0CG9/fwA0JhPBhYUqVyW6kyzjLpyKqRiMrjFhx6XDo6KwkLLz5/FrHu8ILipCZ3KtuzxF8zLu98sy7sJJuEjXlUuHR9n589RXV+MTEABAqIx3uKygs7KMu3ASBgkPh1d2/jyKoqDT6QAZ73B14T+cp/gpWcZdOLh61xj3cOnwKMrOtgYHSHi4g6gNORT+Q+4BEQ6s4QCYG9Su4oq5bHiYTCbOnz5t7bKSwXL3EfGWLOMuHJhiBOMptau4Yi4bHpVFRdRVVuLdHB4yWO4+ZBl34fAaT6tdwRVz2fAoz8+nvqbGOk03qLhY5YqEPbUs4157JkDtUoRozyjh4bDaDpb7l5erXJGwN++qOsz3e8gy7sLxSHg4rraD5RIe7ingfLks4y4cj4SHY2o7WA4SHu5MlnEXDkfGPBxTbXk59dXVeDWPd4CEh7uTZdyFQ2nKB3Ot2lVcEZcMj5rycoz19eib9/DQNjXhU12tclVCbbKMu3Aoxgy1K7giLhsejUYjnl6WgVL/igo0KtckHEPYK3mUbZZl3IUDcPJxD5cNDw2g0VgiQ7qsRAudyYz/78upOhyidinC3Tn5uIdLhkd1m21m/SQ8xAX0dQ14PNgky7gLdRmde1dTlwyP8vx8PPR669d+FRXqFSMckizjLlRnKlG7givicuGhKApl+fnofXysz3nX1alYkXBUsoy7UJWp7NLnODCXCw9jfT31VVV4Ns+0AtAbDCpWJBxZ+A/nKf6jTOEVKjBLeDiUmvJyjAZDq5aHvr5exYqEo4tan03hP2QfEGFnplK1K7girhseF7Q8PKXlIS4h4q1zlHwmd6ELO5JuK8fSUFeHuakJ7QXrWkm3lbgUraIQ/HQhFd/JMu7CThQDmJ13PNblwsNYX49Gq7Xe4wHSbSW6xsPYhPejsoy7sCMnbn24XngYDKAo1q81JhOejY0qViSciSzjLuxKwsNxGNu0MqTLSthKlnEXduPEg+Yu99PRUF+PcsHXEh7icoQcK6T0CRlAFz1MWh6Ow1BdjVb789vyaGhQsRrhzCK3n6Pwb3IPiOhBivOOx7pceNRVV6Pz9LR+rVGUi5wtxMVFpWZT9L4s4y56ikntAi6by4WHoboanYesVyS6T9jLsoy76CGKhIfDqK+tlfAQ3UqWcRc9x3kXVnOp8FAUBWN9PVoJD9HN9HUNeDzURP15WcZddCMnbnm45G9Z2TVQ9ATfkmr27/sdNVePU7sU4YRMpiY0Wi3BwVHW5/oEx+Ksaxq4ZHgI0VOqx05G5yl3oAvbaZvn8dTUma3PNZp9Ojnb8blUt5UQPen8hKvQ+UhwiO5z4TJKzkbCQ4guOjVzmtolCOEwJDyE6KKa4WPVLkG4GGl5ODCTzLwS3SA/OZmA8Ei1yxAuRnfB1hHOxuXDo/GCTaGEuFxZv/iF2iUIF+ThxB9uXT48jD7OO5tBOI66UaPULkG4IAkPB9ak12PWuvzbFD2oYOxYPPz81C5DuCAJDwei0+kwm82tnjNK15W4AlkLFqhdgnBRMubhIDQaDV5+fpiaWq8XI11X4krUjh6tdgnCRUnLw4F4+/tjbhse0vIQl6lo1Cg8/P3VLkO4IK1W22rvIWfjvJV3wsffv33LQ8JDXKazCxeqXYJwUc7c6gAXDA/fwECH7rZaAYwEApsfE4CNFxx/AEgEfIAI4GbgxCWuuRTLYpAXPmZdcHx7B8dbHvubz8kCpgB+zX9mtXmNucAnl357Lqd2zBi1SxAuSsLDwXj5+UGb3QMdqeURB7wApAM/ANdjCYijzceTgFXAceAbQAFmcOn9xmYB+Rc8Przg2MQ2x/KB+4C+wFXN5/wG6AUcAGKA317w/f/B8j+Ku30GLx4+HI8AWctK9AwvLy+1S7gizh19HfDy8aHtxrN1gYGq1NKReW2+/n9YWiP7gGHA/RccSwD+BozC0hJIvMh1vYDO9rrTtznWCKwDHuHn5euPA68CA7C0ZFrCowL4/4CtF3ltVyVdVqIneTvQh9rL4XItD09v73b7edSEOOYOcCZgDVCLpfuqrVosrZC+wKV20d4ORAKDgAeB0ouc+0Xz8bsveG4UsBkwA99i6VoDeBJI6cLru6KapCS1SxAuzNlbHi4XHvoO0tzRwuMw4I+ltfBr4DNg6AXHlzcf98cyHrIJS+uhM7OAfwNbgBeBNGA2nXd1vQvMxNKF1uIVLGMrCcDp5q93YOnGuhO4BejXXK+xC+/R2ZUMGYKHA7VYhetx9paHy3Vb6X18UBQFRVGsK1Y6WngMwvJLuRL4GLgLyy/8lgD5JTAdy9jEK1h+ce8GOvtf7dYL/j4CS6shEUtr5IY25+ZiGUv5qM3zvYANF3zdgCVg3sfSdRYAnMQSVG9j6fJyZWcXLVK7BOHipOXhYHwCAvD08qLJ+PPnY6OvL0YH+g+lB/pjGRx/HkuX0esXHA/CMvYwBUu4nMDSOumqfkA4kNHBsVVAGHDTJa7xHJaB+iQsIbQQ8AQWNH/t6qqvuurSJwlxBaTl4WD8Q0Lw9PbGWF+P5wWBURscjL6wUMXKOmfG8km/I0rzo7PjHcnFMqYR08G1VmHphvK8yPcfB1ZjaR2BpfursfnvjVx65pezKxs4EI+gILXLEC5OWh4Oxi84GL2PD0aDodXzjtJ19RSWsYQsLGMfT2H5JP9L4CyWlkg6kAPsARZjuefjxguuMZifWyI1WAa19zVfcwuWqb/9sXQ7XWgrkIllmm5nFCwzvl7Dcs8HwCTgHSyh8u/mr13ZmcWL1S5BuDgvLy+n3ggKXDA8PDw9CQwPx1hf3+p5RwmPIiyf/AdhGY/Yj2UMYjqWMY2dWIKiP7AEy1jDHiwzqVqcxDJeAqADDmHphhoI3Iulq2knlgH5C72L5Z6PwRepbyUQheWmwBZPAwZgXHNdKV17q06rSrqsRA/zcaAbly+Xy3VbAYTGxpJ7ovV92Y4SHu9e5Fgs8FUXrnHhfSw+WMKnK1Z34ZwHmh8XisQyjdcdlPXvjy44WO0yhIvzc4El/l2u5QEQHBmJYmrdM18dGqpSNcKZnF282Om7E4Tj83eBxTZdMjz8Q0La3WVeHt3Z/ddC/KwyOVntEoQbkJaHg/IPCUGj0WC+oPXR4OdHnQukveg55X37onOQ7k3h2twuPJ5//nmSk5MJCAggMjKS+fPnc/LkyVbnGAwGUlJSCAsLw9/fn4ULF1LYZorso48+SlJSEl5eXozuZKOdQ4cOMXnyZLy9venduzcvvfRSl+v0DwlB7+3dbsZVhbQ+xEWcueUW6bISPc7X19ep9/FoYdM7SEtLIyUlhX379rFp0yYaGxuZMWMGtbW11nOeeOIJ1q9fz9q1a0lLS+P8+fMs6GAbz3vuuYclS5Z0+DpVVVXMmDGD+Ph40tPTefnll3n66adZuXJll+r0CwnBy9e33YyrMgkPcRFVV1+tdgnCDbhCqwNsnG319ddft/r6vffeIzIykvT0dKZMmUJlZSXvvvsuq1ev5vrrrwdg1apVDBkyhH379jF+/HgA/vGPfwBQXFzMoUOH2r1OamoqRqORf/3rX+j1eoYNG8aBAwd49dVXuf/++9ud35aPvz+B4eGU5uURGB5ufb4sNtaWtyvcSGV8PFqZVCHswFXC44raTpWVlrsNQpt/6NLT02lsbGTatGnWcwYPHkyfPn3Yu3dvl6+7d+9epkyZgl7/83KAM2fO5OTJk5SXl1/y+zUaDdGJiRguaBGBhIfoXIZ0WQk7cYWZVnAF4WE2m3n88ceZNGkSw4cPB6CgoAC9Xk9wm3nyUVFRFBQUdPnaBQUFREVFtbtGy7GuCI+LQ2mzKVRdUJAMmosOVY4bp3YJwk0EushqzZcdHikpKRw5coQ1a9Z0Zz3dJjg6Gq1W225L2tJevVSqSDiqql690IaFqV2GcAN+fn54el5sZTnncVnh8fDDD7Nhwwa2bdtGXNzPu0JER0djNBqpqKhodX5hYSHRNgxWR0dHt5uh1fJ1V68TGhODT0AA9dXVrZ6X8BBtZSxZIl1Wwi6CXGjBTZvCQ1EUHn74YT777DO2bt1K3759Wx1PSkrC09OTLVu2WJ87efIkOTk5TJjQ0V55HZswYQI7duygsbHR+tymTZsYNGgQIV2chx8QFkZgWFi78CiOj+9yHcI9VNjw/6YQV8JtwyMlJYX/+7//Y/Xq1QQEBFBQUEBBQQH1zVNig4KCuPfee1m2bBnbtm0jPT2du+++mwkTJlhnWgFkZGRw4MAB6/ceOHCAAwcOYGzeg+P2229Hr9dz7733cvToUf7zn//w+uuvs2zZsq6/Ma2W2EGDMNTUtHq+JC6ORv3F9uUT7qQqNhbtBTPyhOhJrhQeNk3VXbFiBQDXXXddq+dXrVrF0qVLAXjttdfQarUsXLiQhoYGZs6cyfLly1udf99995GWlmb9esyYMQBkZmaSkJBAUFAQ3377LSkpKSQlJREeHs5f/vKXLk3TvVBkfDxms7nVc4pWS2FCAnGnTtl0LeGa5MZAYS/e3t5Ov4fHhTRK2ylJLuTc8eOs+etfiUxIaLUx1MDvvuOqNvesCPe09T//QddmZp8QPSEqKorBgy+2IYJzcf575C8ivHdvfIOCqK2sbPV8QWKiShUJR1ITFYU2MvLSJwrRDdrewuDsXDo8fPz96TVgADVlZa2erwoPp9ZF5lqLyyc3Bgp76upkH2fh0uEB0Gf4cEyNje1uGCzo10+lioSjKJvk6hvqCkfh7+/vUuMd4AbhEd2vn2VP8zaLJErXlXurjYhAK2Mdwk7CXPAmVJcPj4j4eALDwtp1XRX07dtuwyjhPqTLStiThIcT8tTr6TNiRLtB8wY/P1ko0Y2VXnON2iUIN+Hl5UVAQIDaZXQ7lw8PgLhBg1AUpd09HzlDh6pUkVBTXViYdFkJu3HFVge4SXhE9+vX4TpX2cOGqVSRUFPG4sVoXGAnN+EcQl10nxi3+AkKiYkhNCam3bhHXXAwJRcs7CjcQ+nkyWqXINyETqdzuSm6LdwiPLRaLf1Gj263zhVI68Pd1IeEQEyM2mUINxEaGuoS+5V3xDXfVQd6Dx2Kh17fbspu9rBhmGXWjdvIWLzYZX+YheNpu6mdK3Gbn6LYgQMJjY2lsri41fOGgACK+/RRqSphbyVTpqhdgnATnp6eLjveAW4UHp56PYPGjaOuzZRdgOzmbXSFazMEBoJMzxZ2EhkZ6dL3ErlNeAAkjByJp7c3DXV1rZ4/N2QIZunKcHnSZSXsyZbdU52RW/0kxfTvT3hcHBVFRa2eb/Dzk7Wu3EDxtdeqXYJwE35+fvj7+6tdRo9yq/DQeXgwcNw46quq2i2UmDF2rEpVCXswBASATMsWduLKA+Ut3Co8ABJGjMDL1xdDbW2r5/MGDZJl2l3YmUWLpMtK2I2EhwuK6tePiD59qGzTdaVotWQkJalUlehpRW22Thaip4SGhqLX69Uuo8e5XXjodDoGT5iAoaamfddVUhImnU6lykRPafD3ly4rYTe9evVSuwS7cLvwAOg7ejR+wcHtlitp8PPjnCyW6HLOLFiAVj4UCDvw9fV16Xs7LuSW4REeF0e/0aMpLyhod+xUcrIKFYmeVHT99WqXINxEnBu1cN0yPDQaDUOvuQatTtduuZKS3r0pc/H52e7E6OOD0ru32mUIN+Dp6ekWA+Ut3DI8AOJHjCCqb1/Kzp9vd+z0VVepUJHoCdJlJewlJibGrWb0uc87bcPD05MR112HobYWs8nU6ljWyJE0+PioVJnoTkU33KB2CcINaDQaYt1s6Ru3DQ+A/lddRVBERLvFEk2enpwcN06lqkR3afT2xhwfr3YZwg1ERETg5eWldhl25dbhERgWxuAJE6hqc88HwMlx4zB6e6tQleguZ37xC+myEnbhTgPlLdw6PAAGTZiAl58fdVVVrZ5v9PbmhLQ+nFqhdFkJOwgNDSUgIEDtMuzO7cMjdsAAeg8ZQlleXrtjJ8ePx+hmTVFX0ajXY05IULsM4Qbi3bRr1O3DQ6vVMrL5E2rbpdobvb1l7MNJnZ0/H62Hh9plCBcXGhpKoJuuiSc/XUDi2LH0HjqU3OPH6TV4cKtjJyZMYNB336FvaFCpOnE5CqZNU7uEK7Zu3TrWrVtHQfPNrAkJCdx1112Ma/5A09DQwIoVK9i6dStGo5Grr76axx9//KJ3OCuKwqpVq9iwYQM1NTUMHz6cZcuWWfvsf/rpJ5544okOv/ett95i8ODB5Ofn8/zzz3Pq1CkGDhzIU089RcwF+8L/4Q9/YPbs2VzrBkvgu2urA6TlAVim7Y6ZORNFUWhoc9OgtD6cj8nTE5ML7M8SERHB/fffz8qVK3n77bcZO3Ysf/rTn8jMzATgzTffZM+ePTz99NO8/vrrlJSU8Je//OWi1/zwww/55JNPWLZsGStWrMDHx4cnn3yShuYPR8OHD+eTTz5p9ZgzZw4xMTEMGjQIgBUrVhAeHs4///lPwsLCWLFihfX6W7duRavVukVwhIWFuW2rAyQ8rPonJRE3ZAglOTntjp2QsQ+ncuamm9C5QJfVxIkTGT9+PHFxcfTu3Zv77rsPHx8fjh07Rk1NDV999RUPPfQQY8eOZdCgQfz+97/nyJEjHD16tMPrKYrCxx9/zK9+9SuuueYaEhMTeeqppygpKWHXrl2A5S7psLAw6yMoKIjdu3cze/Zs65aq2dnZzJw5k7i4OGbNmkVO889MdXU17777Lo8//rhd/n3U1rdvX7VLUJWERzMPT0/GzpyJ2Wxu3/rw8eHE+PEqVSZsVTBjhtoldDuTycSWLVswGAwMGzaMU6dO0dTURNIF2wjEx8cTFRXFsWPHOrxGfn4+ZWVlrb7H39+foUOHdvo9u3fvpqqqilmzZlmfS0xMJD09HbPZzP79++nX3Mp76623mD9/PpGRkd3xlh1aZGQkfn5+apehKgmPC/S/6ip6d9L6OD5pErVBQSpUJWxh8vSkyQW6rFqcPXuWWbNmMX36dF599VWeffZZEhISKCsrw9PTs90U0ZCQEMrarBbdouX5tmMiF/uer776iuTk5FaB8OCDD5KTk8Ott95Kbm4uDz74IAcPHiQjI4OZM2fy9NNPc9ttt/H3v/+dxsbGK3n7Dkmj0ZAgM/kkPC5kbX2YTO0WTDR5evLT9OkqVSa66uzcueg8PdUuo9v07t2bf/7zn6xYsYKbb76Z559/nqysLLu8dlFREfv37+fGG29s9XxERAQvvPACH330ES+88AJBQUG89tprLFu2jA8++ABfX18++OAD8vLyWL9+vV1qtafevXvjI8sXSXi01f+qq4gbMoTiDlofOcOGUejGsyucQb6LdVl5enoSFxfHoEGDuP/++0lMTOSTTz4hNDSUxsZGqqurW51fXl7e6WyrlufbtjI6+56vv/6awMBAJk2adNEaU1NTSU5OZtCgQRw4cIApU6bg4eHB5MmTOXDggA3v1vHp9Xr69OmjdhkOQcKjjZbWh2I2t9vnHCB91izMzQOHwrGYPDxo6t9f7TJ6lKIoGI1GBg4ciIeHBz/++KP1WE5ODoWFhQztZEOzmJgYQkNDW31PbW0tx44da/c9iqKwceNGZsyYgcdFJh9kZ2ezefNm7rnnHgDMZjNNTU0ANDU1YWqz6KizS0xMRCdL3gASHh0aePXV9B0zhqKsrHZb1VZER3Nm7FiVKhMXkzl7tkt1Wa1cuZKDBw+Sn5/P2bNnWblyJQcOHGD69On4+/tz4403snz5cn766SdOnjzJiy++yLBhwxg2bJj1Gr/61a/YuXMnYOmrX7RoER988AG7d+/m7NmzPPfcc4SHh3PNNde0eu0ff/yR/Px85syZ02l9iqLwyiuvkJKSYu3GGT58OBs2bCA7O5tvv/2WESNG9MC/jDqCgoLcYjJAVzn/fMYeoPPwYML8+eQeP051aSmB4eGtjh+8/nr6HD2Kl8GgUoWiI/kXzAhyBRUVFTz33HOUlZXh5+dHv379ePnll7mqeb+ZlJQUtFotf/nLX2hsbCQ5ObndNNlz585RU1Nj/fq2227DYDDwyiuvUFNTw4gRI3jppZfarQj71VdfMXz48IveBLd+/XpCQkKYOHGi9bmlS5fy7LPP8uCDD3L11Vczf/78K/+HcBD9XbxVayuN0vajtQAsn6o2r1rF/vXr6TNiRLtNXgZ+9x1Xff21StWJtkxaLWnffONSLQ/hOGJjYxkwYIDaZTgU6bbqhEaj4ep58wiNjaU0N7fd8dPJyVRIE9ZhZLlYl5VwHDqdTqbmdkDC4yKCIiJInjuXuspKGtusbaVotey76SYZPHcQ52fPVrsE4aIGDBiAp3wwaUfC4xKGX3cdvYcOpbB5PaELlfXqxbFLTGMUPc+s0dA4cKDaZQgXFBoaSlRUlNplOCQJj0vw8vFh3M03o9Vq220YBXDkuusol/+5VJU1cyY6vV7tMoSL0Wq11sUgRXsSHl2QOHYsg8aPp7iDqbtmnY59N9+MSSv/lGo53+YOaCG6w8CBA9HLh5JOyW+8LtBqtUxYsICgqChKzp1rd7w8JoajkyerUJkwazQY5dOh6GaBgYHSXXUJEh5dFB4Xx4QFC6ivru7wzvOjU6ZQFh2tQmXuLWfaNHSyXL7oRhqNptWNlqJjEh42GDl1KoMnTKDgzBnMZnOrY4pWy95f/AKTLF1gV7kXuQNaiMsxaNAg6a7qAgkPG+g8PJi8ZAkhMTEdLtteGRnJYTfYQc2RNAwZonYJwoWEhIRId1UXSXjYKKxXLyYuXEhDXR31Fyz70OLYNdeQn5ioQmXuJ2fqVDyky0p0E61WK91VNpDwuAzDr72WIRMnUnj2bLvuKzQadi9YIBtH2cG5efPULkG4CLPZzJgxY2TFXBtIeFwGnU7HNUuWEBYbS3F2drvjRl9fdi1eLOMfPczQydLjQtgqPj4ef39/tctwKhIelyk0JoaJixbRaDB0ePNgaa9epM+cqUJl7iHn2mvx8PZWuwzhAry8vKz7sIuuk/C4AkMnT2b4dddRlJlJUwd7NWckJ5M5cqQKlbk+6bIS3cFkMpGcnKx2GU5JwuMK6HQ6rr39dvoMH875kyfb3X0O8P3cuZTL6rvdziADm+IKmUwmxo4dK+Mcl0nC4wr5BQUx7e67CYyIoCgrq91xk6cnu265BaPMCuo2uddcg0fzznVCXA5FUUhISCA4OFjtUpyWhEc3iO7Xjym33UaT0Uh1aWm749VhYeydP1+Wb+8mOTfdpHYJwsn5+/vLOMcVkvDoJsMmT+aqG2+kNC8PYwfb0+YNHsyBadNUqMz11A8frnYJwomZTCaSkpLULsPpSXh0E41Gw8RFixhw9dXknzrV/v4P4MTEiZySwbkrkjd+PB6+vmqXIZxUXV0dEydORCO9AFdMwqMbefn4cMNddxERH09BRkaH56TPmkWe7IV82bLnz1e7BOGk6urqSEpKwlumeHcLCY9uFhoTw9Q778RDr6fs/Pl2xxWtll2LFlEaG6tCdc6vXqY+i8vQ0NDAgAEDiJSZj91GwqMHJI4Zw+QlS6irqupwAN2k17P99tupCgtToTrnlZ+cLF1WwmZNTU1ERETQv39/tUtxKRIePWTMzJlcPW8eZefPd7iAYoOfH9vuuIM6WRKhy7J+8Qu1SxBOpqmpCU9PT0aPHq12KS5HwqOHaLVaJi1ezIipUyk8c4bGhoZ259QGB7P9jjvkHpAuqhs1Su0ShBMxmUw0NjYyadIkGSDvARIePchTr+f6u+6i/1VXkXfyZIdLmFRERbHtV7+SALmEgrFj8fDzU7sM4SRMJhMVFRVMnTpV7iDvIRIePcw3IIBZDzxA7yFDyDtxArPJ1O6c0l692HrnnTTILJBOZS1YoHYJwkmYzWYKCwuZPn06XvKhrMdIeNhBYHg4sx98kMi+fck9caLDNbDKYmMtASLLbnSoVvqsRReYzWby8vKYNm0aAQEBapfj0iQ87CQ8Lo7ZDzxASFQU50+d6jBAymNi2HLnnRgkQFopHD0aD5lYIC5BURTy8vKYPn06ERERapfj8iQ87Ch2wABm3H8/fsHBnQZIRXQ0W++6C4NMSbXKlC4rcQlms5ns7GxuuOEG2YPcTiQ87KzvyJHMfvBBS4B0sox7RVSUpQUiAQJA7ZgxapcgHJjJZOLMmTPccMMNxMTEqF2O25DwUEHfkSO58aGH8AsN7bQFUhkVxZa77qLezbtriocPx0P6rkUnjEYjp0+fZvr06cTFxaldjluR8FBJwogRzHnoIfxDQ8nrpAVSGRnJN/feS4Ub99+eXbhQ7RKEg2poaODkyZNMnz6d+Ph4tctxOxIeKoofPpw5Dz1EUHg4eZ3MwqoLDmbTPfdQ0LevChWqr0aWzhYdqK2t5cSJE8yaNUv25VCJhIfK+gwbxo0pKQRFRFjuA+lgKfdGb2+2/fKXnHWzO6yLhw7FIzBQ7TKEg6mqqiIzM5Obb75Z1qtSkYSHA+g9ZAhzHn6Y4Kgoco8f7/BGQkWnY9/8+Ry67jr7F6iSzEWL1C5BOJjCwkJyc3NZsGCBdFWpTKN01FciVHH+9Gk2vv02hWfP0mvwYDz1+g7PSzh4kHHr16PrIGRcyZZ16/AIClK7DOEAFEXhzJkzKIrC/PnzCQ8PV7sktyctDwcSO2AA85ctI2HkSHKPH8dQW9vheVmjRrHtjjswuvByJmUDB0pwCMAyFffAgQN4eHiwePFiCQ4HIeHhYMJiY7n5iScYNmUKBWfOUFNe3uF5RQkJfHPffZS76A1RZxYvVrsE4QAaGhrYu3cvUVFRLFq0iCD5QOEwpNvKQRkNBtJWr+bHr7/GPzSUkOjoDs/TNjVx1Vdf0f+nn+xcYc/a8tlneISEqF2GUFFVVRU//vgjo0aNYvbs2bLIoYOR8HBgJpOJ/evXs/vjj9F6eBAZH9/pvgQJBw+S/OWXeHaw7LuzKevfn0PvvCN7MLix3NxcMjMzufbaa5k4caIsq+6AJDwcnKIoHN25k23//jf1NTXEDhyIVttxb2NgcTHXrF1LcHGxnavsXvufeoq6mTPVLkOowGQycejQIUwmE7Nnz2bIkCHyIcJBSXg4iazDh9n8r39RlJ1NzIABeHWy8q7OaOTqL7+k76FDdq6w+2z59FM8QkPVLkPYWW1tLfv37yc6Opp58+YRGxurdkniIiQ8nEh5QQFb33+fk99/T0h0NEEXWbYk8ccfSdq4EY+mJjtWeOXK+/bl4L/+JZ823YiiKOTn53P48GFGjhzJjTfeSKDcHOrwJDycjNFgYN/nn7N/wwYAovr167wbq6SEcevWEZGba88Sr8gPv/89tbNnq12GsBOj0cjRo0cpLy9n0qRJXHfddeg7ub9JOBYJDyekKAqnvv+etNRUSnJziR04EH1n93woCoP27WPUtm14OMFg+tZPPkEXFqZ2GcIOysvLSU9PJzg4mOnTpzNixAhpcToRCQ8nVpqXx9b33+f0Dz8QGhtL4EVunvIvK2PcF18QlZ1txwptUxkfz0/vvSe/QFyc0WgkMzOTrKwsBg0axOzZs4mMjFS7LGEjCQ8n11Bfz95PP+WHr75Co9FctBsLRWHA/v2M3rIFT6PRvoV2QfqTT1IzZ47aZYgeoigKZWVlHD58GI1Gw4QJE5gyZYrcv+GkJDxcgKIonNi7l13/+Q9FOTlEJiTgd5E7cX0rKhi3fj0xZ8/ascpL2/rxx+hk6QmXZDAYyM7OJjMzk169ejFjxgwGDBggrUwnJuHhQiqKitj98ccc27kTrU5HVN++aC9yc1XfAwcYtWULvjU1dqyyY1Vxcfz4wQfyy8TFmM1mSkpKOH78OI2NjYwePZrp06fLbCoXIGtbuZDgyEhm//rXzH3kEYIiIsg5coSaiopOz88cPZoNjzzCkcmTafLwsF+hHchYskSCw4UoikJ1dTVHjx4lPT2doKAgFi5cyPz58684OJ5//nmSk5MJCAggMjKS+fPnc/LkyVbnGAwGUlJSCAsLw9/fn4ULF1JYWNjqnEcffZSkpCS8vLwYPXp0u9fZvn07N998MzExMfj5+TF69GhSU1OvqHZXIi0PF1VVWsqejz/mSFoaaDRE9e2L7iIB4VtZyejNm0k4csSOVf5s69q16Nx4u11XUl9fT2FhIWfOnEGn0zFmzBiuvfbablvUcNasWdx6660kJyfT1NTEH//4R44cOcKxY8fw8/MD4MEHH+TLL7/kvffeIygoiIcffhitVsvu3but13n00UcZNGgQ3333HYcOHeLAgQOtXue5556jvr6e2bNnExUVxYYNG1i2bBnr1q1j7ty53fJenJmEhwtrmdK7a+1aCs+cIax3bwIuced2+LlzjP3mG8Lz8uxUJVTFxvJjaqq0PJyc0WikpKSE3NxcysrKiI+PZ+rUqQwcOLBH/9sWFxcTGRlJWloaU6ZMobKykoiICFavXs2i5g3FTpw4wZAhQ9i7dy/jx49v9f1PP/00n3/+ebvw6MicOXOIioriX//6V0+8Faeibl+F6FEajYZB48bRa+BA9nz6KUe2b6e8oICovn07Xd6kpHdvvr33XhIOH2bUli34VVX1eJ1nbrlFgsOJmUwmysrKKCoqIi8vD19fX6ZNm8aECRPw9fXt8devrKwEILT5g1F6ejqNjY1MmzbNes7gwYPp06dPh+Fh62sNGTLkygp2ERIebsA/JITp99zDwKuv5vsvviDz4EE8vLyIjI/vuCtLoyFr5EjODRlC//R0huzZg291dY/VVz5hArJmqvMxm81UVFRQUlJCfn4+RqORgQMHMnXqVPr06WO3Gh5//HEmTZrE8OHDASgoKECv1xMcHNzq3KioKAoKCi77tT766CP279/P22+/fSUluwwJDzeh0WhIGDGCuMGDObF3L9+vX8+5Y8cICAsjNDa2w0/+Jk9PTo4fz+nkZPr99BNDd+/G/yID8JejJioKrdwg5lRMJhMVFRWUl5dTVFREdXU1sbGxXHPNNQwfPhwPO06+SElJ4ciRI+zatatHX2fbtm3cfffdvPPOOwwbNqxHX8tZSHi4GQ9PT4ZPmUK/MWM4tGUL6V9/Tfbhw4TFxXU6HmLW6ci46irOjB1LwuHDDN21i6CSkm6pR2ZZOY+mpiYqKiqsj5KSEkJDQ5k9ezZJSUl26aK60MMPP8yGDRvYsWMHcXFx1uejo6MxGo1UVFS0an0UFhYS3cmmaheTlpbGvHnzeO2117jzzju7o3SXIOHhpnwDAhg/fz4Dx41j/4YNHNu5k/L8fCLj4/H29+/wexStlsxRo8gcOZI+x44xbOdOQtpMf7RV2cSJ0mXl4BobG6moqKCqqoqamhoKCgrw8/Nj8uTJTJgwgRA77/ioKAqPPPIIn332Gdu3b6dv376tjiclJeHp6cmWLVtYuHAhACdPniQnJ4cJEybY9Frbt29n7ty5vPjii9x///3d9h5cgYSHmwuNiWHGffcxZNIkvv/iC7IOHcLU1ERYXBy+nc3H12jIGTaMnKFDiT19moH79xN95gxaGyfu1UZEoHXRPdhdQX19PVVVVVRXV1NTU0NxcTEeHh6MGjWKSZMmtfq0b08pKSmsXr2adevWERAQYB3HCAoKwsfHh6CgIO69916WLVtGaGgogYGBPPLII0yYMKHVYHlGRoY1DOvr662zrYYOHYper2fbtm3MnTuXxx57jIULF1pfR6/XWwfn3ZlM1RVWJpOJnCNH+GnTJjIPHKDRYCAsLg6/NgOPHfErL6d/ejr9DhzAp7a2S693MCWFisWLr7Bq0Z3MZjPV1dVUVlbS0NBgDQ29Xs/AgQNJTk6m38XWT7ODzro5V61axdKlSwHLTYK/+c1v+PDDD2loaGDmzJksX768VbfVddddR1paWrvrZGZmkpCQwNKlS3n//ffbHb/22mvZvn17t7wXZybhIdoxm83kHj/OgU2byPjxRxrq6giNjcU/JOSS4xMak4neJ07QPz2dqMxMLnb21g8/RBcT073Fi8vS0NBAVVUVVVVVmM1mqqqqKCkpwcfHh8GDB5OcnEx8fLyMTwkrCQ/RKUVRyDt1ioObN3N6/37qq6oIiY0lICysS79EAkpL6f/DD/Q9eBDv+vpWx+rCwvh+7Vo0Kn6CdXdms5mamhqqqqowGAyYzWYqKyspLS3F39+fYcOGkZSURFxcnISGaEfCQ1ySoigUnD3Loa1bOblvHzVlZfgGBxMSE4NnF3Z90zY1EX36NN47djCmpASvpiYO/frXlN96qx2qFxcym83U1dVRXV1NXV0diqJgNBopLS2ltraWoKAghg8fTlJSEtHR0RIaolMSHsImpXl5nN6/n6M7d1Jy7hwAITEx+AUHX/QXTXlZGbtPnmTE2LFcXVFB49ixePXvr2rfubtQFMUaGLW1tSiKYl24sLS01LIPTFQUY8aMYciQITIYLLpEwkNcFqPBQObBgxzbtYvsw4epq6zEPzSU4OhoPDw9251/+OhRchoamDJnjvUmMo1Gg6+vL35+fvj5+aG7yPLxwjYmk4m6ujrq6uqora3FbDYDlns1SktLqa6uxt/fn8TEREaNGkViYqLsHS5sIuEhroiiKJScO8ep77/n2M6dlJ4/j1arJSgyEr+QEGvLYsvevXjFxpJ0zTWdXsvLywtfX198fHzw9vaWVokNFEWhoaHBGhgGg8F6zGQyUVVVRUVFBYqiEB4ezqhRoxg6dChRUVHSNSUui4SH6DYNdXWcPXCA43v2kHv8OLUVFXjo9Wh9fUnPzWXw1VfTKyGhS9fSaDR4e3tbw8TLy0t+ybVhNBoxGAzWwGhpXQDWGVMVFRWYTCaCgoLo378/gwYNIjExEZ9OFsYUoqskPES3UxSFisJCso8csbRIDh/mbH09fYYPt27OY2urQqvV4u3tjZeXl/VPe66hpDaTyURDQwMGg8H6uDAs4OfZU+Xl5TQ1NREQEEC/fv0YNGgQ/fr1k937RLeS8BA9SlEUCrKyOJWVRfa5c+Tm5lJbW4tWqyUgIICAgIDL7mvX6XTWIGl5uEKgmEwmjEYjDQ0N1sBobGxsd15LV1V1dTXV1dUoioK/vz/x8fEMHjyYfv362X3pEOE+JDyE3SiKQnl5OVlZWZw5c4bs7GyqqqpoampCr9cTEBCAv7//FQWAVqvF09Ozw4cjBYvZbKaxsbHdo6GhoV2L4kImk8kaFkaj0br0eL9+/YiPjycuLo7Q0FDp4hM9TsJDqMZgMJCfn8/58+c5e/YseXl51NTUYDab8fHxwc/PD19fXzw7mL11OTQaDZ6enuh0OrRaLR4eHta/63Q660Or1aLRaKy/gFv+3vYXcsuUV7PZ3O7vZrMZk8mEyWSiqamp3Z9d+bFruQejZcZUQ0MDGo2GgIAAYmNj6d+/P7169SImJkZmSgm7k/AQDqOqqor8/Hzy8vLIyMigrKyMuro6TCYTGo0GHx8ffH198fX1Va0V0RIgPfFj0zK9tra21noDn6enJ35+fkRGRtKnTx+io6OJi4uT8QuhOgkP4ZBabmIrKSmhpKSEwsJCzp07R2VlpTVQtFptq/GOljEPR++yaWpqajX43dDQgKIoaLVafH19CQ4OtgZFREQEERERdt8rQ4hLkfAQTkNRFOuCfSUlJRQXF1NUVER5ebl1cLmxsdHaxaTX69Hr9Xh4eLR79ETAKIqCyWSyjl80NTW1+rOlS0un01lnjYWFhREdHU1oaCghISFEREQQFBQk97gIhyfhIZxeU1MT1dXV1lVhq6qqKC8vp7i4mMrKSoxGI01NTdaHyWSyfu+F//trNJpW4x0XPi4cy2j5e0cBpNPp8PDwsA7S+/j4EBgYSGBgIMHBwQQFBVm/DgwMlLEK4bQkPIRLaxl0NhgM1NfXt7pPouW5loHtCwe12/69JQz0er317y1B0dKS8PHxsY7LtPy9uwb7hXA0Eh5CCCFsJh2rQgghbCbhIYQQwmYSHkIIIWwm4SGEEMJmEh5CCCFsJuEhhBDCZhIeQgghbCbhIYQQwmYSHkIIIWwm4SGEEMJmEh5CCCFsJuEhhBDCZhIeQgghbCbhIYQQwmYSHkIIIWwm4SGEEMJmEh5CCCFsJuEhhBDCZhIeQgghbCbhIYQQwmYSHkIIIWwm4SGEEMJmEh5CCCFsJuEhhBDCZhIeQgghbCbhIYQQwmYSHkIIIWwm4SGEEMJmEh5CCCFsJuEhhBDCZhIeQgghbCbhIYQQwmYSHkIIIWwm4SGEEMJmEh5CCCFsJuEhhBDCZhIeQgghbCbhIYQQwmYSHkIIIWwm4SGEEMJmEh5CCCFs9v8DFG0So1tiFSM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6" descr="data:image/png;base64,iVBORw0KGgoAAAANSUhEUgAAAY8AAAGbCAYAAAA83RxqAAAAOXRFWHRTb2Z0d2FyZQBNYXRwbG90bGliIHZlcnNpb24zLjcuMSwgaHR0cHM6Ly9tYXRwbG90bGliLm9yZy/bCgiHAAAACXBIWXMAAA9hAAAPYQGoP6dpAABPYUlEQVR4nO3dd3xUZd7//9fMJJPeewgkEHqHGGmColQBZSmirqtYbl2NlV13193f7q3rfu2rt+stKK6LrneQFRuColJDV4zSayCFhPTeJpPMnN8fk4ykQQaSOVM+z8djHpA5J2c+gybvucq5Lo2iKApCCCGEDbRqFyCEEML5SHgIIYSwmYSHEEIIm0l4CCGEsJmEhxBCCJtJeAghhLCZhIcQQgibSXgIIYSwmYSHEEIIm0l4CGGj9957D41GQ1ZWlt1fOyEhgaVLl9r9dYVoS8JD2M3y5cvRaDSMGzdO7VLsZteuXcyePZtevXrh7e1Nnz59mDdvHqtXr1a7NCGuiISHsJvU1FQSEhL4/vvvycjIULucHrd27VqmTJlCYWEhjz32GG+88QZ33HEH5eXlvPPOO2qXJ8QV8VC7AOEeMjMz2bNnD59++ikPPPAAqamp/Pd//7faZfWop59+mqFDh7Jv3z70en2rY0VFRSpVJUT3kJaHsIvU1FRCQkKYM2cOixYtIjU1td05WVlZaDQaXnnlFVauXEliYiJeXl4kJyezf//+VucuXboUf39/8vLymD9/Pv7+/kRERPDb3/4Wk8lkPW/79u1oNBq2b9/e4Wu999571ucOHTrE0qVL6devH97e3kRHR3PPPfdQWlp6We/5zJkzJCcntwsOgMjIyFZfv/LKK0ycOJGwsDB8fHxISkri448/7tLrVFRU8Pjjj9O7d2+8vLzo378/L774ImazudV5a9asISkpiYCAAAIDAxkxYgSvv/76Zb03IaTlIewiNTWVBQsWoNfrue2221ixYgX79+8nOTm53bmrV6+murqaBx54AI1Gw0svvcSCBQs4e/Ysnp6e1vNMJhMzZ85k3LhxvPLKK2zevJm///3vJCYm8uCDD9pc46ZNmzh79ix333030dHRHD16lJUrV3L06FH27duHRqOx6Xrx8fFs2bKF3Nxc4uLiLnru66+/zk033cQvf/lLjEYja9asYfHixWzYsIE5c+Z0+n11dXVce+215OXl8cADD9CnTx/27NnDU089RX5+Pv/zP/9jfW+33XYbN9xwAy+++CIAx48fZ/fu3Tz22GM2vS8hAFCE6GE//PCDAiibNm1SFEVRzGazEhcXpzz22GOtzsvMzFQAJSwsTCkrK7M+v27dOgVQ1q9fb33urrvuUgDlr3/9a6trjBkzRklKSrJ+vW3bNgVQtm3b1uFrrVq1yvpcXV1du9o//PBDBVB27NhhfW7VqlUKoGRmZl70fb/77rsKoOj1emXq1KnKn//8Z2Xnzp2KyWRqd27b1zYajcrw4cOV66+/vtXz8fHxyl133WX9+tlnn1X8/PyUU6dOtTrvD3/4g6LT6ZScnBxFURTlscceUwIDA5WmpqaL1ixEV0m3lehxqampREVFMXXqVAA0Gg1LlixhzZo1rbqYWixZsoSQkBDr15MnTwbg7Nmz7c799a9/3erryZMnd3heV/j4+Fj/bjAYKCkpYfz48QD8+OOPNl/vnnvu4euvv+a6665j165dPPvss0yePJkBAwawZ8+eTl+7vLycyspKJk+efMnXXbt2LZMnTyYkJISSkhLrY9q0aZhMJnbs2AFAcHAwtbW1bNq0yeb3IURHJDxEjzKZTKxZs4apU6eSmZlJRkYGGRkZjBs3jsLCQrZs2dLue/r06dPq65YgKS8vb/W8t7c3ERER7c5te15XlZWV8dhjjxEVFYWPjw8RERH07dsXgMrKysu65syZM/nmm2+oqKhgx44dpKSkkJ2dzdy5c1sNmm/YsIHx48fj7e1NaGgoERERrFix4pKve/r0ab7++msiIiJaPaZNmwb8PDD/0EMPMXDgQGbPnk1cXJw12IS4XDLmIXrU1q1byc/PZ82aNaxZs6bd8dTUVGbMmNHqOZ1O1+G1lDY7Jnd23oU6G6foqMVzyy23sGfPHp588klGjx6Nv78/ZrOZWbNmtRt8tpWvry+TJ09m8uTJhIeH88wzz7Bx40buuusudu7cyU033cSUKVNYvnw5MTExeHp6smrVqkveD2I2m5k+fTq/+93vOjw+cOBAwDJAf+DAAb755hs2btzIxo0bWbVqFXfeeSfvv//+Fb034Z4kPESPSk1NJTIykjfffLPdsU8//ZTPPvuMt956q1W3TXdqabVUVFS0ej47O7vV1+Xl5WzZsoVnnnmGv/zlL9bnT58+3e01XXXVVQDk5+cD8Mknn+Dt7c0333yDl5eX9bxVq1Zd8lqJiYnU1NRYWxoXo9frmTdvHvPmzcNsNvPQQw/x9ttv8+c//5n+/ftf5rsR7kq6rUSPqa+v59NPP2Xu3LksWrSo3ePhhx+murqaL774osdqiI+PR6fTWfv+WyxfvrzV1y2tmLatm5bZSpejoy45gK+++gqAQYMGWV9bo9G0ag1lZWXx+eefX/I1brnlFvbu3cs333zT7lhFRQVNTU0A7aYba7VaRo4cCUBDQ8Ol34wQbUjLQ/SYL774gurqam666aYOj48fP56IiAhSU1NZsmRJj9QQFBTE4sWLeeONN9BoNCQmJrJhw4Z2N+kFBgYyZcoUXnrpJRobG+nVqxfffvstmZmZl/3aN998M3379mXevHkkJiZSW1vL5s2bWb9+PcnJycybNw+AOXPm8OqrrzJr1ixuv/12ioqKePPNN+nfvz+HDh266Gs8+eSTfPHFF8ydO5elS5eSlJREbW0thw8f5uOPPyYrK4vw8HDuu+8+ysrKuP7664mLiyM7O5s33niD0aNHM2TIkMt+j8J9SXiIHpOamoq3tzfTp0/v8LhWq2XOnDmkpqZe9o14XfHGG2/Q2NjIW2+9hZeXF7fccgsvv/wyw4cPb3Xe6tWreeSRR3jzzTdRFIUZM2awceNGYmNjL+t1//nPf7Ju3To++ugjzp8/j6Io9OvXjz/96U/8/ve/x8PD8uN3/fXX8+677/LCCy/w+OOP07dvX1588UWysrIuGR6+vr6kpaXx3HPPsXbtWv79738TGBjIwIEDeeaZZwgKCgLgjjvuYOXKlSxfvpyKigqio6NZsmQJTz/9NFqtdEAI22mUtu10IYQQ4hLkI4cQQgibSXgIIYSwmYSHEEIIm0l4CCGEsJmEhxBCCJtJeAghhLCZhIcQQgibSXgIIYSwmYSHEEIIm0l4CCGEsJmEhxBCCJtJeAghhLCZhIcQQgibSXgIIYSwmYSHEEIIm0l4CCGEsJmEhxBCCJtJeAghhLCZhIcQQgibSXgIIYSwmYSHEEIIm0l4CCGEsJmEhxBCCJtJeAghhLCZhIcQQgibSXgIIYSwmYSHEEIIm0l4CCGEsJmEhxBCCJtJeAghhLCZhIcQQgibSXgIIYSwmYSHEEIIm0l4CCGEsJmEhxBCCJtJeAghhLCZhIcQQgibSXgIIYSwmYSHEOKKPP/88yQnJxMQEEBkZCTz58/n5MmTrc4xGAykpKQQFhaGv78/CxcupLCwsNU5jz76KElJSXh5eTF69Oh2r2MwGFi6dCkjRozAw8OD+fPn9+C7Epci4SGEuCJpaWmkpKSwb98+Nm3aRGNjIzNmzKC2ttZ6zhNPPMH69etZu3YtaWlpnD9/ngULFrS71j333MOSJUs6fB2TyYSPjw+PPvoo06ZN67H3I7pGoyiKonYRQgjXUVxcTGRkJGlpaUyZMoXKykoiIiJYvXo1ixYtAuDEiRMMGTKEvXv3Mn78+Fbf//TTT/P5559z4MCBTl9j6dKlVFRU8Pnnn/fgOxEXIy0PIUS3qqysBCA0NBSA9PR0GhsbW7UWBg8eTJ8+fdi7d68qNYorJ+EhhOg2ZrOZxx9/nEmTJjF8+HAACgoK0Ov1BAcHtzo3KiqKgoICFaoU3cFD7QKEUI3SCKZSMJW1eZSCuQzM1aCYu3AhDWj9QBfa/Aj7+U9ty59ePf52HEFKSgpHjhxh165dapciepiEh3BNihkas6HxDDRmgvGs5c/GTGgqaA6HGvvVo/FtDpRI0CeCfgB4DrD8qe8PHlH2q6WHPPzww2zYsIEdO3YQFxdnfT46Ohqj0UhFRUWr1kdhYSHR0dEqVCq6g4SHcH7G02BIh4ZjYDzR/DgNikHtyn6m1EFTHTTlQsOP7Y9rA8Gz/89hoh8IXmPAaxhoHLt3WVEUHnnkET777DO2b99O3759Wx1PSkrC09OTLVu2sHDhQgBOnjxJTk4OEyZMUKNk0Q0kPIRzMVWA4Xuo32d5GL63dDM5O3OVJVTaBos2ALyvAp/x4D3O8qeDtVJSUlJYvXo169atIyAgwDqOERQUhI+PD0FBQdx7770sW7aM0NBQAgMDeeSRR5gwYUKrmVYZGRnU1NRQUFBAfX29dbbV0KFD0ev1ABw7dgyj0UhZWRnV1dXWczq6L0T0LJmqKxyXYoaGQ1D/HRiaw8J4EnDz/2U94i0h4tMcJt5JoNGrVo5Go+nw+VWrVrF06VLAcoPfb37zGz788EMaGhqYOXMmy5cvb9Vtdd1115GWltbuOpmZmSQkJACQkJBAdnZ2u3Pk15j9SXgIx2Iqh9pvoOZLqP0aTCVqV+T4tP7gOx3854D/jeARo3ZFwg1IeAj1NRy1hEXNBqjfA5jUrsiJaSxjJf5zLA/vZIcfMxHOScJD2J+5Aeq2NrcuvoTGLLUrcl26SPCbbQkSv1mgC1C7IuEiJDyE/dTvg8r3oeo/YC5Xuxr3o/GBgPkQtBR8p0mLRFwRCQ/RsxrzoOrfltAwnrz0+cI+POIg8A4Iugu8BqtdjXBCEh6i+5nrofozqHofajcDXblLW6jGe5wlRAJvBV2I2tUIJyHhIbqP4QCUvwnVH1nuWxDOReMF/jdB8P3gJ0uei4uT8BBXruYbKHsZ6raoXYnoLl4jIORxCPyl26zLJWwj4SEuj9IIVWug7BXLjXzCNekiIfhBCEkBjwi1qxEORMJD2MZUBRUrofx1yzpNwj1ofCH4Xgj9LXj2Ubsa4QAkPETXNOZZAqNiJZgr1a5GqMYDAm+HsD+A1xC1ixEqkvAQF2cqh9L/B+X/C0qD2tUIh6G1jIdE/E1aIm5KwkN0zNwA5f+A0uflhj7ROY03hDwCYX8EXbDa1Qg7kvAQrSkKVP0fSvGf0TS1X71UiA5pQyH8TxCcIrOz3ISEh/hZ7SaUot+haTigdiXCWXkmQPjfLOMinSzVLlyDhIew3NxX9Duo26R2JcJVeI2FyJfA7wa1KxE9RMLDnZlroPiPKOVvopElRERP8F8A0f8re4y4IAkPd1WzESX/ATSmc2pXIlydNhgiX4bg+9SuRHQjCQ9301SCueARtDVr1K5EuBvfqRD9DugT1a5EdAMJDzeiVHyAueAxdMjUW6ESjQ+EPwOhy0CjU7sacQUkPNxBYw5Nuffg0SALFwoH4TUWYt4F79FqVyIuk2wl5soUBXPpPzBnDJHgEI6l4UfISoaipyw3pAqnIy0PV2UqozH7VjyNMv1WODivsdDrIxkLcTISHi7IVLMTU84i9NoitUsRomu0gRD9LgQuUrsS0UXSbeVKFIWa7D+iOXedBIdwLuYqOL8YClKkG8tJSMvDRZiMRdScmkeQx/dqlyLElZFuLKcg4eEC6kq/RnP+Nnw8K9QuRYjuoQ2E6H9C4GK1KxGdkG4rZ6YoVJ75Dd6FcyQ4hGsxV8H5W6Qby4FJy8NJmRqrqT4xi2DPPWqXIkTP8h4HcV+AR6TalYgLSHg4odrK4zRlziTIW9alEm7Csy/EfQVeg9WuRDSTbisnU5j1CWSNk+AQ7qUxE7InQl2a2pWIZhIeTsJsNnN6xTMEltyOn1e12uUIYX/mcjg3AypT1a5EIOHhFIxGAycfXUpiyjOUPxqMIltvCHelGCH/Dih5Vu1K3J6MeTi4mupy8u5czKDPf16bqnBJPFFPy/7iws0F3Q3Rb4PGU+1K3JKEhwMrzjtL1S3zSdxzuN2xot/2JvJeGfcQbs73Buj1CeiC1K7E7Uh4OKicgwepmjOD4XkdLzNi1mkp/3sUYTPz7VyZEA7GOwl6bwJdiNqVuBUZ83BAJ3bupHH+/E6DA0BrMhPwVBmVB0PtWJkQDsiQDuemg0k2ObMnCQ8HoigKP65fj8cvf0liVtYlz9fXN+CZ0kh9rl/PFyeEI5MAsTsJDwdhNpvZs2YNgb/+Nf3PdX0sw7e0GuN/edNYLYOGws1JgNiVhIcDMJlM7Fm9mqjf/Ib+58/b/P1BWaVUPRiBuakHihPCmUiA2I2Eh8pMJhN7UlOJefJJ+udf/uB3WPp5iv/QpxsrE8JJSYDYhYSHikwmE7tXr6bX735HYkHBFV8v6sscCl+TABFCAqTnSXioxGQysXPNGsL+9Cf6FRZ223Uj38mh+OO4brueEE7LkG5ZzsRco3YlLknCQwWmpiZ2fvgh3n/9K8NsGBzvCo0CIX8toHx3RLdeVwinZPgB8m4FxaR2JS5HwsPOTE1N7PjwQ4x//zvjT53qkdfwaGzC54kaak4H9sj1hXAqtV9C4SNqV+FyJDzsyGw2s3PNGsqXL2fawYM9+lre1fXwgJaGEu8efR0hnELFCih9We0qXIqEh50oisIPX35J7qpV3LR/P1o7rArjn19B3f1BmAzyn1kIin8PVR+rXYXLkN8qdnJs1y6OvvMOC3fvxsNkv/7XkOOFlD0WK8u4C4EC+b+C+r1qF+ISJDzsIPPgQfa89RYLtm3Dp6HB7q8fsSOXwmfj7f66QjgcxQC5N4HxjNqVOD0Jjx6Wf+YMm95+m9nffktQjXpTBqPXZFO4Su4BEQJTCZybDaZStStxahIePai8oIBvVq5k9ObNxJWUqF0OEX/PpfTbaLXLEEJ9jachdwEosqbP5ZLw6CE1FRV8/fbbBG7fztWnT6tdDtC8jPsfymUZdyEA6ndA8Z/VrsJpSXj0AKPBwKZ336Vi507mHjigdjmtyDLuQlyg7EWo+VrtKpyShEc3UxSFvZ99RkZaGrcePIjeaFS7pHZkGXchWjTPwGrMU7sQpyPh0c1O7N3L/g0bmH/iBCEOMM7RGVnGXYhmphI4f5ssYWIjCY9uVJiVxfbUVMaePs0ABxnnuBhZxl2IZvU7oUTGP2wh4dFN6qqr2fLee/gcP8616elql9NlUV/mUPg/cg+IEJS+ADXfqF2F05Dw6AYmk4kdq1eT++OP/OLgQXRm57qdO3Jltizj3kNWfAgjb4bAqyyPCbfCxh2tz9n7E1y/FPzGWs6ZcgfUG67smpe6boMRfvU7y/MDZ8HmPa2/9+V34ZG/Xck7d0Yt4x+27+bpjjzULsAVHNy8mYNbtnBjbi5BZWVql2Mz6zLuMRGETCpWuxyXEhcNLyyDAfGgKPD+Orj5YfjpExg2wPILftb98NT98MafwMMDDp4A7UU+1l3qmnDp6678CNKPwd4PYeNOuP1JKNwFGg1k5sI7a+EHd1wGylRsGf/osxU0OrWrcWgaRbHDCn0uLOfoUT5/9VViCwtZ8NVXdlnwsKcYAnxoSvXEf0CV2qW4tNDx8PJv4d5FMH4JTJ8Izz7WfdeES1/3oWcg0B9e+I2lNeI7Bop2Q0QozPoveOAW+MX0K6vJqUW8CGG/U7sKhybdVlegprycre+/T1NFBTP37HHq4ABZxr2nmUyw5kuorYMJo6GoFL47BJFhMPE2iLoGrv0V7LJhyKztNaFr1x01GHb9aAmOb3ZBTASEh0DqevD2cvPgACj5b2g4qXYVDk3C4zIpisLuTz7h/OnT3JiTQ0C5a+yVLMu4d7/Dp8A/CbxGwa+fgc/egKH94WzzJpJP/y/812L4eiWMHQo33A2nsy7vmtC1696zAEYNgqFz4f+9DR+9BuWV8Jc3LN1c/9//QP+ZMPM+yOu+XZKdh2KAgnuQ5ag7J91Wl+nkd9+x/vXXGWQwMPezz9CoXVA3K54SR/iKXDSSIVfMaIScfKisgY+/gX9+DGn/hopqmHS7ZVziuSd+Pn/kzTDnWnh+me3XHNof9vx0ede9+48wejD0jYM/vgbf/QdeeheOnIZP/tE9/xZOJ/I1CH1c7SockvxquAxVpaXs+ugj9E1NTN22zeWCAyzLuBfJMu7dQq+H/vGQNMzyi3vUIHj9A0tXEcDQxNbnD+lnCYbLuSZc3nW3fQdHM+DhX8L27+HGKeDnC7fMsnzttor/BMZMtatwSBIeNjKbzez5+GMKz55l5pkz+FdUqF1Sj4mSZdx7hFmxTJVN6AWxkXCyze+mU9kQH3t51wTbr2togJRn4e2nQacDkxkam1ceaGyyfO22lDoofEjtKhyShIeNTu7bx+G0NIb4+DDgp5/ULqfHyTLuV+apV2HHfsjKs4xTPPWq5ZP8L+dapsU+eQ/84/8sXU8Z2fDn1+HEWbh34c/XuOFu+N/Url0Tun7dFs+usLQ0xgy1fD1pDHy6CQ6dtLzupDE99+/jFGq/hqo1alfhcOQ+DxtUFheze+1atFot1+zY4fSzq7rCuox7VChBo5zvHha1FZXCnX+A/GIICoCRA+Gbd2D6JMvxx+8CgxGeeAHKKi3dT5vehcQLGnxncqCkvOvX7Op1AY6cgo82woHPfn5u0UxLGE2+Awb1hdUvd/+/i9MpfBz8ZoEuWO1KHIYMmHeR2Wxm41tvcXDzZqaYzVyzbp3aJdlVXVgA/MeEb686tUsRQh3BD0D0W2pX4TCk26qLTu7bx9EdO4jt1YuxW7eqXY7d+ZZW03ifjyzjLtxXxTvQcETtKhyGhEcX1FVXs+/zz9HqdCQfOIBvdbXaJalClnEX7s0MRXLXeQsJjy44uHkz+RkZ9AsKYvDevWqXoypZxl24tdqNULtN7SocgoTHJZTk5pK+cSOB4eEkb92KziQbxsgy7sKtFf/OsiKlm5PwuAhFUfjuiy+oKilhSF0dvU/KWjctIldmU/xJL7XLEML+DD9AtUzdlfC4iMyDBzmxZw8RvXszZssWtctxKJZl3Aup2BOhdilC2F/xn0Axql2FqiQ8OtHY0MC+zz/H1NjIwMJCQgsK1C7J4XgYm/B+vIaajEC1SxHCvhozoXy52lWoSsKjE0d27CDnyBEi+/ZlxI4OtmkTgCzjLtxY6d/AVKl2FaqR8OhAdVkZ+9evx9vfn77Z2YTmX2KVOjfnf16WcRduyFRq2ffcTclPewcObd1KyblzhPfuzYi0NLXLcQohxwspe7yXbH8g3Ev5Pywh4oYkPNqoKinh4NatBISHE3fmjLQ6bBCRdo6iv8kUXuFGlDq3HfuQ8Gjj8PbtVBQUEBITI62OyxD1YTZFq3qrXYYQ9lP+v2A2qF2F3Ul4XKCqtNTS6ggLIy4jg7Dz59UuySmF/z1PlnEX7sNUBJXvq12F3Ul4XOBIWhoV+fmExMQwXGZYXbaWZdyrDoWqXYoQ9lH+qtvtdy7h0ayqtJSDmzcTEBZGZF4e4Xl5apfk1PT1DXg81Ehdnq/apQjR84ynoOYLtauwKwmPZkd37KA8P5+Q2FgG7t+vdjkuwbe0msb/8qWxWvYcE26gzL12zZLwwHJfx4HmVodPfT29jx1TuySXEZRZQuVDkbKMu3B99Xugbo/aVdiNhAfNrY7z5wmJiaF/erqsnNvNwn+QZdyFmyh7Re0K7Mbtw6Ohro4jaWn4hYSg02jon56udkkuybKMuwSIcHE168CYoXYVduH24XHmp58oyc0lJCaGXqdO4VdVpXZJLityZY4s4y5cnBkq/6V2EXbh1uFhNps5mpaGVqfDw9OTATJQ3qNkGXfhFio/cItpu24dHvkZGZw7fpzQ2FgCSkqIPntW7ZJcnizjLlxeUy7Uuf7+P24dHif27KGhthbfwEAG/PADGrULchPWZdxLvdQuRYie4QZ3nLtteFSXlXFi714CIyPRmM0kHD6sdkluxbKMe7As4y5cU/VnYHLt8VO3/ck9vX8/lcXFBEVEEJORgXddndoluZ2QY7KMu3BRSh1Ur1W7ih7lluHR1NjI4e3b8fbzQ6vTkXDkiNoluS1Zxl24rMr31K6gR7lleGQfOUJhZiahsbHojEZ6nTihdkluTZZxFy6pfhcYz6hdRY9xy/DISE/H3NSE3seHuJMn8WxsVLsktyfLuAuX5MID524XHnVVVZxJTycgPByAPrKOlUPQmswEPCXLuAsXU/WB2hX0GLcLj+wjR6gqLiYwPBwPo5GYDPdYSsAZ6OtkGXfhYhqzwOCaMzndLjxO79+PRqtF5+FB7KlTeDTJcq+ORJZxFy6n9ku1K+gRbhUeVSUlZB85QmCEZXkM6bJyTLKMu3ApNRIeTi/n2DFqysoICAtDYzIRc8Z1Z0I4O1nGXbiM+r1gKlO7im7nVuFx5scf0Xl4oNVqCc/NxdNoVLskcRFRX+ZQ+LrcAyKcnQlqvla7iG7nNuFRVVrKuaNHrbOsZBFE5xDxdg7Fn8oy7sLJueC4h9uEx7ljx6guKyMg1DIVNEbCwyloFYWQZwqp2CvLuAsnVvM1KK61Q6nbhEfO0aNodTq0Oh2eBgOheXlqlyS6yLKMe60s4y6cl7kM6vepXUW3covwMBoM5Bw9il9wMABRmZloFUXdooRNvKvqZBl34dxcrOvKLcKjKCuL6tJS/ENCABnvcFayjLtwajVfqV1Bt3KLn8L8M2doNBjQ+/gAMt7hzFqWcRfC6TQcdqk9PtwiPHKOHsXD2xsAv/JyAspcb861O4lIO0fhszKFVzgbMxj2q11Et3H58KipqCA/I8PaZRWVmalyRaI7RK3Opug9WcZdOBkXGjR3+fAoPHuW2ooK62B52Pnz6hYkuk3YK7KMu3AyEh7OIz8jA7PJhIenJwCh+fkqVyS6i06WcRfOxvCd2hV0G5cOD0VRyDx0CG9/fwA0JhPBhYUqVyW6kyzjLpyKqRiMrjFhx6XDo6KwkLLz5/FrHu8ILipCZ3KtuzxF8zLu98sy7sJJuEjXlUuHR9n589RXV+MTEABAqIx3uKygs7KMu3ASBgkPh1d2/jyKoqDT6QAZ73B14T+cp/gpWcZdOLh61xj3cOnwKMrOtgYHSHi4g6gNORT+Q+4BEQ6s4QCYG9Su4oq5bHiYTCbOnz5t7bKSwXL3EfGWLOMuHJhiBOMptau4Yi4bHpVFRdRVVuLdHB4yWO4+ZBl34fAaT6tdwRVz2fAoz8+nvqbGOk03qLhY5YqEPbUs4157JkDtUoRozyjh4bDaDpb7l5erXJGwN++qOsz3e8gy7sLxSHg4rraD5RIe7ingfLks4y4cj4SHY2o7WA4SHu5MlnEXDkfGPBxTbXk59dXVeDWPd4CEh7uTZdyFQ2nKB3Ot2lVcEZcMj5rycoz19eib9/DQNjXhU12tclVCbbKMu3Aoxgy1K7giLhsejUYjnl6WgVL/igo0KtckHEPYK3mUbZZl3IUDcPJxD5cNDw2g0VgiQ7qsRAudyYz/78upOhyidinC3Tn5uIdLhkd1m21m/SQ8xAX0dQ14PNgky7gLdRmde1dTlwyP8vx8PPR669d+FRXqFSMckizjLlRnKlG7givicuGhKApl+fnofXysz3nX1alYkXBUsoy7UJWp7NLnODCXCw9jfT31VVV4Ns+0AtAbDCpWJBxZ+A/nKf6jTOEVKjBLeDiUmvJyjAZDq5aHvr5exYqEo4tan03hP2QfEGFnplK1K7girhseF7Q8PKXlIS4h4q1zlHwmd6ELO5JuK8fSUFeHuakJ7QXrWkm3lbgUraIQ/HQhFd/JMu7CThQDmJ13PNblwsNYX49Gq7Xe4wHSbSW6xsPYhPejsoy7sCMnbn24XngYDKAo1q81JhOejY0qViSciSzjLuxKwsNxGNu0MqTLSthKlnEXduPEg+Yu99PRUF+PcsHXEh7icoQcK6T0CRlAFz1MWh6Ow1BdjVb789vyaGhQsRrhzCK3n6Pwb3IPiOhBivOOx7pceNRVV6Pz9LR+rVGUi5wtxMVFpWZT9L4s4y56ikntAi6by4WHoboanYesVyS6T9jLsoy76CGKhIfDqK+tlfAQ3UqWcRc9x3kXVnOp8FAUBWN9PVoJD9HN9HUNeDzURP15WcZddCMnbnm45G9Z2TVQ9ATfkmr27/sdNVePU7sU4YRMpiY0Wi3BwVHW5/oEx+Ksaxq4ZHgI0VOqx05G5yl3oAvbaZvn8dTUma3PNZp9Ojnb8blUt5UQPen8hKvQ+UhwiO5z4TJKzkbCQ4guOjVzmtolCOEwJDyE6KKa4WPVLkG4GGl5ODCTzLwS3SA/OZmA8Ei1yxAuRnfB1hHOxuXDo/GCTaGEuFxZv/iF2iUIF+ThxB9uXT48jD7OO5tBOI66UaPULkG4IAkPB9ak12PWuvzbFD2oYOxYPPz81C5DuCAJDwei0+kwm82tnjNK15W4AlkLFqhdgnBRMubhIDQaDV5+fpiaWq8XI11X4krUjh6tdgnCRUnLw4F4+/tjbhse0vIQl6lo1Cg8/P3VLkO4IK1W22rvIWfjvJV3wsffv33LQ8JDXKazCxeqXYJwUc7c6gAXDA/fwECH7rZaAYwEApsfE4CNFxx/AEgEfIAI4GbgxCWuuRTLYpAXPmZdcHx7B8dbHvubz8kCpgB+zX9mtXmNucAnl357Lqd2zBi1SxAuSsLDwXj5+UGb3QMdqeURB7wApAM/ANdjCYijzceTgFXAceAbQAFmcOn9xmYB+Rc8Przg2MQ2x/KB+4C+wFXN5/wG6AUcAGKA317w/f/B8j+Ku30GLx4+HI8AWctK9AwvLy+1S7gizh19HfDy8aHtxrN1gYGq1NKReW2+/n9YWiP7gGHA/RccSwD+BozC0hJIvMh1vYDO9rrTtznWCKwDHuHn5euPA68CA7C0ZFrCowL4/4CtF3ltVyVdVqIneTvQh9rL4XItD09v73b7edSEOOYOcCZgDVCLpfuqrVosrZC+wKV20d4ORAKDgAeB0ouc+0Xz8bsveG4UsBkwA99i6VoDeBJI6cLru6KapCS1SxAuzNlbHi4XHvoO0tzRwuMw4I+ltfBr4DNg6AXHlzcf98cyHrIJS+uhM7OAfwNbgBeBNGA2nXd1vQvMxNKF1uIVLGMrCcDp5q93YOnGuhO4BejXXK+xC+/R2ZUMGYKHA7VYhetx9paHy3Vb6X18UBQFRVGsK1Y6WngMwvJLuRL4GLgLyy/8lgD5JTAdy9jEK1h+ce8GOvtf7dYL/j4CS6shEUtr5IY25+ZiGUv5qM3zvYANF3zdgCVg3sfSdRYAnMQSVG9j6fJyZWcXLVK7BOHipOXhYHwCAvD08qLJ+PPnY6OvL0YH+g+lB/pjGRx/HkuX0esXHA/CMvYwBUu4nMDSOumqfkA4kNHBsVVAGHDTJa7xHJaB+iQsIbQQ8AQWNH/t6qqvuurSJwlxBaTl4WD8Q0Lw9PbGWF+P5wWBURscjL6wUMXKOmfG8km/I0rzo7PjHcnFMqYR08G1VmHphvK8yPcfB1ZjaR2BpfursfnvjVx65pezKxs4EI+gILXLEC5OWh4Oxi84GL2PD0aDodXzjtJ19RSWsYQsLGMfT2H5JP9L4CyWlkg6kAPsARZjuefjxguuMZifWyI1WAa19zVfcwuWqb/9sXQ7XWgrkIllmm5nFCwzvl7Dcs8HwCTgHSyh8u/mr13ZmcWL1S5BuDgvLy+n3ggKXDA8PDw9CQwPx1hf3+p5RwmPIiyf/AdhGY/Yj2UMYjqWMY2dWIKiP7AEy1jDHiwzqVqcxDJeAqADDmHphhoI3Iulq2knlgH5C72L5Z6PwRepbyUQheWmwBZPAwZgXHNdKV17q06rSrqsRA/zcaAbly+Xy3VbAYTGxpJ7ovV92Y4SHu9e5Fgs8FUXrnHhfSw+WMKnK1Z34ZwHmh8XisQyjdcdlPXvjy44WO0yhIvzc4El/l2u5QEQHBmJYmrdM18dGqpSNcKZnF282Om7E4Tj83eBxTZdMjz8Q0La3WVeHt3Z/ddC/KwyOVntEoQbkJaHg/IPCUGj0WC+oPXR4OdHnQukveg55X37onOQ7k3h2twuPJ5//nmSk5MJCAggMjKS+fPnc/LkyVbnGAwGUlJSCAsLw9/fn4ULF1LYZorso48+SlJSEl5eXozuZKOdQ4cOMXnyZLy9venduzcvvfRSl+v0DwlB7+3dbsZVhbQ+xEWcueUW6bISPc7X19ep9/FoYdM7SEtLIyUlhX379rFp0yYaGxuZMWMGtbW11nOeeOIJ1q9fz9q1a0lLS+P8+fMs6GAbz3vuuYclS5Z0+DpVVVXMmDGD+Ph40tPTefnll3n66adZuXJll+r0CwnBy9e33YyrMgkPcRFVV1+tdgnCDbhCqwNsnG319ddft/r6vffeIzIykvT0dKZMmUJlZSXvvvsuq1ev5vrrrwdg1apVDBkyhH379jF+/HgA/vGPfwBQXFzMoUOH2r1OamoqRqORf/3rX+j1eoYNG8aBAwd49dVXuf/++9ud35aPvz+B4eGU5uURGB5ufb4sNtaWtyvcSGV8PFqZVCHswFXC44raTpWVlrsNQpt/6NLT02lsbGTatGnWcwYPHkyfPn3Yu3dvl6+7d+9epkyZgl7/83KAM2fO5OTJk5SXl1/y+zUaDdGJiRguaBGBhIfoXIZ0WQk7cYWZVnAF4WE2m3n88ceZNGkSw4cPB6CgoAC9Xk9wm3nyUVFRFBQUdPnaBQUFREVFtbtGy7GuCI+LQ2mzKVRdUJAMmosOVY4bp3YJwk0EushqzZcdHikpKRw5coQ1a9Z0Zz3dJjg6Gq1W225L2tJevVSqSDiqql690IaFqV2GcAN+fn54el5sZTnncVnh8fDDD7Nhwwa2bdtGXNzPu0JER0djNBqpqKhodX5hYSHRNgxWR0dHt5uh1fJ1V68TGhODT0AA9dXVrZ6X8BBtZSxZIl1Wwi6CXGjBTZvCQ1EUHn74YT777DO2bt1K3759Wx1PSkrC09OTLVu2WJ87efIkOTk5TJjQ0V55HZswYQI7duygsbHR+tymTZsYNGgQIV2chx8QFkZgWFi78CiOj+9yHcI9VNjw/6YQV8JtwyMlJYX/+7//Y/Xq1QQEBFBQUEBBQQH1zVNig4KCuPfee1m2bBnbtm0jPT2du+++mwkTJlhnWgFkZGRw4MAB6/ceOHCAAwcOYGzeg+P2229Hr9dz7733cvToUf7zn//w+uuvs2zZsq6/Ma2W2EGDMNTUtHq+JC6ORv3F9uUT7qQqNhbtBTPyhOhJrhQeNk3VXbFiBQDXXXddq+dXrVrF0qVLAXjttdfQarUsXLiQhoYGZs6cyfLly1udf99995GWlmb9esyYMQBkZmaSkJBAUFAQ3377LSkpKSQlJREeHs5f/vKXLk3TvVBkfDxms7nVc4pWS2FCAnGnTtl0LeGa5MZAYS/e3t5Ov4fHhTRK2ylJLuTc8eOs+etfiUxIaLUx1MDvvuOqNvesCPe09T//QddmZp8QPSEqKorBgy+2IYJzcf575C8ivHdvfIOCqK2sbPV8QWKiShUJR1ITFYU2MvLSJwrRDdrewuDsXDo8fPz96TVgADVlZa2erwoPp9ZF5lqLyyc3Bgp76upkH2fh0uEB0Gf4cEyNje1uGCzo10+lioSjKJvk6hvqCkfh7+/vUuMd4AbhEd2vn2VP8zaLJErXlXurjYhAK2Mdwk7CXPAmVJcPj4j4eALDwtp1XRX07dtuwyjhPqTLStiThIcT8tTr6TNiRLtB8wY/P1ko0Y2VXnON2iUIN+Hl5UVAQIDaZXQ7lw8PgLhBg1AUpd09HzlDh6pUkVBTXViYdFkJu3HFVge4SXhE9+vX4TpX2cOGqVSRUFPG4sVoXGAnN+EcQl10nxi3+AkKiYkhNCam3bhHXXAwJRcs7CjcQ+nkyWqXINyETqdzuSm6LdwiPLRaLf1Gj263zhVI68Pd1IeEQEyM2mUINxEaGuoS+5V3xDXfVQd6Dx2Kh17fbspu9rBhmGXWjdvIWLzYZX+YheNpu6mdK3Gbn6LYgQMJjY2lsri41fOGgACK+/RRqSphbyVTpqhdgnATnp6eLjveAW4UHp56PYPGjaOuzZRdgOzmbXSFazMEBoJMzxZ2EhkZ6dL3ErlNeAAkjByJp7c3DXV1rZ4/N2QIZunKcHnSZSXsyZbdU52RW/0kxfTvT3hcHBVFRa2eb/Dzk7Wu3EDxtdeqXYJwE35+fvj7+6tdRo9yq/DQeXgwcNw46quq2i2UmDF2rEpVCXswBASATMsWduLKA+Ut3Co8ABJGjMDL1xdDbW2r5/MGDZJl2l3YmUWLpMtK2I2EhwuK6tePiD59qGzTdaVotWQkJalUlehpRW22Thaip4SGhqLX69Uuo8e5XXjodDoGT5iAoaamfddVUhImnU6lykRPafD3ly4rYTe9evVSuwS7cLvwAOg7ejR+wcHtlitp8PPjnCyW6HLOLFiAVj4UCDvw9fV16Xs7LuSW4REeF0e/0aMpLyhod+xUcrIKFYmeVHT99WqXINxEnBu1cN0yPDQaDUOvuQatTtduuZKS3r0pc/H52e7E6OOD0ru32mUIN+Dp6ekWA+Ut3DI8AOJHjCCqb1/Kzp9vd+z0VVepUJHoCdJlJewlJibGrWb0uc87bcPD05MR112HobYWs8nU6ljWyJE0+PioVJnoTkU33KB2CcINaDQaYt1s6Ru3DQ+A/lddRVBERLvFEk2enpwcN06lqkR3afT2xhwfr3YZwg1ERETg5eWldhl25dbhERgWxuAJE6hqc88HwMlx4zB6e6tQleguZ37xC+myEnbhTgPlLdw6PAAGTZiAl58fdVVVrZ5v9PbmhLQ+nFqhdFkJOwgNDSUgIEDtMuzO7cMjdsAAeg8ZQlleXrtjJ8ePx+hmTVFX0ajXY05IULsM4Qbi3bRr1O3DQ6vVMrL5E2rbpdobvb1l7MNJnZ0/H62Hh9plCBcXGhpKoJuuiSc/XUDi2LH0HjqU3OPH6TV4cKtjJyZMYNB336FvaFCpOnE5CqZNU7uEK7Zu3TrWrVtHQfPNrAkJCdx1112Ma/5A09DQwIoVK9i6dStGo5Grr76axx9//KJ3OCuKwqpVq9iwYQM1NTUMHz6cZcuWWfvsf/rpJ5544okOv/ett95i8ODB5Ofn8/zzz3Pq1CkGDhzIU089RcwF+8L/4Q9/YPbs2VzrBkvgu2urA6TlAVim7Y6ZORNFUWhoc9OgtD6cj8nTE5ML7M8SERHB/fffz8qVK3n77bcZO3Ysf/rTn8jMzATgzTffZM+ePTz99NO8/vrrlJSU8Je//OWi1/zwww/55JNPWLZsGStWrMDHx4cnn3yShuYPR8OHD+eTTz5p9ZgzZw4xMTEMGjQIgBUrVhAeHs4///lPwsLCWLFihfX6W7duRavVukVwhIWFuW2rAyQ8rPonJRE3ZAglOTntjp2QsQ+ncuamm9C5QJfVxIkTGT9+PHFxcfTu3Zv77rsPHx8fjh07Rk1NDV999RUPPfQQY8eOZdCgQfz+97/nyJEjHD16tMPrKYrCxx9/zK9+9SuuueYaEhMTeeqppygpKWHXrl2A5S7psLAw6yMoKIjdu3cze/Zs65aq2dnZzJw5k7i4OGbNmkVO889MdXU17777Lo8//rhd/n3U1rdvX7VLUJWERzMPT0/GzpyJ2Wxu3/rw8eHE+PEqVSZsVTBjhtoldDuTycSWLVswGAwMGzaMU6dO0dTURNIF2wjEx8cTFRXFsWPHOrxGfn4+ZWVlrb7H39+foUOHdvo9u3fvpqqqilmzZlmfS0xMJD09HbPZzP79++nX3Mp76623mD9/PpGRkd3xlh1aZGQkfn5+apehKgmPC/S/6ip6d9L6OD5pErVBQSpUJWxh8vSkyQW6rFqcPXuWWbNmMX36dF599VWeffZZEhISKCsrw9PTs90U0ZCQEMrarBbdouX5tmMiF/uer776iuTk5FaB8OCDD5KTk8Ott95Kbm4uDz74IAcPHiQjI4OZM2fy9NNPc9ttt/H3v/+dxsbGK3n7Dkmj0ZAgM/kkPC5kbX2YTO0WTDR5evLT9OkqVSa66uzcueg8PdUuo9v07t2bf/7zn6xYsYKbb76Z559/nqysLLu8dlFREfv37+fGG29s9XxERAQvvPACH330ES+88AJBQUG89tprLFu2jA8++ABfX18++OAD8vLyWL9+vV1qtafevXvjI8sXSXi01f+qq4gbMoTiDlofOcOGUejGsyucQb6LdVl5enoSFxfHoEGDuP/++0lMTOSTTz4hNDSUxsZGqqurW51fXl7e6WyrlufbtjI6+56vv/6awMBAJk2adNEaU1NTSU5OZtCgQRw4cIApU6bg4eHB5MmTOXDggA3v1vHp9Xr69OmjdhkOQcKjjZbWh2I2t9vnHCB91izMzQOHwrGYPDxo6t9f7TJ6lKIoGI1GBg4ciIeHBz/++KP1WE5ODoWFhQztZEOzmJgYQkNDW31PbW0tx44da/c9iqKwceNGZsyYgcdFJh9kZ2ezefNm7rnnHgDMZjNNTU0ANDU1YWqz6KizS0xMRCdL3gASHh0aePXV9B0zhqKsrHZb1VZER3Nm7FiVKhMXkzl7tkt1Wa1cuZKDBw+Sn5/P2bNnWblyJQcOHGD69On4+/tz4403snz5cn766SdOnjzJiy++yLBhwxg2bJj1Gr/61a/YuXMnYOmrX7RoER988AG7d+/m7NmzPPfcc4SHh3PNNde0eu0ff/yR/Px85syZ02l9iqLwyiuvkJKSYu3GGT58OBs2bCA7O5tvv/2WESNG9MC/jDqCgoLcYjJAVzn/fMYeoPPwYML8+eQeP051aSmB4eGtjh+8/nr6HD2Kl8GgUoWiI/kXzAhyBRUVFTz33HOUlZXh5+dHv379ePnll7mqeb+ZlJQUtFotf/nLX2hsbCQ5ObndNNlz585RU1Nj/fq2227DYDDwyiuvUFNTw4gRI3jppZfarQj71VdfMXz48IveBLd+/XpCQkKYOHGi9bmlS5fy7LPP8uCDD3L11Vczf/78K/+HcBD9XbxVayuN0vajtQAsn6o2r1rF/vXr6TNiRLtNXgZ+9x1Xff21StWJtkxaLWnffONSLQ/hOGJjYxkwYIDaZTgU6bbqhEaj4ep58wiNjaU0N7fd8dPJyVRIE9ZhZLlYl5VwHDqdTqbmdkDC4yKCIiJInjuXuspKGtusbaVotey76SYZPHcQ52fPVrsE4aIGDBiAp3wwaUfC4xKGX3cdvYcOpbB5PaELlfXqxbFLTGMUPc+s0dA4cKDaZQgXFBoaSlRUlNplOCQJj0vw8vFh3M03o9Vq220YBXDkuusol/+5VJU1cyY6vV7tMoSL0Wq11sUgRXsSHl2QOHYsg8aPp7iDqbtmnY59N9+MSSv/lGo53+YOaCG6w8CBA9HLh5JOyW+8LtBqtUxYsICgqChKzp1rd7w8JoajkyerUJkwazQY5dOh6GaBgYHSXXUJEh5dFB4Xx4QFC6ivru7wzvOjU6ZQFh2tQmXuLWfaNHSyXL7oRhqNptWNlqJjEh42GDl1KoMnTKDgzBnMZnOrY4pWy95f/AKTLF1gV7kXuQNaiMsxaNAg6a7qAgkPG+g8PJi8ZAkhMTEdLtteGRnJYTfYQc2RNAwZonYJwoWEhIRId1UXSXjYKKxXLyYuXEhDXR31Fyz70OLYNdeQn5ioQmXuJ2fqVDyky0p0E61WK91VNpDwuAzDr72WIRMnUnj2bLvuKzQadi9YIBtH2cG5efPULkG4CLPZzJgxY2TFXBtIeFwGnU7HNUuWEBYbS3F2drvjRl9fdi1eLOMfPczQydLjQtgqPj4ef39/tctwKhIelyk0JoaJixbRaDB0ePNgaa9epM+cqUJl7iHn2mvx8PZWuwzhAry8vKz7sIuuk/C4AkMnT2b4dddRlJlJUwd7NWckJ5M5cqQKlbk+6bIS3cFkMpGcnKx2GU5JwuMK6HQ6rr39dvoMH875kyfb3X0O8P3cuZTL6rvdziADm+IKmUwmxo4dK+Mcl0nC4wr5BQUx7e67CYyIoCgrq91xk6cnu265BaPMCuo2uddcg0fzznVCXA5FUUhISCA4OFjtUpyWhEc3iO7Xjym33UaT0Uh1aWm749VhYeydP1+Wb+8mOTfdpHYJwsn5+/vLOMcVkvDoJsMmT+aqG2+kNC8PYwfb0+YNHsyBadNUqMz11A8frnYJwomZTCaSkpLULsPpSXh0E41Gw8RFixhw9dXknzrV/v4P4MTEiZySwbkrkjd+PB6+vmqXIZxUXV0dEydORCO9AFdMwqMbefn4cMNddxERH09BRkaH56TPmkWe7IV82bLnz1e7BOGk6urqSEpKwlumeHcLCY9uFhoTw9Q778RDr6fs/Pl2xxWtll2LFlEaG6tCdc6vXqY+i8vQ0NDAgAEDiJSZj91GwqMHJI4Zw+QlS6irqupwAN2k17P99tupCgtToTrnlZ+cLF1WwmZNTU1ERETQv39/tUtxKRIePWTMzJlcPW8eZefPd7iAYoOfH9vuuIM6WRKhy7J+8Qu1SxBOpqmpCU9PT0aPHq12KS5HwqOHaLVaJi1ezIipUyk8c4bGhoZ259QGB7P9jjvkHpAuqhs1Su0ShBMxmUw0NjYyadIkGSDvARIePchTr+f6u+6i/1VXkXfyZIdLmFRERbHtV7+SALmEgrFj8fDzU7sM4SRMJhMVFRVMnTpV7iDvIRIePcw3IIBZDzxA7yFDyDtxArPJ1O6c0l692HrnnTTILJBOZS1YoHYJwkmYzWYKCwuZPn06XvKhrMdIeNhBYHg4sx98kMi+fck9caLDNbDKYmMtASLLbnSoVvqsRReYzWby8vKYNm0aAQEBapfj0iQ87CQ8Lo7ZDzxASFQU50+d6jBAymNi2HLnnRgkQFopHD0aD5lYIC5BURTy8vKYPn06ERERapfj8iQ87Ch2wABm3H8/fsHBnQZIRXQ0W++6C4NMSbXKlC4rcQlms5ns7GxuuOEG2YPcTiQ87KzvyJHMfvBBS4B0sox7RVSUpQUiAQJA7ZgxapcgHJjJZOLMmTPccMMNxMTEqF2O25DwUEHfkSO58aGH8AsN7bQFUhkVxZa77qLezbtriocPx0P6rkUnjEYjp0+fZvr06cTFxaldjluR8FBJwogRzHnoIfxDQ8nrpAVSGRnJN/feS4Ub99+eXbhQ7RKEg2poaODkyZNMnz6d+Ph4tctxOxIeKoofPpw5Dz1EUHg4eZ3MwqoLDmbTPfdQ0LevChWqr0aWzhYdqK2t5cSJE8yaNUv25VCJhIfK+gwbxo0pKQRFRFjuA+lgKfdGb2+2/fKXnHWzO6yLhw7FIzBQ7TKEg6mqqiIzM5Obb75Z1qtSkYSHA+g9ZAhzHn6Y4Kgoco8f7/BGQkWnY9/8+Ry67jr7F6iSzEWL1C5BOJjCwkJyc3NZsGCBdFWpTKN01FciVHH+9Gk2vv02hWfP0mvwYDz1+g7PSzh4kHHr16PrIGRcyZZ16/AIClK7DOEAFEXhzJkzKIrC/PnzCQ8PV7sktyctDwcSO2AA85ctI2HkSHKPH8dQW9vheVmjRrHtjjswuvByJmUDB0pwCMAyFffAgQN4eHiwePFiCQ4HIeHhYMJiY7n5iScYNmUKBWfOUFNe3uF5RQkJfHPffZS76A1RZxYvVrsE4QAaGhrYu3cvUVFRLFq0iCD5QOEwpNvKQRkNBtJWr+bHr7/GPzSUkOjoDs/TNjVx1Vdf0f+nn+xcYc/a8tlneISEqF2GUFFVVRU//vgjo0aNYvbs2bLIoYOR8HBgJpOJ/evXs/vjj9F6eBAZH9/pvgQJBw+S/OWXeHaw7LuzKevfn0PvvCN7MLix3NxcMjMzufbaa5k4caIsq+6AJDwcnKIoHN25k23//jf1NTXEDhyIVttxb2NgcTHXrF1LcHGxnavsXvufeoq6mTPVLkOowGQycejQIUwmE7Nnz2bIkCHyIcJBSXg4iazDh9n8r39RlJ1NzIABeHWy8q7OaOTqL7+k76FDdq6w+2z59FM8QkPVLkPYWW1tLfv37yc6Opp58+YRGxurdkniIiQ8nEh5QQFb33+fk99/T0h0NEEXWbYk8ccfSdq4EY+mJjtWeOXK+/bl4L/+JZ823YiiKOTn53P48GFGjhzJjTfeSKDcHOrwJDycjNFgYN/nn7N/wwYAovr167wbq6SEcevWEZGba88Sr8gPv/89tbNnq12GsBOj0cjRo0cpLy9n0qRJXHfddeg7ub9JOBYJDyekKAqnvv+etNRUSnJziR04EH1n93woCoP27WPUtm14OMFg+tZPPkEXFqZ2GcIOysvLSU9PJzg4mOnTpzNixAhpcToRCQ8nVpqXx9b33+f0Dz8QGhtL4EVunvIvK2PcF18QlZ1txwptUxkfz0/vvSe/QFyc0WgkMzOTrKwsBg0axOzZs4mMjFS7LGEjCQ8n11Bfz95PP+WHr75Co9FctBsLRWHA/v2M3rIFT6PRvoV2QfqTT1IzZ47aZYgeoigKZWVlHD58GI1Gw4QJE5gyZYrcv+GkJDxcgKIonNi7l13/+Q9FOTlEJiTgd5E7cX0rKhi3fj0xZ8/ascpL2/rxx+hk6QmXZDAYyM7OJjMzk169ejFjxgwGDBggrUwnJuHhQiqKitj98ccc27kTrU5HVN++aC9yc1XfAwcYtWULvjU1dqyyY1Vxcfz4wQfyy8TFmM1mSkpKOH78OI2NjYwePZrp06fLbCoXIGtbuZDgyEhm//rXzH3kEYIiIsg5coSaiopOz88cPZoNjzzCkcmTafLwsF+hHchYskSCw4UoikJ1dTVHjx4lPT2doKAgFi5cyPz58684OJ5//nmSk5MJCAggMjKS+fPnc/LkyVbnGAwGUlJSCAsLw9/fn4ULF1JYWNjqnEcffZSkpCS8vLwYPXp0u9fZvn07N998MzExMfj5+TF69GhSU1OvqHZXIi0PF1VVWsqejz/mSFoaaDRE9e2L7iIB4VtZyejNm0k4csSOVf5s69q16Nx4u11XUl9fT2FhIWfOnEGn0zFmzBiuvfbablvUcNasWdx6660kJyfT1NTEH//4R44cOcKxY8fw8/MD4MEHH+TLL7/kvffeIygoiIcffhitVsvu3but13n00UcZNGgQ3333HYcOHeLAgQOtXue5556jvr6e2bNnExUVxYYNG1i2bBnr1q1j7ty53fJenJmEhwtrmdK7a+1aCs+cIax3bwIuced2+LlzjP3mG8Lz8uxUJVTFxvJjaqq0PJyc0WikpKSE3NxcysrKiI+PZ+rUqQwcOLBH/9sWFxcTGRlJWloaU6ZMobKykoiICFavXs2i5g3FTpw4wZAhQ9i7dy/jx49v9f1PP/00n3/+ebvw6MicOXOIioriX//6V0+8Faeibl+F6FEajYZB48bRa+BA9nz6KUe2b6e8oICovn07Xd6kpHdvvr33XhIOH2bUli34VVX1eJ1nbrlFgsOJmUwmysrKKCoqIi8vD19fX6ZNm8aECRPw9fXt8devrKwEILT5g1F6ejqNjY1MmzbNes7gwYPp06dPh+Fh62sNGTLkygp2ERIebsA/JITp99zDwKuv5vsvviDz4EE8vLyIjI/vuCtLoyFr5EjODRlC//R0huzZg291dY/VVz5hArJmqvMxm81UVFRQUlJCfn4+RqORgQMHMnXqVPr06WO3Gh5//HEmTZrE8OHDASgoKECv1xMcHNzq3KioKAoKCi77tT766CP279/P22+/fSUluwwJDzeh0WhIGDGCuMGDObF3L9+vX8+5Y8cICAsjNDa2w0/+Jk9PTo4fz+nkZPr99BNDd+/G/yID8JejJioKrdwg5lRMJhMVFRWUl5dTVFREdXU1sbGxXHPNNQwfPhwPO06+SElJ4ciRI+zatatHX2fbtm3cfffdvPPOOwwbNqxHX8tZSHi4GQ9PT4ZPmUK/MWM4tGUL6V9/Tfbhw4TFxXU6HmLW6ci46irOjB1LwuHDDN21i6CSkm6pR2ZZOY+mpiYqKiqsj5KSEkJDQ5k9ezZJSUl26aK60MMPP8yGDRvYsWMHcXFx1uejo6MxGo1UVFS0an0UFhYS3cmmaheTlpbGvHnzeO2117jzzju7o3SXIOHhpnwDAhg/fz4Dx41j/4YNHNu5k/L8fCLj4/H29+/wexStlsxRo8gcOZI+x44xbOdOQtpMf7RV2cSJ0mXl4BobG6moqKCqqoqamhoKCgrw8/Nj8uTJTJgwgRA77/ioKAqPPPIIn332Gdu3b6dv376tjiclJeHp6cmWLVtYuHAhACdPniQnJ4cJEybY9Frbt29n7ty5vPjii9x///3d9h5cgYSHmwuNiWHGffcxZNIkvv/iC7IOHcLU1ERYXBy+nc3H12jIGTaMnKFDiT19moH79xN95gxaGyfu1UZEoHXRPdhdQX19PVVVVVRXV1NTU0NxcTEeHh6MGjWKSZMmtfq0b08pKSmsXr2adevWERAQYB3HCAoKwsfHh6CgIO69916WLVtGaGgogYGBPPLII0yYMKHVYHlGRoY1DOvr662zrYYOHYper2fbtm3MnTuXxx57jIULF1pfR6/XWwfn3ZlM1RVWJpOJnCNH+GnTJjIPHKDRYCAsLg6/NgOPHfErL6d/ejr9DhzAp7a2S693MCWFisWLr7Bq0Z3MZjPV1dVUVlbS0NBgDQ29Xs/AgQNJTk6m38XWT7ODzro5V61axdKlSwHLTYK/+c1v+PDDD2loaGDmzJksX768VbfVddddR1paWrvrZGZmkpCQwNKlS3n//ffbHb/22mvZvn17t7wXZybhIdoxm83kHj/OgU2byPjxRxrq6giNjcU/JOSS4xMak4neJ07QPz2dqMxMLnb21g8/RBcT073Fi8vS0NBAVVUVVVVVmM1mqqqqKCkpwcfHh8GDB5OcnEx8fLyMTwkrCQ/RKUVRyDt1ioObN3N6/37qq6oIiY0lICysS79EAkpL6f/DD/Q9eBDv+vpWx+rCwvh+7Vo0Kn6CdXdms5mamhqqqqowGAyYzWYqKyspLS3F39+fYcOGkZSURFxcnISGaEfCQ1ySoigUnD3Loa1bOblvHzVlZfgGBxMSE4NnF3Z90zY1EX36NN47djCmpASvpiYO/frXlN96qx2qFxcym83U1dVRXV1NXV0diqJgNBopLS2ltraWoKAghg8fTlJSEtHR0RIaolMSHsImpXl5nN6/n6M7d1Jy7hwAITEx+AUHX/QXTXlZGbtPnmTE2LFcXVFB49ixePXvr2rfubtQFMUaGLW1tSiKYl24sLS01LIPTFQUY8aMYciQITIYLLpEwkNcFqPBQObBgxzbtYvsw4epq6zEPzSU4OhoPDw9251/+OhRchoamDJnjvUmMo1Gg6+vL35+fvj5+aG7yPLxwjYmk4m6ujrq6uqora3FbDYDlns1SktLqa6uxt/fn8TEREaNGkViYqLsHS5sIuEhroiiKJScO8ep77/n2M6dlJ4/j1arJSgyEr+QEGvLYsvevXjFxpJ0zTWdXsvLywtfX198fHzw9vaWVokNFEWhoaHBGhgGg8F6zGQyUVVVRUVFBYqiEB4ezqhRoxg6dChRUVHSNSUui4SH6DYNdXWcPXCA43v2kHv8OLUVFXjo9Wh9fUnPzWXw1VfTKyGhS9fSaDR4e3tbw8TLy0t+ybVhNBoxGAzWwGhpXQDWGVMVFRWYTCaCgoLo378/gwYNIjExEZ9OFsYUoqskPES3UxSFisJCso8csbRIDh/mbH09fYYPt27OY2urQqvV4u3tjZeXl/VPe66hpDaTyURDQwMGg8H6uDAs4OfZU+Xl5TQ1NREQEEC/fv0YNGgQ/fr1k937RLeS8BA9SlEUCrKyOJWVRfa5c+Tm5lJbW4tWqyUgIICAgIDL7mvX6XTWIGl5uEKgmEwmjEYjDQ0N1sBobGxsd15LV1V1dTXV1dUoioK/vz/x8fEMHjyYfv362X3pEOE+JDyE3SiKQnl5OVlZWZw5c4bs7GyqqqpoampCr9cTEBCAv7//FQWAVqvF09Ozw4cjBYvZbKaxsbHdo6GhoV2L4kImk8kaFkaj0br0eL9+/YiPjycuLo7Q0FDp4hM9TsJDqMZgMJCfn8/58+c5e/YseXl51NTUYDab8fHxwc/PD19fXzw7mL11OTQaDZ6enuh0OrRaLR4eHta/63Q660Or1aLRaKy/gFv+3vYXcsuUV7PZ3O7vZrMZk8mEyWSiqamp3Z9d+bFruQejZcZUQ0MDGo2GgIAAYmNj6d+/P7169SImJkZmSgm7k/AQDqOqqor8/Hzy8vLIyMigrKyMuro6TCYTGo0GHx8ffH198fX1Va0V0RIgPfFj0zK9tra21noDn6enJ35+fkRGRtKnTx+io6OJi4uT8QuhOgkP4ZBabmIrKSmhpKSEwsJCzp07R2VlpTVQtFptq/GOljEPR++yaWpqajX43dDQgKIoaLVafH19CQ4OtgZFREQEERERdt8rQ4hLkfAQTkNRFOuCfSUlJRQXF1NUVER5ebl1cLmxsdHaxaTX69Hr9Xh4eLR79ETAKIqCyWSyjl80NTW1+rOlS0un01lnjYWFhREdHU1oaCghISFEREQQFBQk97gIhyfhIZxeU1MT1dXV1lVhq6qqKC8vp7i4mMrKSoxGI01NTdaHyWSyfu+F//trNJpW4x0XPi4cy2j5e0cBpNPp8PDwsA7S+/j4EBgYSGBgIMHBwQQFBVm/DgwMlLEK4bQkPIRLaxl0NhgM1NfXt7pPouW5loHtCwe12/69JQz0er317y1B0dKS8PHxsY7LtPy9uwb7hXA0Eh5CCCFsJh2rQgghbCbhIYQQwmYSHkIIIWwm4SGEEMJmEh5CCCFsJuEhhBDCZhIeQgghbCbhIYQQwmYSHkIIIWwm4SGEEMJmEh5CCCFsJuEhhBDCZhIeQgghbCbhIYQQwmYSHkIIIWwm4SGEEMJmEh5CCCFsJuEhhBDCZhIeQgghbCbhIYQQwmYSHkIIIWwm4SGEEMJmEh5CCCFsJuEhhBDCZhIeQgghbCbhIYQQwmYSHkIIIWwm4SGEEMJmEh5CCCFsJuEhhBDCZhIeQgghbCbhIYQQwmYSHkIIIWwm4SGEEMJmEh5CCCFsJuEhhBDCZhIeQgghbCbhIYQQwmYSHkIIIWwm4SGEEMJmEh5CCCFs9v8DFG0So1tiFSM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8" descr="data:image/png;base64,iVBORw0KGgoAAAANSUhEUgAAAY8AAAGbCAYAAAA83RxqAAAAOXRFWHRTb2Z0d2FyZQBNYXRwbG90bGliIHZlcnNpb24zLjcuMSwgaHR0cHM6Ly9tYXRwbG90bGliLm9yZy/bCgiHAAAACXBIWXMAAA9hAAAPYQGoP6dpAABPYUlEQVR4nO3dd3xUZd7//9fMJJPeewgkEHqHGGmColQBZSmirqtYbl2NlV13193f7q3rfu2rt+stKK6LrneQFRuColJDV4zSayCFhPTeJpPMnN8fk4ykQQaSOVM+z8djHpA5J2c+gybvucq5Lo2iKApCCCGEDbRqFyCEEML5SHgIIYSwmYSHEEIIm0l4CCGEsJmEhxBCCJtJeAghhLCZhIcQQgibSXgIIYSwmYSHEEIIm0l4CGGj9957D41GQ1ZWlt1fOyEhgaVLl9r9dYVoS8JD2M3y5cvRaDSMGzdO7VLsZteuXcyePZtevXrh7e1Nnz59mDdvHqtXr1a7NCGuiISHsJvU1FQSEhL4/vvvycjIULucHrd27VqmTJlCYWEhjz32GG+88QZ33HEH5eXlvPPOO2qXJ8QV8VC7AOEeMjMz2bNnD59++ikPPPAAqamp/Pd//7faZfWop59+mqFDh7Jv3z70en2rY0VFRSpVJUT3kJaHsIvU1FRCQkKYM2cOixYtIjU1td05WVlZaDQaXnnlFVauXEliYiJeXl4kJyezf//+VucuXboUf39/8vLymD9/Pv7+/kRERPDb3/4Wk8lkPW/79u1oNBq2b9/e4Wu999571ucOHTrE0qVL6devH97e3kRHR3PPPfdQWlp6We/5zJkzJCcntwsOgMjIyFZfv/LKK0ycOJGwsDB8fHxISkri448/7tLrVFRU8Pjjj9O7d2+8vLzo378/L774ImazudV5a9asISkpiYCAAAIDAxkxYgSvv/76Zb03IaTlIewiNTWVBQsWoNfrue2221ixYgX79+8nOTm53bmrV6+murqaBx54AI1Gw0svvcSCBQs4e/Ysnp6e1vNMJhMzZ85k3LhxvPLKK2zevJm///3vJCYm8uCDD9pc46ZNmzh79ix333030dHRHD16lJUrV3L06FH27duHRqOx6Xrx8fFs2bKF3Nxc4uLiLnru66+/zk033cQvf/lLjEYja9asYfHixWzYsIE5c+Z0+n11dXVce+215OXl8cADD9CnTx/27NnDU089RX5+Pv/zP/9jfW+33XYbN9xwAy+++CIAx48fZ/fu3Tz22GM2vS8hAFCE6GE//PCDAiibNm1SFEVRzGazEhcXpzz22GOtzsvMzFQAJSwsTCkrK7M+v27dOgVQ1q9fb33urrvuUgDlr3/9a6trjBkzRklKSrJ+vW3bNgVQtm3b1uFrrVq1yvpcXV1du9o//PBDBVB27NhhfW7VqlUKoGRmZl70fb/77rsKoOj1emXq1KnKn//8Z2Xnzp2KyWRqd27b1zYajcrw4cOV66+/vtXz8fHxyl133WX9+tlnn1X8/PyUU6dOtTrvD3/4g6LT6ZScnBxFURTlscceUwIDA5WmpqaL1ixEV0m3lehxqampREVFMXXqVAA0Gg1LlixhzZo1rbqYWixZsoSQkBDr15MnTwbg7Nmz7c799a9/3erryZMnd3heV/j4+Fj/bjAYKCkpYfz48QD8+OOPNl/vnnvu4euvv+a6665j165dPPvss0yePJkBAwawZ8+eTl+7vLycyspKJk+efMnXXbt2LZMnTyYkJISSkhLrY9q0aZhMJnbs2AFAcHAwtbW1bNq0yeb3IURHJDxEjzKZTKxZs4apU6eSmZlJRkYGGRkZjBs3jsLCQrZs2dLue/r06dPq65YgKS8vb/W8t7c3ERER7c5te15XlZWV8dhjjxEVFYWPjw8RERH07dsXgMrKysu65syZM/nmm2+oqKhgx44dpKSkkJ2dzdy5c1sNmm/YsIHx48fj7e1NaGgoERERrFix4pKve/r0ab7++msiIiJaPaZNmwb8PDD/0EMPMXDgQGbPnk1cXJw12IS4XDLmIXrU1q1byc/PZ82aNaxZs6bd8dTUVGbMmNHqOZ1O1+G1lDY7Jnd23oU6G6foqMVzyy23sGfPHp588klGjx6Nv78/ZrOZWbNmtRt8tpWvry+TJ09m8uTJhIeH88wzz7Bx40buuusudu7cyU033cSUKVNYvnw5MTExeHp6smrVqkveD2I2m5k+fTq/+93vOjw+cOBAwDJAf+DAAb755hs2btzIxo0bWbVqFXfeeSfvv//+Fb034Z4kPESPSk1NJTIykjfffLPdsU8//ZTPPvuMt956q1W3TXdqabVUVFS0ej47O7vV1+Xl5WzZsoVnnnmGv/zlL9bnT58+3e01XXXVVQDk5+cD8Mknn+Dt7c0333yDl5eX9bxVq1Zd8lqJiYnU1NRYWxoXo9frmTdvHvPmzcNsNvPQQw/x9ttv8+c//5n+/ftf5rsR7kq6rUSPqa+v59NPP2Xu3LksWrSo3ePhhx+murqaL774osdqiI+PR6fTWfv+WyxfvrzV1y2tmLatm5bZSpejoy45gK+++gqAQYMGWV9bo9G0ag1lZWXx+eefX/I1brnlFvbu3cs333zT7lhFRQVNTU0A7aYba7VaRo4cCUBDQ8Ol34wQbUjLQ/SYL774gurqam666aYOj48fP56IiAhSU1NZsmRJj9QQFBTE4sWLeeONN9BoNCQmJrJhw4Z2N+kFBgYyZcoUXnrpJRobG+nVqxfffvstmZmZl/3aN998M3379mXevHkkJiZSW1vL5s2bWb9+PcnJycybNw+AOXPm8OqrrzJr1ixuv/12ioqKePPNN+nfvz+HDh266Gs8+eSTfPHFF8ydO5elS5eSlJREbW0thw8f5uOPPyYrK4vw8HDuu+8+ysrKuP7664mLiyM7O5s33niD0aNHM2TIkMt+j8J9SXiIHpOamoq3tzfTp0/v8LhWq2XOnDmkpqZe9o14XfHGG2/Q2NjIW2+9hZeXF7fccgsvv/wyw4cPb3Xe6tWreeSRR3jzzTdRFIUZM2awceNGYmNjL+t1//nPf7Ju3To++ugjzp8/j6Io9OvXjz/96U/8/ve/x8PD8uN3/fXX8+677/LCCy/w+OOP07dvX1588UWysrIuGR6+vr6kpaXx3HPPsXbtWv79738TGBjIwIEDeeaZZwgKCgLgjjvuYOXKlSxfvpyKigqio6NZsmQJTz/9NFqtdEAI22mUtu10IYQQ4hLkI4cQQgibSXgIIYSwmYSHEEIIm0l4CCGEsJmEhxBCCJtJeAghhLCZhIcQQgibSXgIIYSwmYSHEEIIm0l4CCGEsJmEhxBCCJtJeAghhLCZhIcQQgibSXgIIYSwmYSHEEIIm0l4CCGEsJmEhxBCCJtJeAghhLCZhIcQQgibSXgIIYSwmYSHEEIIm0l4CCGEsJmEhxBCCJtJeAghhLCZhIcQQgibSXgIIYSwmYSHEEIIm0l4CCGEsJmEhxBCCJtJeAghhLCZhIcQQgibSXgIIYSwmYSHEEIIm0l4CCGEsJmEhxBCCJtJeAghhLCZhIcQQgibSXgIIYSwmYSHEOKKPP/88yQnJxMQEEBkZCTz58/n5MmTrc4xGAykpKQQFhaGv78/CxcupLCwsNU5jz76KElJSXh5eTF69Oh2r2MwGFi6dCkjRozAw8OD+fPn9+C7Epci4SGEuCJpaWmkpKSwb98+Nm3aRGNjIzNmzKC2ttZ6zhNPPMH69etZu3YtaWlpnD9/ngULFrS71j333MOSJUs6fB2TyYSPjw+PPvoo06ZN67H3I7pGoyiKonYRQgjXUVxcTGRkJGlpaUyZMoXKykoiIiJYvXo1ixYtAuDEiRMMGTKEvXv3Mn78+Fbf//TTT/P5559z4MCBTl9j6dKlVFRU8Pnnn/fgOxEXIy0PIUS3qqysBCA0NBSA9PR0GhsbW7UWBg8eTJ8+fdi7d68qNYorJ+EhhOg2ZrOZxx9/nEmTJjF8+HAACgoK0Ov1BAcHtzo3KiqKgoICFaoU3cFD7QKEUI3SCKZSMJW1eZSCuQzM1aCYu3AhDWj9QBfa/Aj7+U9ty59ePf52HEFKSgpHjhxh165dapciepiEh3BNihkas6HxDDRmgvGs5c/GTGgqaA6HGvvVo/FtDpRI0CeCfgB4DrD8qe8PHlH2q6WHPPzww2zYsIEdO3YQFxdnfT46Ohqj0UhFRUWr1kdhYSHR0dEqVCq6g4SHcH7G02BIh4ZjYDzR/DgNikHtyn6m1EFTHTTlQsOP7Y9rA8Gz/89hoh8IXmPAaxhoHLt3WVEUHnnkET777DO2b99O3759Wx1PSkrC09OTLVu2sHDhQgBOnjxJTk4OEyZMUKNk0Q0kPIRzMVWA4Xuo32d5GL63dDM5O3OVJVTaBos2ALyvAp/x4D3O8qeDtVJSUlJYvXo169atIyAgwDqOERQUhI+PD0FBQdx7770sW7aM0NBQAgMDeeSRR5gwYUKrmVYZGRnU1NRQUFBAfX29dbbV0KFD0ev1ABw7dgyj0UhZWRnV1dXWczq6L0T0LJmqKxyXYoaGQ1D/HRiaw8J4EnDz/2U94i0h4tMcJt5JoNGrVo5Go+nw+VWrVrF06VLAcoPfb37zGz788EMaGhqYOXMmy5cvb9Vtdd1115GWltbuOpmZmSQkJACQkJBAdnZ2u3Pk15j9SXgIx2Iqh9pvoOZLqP0aTCVqV+T4tP7gOx3854D/jeARo3ZFwg1IeAj1NRy1hEXNBqjfA5jUrsiJaSxjJf5zLA/vZIcfMxHOScJD2J+5Aeq2NrcuvoTGLLUrcl26SPCbbQkSv1mgC1C7IuEiJDyE/dTvg8r3oeo/YC5Xuxr3o/GBgPkQtBR8p0mLRFwRCQ/RsxrzoOrfltAwnrz0+cI+POIg8A4Iugu8BqtdjXBCEh6i+5nrofozqHofajcDXblLW6jGe5wlRAJvBV2I2tUIJyHhIbqP4QCUvwnVH1nuWxDOReMF/jdB8P3gJ0uei4uT8BBXruYbKHsZ6raoXYnoLl4jIORxCPyl26zLJWwj4SEuj9IIVWug7BXLjXzCNekiIfhBCEkBjwi1qxEORMJD2MZUBRUrofx1yzpNwj1ofCH4Xgj9LXj2Ubsa4QAkPETXNOZZAqNiJZgr1a5GqMYDAm+HsD+A1xC1ixEqkvAQF2cqh9L/B+X/C0qD2tUIh6G1jIdE/E1aIm5KwkN0zNwA5f+A0uflhj7ROY03hDwCYX8EXbDa1Qg7kvAQrSkKVP0fSvGf0TS1X71UiA5pQyH8TxCcIrOz3ISEh/hZ7SaUot+haTigdiXCWXkmQPjfLOMinSzVLlyDhIew3NxX9Duo26R2JcJVeI2FyJfA7wa1KxE9RMLDnZlroPiPKOVvopElRERP8F8A0f8re4y4IAkPd1WzESX/ATSmc2pXIlydNhgiX4bg+9SuRHQjCQ9301SCueARtDVr1K5EuBvfqRD9DugT1a5EdAMJDzeiVHyAueAxdMjUW6ESjQ+EPwOhy0CjU7sacQUkPNxBYw5Nuffg0SALFwoH4TUWYt4F79FqVyIuk2wl5soUBXPpPzBnDJHgEI6l4UfISoaipyw3pAqnIy0PV2UqozH7VjyNMv1WODivsdDrIxkLcTISHi7IVLMTU84i9NoitUsRomu0gRD9LgQuUrsS0UXSbeVKFIWa7D+iOXedBIdwLuYqOL8YClKkG8tJSMvDRZiMRdScmkeQx/dqlyLElZFuLKcg4eEC6kq/RnP+Nnw8K9QuRYjuoQ2E6H9C4GK1KxGdkG4rZ6YoVJ75Dd6FcyQ4hGsxV8H5W6Qby4FJy8NJmRqrqT4xi2DPPWqXIkTP8h4HcV+AR6TalYgLSHg4odrK4zRlziTIW9alEm7Csy/EfQVeg9WuRDSTbisnU5j1CWSNk+AQ7qUxE7InQl2a2pWIZhIeTsJsNnN6xTMEltyOn1e12uUIYX/mcjg3AypT1a5EIOHhFIxGAycfXUpiyjOUPxqMIltvCHelGCH/Dih5Vu1K3J6MeTi4mupy8u5czKDPf16bqnBJPFFPy/7iws0F3Q3Rb4PGU+1K3JKEhwMrzjtL1S3zSdxzuN2xot/2JvJeGfcQbs73Buj1CeiC1K7E7Uh4OKicgwepmjOD4XkdLzNi1mkp/3sUYTPz7VyZEA7GOwl6bwJdiNqVuBUZ83BAJ3bupHH+/E6DA0BrMhPwVBmVB0PtWJkQDsiQDuemg0k2ObMnCQ8HoigKP65fj8cvf0liVtYlz9fXN+CZ0kh9rl/PFyeEI5MAsTsJDwdhNpvZs2YNgb/+Nf3PdX0sw7e0GuN/edNYLYOGws1JgNiVhIcDMJlM7Fm9mqjf/Ib+58/b/P1BWaVUPRiBuakHihPCmUiA2I2Eh8pMJhN7UlOJefJJ+udf/uB3WPp5iv/QpxsrE8JJSYDYhYSHikwmE7tXr6bX735HYkHBFV8v6sscCl+TABFCAqTnSXioxGQysXPNGsL+9Cf6FRZ223Uj38mh+OO4brueEE7LkG5ZzsRco3YlLknCQwWmpiZ2fvgh3n/9K8NsGBzvCo0CIX8toHx3RLdeVwinZPgB8m4FxaR2JS5HwsPOTE1N7PjwQ4x//zvjT53qkdfwaGzC54kaak4H9sj1hXAqtV9C4SNqV+FyJDzsyGw2s3PNGsqXL2fawYM9+lre1fXwgJaGEu8efR0hnELFCih9We0qXIqEh50oisIPX35J7qpV3LR/P1o7rArjn19B3f1BmAzyn1kIin8PVR+rXYXLkN8qdnJs1y6OvvMOC3fvxsNkv/7XkOOFlD0WK8u4C4EC+b+C+r1qF+ISJDzsIPPgQfa89RYLtm3Dp6HB7q8fsSOXwmfj7f66QjgcxQC5N4HxjNqVOD0Jjx6Wf+YMm95+m9nffktQjXpTBqPXZFO4Su4BEQJTCZybDaZStStxahIePai8oIBvVq5k9ObNxJWUqF0OEX/PpfTbaLXLEEJ9jachdwEosqbP5ZLw6CE1FRV8/fbbBG7fztWnT6tdDtC8jPsfymUZdyEA6ndA8Z/VrsJpSXj0AKPBwKZ336Vi507mHjigdjmtyDLuQlyg7EWo+VrtKpyShEc3UxSFvZ99RkZaGrcePIjeaFS7pHZkGXchWjTPwGrMU7sQpyPh0c1O7N3L/g0bmH/iBCEOMM7RGVnGXYhmphI4f5ssYWIjCY9uVJiVxfbUVMaePs0ABxnnuBhZxl2IZvU7oUTGP2wh4dFN6qqr2fLee/gcP8616elql9NlUV/mUPg/cg+IEJS+ADXfqF2F05Dw6AYmk4kdq1eT++OP/OLgQXRm57qdO3Jltizj3kNWfAgjb4bAqyyPCbfCxh2tz9n7E1y/FPzGWs6ZcgfUG67smpe6boMRfvU7y/MDZ8HmPa2/9+V34ZG/Xck7d0Yt4x+27+bpjjzULsAVHNy8mYNbtnBjbi5BZWVql2Mz6zLuMRGETCpWuxyXEhcNLyyDAfGgKPD+Orj5YfjpExg2wPILftb98NT98MafwMMDDp4A7UU+1l3qmnDp6678CNKPwd4PYeNOuP1JKNwFGg1k5sI7a+EHd1wGylRsGf/osxU0OrWrcWgaRbHDCn0uLOfoUT5/9VViCwtZ8NVXdlnwsKcYAnxoSvXEf0CV2qW4tNDx8PJv4d5FMH4JTJ8Izz7WfdeES1/3oWcg0B9e+I2lNeI7Bop2Q0QozPoveOAW+MX0K6vJqUW8CGG/U7sKhybdVlegprycre+/T1NFBTP37HHq4ABZxr2nmUyw5kuorYMJo6GoFL47BJFhMPE2iLoGrv0V7LJhyKztNaFr1x01GHb9aAmOb3ZBTASEh0DqevD2cvPgACj5b2g4qXYVDk3C4zIpisLuTz7h/OnT3JiTQ0C5a+yVLMu4d7/Dp8A/CbxGwa+fgc/egKH94WzzJpJP/y/812L4eiWMHQo33A2nsy7vmtC1696zAEYNgqFz4f+9DR+9BuWV8Jc3LN1c/9//QP+ZMPM+yOu+XZKdh2KAgnuQ5ag7J91Wl+nkd9+x/vXXGWQwMPezz9CoXVA3K54SR/iKXDSSIVfMaIScfKisgY+/gX9+DGn/hopqmHS7ZVziuSd+Pn/kzTDnWnh+me3XHNof9vx0ede9+48wejD0jYM/vgbf/QdeeheOnIZP/tE9/xZOJ/I1CH1c7SockvxquAxVpaXs+ugj9E1NTN22zeWCAyzLuBfJMu7dQq+H/vGQNMzyi3vUIHj9A0tXEcDQxNbnD+lnCYbLuSZc3nW3fQdHM+DhX8L27+HGKeDnC7fMsnzttor/BMZMtatwSBIeNjKbzez5+GMKz55l5pkz+FdUqF1Sj4mSZdx7hFmxTJVN6AWxkXCyze+mU9kQH3t51wTbr2togJRn4e2nQacDkxkam1ceaGyyfO22lDoofEjtKhyShIeNTu7bx+G0NIb4+DDgp5/ULqfHyTLuV+apV2HHfsjKs4xTPPWq5ZP8L+dapsU+eQ/84/8sXU8Z2fDn1+HEWbh34c/XuOFu+N/Url0Tun7dFs+usLQ0xgy1fD1pDHy6CQ6dtLzupDE99+/jFGq/hqo1alfhcOQ+DxtUFheze+1atFot1+zY4fSzq7rCuox7VChBo5zvHha1FZXCnX+A/GIICoCRA+Gbd2D6JMvxx+8CgxGeeAHKKi3dT5vehcQLGnxncqCkvOvX7Op1AY6cgo82woHPfn5u0UxLGE2+Awb1hdUvd/+/i9MpfBz8ZoEuWO1KHIYMmHeR2Wxm41tvcXDzZqaYzVyzbp3aJdlVXVgA/MeEb686tUsRQh3BD0D0W2pX4TCk26qLTu7bx9EdO4jt1YuxW7eqXY7d+ZZW03ifjyzjLtxXxTvQcETtKhyGhEcX1FVXs+/zz9HqdCQfOIBvdbXaJalClnEX7s0MRXLXeQsJjy44uHkz+RkZ9AsKYvDevWqXoypZxl24tdqNULtN7SocgoTHJZTk5pK+cSOB4eEkb92KziQbxsgy7sKtFf/OsiKlm5PwuAhFUfjuiy+oKilhSF0dvU/KWjctIldmU/xJL7XLEML+DD9AtUzdlfC4iMyDBzmxZw8RvXszZssWtctxKJZl3Aup2BOhdilC2F/xn0Axql2FqiQ8OtHY0MC+zz/H1NjIwMJCQgsK1C7J4XgYm/B+vIaajEC1SxHCvhozoXy52lWoSsKjE0d27CDnyBEi+/ZlxI4OtmkTgCzjLtxY6d/AVKl2FaqR8OhAdVkZ+9evx9vfn77Z2YTmX2KVOjfnf16WcRduyFRq2ffcTclPewcObd1KyblzhPfuzYi0NLXLcQohxwspe7yXbH8g3Ev5Pywh4oYkPNqoKinh4NatBISHE3fmjLQ6bBCRdo6iv8kUXuFGlDq3HfuQ8Gjj8PbtVBQUEBITI62OyxD1YTZFq3qrXYYQ9lP+v2A2qF2F3Ul4XKCqtNTS6ggLIy4jg7Dz59UuySmF/z1PlnEX7sNUBJXvq12F3Ul4XOBIWhoV+fmExMQwXGZYXbaWZdyrDoWqXYoQ9lH+qtvtdy7h0ayqtJSDmzcTEBZGZF4e4Xl5apfk1PT1DXg81Ehdnq/apQjR84ynoOYLtauwKwmPZkd37KA8P5+Q2FgG7t+vdjkuwbe0msb/8qWxWvYcE26gzL12zZLwwHJfx4HmVodPfT29jx1TuySXEZRZQuVDkbKMu3B99Xugbo/aVdiNhAfNrY7z5wmJiaF/erqsnNvNwn+QZdyFmyh7Re0K7Mbtw6Ohro4jaWn4hYSg02jon56udkkuybKMuwSIcHE168CYoXYVduH24XHmp58oyc0lJCaGXqdO4VdVpXZJLityZY4s4y5cnBkq/6V2EXbh1uFhNps5mpaGVqfDw9OTATJQ3qNkGXfhFio/cItpu24dHvkZGZw7fpzQ2FgCSkqIPntW7ZJcnizjLlxeUy7Uuf7+P24dHif27KGhthbfwEAG/PADGrULchPWZdxLvdQuRYie4QZ3nLtteFSXlXFi714CIyPRmM0kHD6sdkluxbKMe7As4y5cU/VnYHLt8VO3/ck9vX8/lcXFBEVEEJORgXddndoluZ2QY7KMu3BRSh1Ur1W7ih7lluHR1NjI4e3b8fbzQ6vTkXDkiNoluS1Zxl24rMr31K6gR7lleGQfOUJhZiahsbHojEZ6nTihdkluTZZxFy6pfhcYz6hdRY9xy/DISE/H3NSE3seHuJMn8WxsVLsktyfLuAuX5MID524XHnVVVZxJTycgPByAPrKOlUPQmswEPCXLuAsXU/WB2hX0GLcLj+wjR6gqLiYwPBwPo5GYDPdYSsAZ6OtkGXfhYhqzwOCaMzndLjxO79+PRqtF5+FB7KlTeDTJcq+ORJZxFy6n9ku1K+gRbhUeVSUlZB85QmCEZXkM6bJyTLKMu3ApNRIeTi/n2DFqysoICAtDYzIRc8Z1Z0I4O1nGXbiM+r1gKlO7im7nVuFx5scf0Xl4oNVqCc/NxdNoVLskcRFRX+ZQ+LrcAyKcnQlqvla7iG7nNuFRVVrKuaNHrbOsZBFE5xDxdg7Fn8oy7sLJueC4h9uEx7ljx6guKyMg1DIVNEbCwyloFYWQZwqp2CvLuAsnVvM1KK61Q6nbhEfO0aNodTq0Oh2eBgOheXlqlyS6yLKMe60s4y6cl7kM6vepXUW3covwMBoM5Bw9il9wMABRmZloFUXdooRNvKvqZBl34dxcrOvKLcKjKCuL6tJS/ENCABnvcFayjLtwajVfqV1Bt3KLn8L8M2doNBjQ+/gAMt7hzFqWcRfC6TQcdqk9PtwiPHKOHsXD2xsAv/JyAspcb861O4lIO0fhszKFVzgbMxj2q11Et3H58KipqCA/I8PaZRWVmalyRaI7RK3Opug9WcZdOBkXGjR3+fAoPHuW2ooK62B52Pnz6hYkuk3YK7KMu3AyEh7OIz8jA7PJhIenJwCh+fkqVyS6i06WcRfOxvCd2hV0G5cOD0VRyDx0CG9/fwA0JhPBhYUqVyW6kyzjLpyKqRiMrjFhx6XDo6KwkLLz5/FrHu8ILipCZ3KtuzxF8zLu98sy7sJJuEjXlUuHR9n589RXV+MTEABAqIx3uKygs7KMu3ASBgkPh1d2/jyKoqDT6QAZ73B14T+cp/gpWcZdOLh61xj3cOnwKMrOtgYHSHi4g6gNORT+Q+4BEQ6s4QCYG9Su4oq5bHiYTCbOnz5t7bKSwXL3EfGWLOMuHJhiBOMptau4Yi4bHpVFRdRVVuLdHB4yWO4+ZBl34fAaT6tdwRVz2fAoz8+nvqbGOk03qLhY5YqEPbUs4157JkDtUoRozyjh4bDaDpb7l5erXJGwN++qOsz3e8gy7sLxSHg4rraD5RIe7ingfLks4y4cj4SHY2o7WA4SHu5MlnEXDkfGPBxTbXk59dXVeDWPd4CEh7uTZdyFQ2nKB3Ot2lVcEZcMj5rycoz19eib9/DQNjXhU12tclVCbbKMu3Aoxgy1K7giLhsejUYjnl6WgVL/igo0KtckHEPYK3mUbZZl3IUDcPJxD5cNDw2g0VgiQ7qsRAudyYz/78upOhyidinC3Tn5uIdLhkd1m21m/SQ8xAX0dQ14PNgky7gLdRmde1dTlwyP8vx8PPR669d+FRXqFSMckizjLlRnKlG7givicuGhKApl+fnofXysz3nX1alYkXBUsoy7UJWp7NLnODCXCw9jfT31VVV4Ns+0AtAbDCpWJBxZ+A/nKf6jTOEVKjBLeDiUmvJyjAZDq5aHvr5exYqEo4tan03hP2QfEGFnplK1K7girhseF7Q8PKXlIS4h4q1zlHwmd6ELO5JuK8fSUFeHuakJ7QXrWkm3lbgUraIQ/HQhFd/JMu7CThQDmJ13PNblwsNYX49Gq7Xe4wHSbSW6xsPYhPejsoy7sCMnbn24XngYDKAo1q81JhOejY0qViSciSzjLuxKwsNxGNu0MqTLSthKlnEXduPEg+Yu99PRUF+PcsHXEh7icoQcK6T0CRlAFz1MWh6Ow1BdjVb789vyaGhQsRrhzCK3n6Pwb3IPiOhBivOOx7pceNRVV6Pz9LR+rVGUi5wtxMVFpWZT9L4s4y56ikntAi6by4WHoboanYesVyS6T9jLsoy76CGKhIfDqK+tlfAQ3UqWcRc9x3kXVnOp8FAUBWN9PVoJD9HN9HUNeDzURP15WcZddCMnbnm45G9Z2TVQ9ATfkmr27/sdNVePU7sU4YRMpiY0Wi3BwVHW5/oEx+Ksaxq4ZHgI0VOqx05G5yl3oAvbaZvn8dTUma3PNZp9Ojnb8blUt5UQPen8hKvQ+UhwiO5z4TJKzkbCQ4guOjVzmtolCOEwJDyE6KKa4WPVLkG4GGl5ODCTzLwS3SA/OZmA8Ei1yxAuRnfB1hHOxuXDo/GCTaGEuFxZv/iF2iUIF+ThxB9uXT48jD7OO5tBOI66UaPULkG4IAkPB9ak12PWuvzbFD2oYOxYPPz81C5DuCAJDwei0+kwm82tnjNK15W4AlkLFqhdgnBRMubhIDQaDV5+fpiaWq8XI11X4krUjh6tdgnCRUnLw4F4+/tjbhse0vIQl6lo1Cg8/P3VLkO4IK1W22rvIWfjvJV3wsffv33LQ8JDXKazCxeqXYJwUc7c6gAXDA/fwECH7rZaAYwEApsfE4CNFxx/AEgEfIAI4GbgxCWuuRTLYpAXPmZdcHx7B8dbHvubz8kCpgB+zX9mtXmNucAnl357Lqd2zBi1SxAuSsLDwXj5+UGb3QMdqeURB7wApAM/ANdjCYijzceTgFXAceAbQAFmcOn9xmYB+Rc8Przg2MQ2x/KB+4C+wFXN5/wG6AUcAGKA317w/f/B8j+Ku30GLx4+HI8AWctK9AwvLy+1S7gizh19HfDy8aHtxrN1gYGq1NKReW2+/n9YWiP7gGHA/RccSwD+BozC0hJIvMh1vYDO9rrTtznWCKwDHuHn5euPA68CA7C0ZFrCowL4/4CtF3ltVyVdVqIneTvQh9rL4XItD09v73b7edSEOOYOcCZgDVCLpfuqrVosrZC+wKV20d4ORAKDgAeB0ouc+0Xz8bsveG4UsBkwA99i6VoDeBJI6cLru6KapCS1SxAuzNlbHi4XHvoO0tzRwuMw4I+ltfBr4DNg6AXHlzcf98cyHrIJS+uhM7OAfwNbgBeBNGA2nXd1vQvMxNKF1uIVLGMrCcDp5q93YOnGuhO4BejXXK+xC+/R2ZUMGYKHA7VYhetx9paHy3Vb6X18UBQFRVGsK1Y6WngMwvJLuRL4GLgLyy/8lgD5JTAdy9jEK1h+ce8GOvtf7dYL/j4CS6shEUtr5IY25+ZiGUv5qM3zvYANF3zdgCVg3sfSdRYAnMQSVG9j6fJyZWcXLVK7BOHipOXhYHwCAvD08qLJ+PPnY6OvL0YH+g+lB/pjGRx/HkuX0esXHA/CMvYwBUu4nMDSOumqfkA4kNHBsVVAGHDTJa7xHJaB+iQsIbQQ8AQWNH/t6qqvuurSJwlxBaTl4WD8Q0Lw9PbGWF+P5wWBURscjL6wUMXKOmfG8km/I0rzo7PjHcnFMqYR08G1VmHphvK8yPcfB1ZjaR2BpfursfnvjVx65pezKxs4EI+gILXLEC5OWh4Oxi84GL2PD0aDodXzjtJ19RSWsYQsLGMfT2H5JP9L4CyWlkg6kAPsARZjuefjxguuMZifWyI1WAa19zVfcwuWqb/9sXQ7XWgrkIllmm5nFCwzvl7Dcs8HwCTgHSyh8u/mr13ZmcWL1S5BuDgvLy+n3ggKXDA8PDw9CQwPx1hf3+p5RwmPIiyf/AdhGY/Yj2UMYjqWMY2dWIKiP7AEy1jDHiwzqVqcxDJeAqADDmHphhoI3Iulq2knlgH5C72L5Z6PwRepbyUQheWmwBZPAwZgXHNdKV17q06rSrqsRA/zcaAbly+Xy3VbAYTGxpJ7ovV92Y4SHu9e5Fgs8FUXrnHhfSw+WMKnK1Z34ZwHmh8XisQyjdcdlPXvjy44WO0yhIvzc4El/l2u5QEQHBmJYmrdM18dGqpSNcKZnF282Om7E4Tj83eBxTZdMjz8Q0La3WVeHt3Z/ddC/KwyOVntEoQbkJaHg/IPCUGj0WC+oPXR4OdHnQukveg55X37onOQ7k3h2twuPJ5//nmSk5MJCAggMjKS+fPnc/LkyVbnGAwGUlJSCAsLw9/fn4ULF1LYZorso48+SlJSEl5eXozuZKOdQ4cOMXnyZLy9venduzcvvfRSl+v0DwlB7+3dbsZVhbQ+xEWcueUW6bISPc7X19ep9/FoYdM7SEtLIyUlhX379rFp0yYaGxuZMWMGtbW11nOeeOIJ1q9fz9q1a0lLS+P8+fMs6GAbz3vuuYclS5Z0+DpVVVXMmDGD+Ph40tPTefnll3n66adZuXJll+r0CwnBy9e33YyrMgkPcRFVV1+tdgnCDbhCqwNsnG319ddft/r6vffeIzIykvT0dKZMmUJlZSXvvvsuq1ev5vrrrwdg1apVDBkyhH379jF+/HgA/vGPfwBQXFzMoUOH2r1OamoqRqORf/3rX+j1eoYNG8aBAwd49dVXuf/++9ud35aPvz+B4eGU5uURGB5ufb4sNtaWtyvcSGV8PFqZVCHswFXC44raTpWVlrsNQpt/6NLT02lsbGTatGnWcwYPHkyfPn3Yu3dvl6+7d+9epkyZgl7/83KAM2fO5OTJk5SXl1/y+zUaDdGJiRguaBGBhIfoXIZ0WQk7cYWZVnAF4WE2m3n88ceZNGkSw4cPB6CgoAC9Xk9wm3nyUVFRFBQUdPnaBQUFREVFtbtGy7GuCI+LQ2mzKVRdUJAMmosOVY4bp3YJwk0EushqzZcdHikpKRw5coQ1a9Z0Zz3dJjg6Gq1W225L2tJevVSqSDiqql690IaFqV2GcAN+fn54el5sZTnncVnh8fDDD7Nhwwa2bdtGXNzPu0JER0djNBqpqKhodX5hYSHRNgxWR0dHt5uh1fJ1V68TGhODT0AA9dXVrZ6X8BBtZSxZIl1Wwi6CXGjBTZvCQ1EUHn74YT777DO2bt1K3759Wx1PSkrC09OTLVu2WJ87efIkOTk5TJjQ0V55HZswYQI7duygsbHR+tymTZsYNGgQIV2chx8QFkZgWFi78CiOj+9yHcI9VNjw/6YQV8JtwyMlJYX/+7//Y/Xq1QQEBFBQUEBBQQH1zVNig4KCuPfee1m2bBnbtm0jPT2du+++mwkTJlhnWgFkZGRw4MAB6/ceOHCAAwcOYGzeg+P2229Hr9dz7733cvToUf7zn//w+uuvs2zZsq6/Ma2W2EGDMNTUtHq+JC6ORv3F9uUT7qQqNhbtBTPyhOhJrhQeNk3VXbFiBQDXXXddq+dXrVrF0qVLAXjttdfQarUsXLiQhoYGZs6cyfLly1udf99995GWlmb9esyYMQBkZmaSkJBAUFAQ3377LSkpKSQlJREeHs5f/vKXLk3TvVBkfDxms7nVc4pWS2FCAnGnTtl0LeGa5MZAYS/e3t5Ov4fHhTRK2ylJLuTc8eOs+etfiUxIaLUx1MDvvuOqNvesCPe09T//QddmZp8QPSEqKorBgy+2IYJzcf575C8ivHdvfIOCqK2sbPV8QWKiShUJR1ITFYU2MvLSJwrRDdrewuDsXDo8fPz96TVgADVlZa2erwoPp9ZF5lqLyyc3Bgp76upkH2fh0uEB0Gf4cEyNje1uGCzo10+lioSjKJvk6hvqCkfh7+/vUuMd4AbhEd2vn2VP8zaLJErXlXurjYhAK2Mdwk7CXPAmVJcPj4j4eALDwtp1XRX07dtuwyjhPqTLStiThIcT8tTr6TNiRLtB8wY/P1ko0Y2VXnON2iUIN+Hl5UVAQIDaZXQ7lw8PgLhBg1AUpd09HzlDh6pUkVBTXViYdFkJu3HFVge4SXhE9+vX4TpX2cOGqVSRUFPG4sVoXGAnN+EcQl10nxi3+AkKiYkhNCam3bhHXXAwJRcs7CjcQ+nkyWqXINyETqdzuSm6LdwiPLRaLf1Gj263zhVI68Pd1IeEQEyM2mUINxEaGuoS+5V3xDXfVQd6Dx2Kh17fbspu9rBhmGXWjdvIWLzYZX+YheNpu6mdK3Gbn6LYgQMJjY2lsri41fOGgACK+/RRqSphbyVTpqhdgnATnp6eLjveAW4UHp56PYPGjaOuzZRdgOzmbXSFazMEBoJMzxZ2EhkZ6dL3ErlNeAAkjByJp7c3DXV1rZ4/N2QIZunKcHnSZSXsyZbdU52RW/0kxfTvT3hcHBVFRa2eb/Dzk7Wu3EDxtdeqXYJwE35+fvj7+6tdRo9yq/DQeXgwcNw46quq2i2UmDF2rEpVCXswBASATMsWduLKA+Ut3Co8ABJGjMDL1xdDbW2r5/MGDZJl2l3YmUWLpMtK2I2EhwuK6tePiD59qGzTdaVotWQkJalUlehpRW22Thaip4SGhqLX69Uuo8e5XXjodDoGT5iAoaamfddVUhImnU6lykRPafD3ly4rYTe9evVSuwS7cLvwAOg7ejR+wcHtlitp8PPjnCyW6HLOLFiAVj4UCDvw9fV16Xs7LuSW4REeF0e/0aMpLyhod+xUcrIKFYmeVHT99WqXINxEnBu1cN0yPDQaDUOvuQatTtduuZKS3r0pc/H52e7E6OOD0ru32mUIN+Dp6ekWA+Ut3DI8AOJHjCCqb1/Kzp9vd+z0VVepUJHoCdJlJewlJibGrWb0uc87bcPD05MR112HobYWs8nU6ljWyJE0+PioVJnoTkU33KB2CcINaDQaYt1s6Ru3DQ+A/lddRVBERLvFEk2enpwcN06lqkR3afT2xhwfr3YZwg1ERETg5eWldhl25dbhERgWxuAJE6hqc88HwMlx4zB6e6tQleguZ37xC+myEnbhTgPlLdw6PAAGTZiAl58fdVVVrZ5v9PbmhLQ+nFqhdFkJOwgNDSUgIEDtMuzO7cMjdsAAeg8ZQlleXrtjJ8ePx+hmTVFX0ajXY05IULsM4Qbi3bRr1O3DQ6vVMrL5E2rbpdobvb1l7MNJnZ0/H62Hh9plCBcXGhpKoJuuiSc/XUDi2LH0HjqU3OPH6TV4cKtjJyZMYNB336FvaFCpOnE5CqZNU7uEK7Zu3TrWrVtHQfPNrAkJCdx1112Ma/5A09DQwIoVK9i6dStGo5Grr76axx9//KJ3OCuKwqpVq9iwYQM1NTUMHz6cZcuWWfvsf/rpJ5544okOv/ett95i8ODB5Ofn8/zzz3Pq1CkGDhzIU089RcwF+8L/4Q9/YPbs2VzrBkvgu2urA6TlAVim7Y6ZORNFUWhoc9OgtD6cj8nTE5ML7M8SERHB/fffz8qVK3n77bcZO3Ysf/rTn8jMzATgzTffZM+ePTz99NO8/vrrlJSU8Je//OWi1/zwww/55JNPWLZsGStWrMDHx4cnn3yShuYPR8OHD+eTTz5p9ZgzZw4xMTEMGjQIgBUrVhAeHs4///lPwsLCWLFihfX6W7duRavVukVwhIWFuW2rAyQ8rPonJRE3ZAglOTntjp2QsQ+ncuamm9C5QJfVxIkTGT9+PHFxcfTu3Zv77rsPHx8fjh07Rk1NDV999RUPPfQQY8eOZdCgQfz+97/nyJEjHD16tMPrKYrCxx9/zK9+9SuuueYaEhMTeeqppygpKWHXrl2A5S7psLAw6yMoKIjdu3cze/Zs65aq2dnZzJw5k7i4OGbNmkVO889MdXU17777Lo8//rhd/n3U1rdvX7VLUJWERzMPT0/GzpyJ2Wxu3/rw8eHE+PEqVSZsVTBjhtoldDuTycSWLVswGAwMGzaMU6dO0dTURNIF2wjEx8cTFRXFsWPHOrxGfn4+ZWVlrb7H39+foUOHdvo9u3fvpqqqilmzZlmfS0xMJD09HbPZzP79++nX3Mp76623mD9/PpGRkd3xlh1aZGQkfn5+apehKgmPC/S/6ip6d9L6OD5pErVBQSpUJWxh8vSkyQW6rFqcPXuWWbNmMX36dF599VWeffZZEhISKCsrw9PTs90U0ZCQEMrarBbdouX5tmMiF/uer776iuTk5FaB8OCDD5KTk8Ott95Kbm4uDz74IAcPHiQjI4OZM2fy9NNPc9ttt/H3v/+dxsbGK3n7Dkmj0ZAgM/kkPC5kbX2YTO0WTDR5evLT9OkqVSa66uzcueg8PdUuo9v07t2bf/7zn6xYsYKbb76Z559/nqysLLu8dlFREfv37+fGG29s9XxERAQvvPACH330ES+88AJBQUG89tprLFu2jA8++ABfX18++OAD8vLyWL9+vV1qtafevXvjI8sXSXi01f+qq4gbMoTiDlofOcOGUejGsyucQb6LdVl5enoSFxfHoEGDuP/++0lMTOSTTz4hNDSUxsZGqqurW51fXl7e6WyrlufbtjI6+56vv/6awMBAJk2adNEaU1NTSU5OZtCgQRw4cIApU6bg4eHB5MmTOXDggA3v1vHp9Xr69OmjdhkOQcKjjZbWh2I2t9vnHCB91izMzQOHwrGYPDxo6t9f7TJ6lKIoGI1GBg4ciIeHBz/++KP1WE5ODoWFhQztZEOzmJgYQkNDW31PbW0tx44da/c9iqKwceNGZsyYgcdFJh9kZ2ezefNm7rnnHgDMZjNNTU0ANDU1YWqz6KizS0xMRCdL3gASHh0aePXV9B0zhqKsrHZb1VZER3Nm7FiVKhMXkzl7tkt1Wa1cuZKDBw+Sn5/P2bNnWblyJQcOHGD69On4+/tz4403snz5cn766SdOnjzJiy++yLBhwxg2bJj1Gr/61a/YuXMnYOmrX7RoER988AG7d+/m7NmzPPfcc4SHh3PNNde0eu0ff/yR/Px85syZ02l9iqLwyiuvkJKSYu3GGT58OBs2bCA7O5tvv/2WESNG9MC/jDqCgoLcYjJAVzn/fMYeoPPwYML8+eQeP051aSmB4eGtjh+8/nr6HD2Kl8GgUoWiI/kXzAhyBRUVFTz33HOUlZXh5+dHv379ePnll7mqeb+ZlJQUtFotf/nLX2hsbCQ5ObndNNlz585RU1Nj/fq2227DYDDwyiuvUFNTw4gRI3jppZfarQj71VdfMXz48IveBLd+/XpCQkKYOHGi9bmlS5fy7LPP8uCDD3L11Vczf/78K/+HcBD9XbxVayuN0vajtQAsn6o2r1rF/vXr6TNiRLtNXgZ+9x1Xff21StWJtkxaLWnffONSLQ/hOGJjYxkwYIDaZTgU6bbqhEaj4ep58wiNjaU0N7fd8dPJyVRIE9ZhZLlYl5VwHDqdTqbmdkDC4yKCIiJInjuXuspKGtusbaVotey76SYZPHcQ52fPVrsE4aIGDBiAp3wwaUfC4xKGX3cdvYcOpbB5PaELlfXqxbFLTGMUPc+s0dA4cKDaZQgXFBoaSlRUlNplOCQJj0vw8vFh3M03o9Vq220YBXDkuusol/+5VJU1cyY6vV7tMoSL0Wq11sUgRXsSHl2QOHYsg8aPp7iDqbtmnY59N9+MSSv/lGo53+YOaCG6w8CBA9HLh5JOyW+8LtBqtUxYsICgqChKzp1rd7w8JoajkyerUJkwazQY5dOh6GaBgYHSXXUJEh5dFB4Xx4QFC6ivru7wzvOjU6ZQFh2tQmXuLWfaNHSyXL7oRhqNptWNlqJjEh42GDl1KoMnTKDgzBnMZnOrY4pWy95f/AKTLF1gV7kXuQNaiMsxaNAg6a7qAgkPG+g8PJi8ZAkhMTEdLtteGRnJYTfYQc2RNAwZonYJwoWEhIRId1UXSXjYKKxXLyYuXEhDXR31Fyz70OLYNdeQn5ioQmXuJ2fqVDyky0p0E61WK91VNpDwuAzDr72WIRMnUnj2bLvuKzQadi9YIBtH2cG5efPULkG4CLPZzJgxY2TFXBtIeFwGnU7HNUuWEBYbS3F2drvjRl9fdi1eLOMfPczQydLjQtgqPj4ef39/tctwKhIelyk0JoaJixbRaDB0ePNgaa9epM+cqUJl7iHn2mvx8PZWuwzhAry8vKz7sIuuk/C4AkMnT2b4dddRlJlJUwd7NWckJ5M5cqQKlbk+6bIS3cFkMpGcnKx2GU5JwuMK6HQ6rr39dvoMH875kyfb3X0O8P3cuZTL6rvdziADm+IKmUwmxo4dK+Mcl0nC4wr5BQUx7e67CYyIoCgrq91xk6cnu265BaPMCuo2uddcg0fzznVCXA5FUUhISCA4OFjtUpyWhEc3iO7Xjym33UaT0Uh1aWm749VhYeydP1+Wb+8mOTfdpHYJwsn5+/vLOMcVkvDoJsMmT+aqG2+kNC8PYwfb0+YNHsyBadNUqMz11A8frnYJwomZTCaSkpLULsPpSXh0E41Gw8RFixhw9dXknzrV/v4P4MTEiZySwbkrkjd+PB6+vmqXIZxUXV0dEydORCO9AFdMwqMbefn4cMNddxERH09BRkaH56TPmkWe7IV82bLnz1e7BOGk6urqSEpKwlumeHcLCY9uFhoTw9Q778RDr6fs/Pl2xxWtll2LFlEaG6tCdc6vXqY+i8vQ0NDAgAEDiJSZj91GwqMHJI4Zw+QlS6irqupwAN2k17P99tupCgtToTrnlZ+cLF1WwmZNTU1ERETQv39/tUtxKRIePWTMzJlcPW8eZefPd7iAYoOfH9vuuIM6WRKhy7J+8Qu1SxBOpqmpCU9PT0aPHq12KS5HwqOHaLVaJi1ezIipUyk8c4bGhoZ259QGB7P9jjvkHpAuqhs1Su0ShBMxmUw0NjYyadIkGSDvARIePchTr+f6u+6i/1VXkXfyZIdLmFRERbHtV7+SALmEgrFj8fDzU7sM4SRMJhMVFRVMnTpV7iDvIRIePcw3IIBZDzxA7yFDyDtxArPJ1O6c0l692HrnnTTILJBOZS1YoHYJwkmYzWYKCwuZPn06XvKhrMdIeNhBYHg4sx98kMi+fck9caLDNbDKYmMtASLLbnSoVvqsRReYzWby8vKYNm0aAQEBapfj0iQ87CQ8Lo7ZDzxASFQU50+d6jBAymNi2HLnnRgkQFopHD0aD5lYIC5BURTy8vKYPn06ERERapfj8iQ87Ch2wABm3H8/fsHBnQZIRXQ0W++6C4NMSbXKlC4rcQlms5ns7GxuuOEG2YPcTiQ87KzvyJHMfvBBS4B0sox7RVSUpQUiAQJA7ZgxapcgHJjJZOLMmTPccMMNxMTEqF2O25DwUEHfkSO58aGH8AsN7bQFUhkVxZa77qLezbtriocPx0P6rkUnjEYjp0+fZvr06cTFxaldjluR8FBJwogRzHnoIfxDQ8nrpAVSGRnJN/feS4Ub99+eXbhQ7RKEg2poaODkyZNMnz6d+Ph4tctxOxIeKoofPpw5Dz1EUHg4eZ3MwqoLDmbTPfdQ0LevChWqr0aWzhYdqK2t5cSJE8yaNUv25VCJhIfK+gwbxo0pKQRFRFjuA+lgKfdGb2+2/fKXnHWzO6yLhw7FIzBQ7TKEg6mqqiIzM5Obb75Z1qtSkYSHA+g9ZAhzHn6Y4Kgoco8f7/BGQkWnY9/8+Ry67jr7F6iSzEWL1C5BOJjCwkJyc3NZsGCBdFWpTKN01FciVHH+9Gk2vv02hWfP0mvwYDz1+g7PSzh4kHHr16PrIGRcyZZ16/AIClK7DOEAFEXhzJkzKIrC/PnzCQ8PV7sktyctDwcSO2AA85ctI2HkSHKPH8dQW9vheVmjRrHtjjswuvByJmUDB0pwCMAyFffAgQN4eHiwePFiCQ4HIeHhYMJiY7n5iScYNmUKBWfOUFNe3uF5RQkJfHPffZS76A1RZxYvVrsE4QAaGhrYu3cvUVFRLFq0iCD5QOEwpNvKQRkNBtJWr+bHr7/GPzSUkOjoDs/TNjVx1Vdf0f+nn+xcYc/a8tlneISEqF2GUFFVVRU//vgjo0aNYvbs2bLIoYOR8HBgJpOJ/evXs/vjj9F6eBAZH9/pvgQJBw+S/OWXeHaw7LuzKevfn0PvvCN7MLix3NxcMjMzufbaa5k4caIsq+6AJDwcnKIoHN25k23//jf1NTXEDhyIVttxb2NgcTHXrF1LcHGxnavsXvufeoq6mTPVLkOowGQycejQIUwmE7Nnz2bIkCHyIcJBSXg4iazDh9n8r39RlJ1NzIABeHWy8q7OaOTqL7+k76FDdq6w+2z59FM8QkPVLkPYWW1tLfv37yc6Opp58+YRGxurdkniIiQ8nEh5QQFb33+fk99/T0h0NEEXWbYk8ccfSdq4EY+mJjtWeOXK+/bl4L/+JZ823YiiKOTn53P48GFGjhzJjTfeSKDcHOrwJDycjNFgYN/nn7N/wwYAovr167wbq6SEcevWEZGba88Sr8gPv/89tbNnq12GsBOj0cjRo0cpLy9n0qRJXHfddeg7ub9JOBYJDyekKAqnvv+etNRUSnJziR04EH1n93woCoP27WPUtm14OMFg+tZPPkEXFqZ2GcIOysvLSU9PJzg4mOnTpzNixAhpcToRCQ8nVpqXx9b33+f0Dz8QGhtL4EVunvIvK2PcF18QlZ1txwptUxkfz0/vvSe/QFyc0WgkMzOTrKwsBg0axOzZs4mMjFS7LGEjCQ8n11Bfz95PP+WHr75Co9FctBsLRWHA/v2M3rIFT6PRvoV2QfqTT1IzZ47aZYgeoigKZWVlHD58GI1Gw4QJE5gyZYrcv+GkJDxcgKIonNi7l13/+Q9FOTlEJiTgd5E7cX0rKhi3fj0xZ8/ascpL2/rxx+hk6QmXZDAYyM7OJjMzk169ejFjxgwGDBggrUwnJuHhQiqKitj98ccc27kTrU5HVN++aC9yc1XfAwcYtWULvjU1dqyyY1Vxcfz4wQfyy8TFmM1mSkpKOH78OI2NjYwePZrp06fLbCoXIGtbuZDgyEhm//rXzH3kEYIiIsg5coSaiopOz88cPZoNjzzCkcmTafLwsF+hHchYskSCw4UoikJ1dTVHjx4lPT2doKAgFi5cyPz58684OJ5//nmSk5MJCAggMjKS+fPnc/LkyVbnGAwGUlJSCAsLw9/fn4ULF1JYWNjqnEcffZSkpCS8vLwYPXp0u9fZvn07N998MzExMfj5+TF69GhSU1OvqHZXIi0PF1VVWsqejz/mSFoaaDRE9e2L7iIB4VtZyejNm0k4csSOVf5s69q16Nx4u11XUl9fT2FhIWfOnEGn0zFmzBiuvfbablvUcNasWdx6660kJyfT1NTEH//4R44cOcKxY8fw8/MD4MEHH+TLL7/kvffeIygoiIcffhitVsvu3but13n00UcZNGgQ3333HYcOHeLAgQOtXue5556jvr6e2bNnExUVxYYNG1i2bBnr1q1j7ty53fJenJmEhwtrmdK7a+1aCs+cIax3bwIuced2+LlzjP3mG8Lz8uxUJVTFxvJjaqq0PJyc0WikpKSE3NxcysrKiI+PZ+rUqQwcOLBH/9sWFxcTGRlJWloaU6ZMobKykoiICFavXs2i5g3FTpw4wZAhQ9i7dy/jx49v9f1PP/00n3/+ebvw6MicOXOIioriX//6V0+8Faeibl+F6FEajYZB48bRa+BA9nz6KUe2b6e8oICovn07Xd6kpHdvvr33XhIOH2bUli34VVX1eJ1nbrlFgsOJmUwmysrKKCoqIi8vD19fX6ZNm8aECRPw9fXt8devrKwEILT5g1F6ejqNjY1MmzbNes7gwYPp06dPh+Fh62sNGTLkygp2ERIebsA/JITp99zDwKuv5vsvviDz4EE8vLyIjI/vuCtLoyFr5EjODRlC//R0huzZg291dY/VVz5hArJmqvMxm81UVFRQUlJCfn4+RqORgQMHMnXqVPr06WO3Gh5//HEmTZrE8OHDASgoKECv1xMcHNzq3KioKAoKCi77tT766CP279/P22+/fSUluwwJDzeh0WhIGDGCuMGDObF3L9+vX8+5Y8cICAsjNDa2w0/+Jk9PTo4fz+nkZPr99BNDd+/G/yID8JejJioKrdwg5lRMJhMVFRWUl5dTVFREdXU1sbGxXHPNNQwfPhwPO06+SElJ4ciRI+zatatHX2fbtm3cfffdvPPOOwwbNqxHX8tZSHi4GQ9PT4ZPmUK/MWM4tGUL6V9/Tfbhw4TFxXU6HmLW6ci46irOjB1LwuHDDN21i6CSkm6pR2ZZOY+mpiYqKiqsj5KSEkJDQ5k9ezZJSUl26aK60MMPP8yGDRvYsWMHcXFx1uejo6MxGo1UVFS0an0UFhYS3cmmaheTlpbGvHnzeO2117jzzju7o3SXIOHhpnwDAhg/fz4Dx41j/4YNHNu5k/L8fCLj4/H29+/wexStlsxRo8gcOZI+x44xbOdOQtpMf7RV2cSJ0mXl4BobG6moqKCqqoqamhoKCgrw8/Nj8uTJTJgwgRA77/ioKAqPPPIIn332Gdu3b6dv376tjiclJeHp6cmWLVtYuHAhACdPniQnJ4cJEybY9Frbt29n7ty5vPjii9x///3d9h5cgYSHmwuNiWHGffcxZNIkvv/iC7IOHcLU1ERYXBy+nc3H12jIGTaMnKFDiT19moH79xN95gxaGyfu1UZEoHXRPdhdQX19PVVVVVRXV1NTU0NxcTEeHh6MGjWKSZMmtfq0b08pKSmsXr2adevWERAQYB3HCAoKwsfHh6CgIO69916WLVtGaGgogYGBPPLII0yYMKHVYHlGRoY1DOvr662zrYYOHYper2fbtm3MnTuXxx57jIULF1pfR6/XWwfn3ZlM1RVWJpOJnCNH+GnTJjIPHKDRYCAsLg6/NgOPHfErL6d/ejr9DhzAp7a2S693MCWFisWLr7Bq0Z3MZjPV1dVUVlbS0NBgDQ29Xs/AgQNJTk6m38XWT7ODzro5V61axdKlSwHLTYK/+c1v+PDDD2loaGDmzJksX768VbfVddddR1paWrvrZGZmkpCQwNKlS3n//ffbHb/22mvZvn17t7wXZybhIdoxm83kHj/OgU2byPjxRxrq6giNjcU/JOSS4xMak4neJ07QPz2dqMxMLnb21g8/RBcT073Fi8vS0NBAVVUVVVVVmM1mqqqqKCkpwcfHh8GDB5OcnEx8fLyMTwkrCQ/RKUVRyDt1ioObN3N6/37qq6oIiY0lICysS79EAkpL6f/DD/Q9eBDv+vpWx+rCwvh+7Vo0Kn6CdXdms5mamhqqqqowGAyYzWYqKyspLS3F39+fYcOGkZSURFxcnISGaEfCQ1ySoigUnD3Loa1bOblvHzVlZfgGBxMSE4NnF3Z90zY1EX36NN47djCmpASvpiYO/frXlN96qx2qFxcym83U1dVRXV1NXV0diqJgNBopLS2ltraWoKAghg8fTlJSEtHR0RIaolMSHsImpXl5nN6/n6M7d1Jy7hwAITEx+AUHX/QXTXlZGbtPnmTE2LFcXVFB49ixePXvr2rfubtQFMUaGLW1tSiKYl24sLS01LIPTFQUY8aMYciQITIYLLpEwkNcFqPBQObBgxzbtYvsw4epq6zEPzSU4OhoPDw9251/+OhRchoamDJnjvUmMo1Gg6+vL35+fvj5+aG7yPLxwjYmk4m6ujrq6uqora3FbDYDlns1SktLqa6uxt/fn8TEREaNGkViYqLsHS5sIuEhroiiKJScO8ep77/n2M6dlJ4/j1arJSgyEr+QEGvLYsvevXjFxpJ0zTWdXsvLywtfX198fHzw9vaWVokNFEWhoaHBGhgGg8F6zGQyUVVVRUVFBYqiEB4ezqhRoxg6dChRUVHSNSUui4SH6DYNdXWcPXCA43v2kHv8OLUVFXjo9Wh9fUnPzWXw1VfTKyGhS9fSaDR4e3tbw8TLy0t+ybVhNBoxGAzWwGhpXQDWGVMVFRWYTCaCgoLo378/gwYNIjExEZ9OFsYUoqskPES3UxSFisJCso8csbRIDh/mbH09fYYPt27OY2urQqvV4u3tjZeXl/VPe66hpDaTyURDQwMGg8H6uDAs4OfZU+Xl5TQ1NREQEEC/fv0YNGgQ/fr1k937RLeS8BA9SlEUCrKyOJWVRfa5c+Tm5lJbW4tWqyUgIICAgIDL7mvX6XTWIGl5uEKgmEwmjEYjDQ0N1sBobGxsd15LV1V1dTXV1dUoioK/vz/x8fEMHjyYfv362X3pEOE+JDyE3SiKQnl5OVlZWZw5c4bs7GyqqqpoampCr9cTEBCAv7//FQWAVqvF09Ozw4cjBYvZbKaxsbHdo6GhoV2L4kImk8kaFkaj0br0eL9+/YiPjycuLo7Q0FDp4hM9TsJDqMZgMJCfn8/58+c5e/YseXl51NTUYDab8fHxwc/PD19fXzw7mL11OTQaDZ6enuh0OrRaLR4eHta/63Q660Or1aLRaKy/gFv+3vYXcsuUV7PZ3O7vZrMZk8mEyWSiqamp3Z9d+bFruQejZcZUQ0MDGo2GgIAAYmNj6d+/P7169SImJkZmSgm7k/AQDqOqqor8/Hzy8vLIyMigrKyMuro6TCYTGo0GHx8ffH198fX1Va0V0RIgPfFj0zK9tra21noDn6enJ35+fkRGRtKnTx+io6OJi4uT8QuhOgkP4ZBabmIrKSmhpKSEwsJCzp07R2VlpTVQtFptq/GOljEPR++yaWpqajX43dDQgKIoaLVafH19CQ4OtgZFREQEERERdt8rQ4hLkfAQTkNRFOuCfSUlJRQXF1NUVER5ebl1cLmxsdHaxaTX69Hr9Xh4eLR79ETAKIqCyWSyjl80NTW1+rOlS0un01lnjYWFhREdHU1oaCghISFEREQQFBQk97gIhyfhIZxeU1MT1dXV1lVhq6qqKC8vp7i4mMrKSoxGI01NTdaHyWSyfu+F//trNJpW4x0XPi4cy2j5e0cBpNPp8PDwsA7S+/j4EBgYSGBgIMHBwQQFBVm/DgwMlLEK4bQkPIRLaxl0NhgM1NfXt7pPouW5loHtCwe12/69JQz0er317y1B0dKS8PHxsY7LtPy9uwb7hXA0Eh5CCCFsJh2rQgghbCbhIYQQwmYSHkIIIWwm4SGEEMJmEh5CCCFsJuEhhBDCZhIeQgghbCbhIYQQwmYSHkIIIWwm4SGEEMJmEh5CCCFsJuEhhBDCZhIeQgghbCbhIYQQwmYSHkIIIWwm4SGEEMJmEh5CCCFsJuEhhBDCZhIeQgghbCbhIYQQwmYSHkIIIWwm4SGEEMJmEh5CCCFsJuEhhBDCZhIeQgghbCbhIYQQwmYSHkIIIWwm4SGEEMJmEh5CCCFsJuEhhBDCZhIeQgghbCbhIYQQwmYSHkIIIWwm4SGEEMJmEh5CCCFsJuEhhBDCZhIeQgghbCbhIYQQwmYSHkIIIWwm4SGEEMJmEh5CCCFs9v8DFG0So1tiFSM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AutoShape 10" descr="data:image/png;base64,iVBORw0KGgoAAAANSUhEUgAAAY8AAAGbCAYAAAA83RxqAAAAOXRFWHRTb2Z0d2FyZQBNYXRwbG90bGliIHZlcnNpb24zLjcuMSwgaHR0cHM6Ly9tYXRwbG90bGliLm9yZy/bCgiHAAAACXBIWXMAAA9hAAAPYQGoP6dpAABPYUlEQVR4nO3dd3xUZd7//9fMJJPeewgkEHqHGGmColQBZSmirqtYbl2NlV13193f7q3rfu2rt+stKK6LrneQFRuColJDV4zSayCFhPTeJpPMnN8fk4ykQQaSOVM+z8djHpA5J2c+gybvucq5Lo2iKApCCCGEDbRqFyCEEML5SHgIIYSwmYSHEEIIm0l4CCGEsJmEhxBCCJtJeAghhLCZhIcQQgibSXgIIYSwmYSHEEIIm0l4CGGj9957D41GQ1ZWlt1fOyEhgaVLl9r9dYVoS8JD2M3y5cvRaDSMGzdO7VLsZteuXcyePZtevXrh7e1Nnz59mDdvHqtXr1a7NCGuiISHsJvU1FQSEhL4/vvvycjIULucHrd27VqmTJlCYWEhjz32GG+88QZ33HEH5eXlvPPOO2qXJ8QV8VC7AOEeMjMz2bNnD59++ikPPPAAqamp/Pd//7faZfWop59+mqFDh7Jv3z70en2rY0VFRSpVJUT3kJaHsIvU1FRCQkKYM2cOixYtIjU1td05WVlZaDQaXnnlFVauXEliYiJeXl4kJyezf//+VucuXboUf39/8vLymD9/Pv7+/kRERPDb3/4Wk8lkPW/79u1oNBq2b9/e4Wu999571ucOHTrE0qVL6devH97e3kRHR3PPPfdQWlp6We/5zJkzJCcntwsOgMjIyFZfv/LKK0ycOJGwsDB8fHxISkri448/7tLrVFRU8Pjjj9O7d2+8vLzo378/L774ImazudV5a9asISkpiYCAAAIDAxkxYgSvv/76Zb03IaTlIewiNTWVBQsWoNfrue2221ixYgX79+8nOTm53bmrV6+murqaBx54AI1Gw0svvcSCBQs4e/Ysnp6e1vNMJhMzZ85k3LhxvPLKK2zevJm///3vJCYm8uCDD9pc46ZNmzh79ix333030dHRHD16lJUrV3L06FH27duHRqOx6Xrx8fFs2bKF3Nxc4uLiLnru66+/zk033cQvf/lLjEYja9asYfHixWzYsIE5c+Z0+n11dXVce+215OXl8cADD9CnTx/27NnDU089RX5+Pv/zP/9jfW+33XYbN9xwAy+++CIAx48fZ/fu3Tz22GM2vS8hAFCE6GE//PCDAiibNm1SFEVRzGazEhcXpzz22GOtzsvMzFQAJSwsTCkrK7M+v27dOgVQ1q9fb33urrvuUgDlr3/9a6trjBkzRklKSrJ+vW3bNgVQtm3b1uFrrVq1yvpcXV1du9o//PBDBVB27NhhfW7VqlUKoGRmZl70fb/77rsKoOj1emXq1KnKn//8Z2Xnzp2KyWRqd27b1zYajcrw4cOV66+/vtXz8fHxyl133WX9+tlnn1X8/PyUU6dOtTrvD3/4g6LT6ZScnBxFURTlscceUwIDA5WmpqaL1ixEV0m3lehxqampREVFMXXqVAA0Gg1LlixhzZo1rbqYWixZsoSQkBDr15MnTwbg7Nmz7c799a9/3erryZMnd3heV/j4+Fj/bjAYKCkpYfz48QD8+OOPNl/vnnvu4euvv+a6665j165dPPvss0yePJkBAwawZ8+eTl+7vLycyspKJk+efMnXXbt2LZMnTyYkJISSkhLrY9q0aZhMJnbs2AFAcHAwtbW1bNq0yeb3IURHJDxEjzKZTKxZs4apU6eSmZlJRkYGGRkZjBs3jsLCQrZs2dLue/r06dPq65YgKS8vb/W8t7c3ERER7c5te15XlZWV8dhjjxEVFYWPjw8RERH07dsXgMrKysu65syZM/nmm2+oqKhgx44dpKSkkJ2dzdy5c1sNmm/YsIHx48fj7e1NaGgoERERrFix4pKve/r0ab7++msiIiJaPaZNmwb8PDD/0EMPMXDgQGbPnk1cXJw12IS4XDLmIXrU1q1byc/PZ82aNaxZs6bd8dTUVGbMmNHqOZ1O1+G1lDY7Jnd23oU6G6foqMVzyy23sGfPHp588klGjx6Nv78/ZrOZWbNmtRt8tpWvry+TJ09m8uTJhIeH88wzz7Bx40buuusudu7cyU033cSUKVNYvnw5MTExeHp6smrVqkveD2I2m5k+fTq/+93vOjw+cOBAwDJAf+DAAb755hs2btzIxo0bWbVqFXfeeSfvv//+Fb034Z4kPESPSk1NJTIykjfffLPdsU8//ZTPPvuMt956q1W3TXdqabVUVFS0ej47O7vV1+Xl5WzZsoVnnnmGv/zlL9bnT58+3e01XXXVVQDk5+cD8Mknn+Dt7c0333yDl5eX9bxVq1Zd8lqJiYnU1NRYWxoXo9frmTdvHvPmzcNsNvPQQw/x9ttv8+c//5n+/ftf5rsR7kq6rUSPqa+v59NPP2Xu3LksWrSo3ePhhx+murqaL774osdqiI+PR6fTWfv+WyxfvrzV1y2tmLatm5bZSpejoy45gK+++gqAQYMGWV9bo9G0ag1lZWXx+eefX/I1brnlFvbu3cs333zT7lhFRQVNTU0A7aYba7VaRo4cCUBDQ8Ol34wQbUjLQ/SYL774gurqam666aYOj48fP56IiAhSU1NZsmRJj9QQFBTE4sWLeeONN9BoNCQmJrJhw4Z2N+kFBgYyZcoUXnrpJRobG+nVqxfffvstmZmZl/3aN998M3379mXevHkkJiZSW1vL5s2bWb9+PcnJycybNw+AOXPm8OqrrzJr1ixuv/12ioqKePPNN+nfvz+HDh266Gs8+eSTfPHFF8ydO5elS5eSlJREbW0thw8f5uOPPyYrK4vw8HDuu+8+ysrKuP7664mLiyM7O5s33niD0aNHM2TIkMt+j8J9SXiIHpOamoq3tzfTp0/v8LhWq2XOnDmkpqZe9o14XfHGG2/Q2NjIW2+9hZeXF7fccgsvv/wyw4cPb3Xe6tWreeSRR3jzzTdRFIUZM2awceNGYmNjL+t1//nPf7Ju3To++ugjzp8/j6Io9OvXjz/96U/8/ve/x8PD8uN3/fXX8+677/LCCy/w+OOP07dvX1588UWysrIuGR6+vr6kpaXx3HPPsXbtWv79738TGBjIwIEDeeaZZwgKCgLgjjvuYOXKlSxfvpyKigqio6NZsmQJTz/9NFqtdEAI22mUtu10IYQQ4hLkI4cQQgibSXgIIYSwmYSHEEIIm0l4CCGEsJmEhxBCCJtJeAghhLCZhIcQQgibSXgIIYSwmYSHEEIIm0l4CCGEsJmEhxBCCJtJeAghhLCZhIcQQgibSXgIIYSwmYSHEEIIm0l4CCGEsJmEhxBCCJtJeAghhLCZhIcQQgibSXgIIYSwmYSHEEIIm0l4CCGEsJmEhxBCCJtJeAghhLCZhIcQQgibSXgIIYSwmYSHEEIIm0l4CCGEsJmEhxBCCJtJeAghhLCZhIcQQgibSXgIIYSwmYSHEEIIm0l4CCGEsJmEhxBCCJtJeAghhLCZhIcQQgibSXgIIYSwmYSHEOKKPP/88yQnJxMQEEBkZCTz58/n5MmTrc4xGAykpKQQFhaGv78/CxcupLCwsNU5jz76KElJSXh5eTF69Oh2r2MwGFi6dCkjRozAw8OD+fPn9+C7Epci4SGEuCJpaWmkpKSwb98+Nm3aRGNjIzNmzKC2ttZ6zhNPPMH69etZu3YtaWlpnD9/ngULFrS71j333MOSJUs6fB2TyYSPjw+PPvoo06ZN67H3I7pGoyiKonYRQgjXUVxcTGRkJGlpaUyZMoXKykoiIiJYvXo1ixYtAuDEiRMMGTKEvXv3Mn78+Fbf//TTT/P5559z4MCBTl9j6dKlVFRU8Pnnn/fgOxEXIy0PIUS3qqysBCA0NBSA9PR0GhsbW7UWBg8eTJ8+fdi7d68qNYorJ+EhhOg2ZrOZxx9/nEmTJjF8+HAACgoK0Ov1BAcHtzo3KiqKgoICFaoU3cFD7QKEUI3SCKZSMJW1eZSCuQzM1aCYu3AhDWj9QBfa/Aj7+U9ty59ePf52HEFKSgpHjhxh165dapciepiEh3BNihkas6HxDDRmgvGs5c/GTGgqaA6HGvvVo/FtDpRI0CeCfgB4DrD8qe8PHlH2q6WHPPzww2zYsIEdO3YQFxdnfT46Ohqj0UhFRUWr1kdhYSHR0dEqVCq6g4SHcH7G02BIh4ZjYDzR/DgNikHtyn6m1EFTHTTlQsOP7Y9rA8Gz/89hoh8IXmPAaxhoHLt3WVEUHnnkET777DO2b99O3759Wx1PSkrC09OTLVu2sHDhQgBOnjxJTk4OEyZMUKNk0Q0kPIRzMVWA4Xuo32d5GL63dDM5O3OVJVTaBos2ALyvAp/x4D3O8qeDtVJSUlJYvXo169atIyAgwDqOERQUhI+PD0FBQdx7770sW7aM0NBQAgMDeeSRR5gwYUKrmVYZGRnU1NRQUFBAfX29dbbV0KFD0ev1ABw7dgyj0UhZWRnV1dXWczq6L0T0LJmqKxyXYoaGQ1D/HRiaw8J4EnDz/2U94i0h4tMcJt5JoNGrVo5Go+nw+VWrVrF06VLAcoPfb37zGz788EMaGhqYOXMmy5cvb9Vtdd1115GWltbuOpmZmSQkJACQkJBAdnZ2u3Pk15j9SXgIx2Iqh9pvoOZLqP0aTCVqV+T4tP7gOx3854D/jeARo3ZFwg1IeAj1NRy1hEXNBqjfA5jUrsiJaSxjJf5zLA/vZIcfMxHOScJD2J+5Aeq2NrcuvoTGLLUrcl26SPCbbQkSv1mgC1C7IuEiJDyE/dTvg8r3oeo/YC5Xuxr3o/GBgPkQtBR8p0mLRFwRCQ/RsxrzoOrfltAwnrz0+cI+POIg8A4Iugu8BqtdjXBCEh6i+5nrofozqHofajcDXblLW6jGe5wlRAJvBV2I2tUIJyHhIbqP4QCUvwnVH1nuWxDOReMF/jdB8P3gJ0uei4uT8BBXruYbKHsZ6raoXYnoLl4jIORxCPyl26zLJWwj4SEuj9IIVWug7BXLjXzCNekiIfhBCEkBjwi1qxEORMJD2MZUBRUrofx1yzpNwj1ofCH4Xgj9LXj2Ubsa4QAkPETXNOZZAqNiJZgr1a5GqMYDAm+HsD+A1xC1ixEqkvAQF2cqh9L/B+X/C0qD2tUIh6G1jIdE/E1aIm5KwkN0zNwA5f+A0uflhj7ROY03hDwCYX8EXbDa1Qg7kvAQrSkKVP0fSvGf0TS1X71UiA5pQyH8TxCcIrOz3ISEh/hZ7SaUot+haTigdiXCWXkmQPjfLOMinSzVLlyDhIew3NxX9Duo26R2JcJVeI2FyJfA7wa1KxE9RMLDnZlroPiPKOVvopElRERP8F8A0f8re4y4IAkPd1WzESX/ATSmc2pXIlydNhgiX4bg+9SuRHQjCQ9301SCueARtDVr1K5EuBvfqRD9DugT1a5EdAMJDzeiVHyAueAxdMjUW6ESjQ+EPwOhy0CjU7sacQUkPNxBYw5Nuffg0SALFwoH4TUWYt4F79FqVyIuk2wl5soUBXPpPzBnDJHgEI6l4UfISoaipyw3pAqnIy0PV2UqozH7VjyNMv1WODivsdDrIxkLcTISHi7IVLMTU84i9NoitUsRomu0gRD9LgQuUrsS0UXSbeVKFIWa7D+iOXedBIdwLuYqOL8YClKkG8tJSMvDRZiMRdScmkeQx/dqlyLElZFuLKcg4eEC6kq/RnP+Nnw8K9QuRYjuoQ2E6H9C4GK1KxGdkG4rZ6YoVJ75Dd6FcyQ4hGsxV8H5W6Qby4FJy8NJmRqrqT4xi2DPPWqXIkTP8h4HcV+AR6TalYgLSHg4odrK4zRlziTIW9alEm7Csy/EfQVeg9WuRDSTbisnU5j1CWSNk+AQ7qUxE7InQl2a2pWIZhIeTsJsNnN6xTMEltyOn1e12uUIYX/mcjg3AypT1a5EIOHhFIxGAycfXUpiyjOUPxqMIltvCHelGCH/Dih5Vu1K3J6MeTi4mupy8u5czKDPf16bqnBJPFFPy/7iws0F3Q3Rb4PGU+1K3JKEhwMrzjtL1S3zSdxzuN2xot/2JvJeGfcQbs73Buj1CeiC1K7E7Uh4OKicgwepmjOD4XkdLzNi1mkp/3sUYTPz7VyZEA7GOwl6bwJdiNqVuBUZ83BAJ3bupHH+/E6DA0BrMhPwVBmVB0PtWJkQDsiQDuemg0k2ObMnCQ8HoigKP65fj8cvf0liVtYlz9fXN+CZ0kh9rl/PFyeEI5MAsTsJDwdhNpvZs2YNgb/+Nf3PdX0sw7e0GuN/edNYLYOGws1JgNiVhIcDMJlM7Fm9mqjf/Ib+58/b/P1BWaVUPRiBuakHihPCmUiA2I2Eh8pMJhN7UlOJefJJ+udf/uB3WPp5iv/QpxsrE8JJSYDYhYSHikwmE7tXr6bX735HYkHBFV8v6sscCl+TABFCAqTnSXioxGQysXPNGsL+9Cf6FRZ223Uj38mh+OO4brueEE7LkG5ZzsRco3YlLknCQwWmpiZ2fvgh3n/9K8NsGBzvCo0CIX8toHx3RLdeVwinZPgB8m4FxaR2JS5HwsPOTE1N7PjwQ4x//zvjT53qkdfwaGzC54kaak4H9sj1hXAqtV9C4SNqV+FyJDzsyGw2s3PNGsqXL2fawYM9+lre1fXwgJaGEu8efR0hnELFCih9We0qXIqEh50oisIPX35J7qpV3LR/P1o7rArjn19B3f1BmAzyn1kIin8PVR+rXYXLkN8qdnJs1y6OvvMOC3fvxsNkv/7XkOOFlD0WK8u4C4EC+b+C+r1qF+ISJDzsIPPgQfa89RYLtm3Dp6HB7q8fsSOXwmfj7f66QjgcxQC5N4HxjNqVOD0Jjx6Wf+YMm95+m9nffktQjXpTBqPXZFO4Su4BEQJTCZybDaZStStxahIePai8oIBvVq5k9ObNxJWUqF0OEX/PpfTbaLXLEEJ9jachdwEosqbP5ZLw6CE1FRV8/fbbBG7fztWnT6tdDtC8jPsfymUZdyEA6ndA8Z/VrsJpSXj0AKPBwKZ336Vi507mHjigdjmtyDLuQlyg7EWo+VrtKpyShEc3UxSFvZ99RkZaGrcePIjeaFS7pHZkGXchWjTPwGrMU7sQpyPh0c1O7N3L/g0bmH/iBCEOMM7RGVnGXYhmphI4f5ssYWIjCY9uVJiVxfbUVMaePs0ABxnnuBhZxl2IZvU7oUTGP2wh4dFN6qqr2fLee/gcP8616elql9NlUV/mUPg/cg+IEJS+ADXfqF2F05Dw6AYmk4kdq1eT++OP/OLgQXRm57qdO3Jltizj3kNWfAgjb4bAqyyPCbfCxh2tz9n7E1y/FPzGWs6ZcgfUG67smpe6boMRfvU7y/MDZ8HmPa2/9+V34ZG/Xck7d0Yt4x+27+bpjjzULsAVHNy8mYNbtnBjbi5BZWVql2Mz6zLuMRGETCpWuxyXEhcNLyyDAfGgKPD+Orj5YfjpExg2wPILftb98NT98MafwMMDDp4A7UU+1l3qmnDp6678CNKPwd4PYeNOuP1JKNwFGg1k5sI7a+EHd1wGylRsGf/osxU0OrWrcWgaRbHDCn0uLOfoUT5/9VViCwtZ8NVXdlnwsKcYAnxoSvXEf0CV2qW4tNDx8PJv4d5FMH4JTJ8Izz7WfdeES1/3oWcg0B9e+I2lNeI7Bop2Q0QozPoveOAW+MX0K6vJqUW8CGG/U7sKhybdVlegprycre+/T1NFBTP37HHq4ABZxr2nmUyw5kuorYMJo6GoFL47BJFhMPE2iLoGrv0V7LJhyKztNaFr1x01GHb9aAmOb3ZBTASEh0DqevD2cvPgACj5b2g4qXYVDk3C4zIpisLuTz7h/OnT3JiTQ0C5a+yVLMu4d7/Dp8A/CbxGwa+fgc/egKH94WzzJpJP/y/812L4eiWMHQo33A2nsy7vmtC1696zAEYNgqFz4f+9DR+9BuWV8Jc3LN1c/9//QP+ZMPM+yOu+XZKdh2KAgnuQ5ag7J91Wl+nkd9+x/vXXGWQwMPezz9CoXVA3K54SR/iKXDSSIVfMaIScfKisgY+/gX9+DGn/hopqmHS7ZVziuSd+Pn/kzTDnWnh+me3XHNof9vx0ede9+48wejD0jYM/vgbf/QdeeheOnIZP/tE9/xZOJ/I1CH1c7SockvxquAxVpaXs+ugj9E1NTN22zeWCAyzLuBfJMu7dQq+H/vGQNMzyi3vUIHj9A0tXEcDQxNbnD+lnCYbLuSZc3nW3fQdHM+DhX8L27+HGKeDnC7fMsnzttor/BMZMtatwSBIeNjKbzez5+GMKz55l5pkz+FdUqF1Sj4mSZdx7hFmxTJVN6AWxkXCyze+mU9kQH3t51wTbr2togJRn4e2nQacDkxkam1ceaGyyfO22lDoofEjtKhyShIeNTu7bx+G0NIb4+DDgp5/ULqfHyTLuV+apV2HHfsjKs4xTPPWq5ZP8L+dapsU+eQ/84/8sXU8Z2fDn1+HEWbh34c/XuOFu+N/Url0Tun7dFs+usLQ0xgy1fD1pDHy6CQ6dtLzupDE99+/jFGq/hqo1alfhcOQ+DxtUFheze+1atFot1+zY4fSzq7rCuox7VChBo5zvHha1FZXCnX+A/GIICoCRA+Gbd2D6JMvxx+8CgxGeeAHKKi3dT5vehcQLGnxncqCkvOvX7Op1AY6cgo82woHPfn5u0UxLGE2+Awb1hdUvd/+/i9MpfBz8ZoEuWO1KHIYMmHeR2Wxm41tvcXDzZqaYzVyzbp3aJdlVXVgA/MeEb686tUsRQh3BD0D0W2pX4TCk26qLTu7bx9EdO4jt1YuxW7eqXY7d+ZZW03ifjyzjLtxXxTvQcETtKhyGhEcX1FVXs+/zz9HqdCQfOIBvdbXaJalClnEX7s0MRXLXeQsJjy44uHkz+RkZ9AsKYvDevWqXoypZxl24tdqNULtN7SocgoTHJZTk5pK+cSOB4eEkb92KziQbxsgy7sKtFf/OsiKlm5PwuAhFUfjuiy+oKilhSF0dvU/KWjctIldmU/xJL7XLEML+DD9AtUzdlfC4iMyDBzmxZw8RvXszZssWtctxKJZl3Aup2BOhdilC2F/xn0Axql2FqiQ8OtHY0MC+zz/H1NjIwMJCQgsK1C7J4XgYm/B+vIaajEC1SxHCvhozoXy52lWoSsKjE0d27CDnyBEi+/ZlxI4OtmkTgCzjLtxY6d/AVKl2FaqR8OhAdVkZ+9evx9vfn77Z2YTmX2KVOjfnf16WcRduyFRq2ffcTclPewcObd1KyblzhPfuzYi0NLXLcQohxwspe7yXbH8g3Ev5Pywh4oYkPNqoKinh4NatBISHE3fmjLQ6bBCRdo6iv8kUXuFGlDq3HfuQ8Gjj8PbtVBQUEBITI62OyxD1YTZFq3qrXYYQ9lP+v2A2qF2F3Ul4XKCqtNTS6ggLIy4jg7Dz59UuySmF/z1PlnEX7sNUBJXvq12F3Ul4XOBIWhoV+fmExMQwXGZYXbaWZdyrDoWqXYoQ9lH+qtvtdy7h0ayqtJSDmzcTEBZGZF4e4Xl5apfk1PT1DXg81Ehdnq/apQjR84ynoOYLtauwKwmPZkd37KA8P5+Q2FgG7t+vdjkuwbe0msb/8qWxWvYcE26gzL12zZLwwHJfx4HmVodPfT29jx1TuySXEZRZQuVDkbKMu3B99Xugbo/aVdiNhAfNrY7z5wmJiaF/erqsnNvNwn+QZdyFmyh7Re0K7Mbtw6Ohro4jaWn4hYSg02jon56udkkuybKMuwSIcHE168CYoXYVduH24XHmp58oyc0lJCaGXqdO4VdVpXZJLityZY4s4y5cnBkq/6V2EXbh1uFhNps5mpaGVqfDw9OTATJQ3qNkGXfhFio/cItpu24dHvkZGZw7fpzQ2FgCSkqIPntW7ZJcnizjLlxeUy7Uuf7+P24dHif27KGhthbfwEAG/PADGrULchPWZdxLvdQuRYie4QZ3nLtteFSXlXFi714CIyPRmM0kHD6sdkluxbKMe7As4y5cU/VnYHLt8VO3/ck9vX8/lcXFBEVEEJORgXddndoluZ2QY7KMu3BRSh1Ur1W7ih7lluHR1NjI4e3b8fbzQ6vTkXDkiNoluS1Zxl24rMr31K6gR7lleGQfOUJhZiahsbHojEZ6nTihdkluTZZxFy6pfhcYz6hdRY9xy/DISE/H3NSE3seHuJMn8WxsVLsktyfLuAuX5MID524XHnVVVZxJTycgPByAPrKOlUPQmswEPCXLuAsXU/WB2hX0GLcLj+wjR6gqLiYwPBwPo5GYDPdYSsAZ6OtkGXfhYhqzwOCaMzndLjxO79+PRqtF5+FB7KlTeDTJcq+ORJZxFy6n9ku1K+gRbhUeVSUlZB85QmCEZXkM6bJyTLKMu3ApNRIeTi/n2DFqysoICAtDYzIRc8Z1Z0I4O1nGXbiM+r1gKlO7im7nVuFx5scf0Xl4oNVqCc/NxdNoVLskcRFRX+ZQ+LrcAyKcnQlqvla7iG7nNuFRVVrKuaNHrbOsZBFE5xDxdg7Fn8oy7sLJueC4h9uEx7ljx6guKyMg1DIVNEbCwyloFYWQZwqp2CvLuAsnVvM1KK61Q6nbhEfO0aNodTq0Oh2eBgOheXlqlyS6yLKMe60s4y6cl7kM6vepXUW3covwMBoM5Bw9il9wMABRmZloFUXdooRNvKvqZBl34dxcrOvKLcKjKCuL6tJS/ENCABnvcFayjLtwajVfqV1Bt3KLn8L8M2doNBjQ+/gAMt7hzFqWcRfC6TQcdqk9PtwiPHKOHsXD2xsAv/JyAspcb861O4lIO0fhszKFVzgbMxj2q11Et3H58KipqCA/I8PaZRWVmalyRaI7RK3Opug9WcZdOBkXGjR3+fAoPHuW2ooK62B52Pnz6hYkuk3YK7KMu3AyEh7OIz8jA7PJhIenJwCh+fkqVyS6i06WcRfOxvCd2hV0G5cOD0VRyDx0CG9/fwA0JhPBhYUqVyW6kyzjLpyKqRiMrjFhx6XDo6KwkLLz5/FrHu8ILipCZ3KtuzxF8zLu98sy7sJJuEjXlUuHR9n589RXV+MTEABAqIx3uKygs7KMu3ASBgkPh1d2/jyKoqDT6QAZ73B14T+cp/gpWcZdOLh61xj3cOnwKMrOtgYHSHi4g6gNORT+Q+4BEQ6s4QCYG9Su4oq5bHiYTCbOnz5t7bKSwXL3EfGWLOMuHJhiBOMptau4Yi4bHpVFRdRVVuLdHB4yWO4+ZBl34fAaT6tdwRVz2fAoz8+nvqbGOk03qLhY5YqEPbUs4157JkDtUoRozyjh4bDaDpb7l5erXJGwN++qOsz3e8gy7sLxSHg4rraD5RIe7ingfLks4y4cj4SHY2o7WA4SHu5MlnEXDkfGPBxTbXk59dXVeDWPd4CEh7uTZdyFQ2nKB3Ot2lVcEZcMj5rycoz19eib9/DQNjXhU12tclVCbbKMu3Aoxgy1K7giLhsejUYjnl6WgVL/igo0KtckHEPYK3mUbZZl3IUDcPJxD5cNDw2g0VgiQ7qsRAudyYz/78upOhyidinC3Tn5uIdLhkd1m21m/SQ8xAX0dQ14PNgky7gLdRmde1dTlwyP8vx8PPR669d+FRXqFSMckizjLlRnKlG7givicuGhKApl+fnofXysz3nX1alYkXBUsoy7UJWp7NLnODCXCw9jfT31VVV4Ns+0AtAbDCpWJBxZ+A/nKf6jTOEVKjBLeDiUmvJyjAZDq5aHvr5exYqEo4tan03hP2QfEGFnplK1K7girhseF7Q8PKXlIS4h4q1zlHwmd6ELO5JuK8fSUFeHuakJ7QXrWkm3lbgUraIQ/HQhFd/JMu7CThQDmJ13PNblwsNYX49Gq7Xe4wHSbSW6xsPYhPejsoy7sCMnbn24XngYDKAo1q81JhOejY0qViSciSzjLuxKwsNxGNu0MqTLSthKlnEXduPEg+Yu99PRUF+PcsHXEh7icoQcK6T0CRlAFz1MWh6Ow1BdjVb789vyaGhQsRrhzCK3n6Pwb3IPiOhBivOOx7pceNRVV6Pz9LR+rVGUi5wtxMVFpWZT9L4s4y56ikntAi6by4WHoboanYesVyS6T9jLsoy76CGKhIfDqK+tlfAQ3UqWcRc9x3kXVnOp8FAUBWN9PVoJD9HN9HUNeDzURP15WcZddCMnbnm45G9Z2TVQ9ATfkmr27/sdNVePU7sU4YRMpiY0Wi3BwVHW5/oEx+Ksaxq4ZHgI0VOqx05G5yl3oAvbaZvn8dTUma3PNZp9Ojnb8blUt5UQPen8hKvQ+UhwiO5z4TJKzkbCQ4guOjVzmtolCOEwJDyE6KKa4WPVLkG4GGl5ODCTzLwS3SA/OZmA8Ei1yxAuRnfB1hHOxuXDo/GCTaGEuFxZv/iF2iUIF+ThxB9uXT48jD7OO5tBOI66UaPULkG4IAkPB9ak12PWuvzbFD2oYOxYPPz81C5DuCAJDwei0+kwm82tnjNK15W4AlkLFqhdgnBRMubhIDQaDV5+fpiaWq8XI11X4krUjh6tdgnCRUnLw4F4+/tjbhse0vIQl6lo1Cg8/P3VLkO4IK1W22rvIWfjvJV3wsffv33LQ8JDXKazCxeqXYJwUc7c6gAXDA/fwECH7rZaAYwEApsfE4CNFxx/AEgEfIAI4GbgxCWuuRTLYpAXPmZdcHx7B8dbHvubz8kCpgB+zX9mtXmNucAnl357Lqd2zBi1SxAuSsLDwXj5+UGb3QMdqeURB7wApAM/ANdjCYijzceTgFXAceAbQAFmcOn9xmYB+Rc8Przg2MQ2x/KB+4C+wFXN5/wG6AUcAGKA317w/f/B8j+Ku30GLx4+HI8AWctK9AwvLy+1S7gizh19HfDy8aHtxrN1gYGq1NKReW2+/n9YWiP7gGHA/RccSwD+BozC0hJIvMh1vYDO9rrTtznWCKwDHuHn5euPA68CA7C0ZFrCowL4/4CtF3ltVyVdVqIneTvQh9rL4XItD09v73b7edSEOOYOcCZgDVCLpfuqrVosrZC+wKV20d4ORAKDgAeB0ouc+0Xz8bsveG4UsBkwA99i6VoDeBJI6cLru6KapCS1SxAuzNlbHi4XHvoO0tzRwuMw4I+ltfBr4DNg6AXHlzcf98cyHrIJS+uhM7OAfwNbgBeBNGA2nXd1vQvMxNKF1uIVLGMrCcDp5q93YOnGuhO4BejXXK+xC+/R2ZUMGYKHA7VYhetx9paHy3Vb6X18UBQFRVGsK1Y6WngMwvJLuRL4GLgLyy/8lgD5JTAdy9jEK1h+ce8GOvtf7dYL/j4CS6shEUtr5IY25+ZiGUv5qM3zvYANF3zdgCVg3sfSdRYAnMQSVG9j6fJyZWcXLVK7BOHipOXhYHwCAvD08qLJ+PPnY6OvL0YH+g+lB/pjGRx/HkuX0esXHA/CMvYwBUu4nMDSOumqfkA4kNHBsVVAGHDTJa7xHJaB+iQsIbQQ8AQWNH/t6qqvuurSJwlxBaTl4WD8Q0Lw9PbGWF+P5wWBURscjL6wUMXKOmfG8km/I0rzo7PjHcnFMqYR08G1VmHphvK8yPcfB1ZjaR2BpfursfnvjVx65pezKxs4EI+gILXLEC5OWh4Oxi84GL2PD0aDodXzjtJ19RSWsYQsLGMfT2H5JP9L4CyWlkg6kAPsARZjuefjxguuMZifWyI1WAa19zVfcwuWqb/9sXQ7XWgrkIllmm5nFCwzvl7Dcs8HwCTgHSyh8u/mr13ZmcWL1S5BuDgvLy+n3ggKXDA8PDw9CQwPx1hf3+p5RwmPIiyf/AdhGY/Yj2UMYjqWMY2dWIKiP7AEy1jDHiwzqVqcxDJeAqADDmHphhoI3Iulq2knlgH5C72L5Z6PwRepbyUQheWmwBZPAwZgXHNdKV17q06rSrqsRA/zcaAbly+Xy3VbAYTGxpJ7ovV92Y4SHu9e5Fgs8FUXrnHhfSw+WMKnK1Z34ZwHmh8XisQyjdcdlPXvjy44WO0yhIvzc4El/l2u5QEQHBmJYmrdM18dGqpSNcKZnF282Om7E4Tj83eBxTZdMjz8Q0La3WVeHt3Z/ddC/KwyOVntEoQbkJaHg/IPCUGj0WC+oPXR4OdHnQukveg55X37onOQ7k3h2twuPJ5//nmSk5MJCAggMjKS+fPnc/LkyVbnGAwGUlJSCAsLw9/fn4ULF1LYZorso48+SlJSEl5eXozuZKOdQ4cOMXnyZLy9venduzcvvfRSl+v0DwlB7+3dbsZVhbQ+xEWcueUW6bISPc7X19ep9/FoYdM7SEtLIyUlhX379rFp0yYaGxuZMWMGtbW11nOeeOIJ1q9fz9q1a0lLS+P8+fMs6GAbz3vuuYclS5Z0+DpVVVXMmDGD+Ph40tPTefnll3n66adZuXJll+r0CwnBy9e33YyrMgkPcRFVV1+tdgnCDbhCqwNsnG319ddft/r6vffeIzIykvT0dKZMmUJlZSXvvvsuq1ev5vrrrwdg1apVDBkyhH379jF+/HgA/vGPfwBQXFzMoUOH2r1OamoqRqORf/3rX+j1eoYNG8aBAwd49dVXuf/++9ud35aPvz+B4eGU5uURGB5ufb4sNtaWtyvcSGV8PFqZVCHswFXC44raTpWVlrsNQpt/6NLT02lsbGTatGnWcwYPHkyfPn3Yu3dvl6+7d+9epkyZgl7/83KAM2fO5OTJk5SXl1/y+zUaDdGJiRguaBGBhIfoXIZ0WQk7cYWZVnAF4WE2m3n88ceZNGkSw4cPB6CgoAC9Xk9wm3nyUVFRFBQUdPnaBQUFREVFtbtGy7GuCI+LQ2mzKVRdUJAMmosOVY4bp3YJwk0EushqzZcdHikpKRw5coQ1a9Z0Zz3dJjg6Gq1W225L2tJevVSqSDiqql690IaFqV2GcAN+fn54el5sZTnncVnh8fDDD7Nhwwa2bdtGXNzPu0JER0djNBqpqKhodX5hYSHRNgxWR0dHt5uh1fJ1V68TGhODT0AA9dXVrZ6X8BBtZSxZIl1Wwi6CXGjBTZvCQ1EUHn74YT777DO2bt1K3759Wx1PSkrC09OTLVu2WJ87efIkOTk5TJjQ0V55HZswYQI7duygsbHR+tymTZsYNGgQIV2chx8QFkZgWFi78CiOj+9yHcI9VNjw/6YQV8JtwyMlJYX/+7//Y/Xq1QQEBFBQUEBBQQH1zVNig4KCuPfee1m2bBnbtm0jPT2du+++mwkTJlhnWgFkZGRw4MAB6/ceOHCAAwcOYGzeg+P2229Hr9dz7733cvToUf7zn//w+uuvs2zZsq6/Ma2W2EGDMNTUtHq+JC6ORv3F9uUT7qQqNhbtBTPyhOhJrhQeNk3VXbFiBQDXXXddq+dXrVrF0qVLAXjttdfQarUsXLiQhoYGZs6cyfLly1udf99995GWlmb9esyYMQBkZmaSkJBAUFAQ3377LSkpKSQlJREeHs5f/vKXLk3TvVBkfDxms7nVc4pWS2FCAnGnTtl0LeGa5MZAYS/e3t5Ov4fHhTRK2ylJLuTc8eOs+etfiUxIaLUx1MDvvuOqNvesCPe09T//QddmZp8QPSEqKorBgy+2IYJzcf575C8ivHdvfIOCqK2sbPV8QWKiShUJR1ITFYU2MvLSJwrRDdrewuDsXDo8fPz96TVgADVlZa2erwoPp9ZF5lqLyyc3Bgp76upkH2fh0uEB0Gf4cEyNje1uGCzo10+lioSjKJvk6hvqCkfh7+/vUuMd4AbhEd2vn2VP8zaLJErXlXurjYhAK2Mdwk7CXPAmVJcPj4j4eALDwtp1XRX07dtuwyjhPqTLStiThIcT8tTr6TNiRLtB8wY/P1ko0Y2VXnON2iUIN+Hl5UVAQIDaZXQ7lw8PgLhBg1AUpd09HzlDh6pUkVBTXViYdFkJu3HFVge4SXhE9+vX4TpX2cOGqVSRUFPG4sVoXGAnN+EcQl10nxi3+AkKiYkhNCam3bhHXXAwJRcs7CjcQ+nkyWqXINyETqdzuSm6LdwiPLRaLf1Gj263zhVI68Pd1IeEQEyM2mUINxEaGuoS+5V3xDXfVQd6Dx2Kh17fbspu9rBhmGXWjdvIWLzYZX+YheNpu6mdK3Gbn6LYgQMJjY2lsri41fOGgACK+/RRqSphbyVTpqhdgnATnp6eLjveAW4UHp56PYPGjaOuzZRdgOzmbXSFazMEBoJMzxZ2EhkZ6dL3ErlNeAAkjByJp7c3DXV1rZ4/N2QIZunKcHnSZSXsyZbdU52RW/0kxfTvT3hcHBVFRa2eb/Dzk7Wu3EDxtdeqXYJwE35+fvj7+6tdRo9yq/DQeXgwcNw46quq2i2UmDF2rEpVCXswBASATMsWduLKA+Ut3Co8ABJGjMDL1xdDbW2r5/MGDZJl2l3YmUWLpMtK2I2EhwuK6tePiD59qGzTdaVotWQkJalUlehpRW22Thaip4SGhqLX69Uuo8e5XXjodDoGT5iAoaamfddVUhImnU6lykRPafD3ly4rYTe9evVSuwS7cLvwAOg7ejR+wcHtlitp8PPjnCyW6HLOLFiAVj4UCDvw9fV16Xs7LuSW4REeF0e/0aMpLyhod+xUcrIKFYmeVHT99WqXINxEnBu1cN0yPDQaDUOvuQatTtduuZKS3r0pc/H52e7E6OOD0ru32mUIN+Dp6ekWA+Ut3DI8AOJHjCCqb1/Kzp9vd+z0VVepUJHoCdJlJewlJibGrWb0uc87bcPD05MR112HobYWs8nU6ljWyJE0+PioVJnoTkU33KB2CcINaDQaYt1s6Ru3DQ+A/lddRVBERLvFEk2enpwcN06lqkR3afT2xhwfr3YZwg1ERETg5eWldhl25dbhERgWxuAJE6hqc88HwMlx4zB6e6tQleguZ37xC+myEnbhTgPlLdw6PAAGTZiAl58fdVVVrZ5v9PbmhLQ+nFqhdFkJOwgNDSUgIEDtMuzO7cMjdsAAeg8ZQlleXrtjJ8ePx+hmTVFX0ajXY05IULsM4Qbi3bRr1O3DQ6vVMrL5E2rbpdobvb1l7MNJnZ0/H62Hh9plCBcXGhpKoJuuiSc/XUDi2LH0HjqU3OPH6TV4cKtjJyZMYNB336FvaFCpOnE5CqZNU7uEK7Zu3TrWrVtHQfPNrAkJCdx1112Ma/5A09DQwIoVK9i6dStGo5Grr76axx9//KJ3OCuKwqpVq9iwYQM1NTUMHz6cZcuWWfvsf/rpJ5544okOv/ett95i8ODB5Ofn8/zzz3Pq1CkGDhzIU089RcwF+8L/4Q9/YPbs2VzrBkvgu2urA6TlAVim7Y6ZORNFUWhoc9OgtD6cj8nTE5ML7M8SERHB/fffz8qVK3n77bcZO3Ysf/rTn8jMzATgzTffZM+ePTz99NO8/vrrlJSU8Je//OWi1/zwww/55JNPWLZsGStWrMDHx4cnn3yShuYPR8OHD+eTTz5p9ZgzZw4xMTEMGjQIgBUrVhAeHs4///lPwsLCWLFihfX6W7duRavVukVwhIWFuW2rAyQ8rPonJRE3ZAglOTntjp2QsQ+ncuamm9C5QJfVxIkTGT9+PHFxcfTu3Zv77rsPHx8fjh07Rk1NDV999RUPPfQQY8eOZdCgQfz+97/nyJEjHD16tMPrKYrCxx9/zK9+9SuuueYaEhMTeeqppygpKWHXrl2A5S7psLAw6yMoKIjdu3cze/Zs65aq2dnZzJw5k7i4OGbNmkVO889MdXU17777Lo8//rhd/n3U1rdvX7VLUJWERzMPT0/GzpyJ2Wxu3/rw8eHE+PEqVSZsVTBjhtoldDuTycSWLVswGAwMGzaMU6dO0dTURNIF2wjEx8cTFRXFsWPHOrxGfn4+ZWVlrb7H39+foUOHdvo9u3fvpqqqilmzZlmfS0xMJD09HbPZzP79++nX3Mp76623mD9/PpGRkd3xlh1aZGQkfn5+apehKgmPC/S/6ip6d9L6OD5pErVBQSpUJWxh8vSkyQW6rFqcPXuWWbNmMX36dF599VWeffZZEhISKCsrw9PTs90U0ZCQEMrarBbdouX5tmMiF/uer776iuTk5FaB8OCDD5KTk8Ott95Kbm4uDz74IAcPHiQjI4OZM2fy9NNPc9ttt/H3v/+dxsbGK3n7Dkmj0ZAgM/kkPC5kbX2YTO0WTDR5evLT9OkqVSa66uzcueg8PdUuo9v07t2bf/7zn6xYsYKbb76Z559/nqysLLu8dlFREfv37+fGG29s9XxERAQvvPACH330ES+88AJBQUG89tprLFu2jA8++ABfX18++OAD8vLyWL9+vV1qtafevXvjI8sXSXi01f+qq4gbMoTiDlofOcOGUejGsyucQb6LdVl5enoSFxfHoEGDuP/++0lMTOSTTz4hNDSUxsZGqqurW51fXl7e6WyrlufbtjI6+56vv/6awMBAJk2adNEaU1NTSU5OZtCgQRw4cIApU6bg4eHB5MmTOXDggA3v1vHp9Xr69OmjdhkOQcKjjZbWh2I2t9vnHCB91izMzQOHwrGYPDxo6t9f7TJ6lKIoGI1GBg4ciIeHBz/++KP1WE5ODoWFhQztZEOzmJgYQkNDW31PbW0tx44da/c9iqKwceNGZsyYgcdFJh9kZ2ezefNm7rnnHgDMZjNNTU0ANDU1YWqz6KizS0xMRCdL3gASHh0aePXV9B0zhqKsrHZb1VZER3Nm7FiVKhMXkzl7tkt1Wa1cuZKDBw+Sn5/P2bNnWblyJQcOHGD69On4+/tz4403snz5cn766SdOnjzJiy++yLBhwxg2bJj1Gr/61a/YuXMnYOmrX7RoER988AG7d+/m7NmzPPfcc4SHh3PNNde0eu0ff/yR/Px85syZ02l9iqLwyiuvkJKSYu3GGT58OBs2bCA7O5tvv/2WESNG9MC/jDqCgoLcYjJAVzn/fMYeoPPwYML8+eQeP051aSmB4eGtjh+8/nr6HD2Kl8GgUoWiI/kXzAhyBRUVFTz33HOUlZXh5+dHv379ePnll7mqeb+ZlJQUtFotf/nLX2hsbCQ5ObndNNlz585RU1Nj/fq2227DYDDwyiuvUFNTw4gRI3jppZfarQj71VdfMXz48IveBLd+/XpCQkKYOHGi9bmlS5fy7LPP8uCDD3L11Vczf/78K/+HcBD9XbxVayuN0vajtQAsn6o2r1rF/vXr6TNiRLtNXgZ+9x1Xff21StWJtkxaLWnffONSLQ/hOGJjYxkwYIDaZTgU6bbqhEaj4ep58wiNjaU0N7fd8dPJyVRIE9ZhZLlYl5VwHDqdTqbmdkDC4yKCIiJInjuXuspKGtusbaVotey76SYZPHcQ52fPVrsE4aIGDBiAp3wwaUfC4xKGX3cdvYcOpbB5PaELlfXqxbFLTGMUPc+s0dA4cKDaZQgXFBoaSlRUlNplOCQJj0vw8vFh3M03o9Vq220YBXDkuusol/+5VJU1cyY6vV7tMoSL0Wq11sUgRXsSHl2QOHYsg8aPp7iDqbtmnY59N9+MSSv/lGo53+YOaCG6w8CBA9HLh5JOyW+8LtBqtUxYsICgqChKzp1rd7w8JoajkyerUJkwazQY5dOh6GaBgYHSXXUJEh5dFB4Xx4QFC6ivru7wzvOjU6ZQFh2tQmXuLWfaNHSyXL7oRhqNptWNlqJjEh42GDl1KoMnTKDgzBnMZnOrY4pWy95f/AKTLF1gV7kXuQNaiMsxaNAg6a7qAgkPG+g8PJi8ZAkhMTEdLtteGRnJYTfYQc2RNAwZonYJwoWEhIRId1UXSXjYKKxXLyYuXEhDXR31Fyz70OLYNdeQn5ioQmXuJ2fqVDyky0p0E61WK91VNpDwuAzDr72WIRMnUnj2bLvuKzQadi9YIBtH2cG5efPULkG4CLPZzJgxY2TFXBtIeFwGnU7HNUuWEBYbS3F2drvjRl9fdi1eLOMfPczQydLjQtgqPj4ef39/tctwKhIelyk0JoaJixbRaDB0ePNgaa9epM+cqUJl7iHn2mvx8PZWuwzhAry8vKz7sIuuk/C4AkMnT2b4dddRlJlJUwd7NWckJ5M5cqQKlbk+6bIS3cFkMpGcnKx2GU5JwuMK6HQ6rr39dvoMH875kyfb3X0O8P3cuZTL6rvdziADm+IKmUwmxo4dK+Mcl0nC4wr5BQUx7e67CYyIoCgrq91xk6cnu265BaPMCuo2uddcg0fzznVCXA5FUUhISCA4OFjtUpyWhEc3iO7Xjym33UaT0Uh1aWm749VhYeydP1+Wb+8mOTfdpHYJwsn5+/vLOMcVkvDoJsMmT+aqG2+kNC8PYwfb0+YNHsyBadNUqMz11A8frnYJwomZTCaSkpLULsPpSXh0E41Gw8RFixhw9dXknzrV/v4P4MTEiZySwbkrkjd+PB6+vmqXIZxUXV0dEydORCO9AFdMwqMbefn4cMNddxERH09BRkaH56TPmkWe7IV82bLnz1e7BOGk6urqSEpKwlumeHcLCY9uFhoTw9Q778RDr6fs/Pl2xxWtll2LFlEaG6tCdc6vXqY+i8vQ0NDAgAEDiJSZj91GwqMHJI4Zw+QlS6irqupwAN2k17P99tupCgtToTrnlZ+cLF1WwmZNTU1ERETQv39/tUtxKRIePWTMzJlcPW8eZefPd7iAYoOfH9vuuIM6WRKhy7J+8Qu1SxBOpqmpCU9PT0aPHq12KS5HwqOHaLVaJi1ezIipUyk8c4bGhoZ259QGB7P9jjvkHpAuqhs1Su0ShBMxmUw0NjYyadIkGSDvARIePchTr+f6u+6i/1VXkXfyZIdLmFRERbHtV7+SALmEgrFj8fDzU7sM4SRMJhMVFRVMnTpV7iDvIRIePcw3IIBZDzxA7yFDyDtxArPJ1O6c0l692HrnnTTILJBOZS1YoHYJwkmYzWYKCwuZPn06XvKhrMdIeNhBYHg4sx98kMi+fck9caLDNbDKYmMtASLLbnSoVvqsRReYzWby8vKYNm0aAQEBapfj0iQ87CQ8Lo7ZDzxASFQU50+d6jBAymNi2HLnnRgkQFopHD0aD5lYIC5BURTy8vKYPn06ERERapfj8iQ87Ch2wABm3H8/fsHBnQZIRXQ0W++6C4NMSbXKlC4rcQlms5ns7GxuuOEG2YPcTiQ87KzvyJHMfvBBS4B0sox7RVSUpQUiAQJA7ZgxapcgHJjJZOLMmTPccMMNxMTEqF2O25DwUEHfkSO58aGH8AsN7bQFUhkVxZa77qLezbtriocPx0P6rkUnjEYjp0+fZvr06cTFxaldjluR8FBJwogRzHnoIfxDQ8nrpAVSGRnJN/feS4Ub99+eXbhQ7RKEg2poaODkyZNMnz6d+Ph4tctxOxIeKoofPpw5Dz1EUHg4eZ3MwqoLDmbTPfdQ0LevChWqr0aWzhYdqK2t5cSJE8yaNUv25VCJhIfK+gwbxo0pKQRFRFjuA+lgKfdGb2+2/fKXnHWzO6yLhw7FIzBQ7TKEg6mqqiIzM5Obb75Z1qtSkYSHA+g9ZAhzHn6Y4Kgoco8f7/BGQkWnY9/8+Ry67jr7F6iSzEWL1C5BOJjCwkJyc3NZsGCBdFWpTKN01FciVHH+9Gk2vv02hWfP0mvwYDz1+g7PSzh4kHHr16PrIGRcyZZ16/AIClK7DOEAFEXhzJkzKIrC/PnzCQ8PV7sktyctDwcSO2AA85ctI2HkSHKPH8dQW9vheVmjRrHtjjswuvByJmUDB0pwCMAyFffAgQN4eHiwePFiCQ4HIeHhYMJiY7n5iScYNmUKBWfOUFNe3uF5RQkJfHPffZS76A1RZxYvVrsE4QAaGhrYu3cvUVFRLFq0iCD5QOEwpNvKQRkNBtJWr+bHr7/GPzSUkOjoDs/TNjVx1Vdf0f+nn+xcYc/a8tlneISEqF2GUFFVVRU//vgjo0aNYvbs2bLIoYOR8HBgJpOJ/evXs/vjj9F6eBAZH9/pvgQJBw+S/OWXeHaw7LuzKevfn0PvvCN7MLix3NxcMjMzufbaa5k4caIsq+6AJDwcnKIoHN25k23//jf1NTXEDhyIVttxb2NgcTHXrF1LcHGxnavsXvufeoq6mTPVLkOowGQycejQIUwmE7Nnz2bIkCHyIcJBSXg4iazDh9n8r39RlJ1NzIABeHWy8q7OaOTqL7+k76FDdq6w+2z59FM8QkPVLkPYWW1tLfv37yc6Opp58+YRGxurdkniIiQ8nEh5QQFb33+fk99/T0h0NEEXWbYk8ccfSdq4EY+mJjtWeOXK+/bl4L/+JZ823YiiKOTn53P48GFGjhzJjTfeSKDcHOrwJDycjNFgYN/nn7N/wwYAovr167wbq6SEcevWEZGba88Sr8gPv/89tbNnq12GsBOj0cjRo0cpLy9n0qRJXHfddeg7ub9JOBYJDyekKAqnvv+etNRUSnJziR04EH1n93woCoP27WPUtm14OMFg+tZPPkEXFqZ2GcIOysvLSU9PJzg4mOnTpzNixAhpcToRCQ8nVpqXx9b33+f0Dz8QGhtL4EVunvIvK2PcF18QlZ1txwptUxkfz0/vvSe/QFyc0WgkMzOTrKwsBg0axOzZs4mMjFS7LGEjCQ8n11Bfz95PP+WHr75Co9FctBsLRWHA/v2M3rIFT6PRvoV2QfqTT1IzZ47aZYgeoigKZWVlHD58GI1Gw4QJE5gyZYrcv+GkJDxcgKIonNi7l13/+Q9FOTlEJiTgd5E7cX0rKhi3fj0xZ8/ascpL2/rxx+hk6QmXZDAYyM7OJjMzk169ejFjxgwGDBggrUwnJuHhQiqKitj98ccc27kTrU5HVN++aC9yc1XfAwcYtWULvjU1dqyyY1Vxcfz4wQfyy8TFmM1mSkpKOH78OI2NjYwePZrp06fLbCoXIGtbuZDgyEhm//rXzH3kEYIiIsg5coSaiopOz88cPZoNjzzCkcmTafLwsF+hHchYskSCw4UoikJ1dTVHjx4lPT2doKAgFi5cyPz58684OJ5//nmSk5MJCAggMjKS+fPnc/LkyVbnGAwGUlJSCAsLw9/fn4ULF1JYWNjqnEcffZSkpCS8vLwYPXp0u9fZvn07N998MzExMfj5+TF69GhSU1OvqHZXIi0PF1VVWsqejz/mSFoaaDRE9e2L7iIB4VtZyejNm0k4csSOVf5s69q16Nx4u11XUl9fT2FhIWfOnEGn0zFmzBiuvfbablvUcNasWdx6660kJyfT1NTEH//4R44cOcKxY8fw8/MD4MEHH+TLL7/kvffeIygoiIcffhitVsvu3but13n00UcZNGgQ3333HYcOHeLAgQOtXue5556jvr6e2bNnExUVxYYNG1i2bBnr1q1j7ty53fJenJmEhwtrmdK7a+1aCs+cIax3bwIuced2+LlzjP3mG8Lz8uxUJVTFxvJjaqq0PJyc0WikpKSE3NxcysrKiI+PZ+rUqQwcOLBH/9sWFxcTGRlJWloaU6ZMobKykoiICFavXs2i5g3FTpw4wZAhQ9i7dy/jx49v9f1PP/00n3/+ebvw6MicOXOIioriX//6V0+8Faeibl+F6FEajYZB48bRa+BA9nz6KUe2b6e8oICovn07Xd6kpHdvvr33XhIOH2bUli34VVX1eJ1nbrlFgsOJmUwmysrKKCoqIi8vD19fX6ZNm8aECRPw9fXt8devrKwEILT5g1F6ejqNjY1MmzbNes7gwYPp06dPh+Fh62sNGTLkygp2ERIebsA/JITp99zDwKuv5vsvviDz4EE8vLyIjI/vuCtLoyFr5EjODRlC//R0huzZg291dY/VVz5hArJmqvMxm81UVFRQUlJCfn4+RqORgQMHMnXqVPr06WO3Gh5//HEmTZrE8OHDASgoKECv1xMcHNzq3KioKAoKCi77tT766CP279/P22+/fSUluwwJDzeh0WhIGDGCuMGDObF3L9+vX8+5Y8cICAsjNDa2w0/+Jk9PTo4fz+nkZPr99BNDd+/G/yID8JejJioKrdwg5lRMJhMVFRWUl5dTVFREdXU1sbGxXHPNNQwfPhwPO06+SElJ4ciRI+zatatHX2fbtm3cfffdvPPOOwwbNqxHX8tZSHi4GQ9PT4ZPmUK/MWM4tGUL6V9/Tfbhw4TFxXU6HmLW6ci46irOjB1LwuHDDN21i6CSkm6pR2ZZOY+mpiYqKiqsj5KSEkJDQ5k9ezZJSUl26aK60MMPP8yGDRvYsWMHcXFx1uejo6MxGo1UVFS0an0UFhYS3cmmaheTlpbGvHnzeO2117jzzju7o3SXIOHhpnwDAhg/fz4Dx41j/4YNHNu5k/L8fCLj4/H29+/wexStlsxRo8gcOZI+x44xbOdOQtpMf7RV2cSJ0mXl4BobG6moqKCqqoqamhoKCgrw8/Nj8uTJTJgwgRA77/ioKAqPPPIIn332Gdu3b6dv376tjiclJeHp6cmWLVtYuHAhACdPniQnJ4cJEybY9Frbt29n7ty5vPjii9x///3d9h5cgYSHmwuNiWHGffcxZNIkvv/iC7IOHcLU1ERYXBy+nc3H12jIGTaMnKFDiT19moH79xN95gxaGyfu1UZEoHXRPdhdQX19PVVVVVRXV1NTU0NxcTEeHh6MGjWKSZMmtfq0b08pKSmsXr2adevWERAQYB3HCAoKwsfHh6CgIO69916WLVtGaGgogYGBPPLII0yYMKHVYHlGRoY1DOvr662zrYYOHYper2fbtm3MnTuXxx57jIULF1pfR6/XWwfn3ZlM1RVWJpOJnCNH+GnTJjIPHKDRYCAsLg6/NgOPHfErL6d/ejr9DhzAp7a2S693MCWFisWLr7Bq0Z3MZjPV1dVUVlbS0NBgDQ29Xs/AgQNJTk6m38XWT7ODzro5V61axdKlSwHLTYK/+c1v+PDDD2loaGDmzJksX768VbfVddddR1paWrvrZGZmkpCQwNKlS3n//ffbHb/22mvZvn17t7wXZybhIdoxm83kHj/OgU2byPjxRxrq6giNjcU/JOSS4xMak4neJ07QPz2dqMxMLnb21g8/RBcT073Fi8vS0NBAVVUVVVVVmM1mqqqqKCkpwcfHh8GDB5OcnEx8fLyMTwkrCQ/RKUVRyDt1ioObN3N6/37qq6oIiY0lICysS79EAkpL6f/DD/Q9eBDv+vpWx+rCwvh+7Vo0Kn6CdXdms5mamhqqqqowGAyYzWYqKyspLS3F39+fYcOGkZSURFxcnISGaEfCQ1ySoigUnD3Loa1bOblvHzVlZfgGBxMSE4NnF3Z90zY1EX36NN47djCmpASvpiYO/frXlN96qx2qFxcym83U1dVRXV1NXV0diqJgNBopLS2ltraWoKAghg8fTlJSEtHR0RIaolMSHsImpXl5nN6/n6M7d1Jy7hwAITEx+AUHX/QXTXlZGbtPnmTE2LFcXVFB49ixePXvr2rfubtQFMUaGLW1tSiKYl24sLS01LIPTFQUY8aMYciQITIYLLpEwkNcFqPBQObBgxzbtYvsw4epq6zEPzSU4OhoPDw9251/+OhRchoamDJnjvUmMo1Gg6+vL35+fvj5+aG7yPLxwjYmk4m6ujrq6uqora3FbDYDlns1SktLqa6uxt/fn8TEREaNGkViYqLsHS5sIuEhroiiKJScO8ep77/n2M6dlJ4/j1arJSgyEr+QEGvLYsvevXjFxpJ0zTWdXsvLywtfX198fHzw9vaWVokNFEWhoaHBGhgGg8F6zGQyUVVVRUVFBYqiEB4ezqhRoxg6dChRUVHSNSUui4SH6DYNdXWcPXCA43v2kHv8OLUVFXjo9Wh9fUnPzWXw1VfTKyGhS9fSaDR4e3tbw8TLy0t+ybVhNBoxGAzWwGhpXQDWGVMVFRWYTCaCgoLo378/gwYNIjExEZ9OFsYUoqskPES3UxSFisJCso8csbRIDh/mbH09fYYPt27OY2urQqvV4u3tjZeXl/VPe66hpDaTyURDQwMGg8H6uDAs4OfZU+Xl5TQ1NREQEEC/fv0YNGgQ/fr1k937RLeS8BA9SlEUCrKyOJWVRfa5c+Tm5lJbW4tWqyUgIICAgIDL7mvX6XTWIGl5uEKgmEwmjEYjDQ0N1sBobGxsd15LV1V1dTXV1dUoioK/vz/x8fEMHjyYfv362X3pEOE+JDyE3SiKQnl5OVlZWZw5c4bs7GyqqqpoampCr9cTEBCAv7//FQWAVqvF09Ozw4cjBYvZbKaxsbHdo6GhoV2L4kImk8kaFkaj0br0eL9+/YiPjycuLo7Q0FDp4hM9TsJDqMZgMJCfn8/58+c5e/YseXl51NTUYDab8fHxwc/PD19fXzw7mL11OTQaDZ6enuh0OrRaLR4eHta/63Q660Or1aLRaKy/gFv+3vYXcsuUV7PZ3O7vZrMZk8mEyWSiqamp3Z9d+bFruQejZcZUQ0MDGo2GgIAAYmNj6d+/P7169SImJkZmSgm7k/AQDqOqqor8/Hzy8vLIyMigrKyMuro6TCYTGo0GHx8ffH198fX1Va0V0RIgPfFj0zK9tra21noDn6enJ35+fkRGRtKnTx+io6OJi4uT8QuhOgkP4ZBabmIrKSmhpKSEwsJCzp07R2VlpTVQtFptq/GOljEPR++yaWpqajX43dDQgKIoaLVafH19CQ4OtgZFREQEERERdt8rQ4hLkfAQTkNRFOuCfSUlJRQXF1NUVER5ebl1cLmxsdHaxaTX69Hr9Xh4eLR79ETAKIqCyWSyjl80NTW1+rOlS0un01lnjYWFhREdHU1oaCghISFEREQQFBQk97gIhyfhIZxeU1MT1dXV1lVhq6qqKC8vp7i4mMrKSoxGI01NTdaHyWSyfu+F//trNJpW4x0XPi4cy2j5e0cBpNPp8PDwsA7S+/j4EBgYSGBgIMHBwQQFBVm/DgwMlLEK4bQkPIRLaxl0NhgM1NfXt7pPouW5loHtCwe12/69JQz0er317y1B0dKS8PHxsY7LtPy9uwb7hXA0Eh5CCCFsJh2rQgghbCbhIYQQwmYSHkIIIWwm4SGEEMJmEh5CCCFsJuEhhBDCZhIeQgghbCbhIYQQwmYSHkIIIWwm4SGEEMJmEh5CCCFsJuEhhBDCZhIeQgghbCbhIYQQwmYSHkIIIWwm4SGEEMJmEh5CCCFsJuEhhBDCZhIeQgghbCbhIYQQwmYSHkIIIWwm4SGEEMJmEh5CCCFsJuEhhBDCZhIeQgghbCbhIYQQwmYSHkIIIWwm4SGEEMJmEh5CCCFsJuEhhBDCZhIeQgghbCbhIYQQwmYSHkIIIWwm4SGEEMJmEh5CCCFsJuEhhBDCZhIeQgghbCbhIYQQwmYSHkIIIWwm4SGEEMJmEh5CCCFs9v8DFG0So1tiFSM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51" y="931629"/>
            <a:ext cx="2132798" cy="221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385" y="947270"/>
            <a:ext cx="3392491" cy="226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76" y="3858165"/>
            <a:ext cx="8448454" cy="256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0879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358" y="6021347"/>
            <a:ext cx="2026112" cy="535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8A9091-B154-9159-A546-6E02BBD646D1}"/>
              </a:ext>
            </a:extLst>
          </p:cNvPr>
          <p:cNvSpPr txBox="1"/>
          <p:nvPr/>
        </p:nvSpPr>
        <p:spPr>
          <a:xfrm>
            <a:off x="464556" y="1718012"/>
            <a:ext cx="10079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Inter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5BD990-E826-3680-13E0-410C1E9DDC10}"/>
              </a:ext>
            </a:extLst>
          </p:cNvPr>
          <p:cNvSpPr txBox="1"/>
          <p:nvPr/>
        </p:nvSpPr>
        <p:spPr>
          <a:xfrm>
            <a:off x="607218" y="3211834"/>
            <a:ext cx="7469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dirty="0">
              <a:latin typeface="Inter"/>
            </a:endParaRPr>
          </a:p>
          <a:p>
            <a:pPr>
              <a:buChar char="•"/>
            </a:pPr>
            <a:endParaRPr lang="en-US">
              <a:latin typeface="Inter"/>
            </a:endParaRPr>
          </a:p>
          <a:p>
            <a:pPr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6B6D32-CF6D-87A2-53F6-EB0CD37F4A42}"/>
              </a:ext>
            </a:extLst>
          </p:cNvPr>
          <p:cNvSpPr txBox="1"/>
          <p:nvPr/>
        </p:nvSpPr>
        <p:spPr>
          <a:xfrm>
            <a:off x="1880414" y="493186"/>
            <a:ext cx="885089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/>
              </a:rPr>
              <a:t>Scaling Values &amp; Splitting Data </a:t>
            </a:r>
            <a:endParaRPr lang="en-US" sz="2400" dirty="0">
              <a:cs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0805"/>
            <a:ext cx="223138" cy="26161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227948" cy="27699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A54165A-2B53-2134-FC82-0395AC05D909}"/>
              </a:ext>
            </a:extLst>
          </p:cNvPr>
          <p:cNvSpPr txBox="1"/>
          <p:nvPr/>
        </p:nvSpPr>
        <p:spPr>
          <a:xfrm>
            <a:off x="1351669" y="954851"/>
            <a:ext cx="10165557" cy="49398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IN" sz="1700" dirty="0"/>
          </a:p>
          <a:p>
            <a:pPr algn="just"/>
            <a:r>
              <a:rPr lang="en-IN" sz="1700" dirty="0"/>
              <a:t>Scaling is performed to ensure that all numerical features in a dataset are on a similar scale, avoiding biases, enabling fair comparisons, and facilitating the convergence of machine learning algorithms for better model performance.</a:t>
            </a:r>
          </a:p>
          <a:p>
            <a:pPr lvl="0" algn="just"/>
            <a:r>
              <a:rPr lang="en-IN" sz="1700" dirty="0"/>
              <a:t> </a:t>
            </a:r>
          </a:p>
          <a:p>
            <a:pPr lvl="0" algn="just"/>
            <a:r>
              <a:rPr lang="en-US" altLang="en-US" sz="17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 code randomly splits the dataset </a:t>
            </a:r>
            <a:r>
              <a:rPr lang="en-US" altLang="en-US" sz="1700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altLang="en-US" sz="17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700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US" altLang="en-US" sz="17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altLang="en-US" sz="17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two separate sets: </a:t>
            </a:r>
            <a:endParaRPr lang="en-US" altLang="en-US" sz="17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altLang="en-US" sz="17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en-US" sz="17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x_scaled</a:t>
            </a:r>
            <a:r>
              <a:rPr lang="en-US" altLang="en-US" sz="17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Represents the features (independent variables) that are scaled or preprocessed.</a:t>
            </a:r>
          </a:p>
          <a:p>
            <a:pPr lvl="0" algn="just"/>
            <a:r>
              <a:rPr lang="en-US" altLang="en-US" sz="17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#y: Represents the target variable (dependent variable).</a:t>
            </a:r>
          </a:p>
          <a:p>
            <a:pPr lvl="0" algn="just"/>
            <a:r>
              <a:rPr lang="en-US" altLang="en-US" sz="17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en-US" sz="17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altLang="en-US" sz="17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=0.2: Specifies that 20% of the data should be used for testing, and 80% for training.</a:t>
            </a:r>
          </a:p>
          <a:p>
            <a:pPr lvl="0" algn="just"/>
            <a:r>
              <a:rPr lang="en-US" altLang="en-US" sz="17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en-US" sz="17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altLang="en-US" sz="17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=42: Sets a random seed for reproducibility, so that the same split is obtained each time the code is run.</a:t>
            </a:r>
            <a:endParaRPr lang="en-IN" sz="1700" dirty="0"/>
          </a:p>
          <a:p>
            <a:endParaRPr lang="en-IN" sz="1700" dirty="0"/>
          </a:p>
          <a:p>
            <a:endParaRPr lang="en-IN" sz="1700" dirty="0"/>
          </a:p>
          <a:p>
            <a:endParaRPr lang="en-IN" sz="1700" dirty="0"/>
          </a:p>
          <a:p>
            <a:endParaRPr lang="en-IN" sz="17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05" y="3708685"/>
            <a:ext cx="7216244" cy="201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7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11019</TotalTime>
  <Words>612</Words>
  <Application>Microsoft Office PowerPoint</Application>
  <PresentationFormat>Custom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Shah</dc:creator>
  <cp:lastModifiedBy>Admin</cp:lastModifiedBy>
  <cp:revision>168</cp:revision>
  <dcterms:created xsi:type="dcterms:W3CDTF">2020-12-23T13:36:53Z</dcterms:created>
  <dcterms:modified xsi:type="dcterms:W3CDTF">2024-01-07T06:34:31Z</dcterms:modified>
</cp:coreProperties>
</file>