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6"/>
  </p:notesMasterIdLst>
  <p:sldIdLst>
    <p:sldId id="1670" r:id="rId6"/>
    <p:sldId id="1679" r:id="rId7"/>
    <p:sldId id="1680" r:id="rId8"/>
    <p:sldId id="257" r:id="rId9"/>
    <p:sldId id="1704" r:id="rId10"/>
    <p:sldId id="1706" r:id="rId11"/>
    <p:sldId id="1707" r:id="rId12"/>
    <p:sldId id="259" r:id="rId13"/>
    <p:sldId id="1705" r:id="rId14"/>
    <p:sldId id="1710" r:id="rId15"/>
    <p:sldId id="1708" r:id="rId16"/>
    <p:sldId id="1711" r:id="rId17"/>
    <p:sldId id="1709" r:id="rId18"/>
    <p:sldId id="1712" r:id="rId19"/>
    <p:sldId id="1713" r:id="rId20"/>
    <p:sldId id="1714" r:id="rId21"/>
    <p:sldId id="1715" r:id="rId22"/>
    <p:sldId id="1716" r:id="rId23"/>
    <p:sldId id="1689" r:id="rId24"/>
    <p:sldId id="1697" r:id="rId25"/>
  </p:sldIdLst>
  <p:sldSz cx="12192000" cy="6858000"/>
  <p:notesSz cx="6858000" cy="9144000"/>
  <p:custDataLst>
    <p:tags r:id="rId2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860C0-7EBE-4C31-94EA-F31F693EC678}" v="10" dt="2020-10-25T15:48:54.840"/>
    <p1510:client id="{8180013D-7E9B-4B48-985D-A77CEE28D6A6}" v="1744" dt="2020-10-25T14:44:48.990"/>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687" autoAdjust="0"/>
  </p:normalViewPr>
  <p:slideViewPr>
    <p:cSldViewPr snapToGrid="0">
      <p:cViewPr varScale="1">
        <p:scale>
          <a:sx n="75" d="100"/>
          <a:sy n="75" d="100"/>
        </p:scale>
        <p:origin x="1914"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635372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2711734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4071295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422153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209833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3342056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2565315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2401289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1849104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 different student to provide their solution to each part. If time permits, go over multiple students' work for each part.</a:t>
            </a:r>
          </a:p>
          <a:p>
            <a:pPr marL="171450" indent="-171450">
              <a:buFont typeface="Arial" panose="020B0604020202020204" pitchFamily="34" charset="0"/>
              <a:buChar char="•"/>
            </a:pPr>
            <a:r>
              <a:rPr lang="en-US" dirty="0"/>
              <a:t>Point out differences and discuss advantages and disadvantages to different approaches.</a:t>
            </a:r>
          </a:p>
          <a:p>
            <a:pPr marL="171450" indent="-171450">
              <a:buFont typeface="Arial" panose="020B0604020202020204" pitchFamily="34" charset="0"/>
              <a:buChar char="•"/>
            </a:pPr>
            <a:r>
              <a:rPr lang="en-US" dirty="0"/>
              <a:t>Emphasize that custom blocks do not have to be long and complicated to be useful.</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19</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20</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Lesson</a:t>
            </a:r>
          </a:p>
          <a:p>
            <a:pPr algn="l"/>
            <a:r>
              <a:rPr lang="en-US" dirty="0">
                <a:effectLst/>
              </a:rPr>
              <a:t>25 minutes | </a:t>
            </a:r>
            <a:r>
              <a:rPr lang="en-US" sz="1200" dirty="0">
                <a:effectLst/>
              </a:rPr>
              <a:t>Lab: If My Calculations Are Correct</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Yesterday you created a "gravity" custom block where a sprite would fall to the ground and stop when it touched a color.</a:t>
            </a:r>
          </a:p>
          <a:p>
            <a:r>
              <a:rPr lang="en-US" dirty="0"/>
              <a:t>However, the sprite always falls at the same rate. How would we get the sprite to fall at different rates?</a:t>
            </a:r>
          </a:p>
          <a:p>
            <a:endParaRPr lang="en-US" dirty="0"/>
          </a:p>
          <a:p>
            <a:r>
              <a:rPr lang="en-US" dirty="0"/>
              <a:t>We will solve this problem by adding an argument to the custom block named "gravity". We can then pass the rate we want the sprite to move.</a:t>
            </a:r>
          </a:p>
          <a:p>
            <a:pPr>
              <a:buFont typeface="+mj-lt"/>
              <a:buAutoNum type="arabicPeriod"/>
            </a:pPr>
            <a:r>
              <a:rPr lang="en-US" dirty="0"/>
              <a:t>Open Do Now 3.3 with the "gravity" custom block.</a:t>
            </a:r>
          </a:p>
          <a:p>
            <a:pPr>
              <a:buFont typeface="+mj-lt"/>
              <a:buAutoNum type="arabicPeriod"/>
            </a:pPr>
            <a:r>
              <a:rPr lang="en-US" dirty="0"/>
              <a:t>Add an argument named "rate" to the "gravity" block by clicking the "+" next to the custom block name.</a:t>
            </a:r>
          </a:p>
          <a:p>
            <a:pPr>
              <a:buFont typeface="+mj-lt"/>
              <a:buAutoNum type="arabicPeriod"/>
            </a:pPr>
            <a:r>
              <a:rPr lang="en-US" dirty="0"/>
              <a:t>Change the "move" block to move "rate" spaces by dragging the rate variable to the "move" block.</a:t>
            </a:r>
          </a:p>
          <a:p>
            <a:pPr>
              <a:buFont typeface="+mj-lt"/>
              <a:buAutoNum type="arabicPeriod"/>
            </a:pPr>
            <a:r>
              <a:rPr lang="en-US" dirty="0"/>
              <a:t>You can now pass different rates in your "gravity" custom block call located in the sprite's forever loop.</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Ask students to find blocks with the reporter shape (round) and speculate as to what they do and point out familiar examples</a:t>
            </a:r>
          </a:p>
          <a:p>
            <a:pPr>
              <a:buFont typeface="Arial" panose="020B0604020202020204" pitchFamily="34" charset="0"/>
              <a:buChar char="•"/>
            </a:pPr>
            <a:r>
              <a:rPr lang="en-US" dirty="0"/>
              <a:t>Explain the concept of reporting (returning) a value, and how reporter blocks are used to provide values to commands</a:t>
            </a:r>
          </a:p>
          <a:p>
            <a:pPr>
              <a:buFont typeface="Arial" panose="020B0604020202020204" pitchFamily="34" charset="0"/>
              <a:buChar char="•"/>
            </a:pPr>
            <a:r>
              <a:rPr lang="en-US" dirty="0"/>
              <a:t>Emphasize that reporters do not (and should not) perform any action—they are used to compute values which are in turn used by commands</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Emphasize that predicates must return true or false</a:t>
            </a:r>
          </a:p>
          <a:p>
            <a:pPr>
              <a:buFont typeface="Arial" panose="020B0604020202020204" pitchFamily="34" charset="0"/>
              <a:buChar char="•"/>
            </a:pPr>
            <a:r>
              <a:rPr lang="en-US" dirty="0"/>
              <a:t>Be aware, but don't necessarily tell students, that SNAP does not enforce this</a:t>
            </a:r>
          </a:p>
          <a:p>
            <a:pPr>
              <a:buFont typeface="Arial" panose="020B0604020202020204" pitchFamily="34" charset="0"/>
              <a:buChar char="•"/>
            </a:pPr>
            <a:r>
              <a:rPr lang="en-US" dirty="0"/>
              <a:t>Ask students why it might be useful to differentiate predicates from other reporters</a:t>
            </a:r>
          </a:p>
          <a:p>
            <a:pPr lvl="1">
              <a:buFont typeface="Arial" panose="020B0604020202020204" pitchFamily="34" charset="0"/>
              <a:buChar char="•"/>
            </a:pPr>
            <a:r>
              <a:rPr lang="en-US" dirty="0"/>
              <a:t>Only predicates can be used in a conditional</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37777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credit: </a:t>
            </a:r>
            <a:r>
              <a:rPr lang="en-US" b="0" i="0" dirty="0">
                <a:solidFill>
                  <a:srgbClr val="222222"/>
                </a:solidFill>
                <a:effectLst/>
                <a:latin typeface="Helvetica" panose="020B0604020202020204" pitchFamily="34" charset="0"/>
              </a:rPr>
              <a:t>Jay Sebastian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515760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10/25/2020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10/25/2020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0.xml"/><Relationship Id="rId7" Type="http://schemas.openxmlformats.org/officeDocument/2006/relationships/image" Target="../media/image33.png"/><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32.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hyperlink" Target="https://en.wikipedia.org/wiki/Pythagorean_theorem"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6.png"/><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35.png"/><Relationship Id="rId5" Type="http://schemas.openxmlformats.org/officeDocument/2006/relationships/image" Target="../media/image28.sv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35.png"/><Relationship Id="rId5" Type="http://schemas.openxmlformats.org/officeDocument/2006/relationships/image" Target="../media/image28.sv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4.xml"/><Relationship Id="rId6" Type="http://schemas.openxmlformats.org/officeDocument/2006/relationships/image" Target="../media/image37.png"/><Relationship Id="rId5" Type="http://schemas.openxmlformats.org/officeDocument/2006/relationships/image" Target="../media/image28.sv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5.xml"/><Relationship Id="rId6" Type="http://schemas.openxmlformats.org/officeDocument/2006/relationships/image" Target="../media/image37.png"/><Relationship Id="rId5" Type="http://schemas.openxmlformats.org/officeDocument/2006/relationships/image" Target="../media/image28.sv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6.xml"/><Relationship Id="rId6" Type="http://schemas.openxmlformats.org/officeDocument/2006/relationships/image" Target="../media/image38.png"/><Relationship Id="rId5" Type="http://schemas.openxmlformats.org/officeDocument/2006/relationships/image" Target="../media/image28.sv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image" Target="../media/image39.png"/><Relationship Id="rId5" Type="http://schemas.openxmlformats.org/officeDocument/2006/relationships/image" Target="../media/image28.sv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7.xml"/><Relationship Id="rId7" Type="http://schemas.openxmlformats.org/officeDocument/2006/relationships/image" Target="../media/image41.png"/><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40.png"/><Relationship Id="rId5" Type="http://schemas.openxmlformats.org/officeDocument/2006/relationships/image" Target="../media/image28.sv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19.xml"/><Relationship Id="rId6" Type="http://schemas.openxmlformats.org/officeDocument/2006/relationships/image" Target="../media/image42.png"/><Relationship Id="rId5" Type="http://schemas.openxmlformats.org/officeDocument/2006/relationships/image" Target="../media/image28.sv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7.xml"/><Relationship Id="rId1" Type="http://schemas.openxmlformats.org/officeDocument/2006/relationships/tags" Target="../tags/tag20.xml"/><Relationship Id="rId5" Type="http://schemas.openxmlformats.org/officeDocument/2006/relationships/image" Target="../media/image44.sv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21.xml"/><Relationship Id="rId5" Type="http://schemas.openxmlformats.org/officeDocument/2006/relationships/image" Target="../media/image46.sv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8.xml"/><Relationship Id="rId7"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3.png"/><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2.png"/><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3.4: Customization II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1</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23A0189D-E674-4DE2-863B-647A38C61919}"/>
              </a:ext>
            </a:extLst>
          </p:cNvPr>
          <p:cNvSpPr/>
          <p:nvPr/>
        </p:nvSpPr>
        <p:spPr bwMode="auto">
          <a:xfrm rot="16200000">
            <a:off x="5794001" y="2185709"/>
            <a:ext cx="4383740" cy="3818964"/>
          </a:xfrm>
          <a:prstGeom prst="r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a:cs typeface="Segoe UI"/>
              </a:rPr>
              <a:t>Lab 3.4: The Technicolor Window – Advanced Block</a:t>
            </a:r>
          </a:p>
        </p:txBody>
      </p:sp>
      <p:sp>
        <p:nvSpPr>
          <p:cNvPr id="3" name="Content Placeholder 2"/>
          <p:cNvSpPr>
            <a:spLocks noGrp="1"/>
          </p:cNvSpPr>
          <p:nvPr>
            <p:ph sz="quarter" idx="4294967295"/>
          </p:nvPr>
        </p:nvSpPr>
        <p:spPr>
          <a:xfrm>
            <a:off x="584200" y="2017713"/>
            <a:ext cx="11025188" cy="1027974"/>
          </a:xfrm>
        </p:spPr>
        <p:txBody>
          <a:bodyPr vert="horz" wrap="square" lIns="0" tIns="0" rIns="0" bIns="0" rtlCol="0" anchor="t">
            <a:spAutoFit/>
          </a:bodyPr>
          <a:lstStyle/>
          <a:p>
            <a:pPr marL="0" indent="0">
              <a:spcBef>
                <a:spcPts val="0"/>
              </a:spcBef>
              <a:spcAft>
                <a:spcPts val="1200"/>
              </a:spcAft>
              <a:buNone/>
            </a:pPr>
            <a:endParaRPr lang="en-US" dirty="0">
              <a:latin typeface="+mj-lt"/>
            </a:endParaRPr>
          </a:p>
          <a:p>
            <a:pPr marL="225425" indent="0">
              <a:buSzPct val="100000"/>
              <a:buNone/>
            </a:pPr>
            <a:endParaRPr lang="en-US" sz="2400" dirty="0"/>
          </a:p>
        </p:txBody>
      </p:sp>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Picture 5" descr="A picture containing drawing&#10;&#10;Description automatically generated">
            <a:extLst>
              <a:ext uri="{FF2B5EF4-FFF2-40B4-BE49-F238E27FC236}">
                <a16:creationId xmlns:a16="http://schemas.microsoft.com/office/drawing/2014/main" id="{0BB1873D-8EDA-49F7-8B11-AED64F9EFE29}"/>
              </a:ext>
            </a:extLst>
          </p:cNvPr>
          <p:cNvPicPr>
            <a:picLocks noChangeAspect="1"/>
          </p:cNvPicPr>
          <p:nvPr/>
        </p:nvPicPr>
        <p:blipFill>
          <a:blip r:embed="rId6"/>
          <a:stretch>
            <a:fillRect/>
          </a:stretch>
        </p:blipFill>
        <p:spPr>
          <a:xfrm>
            <a:off x="3747247" y="1796976"/>
            <a:ext cx="5091952" cy="574634"/>
          </a:xfrm>
          <a:prstGeom prst="rect">
            <a:avLst/>
          </a:prstGeom>
        </p:spPr>
      </p:pic>
      <p:pic>
        <p:nvPicPr>
          <p:cNvPr id="6" name="Picture 7" descr="Graphical user interface, text, application&#10;&#10;Description automatically generated">
            <a:extLst>
              <a:ext uri="{FF2B5EF4-FFF2-40B4-BE49-F238E27FC236}">
                <a16:creationId xmlns:a16="http://schemas.microsoft.com/office/drawing/2014/main" id="{61E40A75-6EC0-4FDE-9914-0C64E39359BF}"/>
              </a:ext>
            </a:extLst>
          </p:cNvPr>
          <p:cNvPicPr>
            <a:picLocks noChangeAspect="1"/>
          </p:cNvPicPr>
          <p:nvPr/>
        </p:nvPicPr>
        <p:blipFill>
          <a:blip r:embed="rId7"/>
          <a:stretch>
            <a:fillRect/>
          </a:stretch>
        </p:blipFill>
        <p:spPr>
          <a:xfrm>
            <a:off x="636494" y="1901226"/>
            <a:ext cx="2743200" cy="545432"/>
          </a:xfrm>
          <a:prstGeom prst="rect">
            <a:avLst/>
          </a:prstGeom>
        </p:spPr>
      </p:pic>
      <p:cxnSp>
        <p:nvCxnSpPr>
          <p:cNvPr id="7" name="Straight Arrow Connector 6">
            <a:extLst>
              <a:ext uri="{FF2B5EF4-FFF2-40B4-BE49-F238E27FC236}">
                <a16:creationId xmlns:a16="http://schemas.microsoft.com/office/drawing/2014/main" id="{20DAF355-4455-4848-BB8C-ED05E26183FD}"/>
              </a:ext>
            </a:extLst>
          </p:cNvPr>
          <p:cNvCxnSpPr/>
          <p:nvPr/>
        </p:nvCxnSpPr>
        <p:spPr>
          <a:xfrm>
            <a:off x="4966447" y="2487707"/>
            <a:ext cx="26895" cy="4061011"/>
          </a:xfrm>
          <a:prstGeom prst="straightConnector1">
            <a:avLst/>
          </a:prstGeom>
          <a:ln w="635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6AEDCD-628F-4BC5-AE48-1AEDA6FDE851}"/>
              </a:ext>
            </a:extLst>
          </p:cNvPr>
          <p:cNvCxnSpPr/>
          <p:nvPr/>
        </p:nvCxnSpPr>
        <p:spPr>
          <a:xfrm flipV="1">
            <a:off x="4212853" y="6252321"/>
            <a:ext cx="6275293" cy="26894"/>
          </a:xfrm>
          <a:prstGeom prst="straightConnector1">
            <a:avLst/>
          </a:prstGeom>
          <a:ln w="635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Isosceles Triangle 8">
            <a:extLst>
              <a:ext uri="{FF2B5EF4-FFF2-40B4-BE49-F238E27FC236}">
                <a16:creationId xmlns:a16="http://schemas.microsoft.com/office/drawing/2014/main" id="{BFEE11E5-F3BA-4828-B988-1618596988E8}"/>
              </a:ext>
            </a:extLst>
          </p:cNvPr>
          <p:cNvSpPr/>
          <p:nvPr/>
        </p:nvSpPr>
        <p:spPr bwMode="auto">
          <a:xfrm rot="5400000">
            <a:off x="5793128" y="6094879"/>
            <a:ext cx="352493" cy="340659"/>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93A03481-C900-4A6D-9F60-695B9A5104E5}"/>
              </a:ext>
            </a:extLst>
          </p:cNvPr>
          <p:cNvSpPr txBox="1"/>
          <p:nvPr/>
        </p:nvSpPr>
        <p:spPr>
          <a:xfrm>
            <a:off x="7599831" y="3745007"/>
            <a:ext cx="224118"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2000">
                <a:gradFill>
                  <a:gsLst>
                    <a:gs pos="2917">
                      <a:schemeClr val="tx1"/>
                    </a:gs>
                    <a:gs pos="30000">
                      <a:schemeClr val="tx1"/>
                    </a:gs>
                  </a:gsLst>
                  <a:lin ang="5400000" scaled="0"/>
                </a:gradFill>
                <a:cs typeface="Segoe UI"/>
              </a:rPr>
              <a:t>c</a:t>
            </a:r>
            <a:endParaRPr lang="en-US" sz="2000" dirty="0">
              <a:gradFill>
                <a:gsLst>
                  <a:gs pos="2917">
                    <a:schemeClr val="tx1"/>
                  </a:gs>
                  <a:gs pos="30000">
                    <a:schemeClr val="tx1"/>
                  </a:gs>
                </a:gsLst>
                <a:lin ang="5400000" scaled="0"/>
              </a:gradFill>
              <a:cs typeface="Segoe UI"/>
            </a:endParaRPr>
          </a:p>
        </p:txBody>
      </p:sp>
      <p:sp>
        <p:nvSpPr>
          <p:cNvPr id="13" name="TextBox 12">
            <a:extLst>
              <a:ext uri="{FF2B5EF4-FFF2-40B4-BE49-F238E27FC236}">
                <a16:creationId xmlns:a16="http://schemas.microsoft.com/office/drawing/2014/main" id="{DB2EA91D-CB90-430F-8A31-2C6482E5B47D}"/>
              </a:ext>
            </a:extLst>
          </p:cNvPr>
          <p:cNvSpPr txBox="1"/>
          <p:nvPr/>
        </p:nvSpPr>
        <p:spPr>
          <a:xfrm>
            <a:off x="8200464" y="6326840"/>
            <a:ext cx="726141"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a </a:t>
            </a:r>
            <a:endParaRPr lang="en-US" sz="2000" dirty="0">
              <a:gradFill>
                <a:gsLst>
                  <a:gs pos="2917">
                    <a:schemeClr val="tx1"/>
                  </a:gs>
                  <a:gs pos="30000">
                    <a:schemeClr val="tx1"/>
                  </a:gs>
                </a:gsLst>
                <a:lin ang="5400000" scaled="0"/>
              </a:gradFill>
              <a:cs typeface="Segoe UI"/>
            </a:endParaRPr>
          </a:p>
        </p:txBody>
      </p:sp>
      <p:sp>
        <p:nvSpPr>
          <p:cNvPr id="14" name="TextBox 13">
            <a:extLst>
              <a:ext uri="{FF2B5EF4-FFF2-40B4-BE49-F238E27FC236}">
                <a16:creationId xmlns:a16="http://schemas.microsoft.com/office/drawing/2014/main" id="{D46F9685-86A3-4538-A7B1-B3B0587D0195}"/>
              </a:ext>
            </a:extLst>
          </p:cNvPr>
          <p:cNvSpPr txBox="1"/>
          <p:nvPr/>
        </p:nvSpPr>
        <p:spPr>
          <a:xfrm>
            <a:off x="10083052" y="3673287"/>
            <a:ext cx="806823"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b </a:t>
            </a:r>
            <a:endParaRPr lang="en-US" sz="2000" dirty="0">
              <a:gradFill>
                <a:gsLst>
                  <a:gs pos="2917">
                    <a:schemeClr val="tx1"/>
                  </a:gs>
                  <a:gs pos="30000">
                    <a:schemeClr val="tx1"/>
                  </a:gs>
                </a:gsLst>
                <a:lin ang="5400000" scaled="0"/>
              </a:gradFill>
              <a:cs typeface="Segoe UI"/>
            </a:endParaRPr>
          </a:p>
        </p:txBody>
      </p:sp>
      <p:sp>
        <p:nvSpPr>
          <p:cNvPr id="16" name="TextBox 15">
            <a:extLst>
              <a:ext uri="{FF2B5EF4-FFF2-40B4-BE49-F238E27FC236}">
                <a16:creationId xmlns:a16="http://schemas.microsoft.com/office/drawing/2014/main" id="{A8870A2F-040B-4159-A4C9-83DE68A5E358}"/>
              </a:ext>
            </a:extLst>
          </p:cNvPr>
          <p:cNvSpPr txBox="1"/>
          <p:nvPr/>
        </p:nvSpPr>
        <p:spPr>
          <a:xfrm>
            <a:off x="5797364" y="6442822"/>
            <a:ext cx="833718"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rPr>
              <a:t>(1, 0)</a:t>
            </a:r>
            <a:endParaRPr lang="en-US" sz="2000">
              <a:gradFill>
                <a:gsLst>
                  <a:gs pos="2917">
                    <a:schemeClr val="tx1"/>
                  </a:gs>
                  <a:gs pos="30000">
                    <a:schemeClr val="tx1"/>
                  </a:gs>
                </a:gsLst>
                <a:lin ang="5400000" scaled="0"/>
              </a:gradFill>
              <a:cs typeface="Segoe UI"/>
            </a:endParaRPr>
          </a:p>
        </p:txBody>
      </p:sp>
      <p:sp>
        <p:nvSpPr>
          <p:cNvPr id="21" name="TextBox 20">
            <a:extLst>
              <a:ext uri="{FF2B5EF4-FFF2-40B4-BE49-F238E27FC236}">
                <a16:creationId xmlns:a16="http://schemas.microsoft.com/office/drawing/2014/main" id="{66538FD3-AAA3-486B-B2B3-D42A98E20157}"/>
              </a:ext>
            </a:extLst>
          </p:cNvPr>
          <p:cNvSpPr txBox="1"/>
          <p:nvPr/>
        </p:nvSpPr>
        <p:spPr>
          <a:xfrm>
            <a:off x="9992846" y="1781175"/>
            <a:ext cx="833718"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rPr>
              <a:t>(4, 4)</a:t>
            </a:r>
            <a:endParaRPr lang="en-US" sz="2000">
              <a:gradFill>
                <a:gsLst>
                  <a:gs pos="2917">
                    <a:schemeClr val="tx1"/>
                  </a:gs>
                  <a:gs pos="30000">
                    <a:schemeClr val="tx1"/>
                  </a:gs>
                </a:gsLst>
                <a:lin ang="5400000" scaled="0"/>
              </a:gradFill>
              <a:cs typeface="Segoe UI"/>
            </a:endParaRPr>
          </a:p>
        </p:txBody>
      </p:sp>
      <p:pic>
        <p:nvPicPr>
          <p:cNvPr id="22" name="Picture 22" descr="Shape&#10;&#10;Description automatically generated">
            <a:extLst>
              <a:ext uri="{FF2B5EF4-FFF2-40B4-BE49-F238E27FC236}">
                <a16:creationId xmlns:a16="http://schemas.microsoft.com/office/drawing/2014/main" id="{3EAD4403-23B6-4F39-9A93-EE9AA7FE1B24}"/>
              </a:ext>
            </a:extLst>
          </p:cNvPr>
          <p:cNvPicPr>
            <a:picLocks noChangeAspect="1"/>
          </p:cNvPicPr>
          <p:nvPr/>
        </p:nvPicPr>
        <p:blipFill>
          <a:blip r:embed="rId8"/>
          <a:stretch>
            <a:fillRect/>
          </a:stretch>
        </p:blipFill>
        <p:spPr>
          <a:xfrm>
            <a:off x="1115265" y="3637709"/>
            <a:ext cx="2162175" cy="676275"/>
          </a:xfrm>
          <a:prstGeom prst="rect">
            <a:avLst/>
          </a:prstGeom>
        </p:spPr>
      </p:pic>
      <p:sp>
        <p:nvSpPr>
          <p:cNvPr id="23" name="TextBox 22">
            <a:extLst>
              <a:ext uri="{FF2B5EF4-FFF2-40B4-BE49-F238E27FC236}">
                <a16:creationId xmlns:a16="http://schemas.microsoft.com/office/drawing/2014/main" id="{FAFFECAA-60C4-4AE8-ABD7-0241DF8944AC}"/>
              </a:ext>
            </a:extLst>
          </p:cNvPr>
          <p:cNvSpPr txBox="1"/>
          <p:nvPr/>
        </p:nvSpPr>
        <p:spPr>
          <a:xfrm>
            <a:off x="385483" y="4518211"/>
            <a:ext cx="4356846"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Pythagorean equation</a:t>
            </a:r>
          </a:p>
          <a:p>
            <a:r>
              <a:rPr lang="en-US" sz="2000" dirty="0">
                <a:ea typeface="+mn-lt"/>
                <a:cs typeface="+mn-lt"/>
                <a:hlinkClick r:id="rId9"/>
              </a:rPr>
              <a:t>https://en.wikipedia.org/wiki/Pythagorean_theorem</a:t>
            </a:r>
            <a:r>
              <a:rPr lang="en-US" sz="2000" dirty="0">
                <a:ea typeface="+mn-lt"/>
                <a:cs typeface="+mn-lt"/>
              </a:rPr>
              <a:t> </a:t>
            </a:r>
            <a:endParaRPr lang="en-US" dirty="0"/>
          </a:p>
        </p:txBody>
      </p:sp>
    </p:spTree>
    <p:custDataLst>
      <p:tags r:id="rId1"/>
    </p:custDataLst>
    <p:extLst>
      <p:ext uri="{BB962C8B-B14F-4D97-AF65-F5344CB8AC3E}">
        <p14:creationId xmlns:p14="http://schemas.microsoft.com/office/powerpoint/2010/main" val="21778392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Lab 3.4: The Technicolor Window – Advanced Block</a:t>
            </a:r>
          </a:p>
        </p:txBody>
      </p:sp>
      <p:sp>
        <p:nvSpPr>
          <p:cNvPr id="3" name="Content Placeholder 2"/>
          <p:cNvSpPr>
            <a:spLocks noGrp="1"/>
          </p:cNvSpPr>
          <p:nvPr>
            <p:ph sz="quarter" idx="4294967295"/>
          </p:nvPr>
        </p:nvSpPr>
        <p:spPr>
          <a:xfrm>
            <a:off x="584200" y="2017713"/>
            <a:ext cx="11025188" cy="4499693"/>
          </a:xfrm>
        </p:spPr>
        <p:txBody>
          <a:bodyPr vert="horz" wrap="square" lIns="0" tIns="0" rIns="0" bIns="0" rtlCol="0" anchor="t">
            <a:spAutoFit/>
          </a:bodyPr>
          <a:lstStyle/>
          <a:p>
            <a:pPr marL="0" indent="0">
              <a:spcBef>
                <a:spcPts val="0"/>
              </a:spcBef>
              <a:spcAft>
                <a:spcPts val="1200"/>
              </a:spcAft>
              <a:buNone/>
            </a:pPr>
            <a:r>
              <a:rPr lang="en-US">
                <a:latin typeface="+mj-lt"/>
                <a:cs typeface="Segoe UI"/>
              </a:rPr>
              <a:t>1 advanced custom block:</a:t>
            </a:r>
          </a:p>
          <a:p>
            <a:pPr marL="575945" indent="-350520">
              <a:buSzPct val="100000"/>
              <a:buFont typeface="Arial" panose="020B0604020202020204" pitchFamily="34" charset="0"/>
              <a:buChar char="•"/>
            </a:pPr>
            <a:r>
              <a:rPr lang="en-US" sz="2400">
                <a:ea typeface="+mn-lt"/>
                <a:cs typeface="+mn-lt"/>
              </a:rPr>
              <a:t>Write a custom SNAP reporter block called “snap to range” which takes a number and a range consisting of two other numbers (three arguments total). If the first argument is within the range, it simply reports the same number; otherwise, it reports the number in the range which is closest to the first argument.</a:t>
            </a:r>
            <a:endParaRPr lang="en-US" sz="2400"/>
          </a:p>
          <a:p>
            <a:pPr marL="0" indent="0">
              <a:buNone/>
              <a:tabLst>
                <a:tab pos="969963" algn="l"/>
              </a:tabLst>
            </a:pPr>
            <a:endParaRPr lang="en-US" dirty="0"/>
          </a:p>
          <a:p>
            <a:pPr marL="0" indent="0">
              <a:buNone/>
            </a:pPr>
            <a:endParaRPr lang="en-US" dirty="0">
              <a:effectLst/>
              <a:ea typeface="Calibri" panose="020F0502020204030204" pitchFamily="34" charset="0"/>
            </a:endParaRPr>
          </a:p>
          <a:p>
            <a:pPr marL="0" indent="0">
              <a:buNone/>
            </a:pPr>
            <a:endParaRPr lang="en-US" dirty="0"/>
          </a:p>
          <a:p>
            <a:pPr marL="0" indent="0">
              <a:buNone/>
            </a:pPr>
            <a:r>
              <a:rPr lang="en-US" sz="2400">
                <a:latin typeface="+mj-lt"/>
                <a:cs typeface="Segoe UI"/>
              </a:rPr>
              <a:t>Hint: think about how you can use the blocks from part 1</a:t>
            </a:r>
            <a:endParaRPr lang="en-US"/>
          </a:p>
        </p:txBody>
      </p:sp>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7" descr="A picture containing hitting, green, ball, monitor&#10;&#10;Description automatically generated">
            <a:extLst>
              <a:ext uri="{FF2B5EF4-FFF2-40B4-BE49-F238E27FC236}">
                <a16:creationId xmlns:a16="http://schemas.microsoft.com/office/drawing/2014/main" id="{C2F85466-FEC0-4BF7-A6C8-5266759F880D}"/>
              </a:ext>
            </a:extLst>
          </p:cNvPr>
          <p:cNvPicPr>
            <a:picLocks noChangeAspect="1"/>
          </p:cNvPicPr>
          <p:nvPr/>
        </p:nvPicPr>
        <p:blipFill>
          <a:blip r:embed="rId6"/>
          <a:stretch>
            <a:fillRect/>
          </a:stretch>
        </p:blipFill>
        <p:spPr>
          <a:xfrm>
            <a:off x="1515035" y="5048665"/>
            <a:ext cx="3675529" cy="489986"/>
          </a:xfrm>
          <a:prstGeom prst="rect">
            <a:avLst/>
          </a:prstGeom>
        </p:spPr>
      </p:pic>
      <p:pic>
        <p:nvPicPr>
          <p:cNvPr id="8" name="Picture 8" descr="A picture containing hitting, green, ball, monitor&#10;&#10;Description automatically generated">
            <a:extLst>
              <a:ext uri="{FF2B5EF4-FFF2-40B4-BE49-F238E27FC236}">
                <a16:creationId xmlns:a16="http://schemas.microsoft.com/office/drawing/2014/main" id="{7BB78CB8-3B1A-4538-8C41-F9695EBB4298}"/>
              </a:ext>
            </a:extLst>
          </p:cNvPr>
          <p:cNvPicPr>
            <a:picLocks noChangeAspect="1"/>
          </p:cNvPicPr>
          <p:nvPr/>
        </p:nvPicPr>
        <p:blipFill>
          <a:blip r:embed="rId7"/>
          <a:stretch>
            <a:fillRect/>
          </a:stretch>
        </p:blipFill>
        <p:spPr>
          <a:xfrm>
            <a:off x="7297271" y="5048665"/>
            <a:ext cx="3612776" cy="489986"/>
          </a:xfrm>
          <a:prstGeom prst="rect">
            <a:avLst/>
          </a:prstGeom>
        </p:spPr>
      </p:pic>
    </p:spTree>
    <p:custDataLst>
      <p:tags r:id="rId1"/>
    </p:custDataLst>
    <p:extLst>
      <p:ext uri="{BB962C8B-B14F-4D97-AF65-F5344CB8AC3E}">
        <p14:creationId xmlns:p14="http://schemas.microsoft.com/office/powerpoint/2010/main" val="23611902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Lab 3.4: The Technicolor Window – Advanced Block</a:t>
            </a:r>
          </a:p>
        </p:txBody>
      </p:sp>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7" descr="A picture containing hitting, green, ball, monitor&#10;&#10;Description automatically generated">
            <a:extLst>
              <a:ext uri="{FF2B5EF4-FFF2-40B4-BE49-F238E27FC236}">
                <a16:creationId xmlns:a16="http://schemas.microsoft.com/office/drawing/2014/main" id="{C2F85466-FEC0-4BF7-A6C8-5266759F880D}"/>
              </a:ext>
            </a:extLst>
          </p:cNvPr>
          <p:cNvPicPr>
            <a:picLocks noChangeAspect="1"/>
          </p:cNvPicPr>
          <p:nvPr/>
        </p:nvPicPr>
        <p:blipFill>
          <a:blip r:embed="rId6"/>
          <a:stretch>
            <a:fillRect/>
          </a:stretch>
        </p:blipFill>
        <p:spPr>
          <a:xfrm>
            <a:off x="5029200" y="2179959"/>
            <a:ext cx="3675529" cy="489986"/>
          </a:xfrm>
          <a:prstGeom prst="rect">
            <a:avLst/>
          </a:prstGeom>
        </p:spPr>
      </p:pic>
      <p:sp>
        <p:nvSpPr>
          <p:cNvPr id="5" name="Rectangle 4">
            <a:extLst>
              <a:ext uri="{FF2B5EF4-FFF2-40B4-BE49-F238E27FC236}">
                <a16:creationId xmlns:a16="http://schemas.microsoft.com/office/drawing/2014/main" id="{8716C02B-7D81-4B29-A170-AD5F702D8A81}"/>
              </a:ext>
            </a:extLst>
          </p:cNvPr>
          <p:cNvSpPr/>
          <p:nvPr/>
        </p:nvSpPr>
        <p:spPr bwMode="auto">
          <a:xfrm>
            <a:off x="376518" y="6055659"/>
            <a:ext cx="11358281" cy="493059"/>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1F6AB8AB-6D19-46DE-A5B8-50D9C1951D26}"/>
              </a:ext>
            </a:extLst>
          </p:cNvPr>
          <p:cNvSpPr txBox="1"/>
          <p:nvPr/>
        </p:nvSpPr>
        <p:spPr>
          <a:xfrm>
            <a:off x="1093134" y="6149227"/>
            <a:ext cx="2743200"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n (3)</a:t>
            </a:r>
            <a:endParaRPr lang="en-US" sz="2000" dirty="0">
              <a:gradFill>
                <a:gsLst>
                  <a:gs pos="2917">
                    <a:schemeClr val="tx1"/>
                  </a:gs>
                  <a:gs pos="30000">
                    <a:schemeClr val="tx1"/>
                  </a:gs>
                </a:gsLst>
                <a:lin ang="5400000" scaled="0"/>
              </a:gradFill>
              <a:cs typeface="Segoe UI"/>
            </a:endParaRPr>
          </a:p>
        </p:txBody>
      </p:sp>
      <p:sp>
        <p:nvSpPr>
          <p:cNvPr id="9" name="TextBox 8">
            <a:extLst>
              <a:ext uri="{FF2B5EF4-FFF2-40B4-BE49-F238E27FC236}">
                <a16:creationId xmlns:a16="http://schemas.microsoft.com/office/drawing/2014/main" id="{B2FD929A-D68B-4566-A243-A61F8D9E831C}"/>
              </a:ext>
            </a:extLst>
          </p:cNvPr>
          <p:cNvSpPr txBox="1"/>
          <p:nvPr/>
        </p:nvSpPr>
        <p:spPr>
          <a:xfrm>
            <a:off x="3997699" y="6149227"/>
            <a:ext cx="1299883"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lower (5)</a:t>
            </a:r>
            <a:endParaRPr lang="en-US" sz="2000" dirty="0">
              <a:gradFill>
                <a:gsLst>
                  <a:gs pos="2917">
                    <a:schemeClr val="tx1"/>
                  </a:gs>
                  <a:gs pos="30000">
                    <a:schemeClr val="tx1"/>
                  </a:gs>
                </a:gsLst>
                <a:lin ang="5400000" scaled="0"/>
              </a:gradFill>
              <a:cs typeface="Segoe UI"/>
            </a:endParaRPr>
          </a:p>
        </p:txBody>
      </p:sp>
      <p:sp>
        <p:nvSpPr>
          <p:cNvPr id="10" name="TextBox 9">
            <a:extLst>
              <a:ext uri="{FF2B5EF4-FFF2-40B4-BE49-F238E27FC236}">
                <a16:creationId xmlns:a16="http://schemas.microsoft.com/office/drawing/2014/main" id="{07AA982D-FCEA-482F-9052-580B15D62083}"/>
              </a:ext>
            </a:extLst>
          </p:cNvPr>
          <p:cNvSpPr txBox="1"/>
          <p:nvPr/>
        </p:nvSpPr>
        <p:spPr>
          <a:xfrm>
            <a:off x="7969062" y="6149226"/>
            <a:ext cx="1470212"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upper (10)</a:t>
            </a:r>
          </a:p>
        </p:txBody>
      </p:sp>
      <p:sp>
        <p:nvSpPr>
          <p:cNvPr id="15" name="Arrow: Right 14">
            <a:extLst>
              <a:ext uri="{FF2B5EF4-FFF2-40B4-BE49-F238E27FC236}">
                <a16:creationId xmlns:a16="http://schemas.microsoft.com/office/drawing/2014/main" id="{D8F7FB57-B57C-4404-934A-1D0D84FECA11}"/>
              </a:ext>
            </a:extLst>
          </p:cNvPr>
          <p:cNvSpPr/>
          <p:nvPr/>
        </p:nvSpPr>
        <p:spPr bwMode="auto">
          <a:xfrm>
            <a:off x="9235261" y="5353901"/>
            <a:ext cx="2367937" cy="556349"/>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a:rPr>
              <a:t>R5</a:t>
            </a:r>
            <a:endParaRPr lang="en-US" sz="2000" dirty="0">
              <a:solidFill>
                <a:schemeClr val="bg1"/>
              </a:soli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BDA2B468-9A1A-4EBD-802D-086782A9CD65}"/>
              </a:ext>
            </a:extLst>
          </p:cNvPr>
          <p:cNvCxnSpPr/>
          <p:nvPr/>
        </p:nvCxnSpPr>
        <p:spPr>
          <a:xfrm flipH="1">
            <a:off x="1350309" y="2744320"/>
            <a:ext cx="4312022" cy="3227294"/>
          </a:xfrm>
          <a:prstGeom prst="straightConnector1">
            <a:avLst/>
          </a:prstGeom>
          <a:ln w="63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52BAE5-6762-482E-BF08-BF1CA55BEE74}"/>
              </a:ext>
            </a:extLst>
          </p:cNvPr>
          <p:cNvCxnSpPr>
            <a:cxnSpLocks/>
          </p:cNvCxnSpPr>
          <p:nvPr/>
        </p:nvCxnSpPr>
        <p:spPr>
          <a:xfrm flipH="1">
            <a:off x="4487955" y="2780178"/>
            <a:ext cx="2492188" cy="3200399"/>
          </a:xfrm>
          <a:prstGeom prst="straightConnector1">
            <a:avLst/>
          </a:prstGeom>
          <a:ln w="63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1A8D4F-A439-4F63-BB42-52AB71694DE9}"/>
              </a:ext>
            </a:extLst>
          </p:cNvPr>
          <p:cNvCxnSpPr>
            <a:cxnSpLocks/>
          </p:cNvCxnSpPr>
          <p:nvPr/>
        </p:nvCxnSpPr>
        <p:spPr>
          <a:xfrm>
            <a:off x="7822824" y="2762249"/>
            <a:ext cx="735106" cy="3236257"/>
          </a:xfrm>
          <a:prstGeom prst="straightConnector1">
            <a:avLst/>
          </a:prstGeom>
          <a:ln w="63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Arrow: Left 10">
            <a:extLst>
              <a:ext uri="{FF2B5EF4-FFF2-40B4-BE49-F238E27FC236}">
                <a16:creationId xmlns:a16="http://schemas.microsoft.com/office/drawing/2014/main" id="{86014A83-1CBD-4196-8755-1E5940317EE5}"/>
              </a:ext>
            </a:extLst>
          </p:cNvPr>
          <p:cNvSpPr/>
          <p:nvPr/>
        </p:nvSpPr>
        <p:spPr bwMode="auto">
          <a:xfrm>
            <a:off x="415111" y="5355023"/>
            <a:ext cx="3587136" cy="556349"/>
          </a:xfrm>
          <a:prstGeom prst="lef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a:rPr>
              <a:t>R1</a:t>
            </a:r>
            <a:endParaRPr lang="en-US" sz="2000" dirty="0">
              <a:solidFill>
                <a:schemeClr val="bg1"/>
              </a:solidFill>
              <a:ea typeface="Segoe UI" pitchFamily="34" charset="0"/>
              <a:cs typeface="Segoe UI" pitchFamily="34" charset="0"/>
            </a:endParaRPr>
          </a:p>
        </p:txBody>
      </p:sp>
      <p:sp>
        <p:nvSpPr>
          <p:cNvPr id="12" name="Arrow: Left-Right 11">
            <a:extLst>
              <a:ext uri="{FF2B5EF4-FFF2-40B4-BE49-F238E27FC236}">
                <a16:creationId xmlns:a16="http://schemas.microsoft.com/office/drawing/2014/main" id="{7A9A2EB8-C7EA-4046-810D-F53E2427661B}"/>
              </a:ext>
            </a:extLst>
          </p:cNvPr>
          <p:cNvSpPr/>
          <p:nvPr/>
        </p:nvSpPr>
        <p:spPr bwMode="auto">
          <a:xfrm>
            <a:off x="3998102" y="4825544"/>
            <a:ext cx="1216152" cy="592208"/>
          </a:xfrm>
          <a:prstGeom prst="lef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a:rPr>
              <a:t>R2</a:t>
            </a:r>
            <a:endParaRPr lang="en-US" sz="2000" dirty="0">
              <a:solidFill>
                <a:schemeClr val="bg1"/>
              </a:solidFill>
              <a:ea typeface="Segoe UI" pitchFamily="34" charset="0"/>
              <a:cs typeface="Segoe UI" pitchFamily="34" charset="0"/>
            </a:endParaRPr>
          </a:p>
        </p:txBody>
      </p:sp>
      <p:sp>
        <p:nvSpPr>
          <p:cNvPr id="13" name="Arrow: Left-Right 12">
            <a:extLst>
              <a:ext uri="{FF2B5EF4-FFF2-40B4-BE49-F238E27FC236}">
                <a16:creationId xmlns:a16="http://schemas.microsoft.com/office/drawing/2014/main" id="{A0974E15-DB01-43F8-8728-69B2A2CCAEC4}"/>
              </a:ext>
            </a:extLst>
          </p:cNvPr>
          <p:cNvSpPr/>
          <p:nvPr/>
        </p:nvSpPr>
        <p:spPr bwMode="auto">
          <a:xfrm>
            <a:off x="5217302" y="4233873"/>
            <a:ext cx="2749116" cy="592208"/>
          </a:xfrm>
          <a:prstGeom prst="lef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a:rPr>
              <a:t>R3</a:t>
            </a:r>
            <a:endParaRPr lang="en-US" sz="2000" dirty="0">
              <a:solidFill>
                <a:schemeClr val="bg1"/>
              </a:soli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B1213AAC-95A4-4108-9E33-2B89A49E23FF}"/>
              </a:ext>
            </a:extLst>
          </p:cNvPr>
          <p:cNvSpPr/>
          <p:nvPr/>
        </p:nvSpPr>
        <p:spPr bwMode="auto">
          <a:xfrm>
            <a:off x="7969466" y="4825543"/>
            <a:ext cx="1260975" cy="592208"/>
          </a:xfrm>
          <a:prstGeom prst="lef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a:rPr>
              <a:t>R3</a:t>
            </a:r>
            <a:endParaRPr lang="en-US" sz="2000" dirty="0">
              <a:solidFill>
                <a:schemeClr val="bg1"/>
              </a:solidFill>
              <a:ea typeface="Segoe UI" pitchFamily="34" charset="0"/>
              <a:cs typeface="Segoe UI" pitchFamily="34" charset="0"/>
            </a:endParaRPr>
          </a:p>
        </p:txBody>
      </p:sp>
      <p:sp>
        <p:nvSpPr>
          <p:cNvPr id="20" name="TextBox 19">
            <a:extLst>
              <a:ext uri="{FF2B5EF4-FFF2-40B4-BE49-F238E27FC236}">
                <a16:creationId xmlns:a16="http://schemas.microsoft.com/office/drawing/2014/main" id="{1F65AB43-C499-4657-80D0-4F31C6A2D248}"/>
              </a:ext>
            </a:extLst>
          </p:cNvPr>
          <p:cNvSpPr txBox="1"/>
          <p:nvPr/>
        </p:nvSpPr>
        <p:spPr>
          <a:xfrm>
            <a:off x="722220" y="1905560"/>
            <a:ext cx="4043082" cy="2462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2000">
                <a:gradFill>
                  <a:gsLst>
                    <a:gs pos="2917">
                      <a:schemeClr val="tx1"/>
                    </a:gs>
                    <a:gs pos="30000">
                      <a:schemeClr val="tx1"/>
                    </a:gs>
                  </a:gsLst>
                  <a:lin ang="5400000" scaled="0"/>
                </a:gradFill>
              </a:rPr>
              <a:t>5 ranges (R1-5) to evaluate (and test):</a:t>
            </a:r>
          </a:p>
          <a:p>
            <a:pPr algn="ctr"/>
            <a:endParaRPr lang="en-US" sz="2000" dirty="0">
              <a:gradFill>
                <a:gsLst>
                  <a:gs pos="2917">
                    <a:schemeClr val="tx1"/>
                  </a:gs>
                  <a:gs pos="30000">
                    <a:schemeClr val="tx1"/>
                  </a:gs>
                </a:gsLst>
                <a:lin ang="5400000" scaled="0"/>
              </a:gradFill>
              <a:cs typeface="Segoe UI"/>
            </a:endParaRPr>
          </a:p>
          <a:p>
            <a:r>
              <a:rPr lang="en-US" sz="2000">
                <a:gradFill>
                  <a:gsLst>
                    <a:gs pos="2917">
                      <a:schemeClr val="tx1"/>
                    </a:gs>
                    <a:gs pos="30000">
                      <a:schemeClr val="tx1"/>
                    </a:gs>
                  </a:gsLst>
                  <a:lin ang="5400000" scaled="0"/>
                </a:gradFill>
                <a:cs typeface="Segoe UI"/>
              </a:rPr>
              <a:t>R1 =&gt; lower</a:t>
            </a:r>
          </a:p>
          <a:p>
            <a:r>
              <a:rPr lang="en-US" sz="2000">
                <a:gradFill>
                  <a:gsLst>
                    <a:gs pos="2917">
                      <a:schemeClr val="tx1"/>
                    </a:gs>
                    <a:gs pos="30000">
                      <a:schemeClr val="tx1"/>
                    </a:gs>
                  </a:gsLst>
                  <a:lin ang="5400000" scaled="0"/>
                </a:gradFill>
                <a:cs typeface="Segoe UI"/>
              </a:rPr>
              <a:t>R2 =&gt; n</a:t>
            </a:r>
            <a:endParaRPr lang="en-US" sz="2000" dirty="0">
              <a:gradFill>
                <a:gsLst>
                  <a:gs pos="2917">
                    <a:schemeClr val="tx1"/>
                  </a:gs>
                  <a:gs pos="30000">
                    <a:schemeClr val="tx1"/>
                  </a:gs>
                </a:gsLst>
                <a:lin ang="5400000" scaled="0"/>
              </a:gradFill>
              <a:cs typeface="Segoe UI"/>
            </a:endParaRPr>
          </a:p>
          <a:p>
            <a:r>
              <a:rPr lang="en-US" sz="2000">
                <a:gradFill>
                  <a:gsLst>
                    <a:gs pos="2917">
                      <a:schemeClr val="tx1"/>
                    </a:gs>
                    <a:gs pos="30000">
                      <a:schemeClr val="tx1"/>
                    </a:gs>
                  </a:gsLst>
                  <a:lin ang="5400000" scaled="0"/>
                </a:gradFill>
                <a:cs typeface="Segoe UI"/>
              </a:rPr>
              <a:t>R3 =&gt; n</a:t>
            </a:r>
          </a:p>
          <a:p>
            <a:r>
              <a:rPr lang="en-US" sz="2000">
                <a:gradFill>
                  <a:gsLst>
                    <a:gs pos="2917">
                      <a:schemeClr val="tx1"/>
                    </a:gs>
                    <a:gs pos="30000">
                      <a:schemeClr val="tx1"/>
                    </a:gs>
                  </a:gsLst>
                  <a:lin ang="5400000" scaled="0"/>
                </a:gradFill>
                <a:cs typeface="Segoe UI"/>
              </a:rPr>
              <a:t>R4 =&gt; n</a:t>
            </a:r>
          </a:p>
          <a:p>
            <a:r>
              <a:rPr lang="en-US" sz="2000">
                <a:gradFill>
                  <a:gsLst>
                    <a:gs pos="2917">
                      <a:schemeClr val="tx1"/>
                    </a:gs>
                    <a:gs pos="30000">
                      <a:schemeClr val="tx1"/>
                    </a:gs>
                  </a:gsLst>
                  <a:lin ang="5400000" scaled="0"/>
                </a:gradFill>
                <a:cs typeface="Segoe UI"/>
              </a:rPr>
              <a:t>R5 =&gt; upper</a:t>
            </a:r>
            <a:endParaRPr lang="en-US" sz="2000" dirty="0">
              <a:gradFill>
                <a:gsLst>
                  <a:gs pos="2917">
                    <a:schemeClr val="tx1"/>
                  </a:gs>
                  <a:gs pos="30000">
                    <a:schemeClr val="tx1"/>
                  </a:gs>
                </a:gsLst>
                <a:lin ang="5400000" scaled="0"/>
              </a:gradFill>
              <a:cs typeface="Segoe UI"/>
            </a:endParaRPr>
          </a:p>
        </p:txBody>
      </p:sp>
    </p:spTree>
    <p:custDataLst>
      <p:tags r:id="rId1"/>
    </p:custDataLst>
    <p:extLst>
      <p:ext uri="{BB962C8B-B14F-4D97-AF65-F5344CB8AC3E}">
        <p14:creationId xmlns:p14="http://schemas.microsoft.com/office/powerpoint/2010/main" val="15872651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a:cs typeface="Segoe UI"/>
              </a:rPr>
              <a:t>Lab 3.4: The Technicolor Window – Building on our Work</a:t>
            </a:r>
            <a:endParaRPr lang="en-US" dirty="0">
              <a:cs typeface="Segoe UI"/>
            </a:endParaRPr>
          </a:p>
        </p:txBody>
      </p:sp>
      <p:sp>
        <p:nvSpPr>
          <p:cNvPr id="3" name="Content Placeholder 2"/>
          <p:cNvSpPr>
            <a:spLocks noGrp="1"/>
          </p:cNvSpPr>
          <p:nvPr>
            <p:ph sz="quarter" idx="4294967295"/>
          </p:nvPr>
        </p:nvSpPr>
        <p:spPr>
          <a:xfrm>
            <a:off x="584200" y="2017713"/>
            <a:ext cx="11025188" cy="3465564"/>
          </a:xfrm>
        </p:spPr>
        <p:txBody>
          <a:bodyPr vert="horz" wrap="square" lIns="0" tIns="0" rIns="0" bIns="0" rtlCol="0" anchor="t">
            <a:spAutoFit/>
          </a:bodyPr>
          <a:lstStyle/>
          <a:p>
            <a:pPr marL="0" indent="0">
              <a:spcBef>
                <a:spcPts val="0"/>
              </a:spcBef>
              <a:spcAft>
                <a:spcPts val="1200"/>
              </a:spcAft>
              <a:buNone/>
            </a:pPr>
            <a:r>
              <a:rPr lang="en-US">
                <a:latin typeface="+mj-lt"/>
                <a:cs typeface="Segoe UI"/>
              </a:rPr>
              <a:t>1 advanced custom block:</a:t>
            </a:r>
          </a:p>
          <a:p>
            <a:pPr marL="575945" indent="-350520">
              <a:buSzPct val="100000"/>
              <a:buFont typeface="Arial" panose="020B0604020202020204" pitchFamily="34" charset="0"/>
              <a:buChar char="•"/>
            </a:pPr>
            <a:r>
              <a:rPr lang="en-US" sz="2400">
                <a:ea typeface="+mn-lt"/>
                <a:cs typeface="+mn-lt"/>
              </a:rPr>
              <a:t>Create a custom SNAP block called “go randomly outside square” which will teleport a sprite to a random location OUTSIDE of the square’s area.</a:t>
            </a:r>
            <a:endParaRPr lang="en-US" sz="2400" dirty="0"/>
          </a:p>
          <a:p>
            <a:pPr marL="575945" indent="-350520">
              <a:buSzPct val="100000"/>
              <a:buFont typeface="Arial" panose="020B0604020202020204" pitchFamily="34" charset="0"/>
              <a:buChar char="•"/>
              <a:tabLst>
                <a:tab pos="969963" algn="l"/>
              </a:tabLst>
            </a:pPr>
            <a:endParaRPr lang="en-US" sz="2400" dirty="0">
              <a:ea typeface="+mn-lt"/>
              <a:cs typeface="+mn-lt"/>
            </a:endParaRPr>
          </a:p>
          <a:p>
            <a:pPr marL="225425" indent="0">
              <a:buSzPct val="100000"/>
              <a:buNone/>
              <a:tabLst>
                <a:tab pos="969963" algn="l"/>
              </a:tabLst>
            </a:pPr>
            <a:r>
              <a:rPr lang="en-US" sz="2400">
                <a:ea typeface="+mn-lt"/>
                <a:cs typeface="+mn-lt"/>
              </a:rPr>
              <a:t>Hint: it may help to think of this in reverse --how can we tell if the sprite is insidethe square, using our custom blocks? How can we keep teleporting to random points on the stage until we know that we are notinside the square?</a:t>
            </a:r>
            <a:endParaRPr lang="en-US"/>
          </a:p>
          <a:p>
            <a:pPr marL="225425" indent="0">
              <a:buSzPct val="100000"/>
              <a:buNone/>
            </a:pPr>
            <a:r>
              <a:rPr lang="en-US" sz="2400">
                <a:latin typeface="+mj-lt"/>
                <a:cs typeface="Segoe UI"/>
              </a:rPr>
              <a:t>Hint: think about how you can use the blocks from previous steps.</a:t>
            </a:r>
            <a:endParaRPr lang="en-US"/>
          </a:p>
        </p:txBody>
      </p:sp>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7" name="Picture 8" descr="A picture containing monitor, drawing, holding, screen&#10;&#10;Description automatically generated">
            <a:extLst>
              <a:ext uri="{FF2B5EF4-FFF2-40B4-BE49-F238E27FC236}">
                <a16:creationId xmlns:a16="http://schemas.microsoft.com/office/drawing/2014/main" id="{474AA960-6312-4A48-8392-2D082275A160}"/>
              </a:ext>
            </a:extLst>
          </p:cNvPr>
          <p:cNvPicPr>
            <a:picLocks noChangeAspect="1"/>
          </p:cNvPicPr>
          <p:nvPr/>
        </p:nvPicPr>
        <p:blipFill>
          <a:blip r:embed="rId6"/>
          <a:stretch>
            <a:fillRect/>
          </a:stretch>
        </p:blipFill>
        <p:spPr>
          <a:xfrm>
            <a:off x="4894729" y="3632864"/>
            <a:ext cx="2743200" cy="327378"/>
          </a:xfrm>
          <a:prstGeom prst="rect">
            <a:avLst/>
          </a:prstGeom>
        </p:spPr>
      </p:pic>
    </p:spTree>
    <p:custDataLst>
      <p:tags r:id="rId1"/>
    </p:custDataLst>
    <p:extLst>
      <p:ext uri="{BB962C8B-B14F-4D97-AF65-F5344CB8AC3E}">
        <p14:creationId xmlns:p14="http://schemas.microsoft.com/office/powerpoint/2010/main" val="23228385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a:cs typeface="Segoe UI"/>
              </a:rPr>
              <a:t>Lab 3.4: The Technicolor Window – Building on our Work</a:t>
            </a:r>
            <a:endParaRPr lang="en-US" dirty="0">
              <a:cs typeface="Segoe UI"/>
            </a:endParaRPr>
          </a:p>
        </p:txBody>
      </p:sp>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7" name="Picture 8" descr="A picture containing monitor, drawing, holding, screen&#10;&#10;Description automatically generated">
            <a:extLst>
              <a:ext uri="{FF2B5EF4-FFF2-40B4-BE49-F238E27FC236}">
                <a16:creationId xmlns:a16="http://schemas.microsoft.com/office/drawing/2014/main" id="{474AA960-6312-4A48-8392-2D082275A160}"/>
              </a:ext>
            </a:extLst>
          </p:cNvPr>
          <p:cNvPicPr>
            <a:picLocks noChangeAspect="1"/>
          </p:cNvPicPr>
          <p:nvPr/>
        </p:nvPicPr>
        <p:blipFill>
          <a:blip r:embed="rId6"/>
          <a:stretch>
            <a:fillRect/>
          </a:stretch>
        </p:blipFill>
        <p:spPr>
          <a:xfrm>
            <a:off x="8435787" y="1714416"/>
            <a:ext cx="2743200" cy="327378"/>
          </a:xfrm>
          <a:prstGeom prst="rect">
            <a:avLst/>
          </a:prstGeom>
        </p:spPr>
      </p:pic>
      <p:sp>
        <p:nvSpPr>
          <p:cNvPr id="6" name="TextBox 5">
            <a:extLst>
              <a:ext uri="{FF2B5EF4-FFF2-40B4-BE49-F238E27FC236}">
                <a16:creationId xmlns:a16="http://schemas.microsoft.com/office/drawing/2014/main" id="{26F69817-E8EA-4115-9A4C-932986D85F11}"/>
              </a:ext>
            </a:extLst>
          </p:cNvPr>
          <p:cNvSpPr txBox="1"/>
          <p:nvPr/>
        </p:nvSpPr>
        <p:spPr>
          <a:xfrm>
            <a:off x="591671" y="1712260"/>
            <a:ext cx="8812304" cy="141577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Pseudocode:</a:t>
            </a:r>
            <a:endParaRPr lang="en-US" sz="2000" dirty="0">
              <a:gradFill>
                <a:gsLst>
                  <a:gs pos="2917">
                    <a:schemeClr val="tx1"/>
                  </a:gs>
                  <a:gs pos="30000">
                    <a:schemeClr val="tx1"/>
                  </a:gs>
                </a:gsLst>
                <a:lin ang="5400000" scaled="0"/>
              </a:gradFill>
              <a:cs typeface="Segoe UI"/>
            </a:endParaRPr>
          </a:p>
          <a:p>
            <a:pPr marL="457200" indent="-457200">
              <a:buAutoNum type="arabicPeriod"/>
            </a:pPr>
            <a:r>
              <a:rPr lang="en-US" sz="1800">
                <a:gradFill>
                  <a:gsLst>
                    <a:gs pos="2917">
                      <a:schemeClr val="tx1"/>
                    </a:gs>
                    <a:gs pos="30000">
                      <a:schemeClr val="tx1"/>
                    </a:gs>
                  </a:gsLst>
                  <a:lin ang="5400000" scaled="0"/>
                </a:gradFill>
                <a:cs typeface="Segoe UI"/>
              </a:rPr>
              <a:t>Given the half length of the side of a square centered at 0,0</a:t>
            </a:r>
            <a:endParaRPr lang="en-US" sz="1800" dirty="0">
              <a:gradFill>
                <a:gsLst>
                  <a:gs pos="2917">
                    <a:schemeClr val="tx1"/>
                  </a:gs>
                  <a:gs pos="30000">
                    <a:schemeClr val="tx1"/>
                  </a:gs>
                </a:gsLst>
                <a:lin ang="5400000" scaled="0"/>
              </a:gradFill>
              <a:cs typeface="Segoe UI"/>
            </a:endParaRPr>
          </a:p>
          <a:p>
            <a:pPr marL="457200" indent="-457200">
              <a:buAutoNum type="arabicPeriod"/>
            </a:pPr>
            <a:r>
              <a:rPr lang="en-US" sz="1800">
                <a:gradFill>
                  <a:gsLst>
                    <a:gs pos="2917">
                      <a:schemeClr val="tx1"/>
                    </a:gs>
                    <a:gs pos="30000">
                      <a:schemeClr val="tx1"/>
                    </a:gs>
                  </a:gsLst>
                  <a:lin ang="5400000" scaled="0"/>
                </a:gradFill>
                <a:cs typeface="Segoe UI"/>
              </a:rPr>
              <a:t>Get a random X and Y for the sprite location</a:t>
            </a:r>
            <a:endParaRPr lang="en-US" sz="1800" dirty="0">
              <a:gradFill>
                <a:gsLst>
                  <a:gs pos="2917">
                    <a:schemeClr val="tx1"/>
                  </a:gs>
                  <a:gs pos="30000">
                    <a:schemeClr val="tx1"/>
                  </a:gs>
                </a:gsLst>
                <a:lin ang="5400000" scaled="0"/>
              </a:gradFill>
              <a:cs typeface="Segoe UI"/>
            </a:endParaRPr>
          </a:p>
          <a:p>
            <a:pPr marL="457200" indent="-457200">
              <a:buAutoNum type="arabicPeriod"/>
            </a:pPr>
            <a:r>
              <a:rPr lang="en-US" sz="1800">
                <a:gradFill>
                  <a:gsLst>
                    <a:gs pos="2917">
                      <a:schemeClr val="tx1"/>
                    </a:gs>
                    <a:gs pos="30000">
                      <a:schemeClr val="tx1"/>
                    </a:gs>
                  </a:gsLst>
                  <a:lin ang="5400000" scaled="0"/>
                </a:gradFill>
                <a:cs typeface="Segoe UI"/>
              </a:rPr>
              <a:t>If X, Y is inside the square? Then go to 2. Else go to 3.</a:t>
            </a:r>
          </a:p>
          <a:p>
            <a:pPr marL="457200" indent="-457200">
              <a:buAutoNum type="arabicPeriod"/>
            </a:pPr>
            <a:r>
              <a:rPr lang="en-US" sz="1800">
                <a:gradFill>
                  <a:gsLst>
                    <a:gs pos="2917">
                      <a:schemeClr val="tx1"/>
                    </a:gs>
                    <a:gs pos="30000">
                      <a:schemeClr val="tx1"/>
                    </a:gs>
                  </a:gsLst>
                  <a:lin ang="5400000" scaled="0"/>
                </a:gradFill>
                <a:cs typeface="Segoe UI"/>
              </a:rPr>
              <a:t>Move sprite to X, Y</a:t>
            </a:r>
            <a:endParaRPr lang="en-US" sz="1800" dirty="0">
              <a:gradFill>
                <a:gsLst>
                  <a:gs pos="2917">
                    <a:schemeClr val="tx1"/>
                  </a:gs>
                  <a:gs pos="30000">
                    <a:schemeClr val="tx1"/>
                  </a:gs>
                </a:gsLst>
                <a:lin ang="5400000" scaled="0"/>
              </a:gradFill>
              <a:cs typeface="Segoe UI"/>
            </a:endParaRPr>
          </a:p>
        </p:txBody>
      </p:sp>
      <p:sp>
        <p:nvSpPr>
          <p:cNvPr id="8" name="Rectangle 7">
            <a:extLst>
              <a:ext uri="{FF2B5EF4-FFF2-40B4-BE49-F238E27FC236}">
                <a16:creationId xmlns:a16="http://schemas.microsoft.com/office/drawing/2014/main" id="{A16018D5-AAE7-4817-8D75-B2290D65607E}"/>
              </a:ext>
            </a:extLst>
          </p:cNvPr>
          <p:cNvSpPr/>
          <p:nvPr/>
        </p:nvSpPr>
        <p:spPr bwMode="auto">
          <a:xfrm>
            <a:off x="4445933" y="3428439"/>
            <a:ext cx="3048000" cy="304800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2BE9AB7F-08EF-48A3-AF6D-58EB162F3943}"/>
              </a:ext>
            </a:extLst>
          </p:cNvPr>
          <p:cNvCxnSpPr/>
          <p:nvPr/>
        </p:nvCxnSpPr>
        <p:spPr>
          <a:xfrm>
            <a:off x="5942480" y="3087220"/>
            <a:ext cx="35859" cy="3621740"/>
          </a:xfrm>
          <a:prstGeom prst="straightConnector1">
            <a:avLst/>
          </a:prstGeom>
          <a:ln w="63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F7C0268-3FB8-4262-BA6D-01903ABE63FC}"/>
              </a:ext>
            </a:extLst>
          </p:cNvPr>
          <p:cNvCxnSpPr/>
          <p:nvPr/>
        </p:nvCxnSpPr>
        <p:spPr>
          <a:xfrm flipV="1">
            <a:off x="2015378" y="5067862"/>
            <a:ext cx="7763435" cy="8964"/>
          </a:xfrm>
          <a:prstGeom prst="straightConnector1">
            <a:avLst/>
          </a:prstGeom>
          <a:ln w="63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Isosceles Triangle 10">
            <a:extLst>
              <a:ext uri="{FF2B5EF4-FFF2-40B4-BE49-F238E27FC236}">
                <a16:creationId xmlns:a16="http://schemas.microsoft.com/office/drawing/2014/main" id="{EC04AE43-5623-48D7-A163-8B3065806BAA}"/>
              </a:ext>
            </a:extLst>
          </p:cNvPr>
          <p:cNvSpPr/>
          <p:nvPr/>
        </p:nvSpPr>
        <p:spPr bwMode="auto">
          <a:xfrm rot="5400000">
            <a:off x="6549525" y="3606054"/>
            <a:ext cx="540752" cy="46616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2" name="Isosceles Triangle 11">
            <a:extLst>
              <a:ext uri="{FF2B5EF4-FFF2-40B4-BE49-F238E27FC236}">
                <a16:creationId xmlns:a16="http://schemas.microsoft.com/office/drawing/2014/main" id="{3D6E8B18-5440-4522-AD30-D04C91281E10}"/>
              </a:ext>
            </a:extLst>
          </p:cNvPr>
          <p:cNvSpPr/>
          <p:nvPr/>
        </p:nvSpPr>
        <p:spPr bwMode="auto">
          <a:xfrm rot="5400000">
            <a:off x="3169831" y="5703795"/>
            <a:ext cx="540752" cy="46616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690E9ECD-6A70-4A7A-892F-6C5917955156}"/>
              </a:ext>
            </a:extLst>
          </p:cNvPr>
          <p:cNvSpPr txBox="1"/>
          <p:nvPr/>
        </p:nvSpPr>
        <p:spPr>
          <a:xfrm>
            <a:off x="7563410" y="3125881"/>
            <a:ext cx="2743200"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(50, 50)</a:t>
            </a:r>
            <a:endParaRPr lang="en-US" sz="2000" dirty="0">
              <a:gradFill>
                <a:gsLst>
                  <a:gs pos="2917">
                    <a:schemeClr val="tx1"/>
                  </a:gs>
                  <a:gs pos="30000">
                    <a:schemeClr val="tx1"/>
                  </a:gs>
                </a:gsLst>
                <a:lin ang="5400000" scaled="0"/>
              </a:gradFill>
              <a:cs typeface="Segoe UI"/>
            </a:endParaRPr>
          </a:p>
        </p:txBody>
      </p:sp>
      <p:sp>
        <p:nvSpPr>
          <p:cNvPr id="14" name="TextBox 13">
            <a:extLst>
              <a:ext uri="{FF2B5EF4-FFF2-40B4-BE49-F238E27FC236}">
                <a16:creationId xmlns:a16="http://schemas.microsoft.com/office/drawing/2014/main" id="{D31D059C-BC2C-4702-B1AB-B57162B838C5}"/>
              </a:ext>
            </a:extLst>
          </p:cNvPr>
          <p:cNvSpPr txBox="1"/>
          <p:nvPr/>
        </p:nvSpPr>
        <p:spPr>
          <a:xfrm>
            <a:off x="6738657" y="3959599"/>
            <a:ext cx="2743200"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(X, Y)</a:t>
            </a:r>
            <a:endParaRPr lang="en-US" sz="2000" dirty="0">
              <a:gradFill>
                <a:gsLst>
                  <a:gs pos="2917">
                    <a:schemeClr val="tx1"/>
                  </a:gs>
                  <a:gs pos="30000">
                    <a:schemeClr val="tx1"/>
                  </a:gs>
                </a:gsLst>
                <a:lin ang="5400000" scaled="0"/>
              </a:gradFill>
              <a:cs typeface="Segoe UI"/>
            </a:endParaRPr>
          </a:p>
        </p:txBody>
      </p:sp>
      <p:sp>
        <p:nvSpPr>
          <p:cNvPr id="15" name="TextBox 14">
            <a:extLst>
              <a:ext uri="{FF2B5EF4-FFF2-40B4-BE49-F238E27FC236}">
                <a16:creationId xmlns:a16="http://schemas.microsoft.com/office/drawing/2014/main" id="{DAB0F51F-5010-493B-833B-C4DA81986676}"/>
              </a:ext>
            </a:extLst>
          </p:cNvPr>
          <p:cNvSpPr txBox="1"/>
          <p:nvPr/>
        </p:nvSpPr>
        <p:spPr>
          <a:xfrm>
            <a:off x="3439645" y="6102163"/>
            <a:ext cx="2743200"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(X, Y)</a:t>
            </a:r>
            <a:endParaRPr lang="en-US" sz="2000" dirty="0">
              <a:gradFill>
                <a:gsLst>
                  <a:gs pos="2917">
                    <a:schemeClr val="tx1"/>
                  </a:gs>
                  <a:gs pos="30000">
                    <a:schemeClr val="tx1"/>
                  </a:gs>
                </a:gsLst>
                <a:lin ang="5400000" scaled="0"/>
              </a:gradFill>
              <a:cs typeface="Segoe UI"/>
            </a:endParaRPr>
          </a:p>
        </p:txBody>
      </p:sp>
      <p:sp>
        <p:nvSpPr>
          <p:cNvPr id="16" name="TextBox 15">
            <a:extLst>
              <a:ext uri="{FF2B5EF4-FFF2-40B4-BE49-F238E27FC236}">
                <a16:creationId xmlns:a16="http://schemas.microsoft.com/office/drawing/2014/main" id="{5EA59EC7-9C4A-474E-A11A-B7E03919FD8A}"/>
              </a:ext>
            </a:extLst>
          </p:cNvPr>
          <p:cNvSpPr txBox="1"/>
          <p:nvPr/>
        </p:nvSpPr>
        <p:spPr>
          <a:xfrm>
            <a:off x="9939056" y="4900893"/>
            <a:ext cx="1308848"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X</a:t>
            </a:r>
            <a:endParaRPr lang="en-US" sz="2000" dirty="0">
              <a:gradFill>
                <a:gsLst>
                  <a:gs pos="2917">
                    <a:schemeClr val="tx1"/>
                  </a:gs>
                  <a:gs pos="30000">
                    <a:schemeClr val="tx1"/>
                  </a:gs>
                </a:gsLst>
                <a:lin ang="5400000" scaled="0"/>
              </a:gradFill>
              <a:cs typeface="Segoe UI"/>
            </a:endParaRPr>
          </a:p>
        </p:txBody>
      </p:sp>
      <p:sp>
        <p:nvSpPr>
          <p:cNvPr id="17" name="TextBox 16">
            <a:extLst>
              <a:ext uri="{FF2B5EF4-FFF2-40B4-BE49-F238E27FC236}">
                <a16:creationId xmlns:a16="http://schemas.microsoft.com/office/drawing/2014/main" id="{FFC9FEE5-4238-4490-93BA-6D200CF93166}"/>
              </a:ext>
            </a:extLst>
          </p:cNvPr>
          <p:cNvSpPr txBox="1"/>
          <p:nvPr/>
        </p:nvSpPr>
        <p:spPr>
          <a:xfrm>
            <a:off x="5671856" y="2865905"/>
            <a:ext cx="1308848"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gradFill>
                  <a:gsLst>
                    <a:gs pos="2917">
                      <a:schemeClr val="tx1"/>
                    </a:gs>
                    <a:gs pos="30000">
                      <a:schemeClr val="tx1"/>
                    </a:gs>
                  </a:gsLst>
                  <a:lin ang="5400000" scaled="0"/>
                </a:gradFill>
                <a:cs typeface="Segoe UI"/>
              </a:rPr>
              <a:t>Y</a:t>
            </a:r>
            <a:endParaRPr lang="en-US" sz="2000" dirty="0">
              <a:gradFill>
                <a:gsLst>
                  <a:gs pos="2917">
                    <a:schemeClr val="tx1"/>
                  </a:gs>
                  <a:gs pos="30000">
                    <a:schemeClr val="tx1"/>
                  </a:gs>
                </a:gsLst>
                <a:lin ang="5400000" scaled="0"/>
              </a:gradFill>
              <a:cs typeface="Segoe UI"/>
            </a:endParaRPr>
          </a:p>
        </p:txBody>
      </p:sp>
    </p:spTree>
    <p:custDataLst>
      <p:tags r:id="rId1"/>
    </p:custDataLst>
    <p:extLst>
      <p:ext uri="{BB962C8B-B14F-4D97-AF65-F5344CB8AC3E}">
        <p14:creationId xmlns:p14="http://schemas.microsoft.com/office/powerpoint/2010/main" val="21700063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a:cs typeface="Segoe UI"/>
              </a:rPr>
              <a:t>Lab 3.4: The Technicolor Window – Building on our Work</a:t>
            </a:r>
            <a:endParaRPr lang="en-US" dirty="0">
              <a:cs typeface="Segoe UI"/>
            </a:endParaRPr>
          </a:p>
        </p:txBody>
      </p:sp>
      <p:sp>
        <p:nvSpPr>
          <p:cNvPr id="3" name="Content Placeholder 2"/>
          <p:cNvSpPr>
            <a:spLocks noGrp="1"/>
          </p:cNvSpPr>
          <p:nvPr>
            <p:ph sz="quarter" idx="4294967295"/>
          </p:nvPr>
        </p:nvSpPr>
        <p:spPr>
          <a:xfrm>
            <a:off x="584200" y="2017713"/>
            <a:ext cx="11025188" cy="2659190"/>
          </a:xfrm>
        </p:spPr>
        <p:txBody>
          <a:bodyPr vert="horz" wrap="square" lIns="0" tIns="0" rIns="0" bIns="0" rtlCol="0" anchor="t">
            <a:spAutoFit/>
          </a:bodyPr>
          <a:lstStyle/>
          <a:p>
            <a:pPr marL="575945" indent="-350520">
              <a:buSzPct val="100000"/>
              <a:buFont typeface="Arial" panose="020B0604020202020204" pitchFamily="34" charset="0"/>
              <a:buChar char="•"/>
            </a:pPr>
            <a:r>
              <a:rPr lang="en-US" sz="2400">
                <a:ea typeface="+mn-lt"/>
                <a:cs typeface="+mn-lt"/>
              </a:rPr>
              <a:t>Then, add an argument to the block to use in place of “50” -- in technical terms, this argument is half the length of a side of the square. Hint: for a given number “num”, you can use (0 - num) or (-1 x num) to compute its negative. Hey, maybe you should make a “negative of” custom block!</a:t>
            </a:r>
            <a:endParaRPr lang="en-US" sz="2400" dirty="0">
              <a:ea typeface="+mn-lt"/>
              <a:cs typeface="+mn-lt"/>
            </a:endParaRPr>
          </a:p>
          <a:p>
            <a:pPr marL="575945" indent="-350520">
              <a:buSzPct val="100000"/>
              <a:buFont typeface="Arial" panose="020B0604020202020204" pitchFamily="34" charset="0"/>
              <a:buChar char="•"/>
            </a:pPr>
            <a:r>
              <a:rPr lang="en-US" sz="2400">
                <a:ea typeface="+mn-lt"/>
                <a:cs typeface="+mn-lt"/>
              </a:rPr>
              <a:t>Example: this will teleport the sprite to a random position on the stage which is not inside the square with corners at (-30, 30), (30, 30), (30, -30), and (-30, -30).</a:t>
            </a:r>
          </a:p>
        </p:txBody>
      </p:sp>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Picture 5" descr="A picture containing graphical user interface&#10;&#10;Description automatically generated">
            <a:extLst>
              <a:ext uri="{FF2B5EF4-FFF2-40B4-BE49-F238E27FC236}">
                <a16:creationId xmlns:a16="http://schemas.microsoft.com/office/drawing/2014/main" id="{E5D3137B-CBB0-4232-96B1-78932224626A}"/>
              </a:ext>
            </a:extLst>
          </p:cNvPr>
          <p:cNvPicPr>
            <a:picLocks noChangeAspect="1"/>
          </p:cNvPicPr>
          <p:nvPr/>
        </p:nvPicPr>
        <p:blipFill>
          <a:blip r:embed="rId6"/>
          <a:stretch>
            <a:fillRect/>
          </a:stretch>
        </p:blipFill>
        <p:spPr>
          <a:xfrm>
            <a:off x="3621741" y="5516084"/>
            <a:ext cx="4222376" cy="505409"/>
          </a:xfrm>
          <a:prstGeom prst="rect">
            <a:avLst/>
          </a:prstGeom>
        </p:spPr>
      </p:pic>
    </p:spTree>
    <p:custDataLst>
      <p:tags r:id="rId1"/>
    </p:custDataLst>
    <p:extLst>
      <p:ext uri="{BB962C8B-B14F-4D97-AF65-F5344CB8AC3E}">
        <p14:creationId xmlns:p14="http://schemas.microsoft.com/office/powerpoint/2010/main" val="6769115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a:cs typeface="Segoe UI"/>
              </a:rPr>
              <a:t>Lab 3.4: The Technicolor Window – Building on our Work</a:t>
            </a:r>
            <a:endParaRPr lang="en-US" dirty="0">
              <a:cs typeface="Segoe UI"/>
            </a:endParaRPr>
          </a:p>
        </p:txBody>
      </p:sp>
      <p:sp>
        <p:nvSpPr>
          <p:cNvPr id="3" name="Content Placeholder 2"/>
          <p:cNvSpPr>
            <a:spLocks noGrp="1"/>
          </p:cNvSpPr>
          <p:nvPr>
            <p:ph sz="quarter" idx="4294967295"/>
          </p:nvPr>
        </p:nvSpPr>
        <p:spPr>
          <a:xfrm>
            <a:off x="584200" y="2017713"/>
            <a:ext cx="11025188" cy="2505301"/>
          </a:xfrm>
        </p:spPr>
        <p:txBody>
          <a:bodyPr vert="horz" wrap="square" lIns="0" tIns="0" rIns="0" bIns="0" rtlCol="0" anchor="t">
            <a:spAutoFit/>
          </a:bodyPr>
          <a:lstStyle/>
          <a:p>
            <a:pPr marL="0" indent="0">
              <a:spcBef>
                <a:spcPts val="0"/>
              </a:spcBef>
              <a:spcAft>
                <a:spcPts val="1200"/>
              </a:spcAft>
              <a:buNone/>
            </a:pPr>
            <a:r>
              <a:rPr lang="en-US">
                <a:latin typeface="+mj-lt"/>
                <a:cs typeface="Segoe UI"/>
              </a:rPr>
              <a:t>1 advanced custom block:</a:t>
            </a:r>
          </a:p>
          <a:p>
            <a:pPr marL="575945" indent="-350520">
              <a:buSzPct val="100000"/>
              <a:buFont typeface="Arial" panose="020B0604020202020204" pitchFamily="34" charset="0"/>
              <a:buChar char="•"/>
            </a:pPr>
            <a:r>
              <a:rPr lang="en-US" sz="2400">
                <a:ea typeface="+mn-lt"/>
                <a:cs typeface="Segoe UI"/>
              </a:rPr>
              <a:t>Create</a:t>
            </a:r>
            <a:r>
              <a:rPr lang="en-US" sz="2400" dirty="0">
                <a:ea typeface="+mn-lt"/>
                <a:cs typeface="+mn-lt"/>
              </a:rPr>
              <a:t> </a:t>
            </a:r>
            <a:r>
              <a:rPr lang="en-US" sz="2400">
                <a:ea typeface="+mn-lt"/>
                <a:cs typeface="+mn-lt"/>
              </a:rPr>
              <a:t>a custom SNAP block called “go to square” that takes the same argument as before (i.e. half-side length of a square centered at the stage origin); this block should make the sprite go to the nearest point on the square. If the sprite is already inside the square’s area, then it does nothing. Hint: writing this block is simple if we use the “snap to range” custom block.</a:t>
            </a:r>
            <a:endParaRPr lang="en-US"/>
          </a:p>
        </p:txBody>
      </p:sp>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Picture 5" descr="A picture containing graphical user interface&#10;&#10;Description automatically generated">
            <a:extLst>
              <a:ext uri="{FF2B5EF4-FFF2-40B4-BE49-F238E27FC236}">
                <a16:creationId xmlns:a16="http://schemas.microsoft.com/office/drawing/2014/main" id="{E2054A70-8B74-4B49-9256-A5B680982960}"/>
              </a:ext>
            </a:extLst>
          </p:cNvPr>
          <p:cNvPicPr>
            <a:picLocks noChangeAspect="1"/>
          </p:cNvPicPr>
          <p:nvPr/>
        </p:nvPicPr>
        <p:blipFill>
          <a:blip r:embed="rId6"/>
          <a:stretch>
            <a:fillRect/>
          </a:stretch>
        </p:blipFill>
        <p:spPr>
          <a:xfrm>
            <a:off x="4491318" y="5428899"/>
            <a:ext cx="2743200" cy="572201"/>
          </a:xfrm>
          <a:prstGeom prst="rect">
            <a:avLst/>
          </a:prstGeom>
        </p:spPr>
      </p:pic>
    </p:spTree>
    <p:custDataLst>
      <p:tags r:id="rId1"/>
    </p:custDataLst>
    <p:extLst>
      <p:ext uri="{BB962C8B-B14F-4D97-AF65-F5344CB8AC3E}">
        <p14:creationId xmlns:p14="http://schemas.microsoft.com/office/powerpoint/2010/main" val="26777100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a:cs typeface="Segoe UI"/>
              </a:rPr>
              <a:t>Lab 3.4: The Technicolor Window – Building on our Work</a:t>
            </a:r>
            <a:endParaRPr lang="en-US" dirty="0">
              <a:cs typeface="Segoe UI"/>
            </a:endParaRPr>
          </a:p>
        </p:txBody>
      </p:sp>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Picture 5" descr="Chart, box and whisker chart&#10;&#10;Description automatically generated">
            <a:extLst>
              <a:ext uri="{FF2B5EF4-FFF2-40B4-BE49-F238E27FC236}">
                <a16:creationId xmlns:a16="http://schemas.microsoft.com/office/drawing/2014/main" id="{816E3EC1-5AD6-4BCB-BC9A-2B35D7C0E9E5}"/>
              </a:ext>
            </a:extLst>
          </p:cNvPr>
          <p:cNvPicPr>
            <a:picLocks noChangeAspect="1"/>
          </p:cNvPicPr>
          <p:nvPr/>
        </p:nvPicPr>
        <p:blipFill>
          <a:blip r:embed="rId6"/>
          <a:stretch>
            <a:fillRect/>
          </a:stretch>
        </p:blipFill>
        <p:spPr>
          <a:xfrm>
            <a:off x="842682" y="2301076"/>
            <a:ext cx="5091952" cy="3815704"/>
          </a:xfrm>
          <a:prstGeom prst="rect">
            <a:avLst/>
          </a:prstGeom>
        </p:spPr>
      </p:pic>
      <p:pic>
        <p:nvPicPr>
          <p:cNvPr id="6" name="Picture 6" descr="Chart, box and whisker chart&#10;&#10;Description automatically generated">
            <a:extLst>
              <a:ext uri="{FF2B5EF4-FFF2-40B4-BE49-F238E27FC236}">
                <a16:creationId xmlns:a16="http://schemas.microsoft.com/office/drawing/2014/main" id="{5AAE4952-9382-4CF2-90A8-3B7F55477DAA}"/>
              </a:ext>
            </a:extLst>
          </p:cNvPr>
          <p:cNvPicPr>
            <a:picLocks noChangeAspect="1"/>
          </p:cNvPicPr>
          <p:nvPr/>
        </p:nvPicPr>
        <p:blipFill>
          <a:blip r:embed="rId7"/>
          <a:stretch>
            <a:fillRect/>
          </a:stretch>
        </p:blipFill>
        <p:spPr>
          <a:xfrm>
            <a:off x="6024282" y="2265218"/>
            <a:ext cx="5199529" cy="3896386"/>
          </a:xfrm>
          <a:prstGeom prst="rect">
            <a:avLst/>
          </a:prstGeom>
        </p:spPr>
      </p:pic>
      <p:pic>
        <p:nvPicPr>
          <p:cNvPr id="7" name="Picture 7" descr="A picture containing graphical user interface&#10;&#10;Description automatically generated">
            <a:extLst>
              <a:ext uri="{FF2B5EF4-FFF2-40B4-BE49-F238E27FC236}">
                <a16:creationId xmlns:a16="http://schemas.microsoft.com/office/drawing/2014/main" id="{EC41A3F0-2F2D-4E39-A997-BFBDF73C1652}"/>
              </a:ext>
            </a:extLst>
          </p:cNvPr>
          <p:cNvPicPr>
            <a:picLocks noChangeAspect="1"/>
          </p:cNvPicPr>
          <p:nvPr/>
        </p:nvPicPr>
        <p:blipFill>
          <a:blip r:embed="rId8"/>
          <a:stretch>
            <a:fillRect/>
          </a:stretch>
        </p:blipFill>
        <p:spPr>
          <a:xfrm>
            <a:off x="4231341" y="1260311"/>
            <a:ext cx="2743200" cy="572201"/>
          </a:xfrm>
          <a:prstGeom prst="rect">
            <a:avLst/>
          </a:prstGeom>
        </p:spPr>
      </p:pic>
    </p:spTree>
    <p:custDataLst>
      <p:tags r:id="rId1"/>
    </p:custDataLst>
    <p:extLst>
      <p:ext uri="{BB962C8B-B14F-4D97-AF65-F5344CB8AC3E}">
        <p14:creationId xmlns:p14="http://schemas.microsoft.com/office/powerpoint/2010/main" val="36537291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a:cs typeface="Segoe UI"/>
              </a:rPr>
              <a:t>Lab 3.4: The Technicolor Window – Putting it all Together</a:t>
            </a:r>
            <a:endParaRPr lang="en-US" dirty="0">
              <a:cs typeface="Segoe UI"/>
            </a:endParaRPr>
          </a:p>
        </p:txBody>
      </p:sp>
      <p:sp>
        <p:nvSpPr>
          <p:cNvPr id="3" name="Content Placeholder 2"/>
          <p:cNvSpPr>
            <a:spLocks noGrp="1"/>
          </p:cNvSpPr>
          <p:nvPr>
            <p:ph sz="quarter" idx="4294967295"/>
          </p:nvPr>
        </p:nvSpPr>
        <p:spPr>
          <a:xfrm>
            <a:off x="584200" y="2017713"/>
            <a:ext cx="11025188" cy="369332"/>
          </a:xfrm>
        </p:spPr>
        <p:txBody>
          <a:bodyPr vert="horz" wrap="square" lIns="0" tIns="0" rIns="0" bIns="0" rtlCol="0" anchor="t">
            <a:spAutoFit/>
          </a:bodyPr>
          <a:lstStyle/>
          <a:p>
            <a:pPr marL="575945" indent="-350520">
              <a:buSzPct val="100000"/>
              <a:buFont typeface="Arial" panose="020B0604020202020204" pitchFamily="34" charset="0"/>
              <a:buChar char="•"/>
            </a:pPr>
            <a:r>
              <a:rPr lang="en-US" sz="2400">
                <a:ea typeface="+mn-lt"/>
                <a:cs typeface="Segoe UI"/>
              </a:rPr>
              <a:t>Follow the steps described in the Lab handout to create drawings</a:t>
            </a:r>
            <a:endParaRPr lang="en-US" sz="2400"/>
          </a:p>
        </p:txBody>
      </p:sp>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6" descr="Background pattern&#10;&#10;Description automatically generated">
            <a:extLst>
              <a:ext uri="{FF2B5EF4-FFF2-40B4-BE49-F238E27FC236}">
                <a16:creationId xmlns:a16="http://schemas.microsoft.com/office/drawing/2014/main" id="{BB1E661B-5B4D-4409-871C-896060EAE08E}"/>
              </a:ext>
            </a:extLst>
          </p:cNvPr>
          <p:cNvPicPr>
            <a:picLocks noChangeAspect="1"/>
          </p:cNvPicPr>
          <p:nvPr/>
        </p:nvPicPr>
        <p:blipFill>
          <a:blip r:embed="rId6"/>
          <a:stretch>
            <a:fillRect/>
          </a:stretch>
        </p:blipFill>
        <p:spPr>
          <a:xfrm>
            <a:off x="3648636" y="2956851"/>
            <a:ext cx="4141694" cy="3131683"/>
          </a:xfrm>
          <a:prstGeom prst="rect">
            <a:avLst/>
          </a:prstGeom>
        </p:spPr>
      </p:pic>
    </p:spTree>
    <p:custDataLst>
      <p:tags r:id="rId1"/>
    </p:custDataLst>
    <p:extLst>
      <p:ext uri="{BB962C8B-B14F-4D97-AF65-F5344CB8AC3E}">
        <p14:creationId xmlns:p14="http://schemas.microsoft.com/office/powerpoint/2010/main" val="1304446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600"/>
              </a:spcAft>
              <a:buNone/>
            </a:pPr>
            <a:r>
              <a:rPr lang="en-US" dirty="0">
                <a:latin typeface="+mj-lt"/>
              </a:rPr>
              <a:t>Let’s share some of your solutions!</a:t>
            </a:r>
          </a:p>
          <a:p>
            <a:pPr lvl="1" indent="-288925">
              <a:spcBef>
                <a:spcPts val="600"/>
              </a:spcBef>
              <a:spcAft>
                <a:spcPts val="600"/>
              </a:spcAft>
              <a:buSzPct val="100000"/>
              <a:buFont typeface="Arial" panose="020B0604020202020204" pitchFamily="34" charset="0"/>
              <a:buChar char="•"/>
            </a:pPr>
            <a:r>
              <a:rPr lang="en-US" sz="2400" i="1" dirty="0"/>
              <a:t>min/max </a:t>
            </a:r>
            <a:r>
              <a:rPr lang="en-US" sz="2400" dirty="0"/>
              <a:t>blocks</a:t>
            </a:r>
          </a:p>
          <a:p>
            <a:pPr lvl="1" indent="-288925">
              <a:spcBef>
                <a:spcPts val="600"/>
              </a:spcBef>
              <a:spcAft>
                <a:spcPts val="600"/>
              </a:spcAft>
              <a:buSzPct val="100000"/>
              <a:buFont typeface="Arial" panose="020B0604020202020204" pitchFamily="34" charset="0"/>
              <a:buChar char="•"/>
            </a:pPr>
            <a:r>
              <a:rPr lang="en-US" sz="2400" i="1" dirty="0"/>
              <a:t>between</a:t>
            </a:r>
            <a:r>
              <a:rPr lang="en-US" sz="2400" dirty="0"/>
              <a:t> block</a:t>
            </a:r>
          </a:p>
          <a:p>
            <a:pPr lvl="1" indent="-288925">
              <a:spcBef>
                <a:spcPts val="600"/>
              </a:spcBef>
              <a:spcAft>
                <a:spcPts val="600"/>
              </a:spcAft>
              <a:buSzPct val="100000"/>
              <a:buFont typeface="Arial" panose="020B0604020202020204" pitchFamily="34" charset="0"/>
              <a:buChar char="•"/>
            </a:pPr>
            <a:r>
              <a:rPr lang="en-US" sz="2400" i="1" dirty="0"/>
              <a:t>distance to </a:t>
            </a:r>
            <a:r>
              <a:rPr lang="en-US" sz="2400" dirty="0"/>
              <a:t>block</a:t>
            </a:r>
          </a:p>
          <a:p>
            <a:pPr marL="168275" lvl="1" indent="0">
              <a:spcBef>
                <a:spcPts val="600"/>
              </a:spcBef>
              <a:spcAft>
                <a:spcPts val="600"/>
              </a:spcAft>
              <a:buSzPct val="100000"/>
              <a:buNone/>
            </a:pPr>
            <a:endParaRPr lang="en-US" sz="2400" dirty="0"/>
          </a:p>
          <a:p>
            <a:pPr marL="168275" lvl="1" indent="0">
              <a:spcBef>
                <a:spcPts val="600"/>
              </a:spcBef>
              <a:spcAft>
                <a:spcPts val="600"/>
              </a:spcAft>
              <a:buSzPct val="100000"/>
              <a:buNone/>
            </a:pPr>
            <a:r>
              <a:rPr lang="en-US" sz="2800" dirty="0"/>
              <a:t>Can you think of examples of when these blocks may be useful?</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Customization II</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874085"/>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effectLst/>
              </a:rPr>
              <a:t>Build custom reporter and predicate blocks in SNAP</a:t>
            </a:r>
            <a:endParaRPr lang="en-US" sz="2400"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2185214"/>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What is a reporter block?</a:t>
            </a:r>
          </a:p>
          <a:p>
            <a:pPr marL="457200" indent="-344488">
              <a:spcBef>
                <a:spcPts val="600"/>
              </a:spcBef>
              <a:spcAft>
                <a:spcPts val="600"/>
              </a:spcAft>
              <a:buSzPct val="100000"/>
              <a:buFont typeface="Arial" panose="020B0604020202020204" pitchFamily="34" charset="0"/>
              <a:buChar char="•"/>
            </a:pPr>
            <a:r>
              <a:rPr lang="en-US" dirty="0"/>
              <a:t>What is a predicate block?</a:t>
            </a:r>
          </a:p>
          <a:p>
            <a:pPr marL="457200" indent="-344488">
              <a:spcBef>
                <a:spcPts val="600"/>
              </a:spcBef>
              <a:spcAft>
                <a:spcPts val="600"/>
              </a:spcAft>
              <a:buSzPct val="100000"/>
              <a:buFont typeface="Arial" panose="020B0604020202020204" pitchFamily="34" charset="0"/>
              <a:buChar char="•"/>
            </a:pPr>
            <a:r>
              <a:rPr lang="en-US" dirty="0"/>
              <a:t>Discussion: Share what you were having trouble with.</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pPr algn="l"/>
            <a:r>
              <a:rPr lang="en-US" sz="1800" dirty="0">
                <a:effectLst/>
              </a:rPr>
              <a:t>Lesson</a:t>
            </a:r>
          </a:p>
          <a:p>
            <a:pPr algn="l"/>
            <a:r>
              <a:rPr lang="en-US" sz="1800" dirty="0">
                <a:effectLst/>
              </a:rPr>
              <a:t>Lab: If My Calculations Are Correct</a:t>
            </a:r>
          </a:p>
          <a:p>
            <a:r>
              <a:rPr lang="en-US" sz="1800" dirty="0">
                <a:effectLst/>
              </a:rPr>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3.4: Practice Using Arguments</a:t>
            </a:r>
          </a:p>
        </p:txBody>
      </p:sp>
      <p:sp>
        <p:nvSpPr>
          <p:cNvPr id="3" name="Content Placeholder 2"/>
          <p:cNvSpPr>
            <a:spLocks noGrp="1"/>
          </p:cNvSpPr>
          <p:nvPr>
            <p:ph type="body" sz="quarter" idx="4294967295"/>
          </p:nvPr>
        </p:nvSpPr>
        <p:spPr>
          <a:xfrm>
            <a:off x="585788" y="1435100"/>
            <a:ext cx="10691812" cy="4656138"/>
          </a:xfrm>
        </p:spPr>
        <p:txBody>
          <a:bodyPr>
            <a:noAutofit/>
          </a:bodyPr>
          <a:lstStyle/>
          <a:p>
            <a:pPr marL="0" indent="0">
              <a:spcBef>
                <a:spcPts val="0"/>
              </a:spcBef>
              <a:spcAft>
                <a:spcPts val="1200"/>
              </a:spcAft>
              <a:buNone/>
            </a:pPr>
            <a:r>
              <a:rPr lang="en-US" dirty="0"/>
              <a:t>We can add an argument to the "gravity“ custom block from Do Now 3.3 and pass a rate we want the sprite to move. Then our jumping dog would not always fall at the same rate!</a:t>
            </a:r>
          </a:p>
          <a:p>
            <a:pPr marL="457200" indent="-231775">
              <a:spcBef>
                <a:spcPts val="600"/>
              </a:spcBef>
              <a:spcAft>
                <a:spcPts val="600"/>
              </a:spcAft>
              <a:buSzPct val="100000"/>
              <a:buFont typeface="Arial" panose="020B0604020202020204" pitchFamily="34" charset="0"/>
              <a:buChar char="•"/>
            </a:pPr>
            <a:r>
              <a:rPr lang="en-US" sz="2400" dirty="0"/>
              <a:t>Add an argument named "rate" to the "gravity" block by clicking the "+" next to the custom block name.</a:t>
            </a:r>
          </a:p>
          <a:p>
            <a:pPr marL="457200" indent="-231775">
              <a:spcBef>
                <a:spcPts val="600"/>
              </a:spcBef>
              <a:spcAft>
                <a:spcPts val="600"/>
              </a:spcAft>
              <a:buSzPct val="100000"/>
              <a:buFont typeface="Arial" panose="020B0604020202020204" pitchFamily="34" charset="0"/>
              <a:buChar char="•"/>
            </a:pPr>
            <a:r>
              <a:rPr lang="en-US" sz="2400" dirty="0"/>
              <a:t>Change the "move" block to move "rate" spaces by dragging the rate variable to the "move" block.</a:t>
            </a:r>
          </a:p>
          <a:p>
            <a:pPr>
              <a:spcBef>
                <a:spcPts val="0"/>
              </a:spcBef>
            </a:pPr>
            <a:endParaRPr lang="en-US" sz="2000" dirty="0"/>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Reporter Block</a:t>
            </a:r>
          </a:p>
        </p:txBody>
      </p:sp>
      <p:sp>
        <p:nvSpPr>
          <p:cNvPr id="5" name="Content Placeholder 2">
            <a:extLst>
              <a:ext uri="{FF2B5EF4-FFF2-40B4-BE49-F238E27FC236}">
                <a16:creationId xmlns:a16="http://schemas.microsoft.com/office/drawing/2014/main" id="{5E0BEED1-77AF-417C-93FD-DEF7FDC66DBD}"/>
              </a:ext>
            </a:extLst>
          </p:cNvPr>
          <p:cNvSpPr txBox="1">
            <a:spLocks/>
          </p:cNvSpPr>
          <p:nvPr/>
        </p:nvSpPr>
        <p:spPr>
          <a:xfrm>
            <a:off x="585788" y="1435100"/>
            <a:ext cx="11018520"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a:t>In SNAP, a </a:t>
            </a:r>
            <a:r>
              <a:rPr lang="en-US" sz="2400">
                <a:latin typeface="+mj-lt"/>
              </a:rPr>
              <a:t>reporter block </a:t>
            </a:r>
            <a:r>
              <a:rPr lang="en-US" sz="2400"/>
              <a:t>is used to report a value, which is usually used as an input to another block</a:t>
            </a:r>
            <a:endParaRPr lang="en-US" sz="2400" dirty="0"/>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Predicate Block</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indent="0">
              <a:buNone/>
            </a:pPr>
            <a:r>
              <a:rPr lang="en-US" sz="2400" dirty="0"/>
              <a:t>In SNAP, a </a:t>
            </a:r>
            <a:r>
              <a:rPr lang="en-US" sz="2400" dirty="0">
                <a:latin typeface="+mj-lt"/>
              </a:rPr>
              <a:t>predicate block</a:t>
            </a:r>
            <a:r>
              <a:rPr lang="en-US" sz="2400" dirty="0"/>
              <a:t> is a special reporter block that must return </a:t>
            </a:r>
            <a:r>
              <a:rPr lang="en-US" sz="2400" dirty="0">
                <a:latin typeface="+mj-lt"/>
              </a:rPr>
              <a:t>true</a:t>
            </a:r>
            <a:r>
              <a:rPr lang="en-US" sz="2400" dirty="0"/>
              <a:t> or </a:t>
            </a:r>
            <a:r>
              <a:rPr lang="en-US" sz="2400" b="1" dirty="0">
                <a:latin typeface="+mj-lt"/>
              </a:rPr>
              <a:t>false</a:t>
            </a:r>
            <a:r>
              <a:rPr lang="en-US" sz="2400" dirty="0"/>
              <a:t>.</a:t>
            </a:r>
          </a:p>
        </p:txBody>
      </p:sp>
      <p:pic>
        <p:nvPicPr>
          <p:cNvPr id="5" name="Graphic 4" descr="Lecture">
            <a:extLst>
              <a:ext uri="{FF2B5EF4-FFF2-40B4-BE49-F238E27FC236}">
                <a16:creationId xmlns:a16="http://schemas.microsoft.com/office/drawing/2014/main" id="{4B90BB7A-25B7-429C-99DC-2E35B0E174F3}"/>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7212958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a:cs typeface="Segoe UI"/>
              </a:rPr>
              <a:t>Lab 3.4: The Technicolor Window – Reporter </a:t>
            </a:r>
            <a:r>
              <a:rPr lang="en-US" dirty="0">
                <a:cs typeface="Segoe UI"/>
              </a:rPr>
              <a:t>Blocks</a:t>
            </a:r>
            <a:br>
              <a:rPr lang="en-US" dirty="0"/>
            </a:br>
            <a:endParaRPr lang="en-US" dirty="0"/>
          </a:p>
        </p:txBody>
      </p:sp>
      <p:sp>
        <p:nvSpPr>
          <p:cNvPr id="3" name="Content Placeholder 2"/>
          <p:cNvSpPr>
            <a:spLocks noGrp="1"/>
          </p:cNvSpPr>
          <p:nvPr>
            <p:ph sz="quarter" idx="4294967295"/>
          </p:nvPr>
        </p:nvSpPr>
        <p:spPr>
          <a:xfrm>
            <a:off x="584200" y="2017713"/>
            <a:ext cx="11022583" cy="4251325"/>
          </a:xfrm>
        </p:spPr>
        <p:txBody>
          <a:bodyPr>
            <a:normAutofit/>
          </a:bodyPr>
          <a:lstStyle/>
          <a:p>
            <a:pPr marL="0" indent="0">
              <a:spcBef>
                <a:spcPts val="1200"/>
              </a:spcBef>
              <a:spcAft>
                <a:spcPts val="1200"/>
              </a:spcAft>
              <a:buNone/>
            </a:pPr>
            <a:r>
              <a:rPr lang="en-US" dirty="0">
                <a:latin typeface="+mj-lt"/>
              </a:rPr>
              <a:t>2 reporter blocks:</a:t>
            </a:r>
          </a:p>
          <a:p>
            <a:pPr marL="520700" indent="-352425">
              <a:spcBef>
                <a:spcPts val="1200"/>
              </a:spcBef>
              <a:spcAft>
                <a:spcPts val="1200"/>
              </a:spcAft>
              <a:buSzPct val="100000"/>
              <a:buFont typeface="Arial" panose="020B0604020202020204" pitchFamily="34" charset="0"/>
              <a:buChar char="•"/>
            </a:pPr>
            <a:r>
              <a:rPr lang="en-US" dirty="0"/>
              <a:t>Write a custom SNAP reporter block called "min"</a:t>
            </a:r>
          </a:p>
          <a:p>
            <a:pPr marL="520700" indent="-352425">
              <a:spcBef>
                <a:spcPts val="1200"/>
              </a:spcBef>
              <a:spcAft>
                <a:spcPts val="1200"/>
              </a:spcAft>
              <a:buNone/>
            </a:pPr>
            <a:r>
              <a:rPr lang="en-US" dirty="0"/>
              <a:t> should report 2</a:t>
            </a:r>
          </a:p>
          <a:p>
            <a:pPr marL="457200" indent="-352425">
              <a:spcBef>
                <a:spcPts val="1200"/>
              </a:spcBef>
              <a:spcAft>
                <a:spcPts val="1200"/>
              </a:spcAft>
              <a:buSzPct val="100000"/>
              <a:buFont typeface="Arial" panose="020B0604020202020204" pitchFamily="34" charset="0"/>
              <a:buChar char="•"/>
            </a:pPr>
            <a:r>
              <a:rPr lang="en-US" dirty="0"/>
              <a:t>Write a custom SNAP reporter block called "max" </a:t>
            </a:r>
          </a:p>
          <a:p>
            <a:pPr marL="463550" indent="-295275">
              <a:spcBef>
                <a:spcPts val="1200"/>
              </a:spcBef>
              <a:spcAft>
                <a:spcPts val="1200"/>
              </a:spcAft>
              <a:buNone/>
            </a:pPr>
            <a:r>
              <a:rPr lang="en-US" dirty="0"/>
              <a:t> should report 4 </a:t>
            </a:r>
          </a:p>
          <a:p>
            <a:pPr marL="0" indent="0">
              <a:spcBef>
                <a:spcPts val="1200"/>
              </a:spcBef>
              <a:spcAft>
                <a:spcPts val="1200"/>
              </a:spcAft>
              <a:buNone/>
            </a:pPr>
            <a:r>
              <a:rPr lang="en-US" dirty="0"/>
              <a:t>If the two numbers are equal, report either one.</a:t>
            </a:r>
          </a:p>
        </p:txBody>
      </p:sp>
      <p:pic>
        <p:nvPicPr>
          <p:cNvPr id="1025" name="image2.png" descr="min 4 2 block">
            <a:extLst>
              <a:ext uri="{FF2B5EF4-FFF2-40B4-BE49-F238E27FC236}">
                <a16:creationId xmlns:a16="http://schemas.microsoft.com/office/drawing/2014/main" id="{3CFA2BB8-0156-44B2-893C-F455540BC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111" y="3395524"/>
            <a:ext cx="1603856" cy="54581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12.png" descr="max 4 2 block">
            <a:extLst>
              <a:ext uri="{FF2B5EF4-FFF2-40B4-BE49-F238E27FC236}">
                <a16:creationId xmlns:a16="http://schemas.microsoft.com/office/drawing/2014/main" id="{BC2D5DE8-4509-4A28-84D1-3309FA66AAB0}"/>
              </a:ext>
            </a:extLst>
          </p:cNvPr>
          <p:cNvPicPr/>
          <p:nvPr/>
        </p:nvPicPr>
        <p:blipFill>
          <a:blip r:embed="rId5"/>
          <a:srcRect/>
          <a:stretch>
            <a:fillRect/>
          </a:stretch>
        </p:blipFill>
        <p:spPr>
          <a:xfrm>
            <a:off x="3433111" y="4861771"/>
            <a:ext cx="1603856" cy="545814"/>
          </a:xfrm>
          <a:prstGeom prst="rect">
            <a:avLst/>
          </a:prstGeom>
          <a:ln/>
        </p:spPr>
      </p:pic>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a:cs typeface="Segoe UI"/>
              </a:rPr>
              <a:t>Lab 3.4: The Technicolor Window – Predicate Blocks</a:t>
            </a:r>
            <a:br>
              <a:rPr lang="en-US" dirty="0"/>
            </a:br>
            <a:endParaRPr lang="en-US" dirty="0"/>
          </a:p>
        </p:txBody>
      </p:sp>
      <p:sp>
        <p:nvSpPr>
          <p:cNvPr id="3" name="Content Placeholder 2" descr="4 between 4 10 ? block"/>
          <p:cNvSpPr>
            <a:spLocks noGrp="1"/>
          </p:cNvSpPr>
          <p:nvPr>
            <p:ph sz="quarter" idx="4294967295"/>
          </p:nvPr>
        </p:nvSpPr>
        <p:spPr>
          <a:xfrm>
            <a:off x="588263" y="2017713"/>
            <a:ext cx="10433750" cy="2339102"/>
          </a:xfrm>
        </p:spPr>
        <p:txBody>
          <a:bodyPr vert="horz" wrap="square" lIns="0" tIns="0" rIns="0" bIns="0" rtlCol="0" anchor="t">
            <a:spAutoFit/>
          </a:bodyPr>
          <a:lstStyle/>
          <a:p>
            <a:pPr marL="0" indent="0">
              <a:spcBef>
                <a:spcPts val="1200"/>
              </a:spcBef>
              <a:spcAft>
                <a:spcPts val="1200"/>
              </a:spcAft>
              <a:buNone/>
            </a:pPr>
            <a:r>
              <a:rPr lang="en-US" dirty="0">
                <a:latin typeface="+mj-lt"/>
              </a:rPr>
              <a:t>1 predicate block:</a:t>
            </a:r>
          </a:p>
          <a:p>
            <a:pPr marL="520700" indent="-352425">
              <a:spcBef>
                <a:spcPts val="1200"/>
              </a:spcBef>
              <a:spcAft>
                <a:spcPts val="1200"/>
              </a:spcAft>
              <a:buSzPct val="100000"/>
              <a:buFont typeface="Arial" panose="020B0604020202020204" pitchFamily="34" charset="0"/>
              <a:buChar char="•"/>
            </a:pPr>
            <a:r>
              <a:rPr lang="en-US">
                <a:cs typeface="Segoe UI"/>
              </a:rPr>
              <a:t>Write a custom SNAP predicate block called "between“</a:t>
            </a:r>
          </a:p>
          <a:p>
            <a:pPr marL="520700" indent="-352425">
              <a:spcBef>
                <a:spcPts val="1200"/>
              </a:spcBef>
              <a:spcAft>
                <a:spcPts val="1200"/>
              </a:spcAft>
              <a:buSzPct val="100000"/>
              <a:buFont typeface="Arial" panose="020B0604020202020204" pitchFamily="34" charset="0"/>
              <a:buChar char="•"/>
            </a:pPr>
            <a:r>
              <a:rPr lang="en-US" dirty="0">
                <a:cs typeface="Segoe UI"/>
              </a:rPr>
              <a:t>If the first number is equal to either of the other two numbers </a:t>
            </a:r>
            <a:r>
              <a:rPr lang="en-US">
                <a:cs typeface="Segoe UI"/>
              </a:rPr>
              <a:t>or is between them, the block should report true.</a:t>
            </a:r>
          </a:p>
        </p:txBody>
      </p:sp>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7" name="Picture 7" descr="Graphical user interface, text, application, chat or text message&#10;&#10;Description automatically generated">
            <a:extLst>
              <a:ext uri="{FF2B5EF4-FFF2-40B4-BE49-F238E27FC236}">
                <a16:creationId xmlns:a16="http://schemas.microsoft.com/office/drawing/2014/main" id="{6344B2E0-7474-4FFF-A3A2-23389B60DA16}"/>
              </a:ext>
            </a:extLst>
          </p:cNvPr>
          <p:cNvPicPr>
            <a:picLocks noChangeAspect="1"/>
          </p:cNvPicPr>
          <p:nvPr/>
        </p:nvPicPr>
        <p:blipFill>
          <a:blip r:embed="rId6"/>
          <a:stretch>
            <a:fillRect/>
          </a:stretch>
        </p:blipFill>
        <p:spPr>
          <a:xfrm>
            <a:off x="1317813" y="4821557"/>
            <a:ext cx="3944470" cy="549758"/>
          </a:xfrm>
          <a:prstGeom prst="rect">
            <a:avLst/>
          </a:prstGeom>
        </p:spPr>
      </p:pic>
      <p:pic>
        <p:nvPicPr>
          <p:cNvPr id="8" name="Picture 8" descr="Graphical user interface, text, application, chat or text message&#10;&#10;Description automatically generated">
            <a:extLst>
              <a:ext uri="{FF2B5EF4-FFF2-40B4-BE49-F238E27FC236}">
                <a16:creationId xmlns:a16="http://schemas.microsoft.com/office/drawing/2014/main" id="{F3E51EEF-7073-42B8-8476-6B4464331A6C}"/>
              </a:ext>
            </a:extLst>
          </p:cNvPr>
          <p:cNvPicPr>
            <a:picLocks noChangeAspect="1"/>
          </p:cNvPicPr>
          <p:nvPr/>
        </p:nvPicPr>
        <p:blipFill>
          <a:blip r:embed="rId7"/>
          <a:stretch>
            <a:fillRect/>
          </a:stretch>
        </p:blipFill>
        <p:spPr>
          <a:xfrm>
            <a:off x="6472517" y="4821556"/>
            <a:ext cx="4213411" cy="549758"/>
          </a:xfrm>
          <a:prstGeom prst="rect">
            <a:avLst/>
          </a:prstGeom>
        </p:spPr>
      </p:pic>
      <p:pic>
        <p:nvPicPr>
          <p:cNvPr id="9" name="Picture 9" descr="Graphical user interface, text, application, chat or text message&#10;&#10;Description automatically generated">
            <a:extLst>
              <a:ext uri="{FF2B5EF4-FFF2-40B4-BE49-F238E27FC236}">
                <a16:creationId xmlns:a16="http://schemas.microsoft.com/office/drawing/2014/main" id="{B9592923-16F9-42EA-96D2-C2AAAD0C80F3}"/>
              </a:ext>
            </a:extLst>
          </p:cNvPr>
          <p:cNvPicPr>
            <a:picLocks noChangeAspect="1"/>
          </p:cNvPicPr>
          <p:nvPr/>
        </p:nvPicPr>
        <p:blipFill>
          <a:blip r:embed="rId8"/>
          <a:stretch>
            <a:fillRect/>
          </a:stretch>
        </p:blipFill>
        <p:spPr>
          <a:xfrm>
            <a:off x="4159624" y="5655275"/>
            <a:ext cx="3675529" cy="495969"/>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Lab 3.4: The Technicolor Window – Advanced Block</a:t>
            </a:r>
          </a:p>
        </p:txBody>
      </p:sp>
      <p:sp>
        <p:nvSpPr>
          <p:cNvPr id="3" name="Content Placeholder 2"/>
          <p:cNvSpPr>
            <a:spLocks noGrp="1"/>
          </p:cNvSpPr>
          <p:nvPr>
            <p:ph sz="quarter" idx="4294967295"/>
          </p:nvPr>
        </p:nvSpPr>
        <p:spPr>
          <a:xfrm>
            <a:off x="584200" y="2017713"/>
            <a:ext cx="11025188" cy="2653034"/>
          </a:xfrm>
        </p:spPr>
        <p:txBody>
          <a:bodyPr vert="horz" wrap="square" lIns="0" tIns="0" rIns="0" bIns="0" rtlCol="0" anchor="t">
            <a:spAutoFit/>
          </a:bodyPr>
          <a:lstStyle/>
          <a:p>
            <a:pPr marL="0" indent="0">
              <a:spcBef>
                <a:spcPts val="0"/>
              </a:spcBef>
              <a:spcAft>
                <a:spcPts val="1200"/>
              </a:spcAft>
              <a:buNone/>
            </a:pPr>
            <a:r>
              <a:rPr lang="en-US" dirty="0">
                <a:latin typeface="+mj-lt"/>
              </a:rPr>
              <a:t>1 advanced custom block:</a:t>
            </a:r>
          </a:p>
          <a:p>
            <a:pPr marL="575945" indent="-350520">
              <a:buSzPct val="100000"/>
              <a:buFont typeface="Arial" panose="020B0604020202020204" pitchFamily="34" charset="0"/>
              <a:buChar char="•"/>
            </a:pPr>
            <a:r>
              <a:rPr lang="en-US" sz="2400" dirty="0"/>
              <a:t>Write a custom SNAP reporter block called "distance to" that computes and reports the distance from a sprite's position to another point. </a:t>
            </a:r>
          </a:p>
          <a:p>
            <a:pPr marL="1026795" lvl="1" indent="-337820">
              <a:buSzPct val="100000"/>
              <a:buFont typeface="Segoe UI" panose="020B0502040204020203" pitchFamily="34" charset="0"/>
              <a:buChar char="–"/>
              <a:tabLst>
                <a:tab pos="969963" algn="l"/>
              </a:tabLst>
            </a:pPr>
            <a:r>
              <a:rPr lang="en-US" dirty="0"/>
              <a:t>Use the "x position" and "y position" blocks to determine the sprite's position. </a:t>
            </a:r>
            <a:endParaRPr lang="en-US" dirty="0">
              <a:cs typeface="Segoe UI"/>
            </a:endParaRPr>
          </a:p>
          <a:p>
            <a:pPr marL="0" indent="0">
              <a:buNone/>
            </a:pPr>
            <a:r>
              <a:rPr lang="en-US" sz="2400" dirty="0">
                <a:latin typeface="+mj-lt"/>
                <a:cs typeface="Segoe UI"/>
              </a:rPr>
              <a:t>Distance formula: </a:t>
            </a:r>
            <a:r>
              <a:rPr lang="en-US" sz="2400" dirty="0">
                <a:cs typeface="Segoe UI"/>
              </a:rPr>
              <a:t>the distance between (x1, y1) and (x2, y2) is </a:t>
            </a:r>
            <a:endParaRPr lang="en-US" sz="2400" dirty="0"/>
          </a:p>
          <a:p>
            <a:pPr marL="0" indent="0">
              <a:buNone/>
            </a:pPr>
            <a:r>
              <a:rPr lang="es-ES" sz="2400" dirty="0">
                <a:effectLst/>
              </a:rPr>
              <a:t>sqrt((y2-y1)^2+(x2-x1)^2).</a:t>
            </a:r>
            <a:endParaRPr lang="en-US" sz="2400" dirty="0"/>
          </a:p>
        </p:txBody>
      </p:sp>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Picture 5" descr="A picture containing drawing&#10;&#10;Description automatically generated">
            <a:extLst>
              <a:ext uri="{FF2B5EF4-FFF2-40B4-BE49-F238E27FC236}">
                <a16:creationId xmlns:a16="http://schemas.microsoft.com/office/drawing/2014/main" id="{0BB1873D-8EDA-49F7-8B11-AED64F9EFE29}"/>
              </a:ext>
            </a:extLst>
          </p:cNvPr>
          <p:cNvPicPr>
            <a:picLocks noChangeAspect="1"/>
          </p:cNvPicPr>
          <p:nvPr/>
        </p:nvPicPr>
        <p:blipFill>
          <a:blip r:embed="rId6"/>
          <a:stretch>
            <a:fillRect/>
          </a:stretch>
        </p:blipFill>
        <p:spPr>
          <a:xfrm>
            <a:off x="5468470" y="5508365"/>
            <a:ext cx="5091952" cy="574634"/>
          </a:xfrm>
          <a:prstGeom prst="rect">
            <a:avLst/>
          </a:prstGeom>
        </p:spPr>
      </p:pic>
      <p:pic>
        <p:nvPicPr>
          <p:cNvPr id="6" name="Picture 7" descr="Graphical user interface, text, application&#10;&#10;Description automatically generated">
            <a:extLst>
              <a:ext uri="{FF2B5EF4-FFF2-40B4-BE49-F238E27FC236}">
                <a16:creationId xmlns:a16="http://schemas.microsoft.com/office/drawing/2014/main" id="{61E40A75-6EC0-4FDE-9914-0C64E39359BF}"/>
              </a:ext>
            </a:extLst>
          </p:cNvPr>
          <p:cNvPicPr>
            <a:picLocks noChangeAspect="1"/>
          </p:cNvPicPr>
          <p:nvPr/>
        </p:nvPicPr>
        <p:blipFill>
          <a:blip r:embed="rId7"/>
          <a:stretch>
            <a:fillRect/>
          </a:stretch>
        </p:blipFill>
        <p:spPr>
          <a:xfrm>
            <a:off x="1801905" y="5639507"/>
            <a:ext cx="2743200" cy="545432"/>
          </a:xfrm>
          <a:prstGeom prst="rect">
            <a:avLst/>
          </a:prstGeom>
        </p:spPr>
      </p:pic>
    </p:spTree>
    <p:custDataLst>
      <p:tags r:id="rId1"/>
    </p:custDataLst>
    <p:extLst>
      <p:ext uri="{BB962C8B-B14F-4D97-AF65-F5344CB8AC3E}">
        <p14:creationId xmlns:p14="http://schemas.microsoft.com/office/powerpoint/2010/main" val="140587428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0529F4-4D14-47F6-AEE5-E8299E588E9E}">
  <ds:schemaRefs>
    <ds:schemaRef ds:uri="http://schemas.microsoft.com/sharepoint/v3/contenttype/forms"/>
  </ds:schemaRefs>
</ds:datastoreItem>
</file>

<file path=customXml/itemProps2.xml><?xml version="1.0" encoding="utf-8"?>
<ds:datastoreItem xmlns:ds="http://schemas.openxmlformats.org/officeDocument/2006/customXml" ds:itemID="{4C12D80E-5950-46D2-B197-C3B65116B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5CB904-2925-4D80-B74C-3474CE5A2C3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2287</Words>
  <Application>Microsoft Office PowerPoint</Application>
  <PresentationFormat>Widescreen</PresentationFormat>
  <Paragraphs>181</Paragraphs>
  <Slides>20</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Consolas</vt:lpstr>
      <vt:lpstr>Helvetica</vt:lpstr>
      <vt:lpstr>Segoe UI</vt:lpstr>
      <vt:lpstr>Segoe UI Semibold</vt:lpstr>
      <vt:lpstr>Wingdings</vt:lpstr>
      <vt:lpstr>Microsoft Philanthropies TEALS</vt:lpstr>
      <vt:lpstr>Black Template</vt:lpstr>
      <vt:lpstr>Lesson 3.4: Customization II</vt:lpstr>
      <vt:lpstr>Customization II</vt:lpstr>
      <vt:lpstr>Today’s Plan</vt:lpstr>
      <vt:lpstr>Do Now 3.4: Practice Using Arguments</vt:lpstr>
      <vt:lpstr>Introducing the Reporter Block</vt:lpstr>
      <vt:lpstr>Introducing the Predicate Block</vt:lpstr>
      <vt:lpstr>Lab 3.4: The Technicolor Window – Reporter Blocks </vt:lpstr>
      <vt:lpstr>Lab 3.4: The Technicolor Window – Predicate Blocks </vt:lpstr>
      <vt:lpstr>Lab 3.4: The Technicolor Window – Advanced Block</vt:lpstr>
      <vt:lpstr>Lab 3.4: The Technicolor Window – Advanced Block</vt:lpstr>
      <vt:lpstr>Lab 3.4: The Technicolor Window – Advanced Block</vt:lpstr>
      <vt:lpstr>Lab 3.4: The Technicolor Window – Advanced Block</vt:lpstr>
      <vt:lpstr>Lab 3.4: The Technicolor Window – Building on our Work</vt:lpstr>
      <vt:lpstr>Lab 3.4: The Technicolor Window – Building on our Work</vt:lpstr>
      <vt:lpstr>Lab 3.4: The Technicolor Window – Building on our Work</vt:lpstr>
      <vt:lpstr>Lab 3.4: The Technicolor Window – Building on our Work</vt:lpstr>
      <vt:lpstr>Lab 3.4: The Technicolor Window – Building on our Work</vt:lpstr>
      <vt:lpstr>Lab 3.4: The Technicolor Window – Putting it all Together</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3.4: Customization II</dc:title>
  <dc:creator/>
  <cp:lastModifiedBy/>
  <cp:revision>621</cp:revision>
  <dcterms:created xsi:type="dcterms:W3CDTF">2020-05-05T15:00:06Z</dcterms:created>
  <dcterms:modified xsi:type="dcterms:W3CDTF">2020-10-26T03:21:26Z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2020-05-05T15:01:45.0081584Z</vt:lpwstr>
  </property>
  <property fmtid="{D5CDD505-2E9C-101B-9397-08002B2CF9AE}" pid="5" name="MSIP_Label_f42aa342-8706-4288-bd11-ebb85995028c_Name">
    <vt:lpwstr>General</vt:lpwstr>
  </property>
  <property fmtid="{D5CDD505-2E9C-101B-9397-08002B2CF9AE}" pid="6" name="MSIP_Label_f42aa342-8706-4288-bd11-ebb85995028c_ActionId">
    <vt:lpwstr>aa63cf4d-6a0f-4537-831a-7334d2845bc1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647E5C6E-E404-483C-8CD6-6C3774EAD9FD</vt:lpwstr>
  </property>
  <property fmtid="{D5CDD505-2E9C-101B-9397-08002B2CF9AE}" pid="11" name="ArticulatePath">
    <vt:lpwstr>TEALS SNAP 3.4</vt:lpwstr>
  </property>
</Properties>
</file>