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95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69" r:id="rId7"/>
    <p:sldId id="261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/>
    <p:restoredTop sz="94653"/>
  </p:normalViewPr>
  <p:slideViewPr>
    <p:cSldViewPr snapToGrid="0" snapToObjects="1">
      <p:cViewPr>
        <p:scale>
          <a:sx n="121" d="100"/>
          <a:sy n="121" d="100"/>
        </p:scale>
        <p:origin x="171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Accuracy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Practice</c:v>
                </c:pt>
                <c:pt idx="1">
                  <c:v>Undergraduate</c:v>
                </c:pt>
                <c:pt idx="2">
                  <c:v>Graduate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61.32</c:v>
                </c:pt>
                <c:pt idx="1">
                  <c:v>58.96</c:v>
                </c:pt>
                <c:pt idx="2">
                  <c:v>61.42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 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Practice</c:v>
                </c:pt>
                <c:pt idx="1">
                  <c:v>Undergraduate</c:v>
                </c:pt>
                <c:pt idx="2">
                  <c:v>Graduate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68.92</c:v>
                </c:pt>
                <c:pt idx="1">
                  <c:v>63.88</c:v>
                </c:pt>
                <c:pt idx="2">
                  <c:v>65.45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01593312"/>
        <c:axId val="-2101589440"/>
      </c:barChart>
      <c:catAx>
        <c:axId val="-210159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Dataset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589440"/>
        <c:crosses val="autoZero"/>
        <c:auto val="1"/>
        <c:lblAlgn val="ctr"/>
        <c:lblOffset val="100"/>
        <c:noMultiLvlLbl val="0"/>
      </c:catAx>
      <c:valAx>
        <c:axId val="-2101589440"/>
        <c:scaling>
          <c:orientation val="minMax"/>
          <c:max val="8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Accuracy (Simulator Score)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59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2F21A-0439-084B-8545-BB3399B66186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6FA69-EA95-4B4A-AD81-194A29F2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6FA69-EA95-4B4A-AD81-194A29F2F9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6FA69-EA95-4B4A-AD81-194A29F2F9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C58-8E89-5B4C-B9FB-3F2001FDC8AC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447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5BE5-5141-2B43-AC5B-C8EF8E1474D7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4036-E398-7F4A-ABFB-8AD944E69481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0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0D3-1DA3-8344-8B37-1566E61565A6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3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B408-9107-B749-9FD2-6FEDA7A05507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5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2BEA-409A-A940-9402-BDA0D4739C50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4902-4CF8-9F47-894A-BA9D26A5F101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48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3D87-39FA-DD49-81B7-C0775DD34694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8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3DE-0887-2647-8D39-A6ACCDF7C71E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048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B8A0-74DB-AA4C-870E-C11E0C2B2F52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D362-3954-F648-BA6E-EC21F02ADA52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39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5BD1-6014-7543-AB84-22C6C57E8D8C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04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D97A-CF59-0F4D-9223-0D569E82206C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837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A8AC-9EE0-B949-9043-81822C91002F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E586-853A-B14A-90F1-9BDFACE74ED5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150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96C-F8C5-0E43-BD3B-5384F0283DF4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20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FF9E-E52D-E54E-BC7D-1112BDC176AE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E41A1-8CFF-D846-8E2F-CA0EE82EEC07}" type="datetime1">
              <a:rPr lang="en-US" smtClean="0"/>
              <a:t>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0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SHORT TANDEM REPEATS FINDER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Ronak Sumbaly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Nickname : Sab Moh Maya Hai (Everything is an Illusion)</a:t>
            </a:r>
          </a:p>
        </p:txBody>
      </p:sp>
    </p:spTree>
    <p:extLst>
      <p:ext uri="{BB962C8B-B14F-4D97-AF65-F5344CB8AC3E}">
        <p14:creationId xmlns:p14="http://schemas.microsoft.com/office/powerpoint/2010/main" val="9744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EVALUATION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51638074"/>
              </p:ext>
            </p:extLst>
          </p:nvPr>
        </p:nvGraphicFramePr>
        <p:xfrm>
          <a:off x="0" y="1226830"/>
          <a:ext cx="12046226" cy="556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036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CONCLUSION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544628" cy="4195481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Base-line method gave a very high result due to random insertions of STR in the reference genome</a:t>
            </a:r>
          </a:p>
          <a:p>
            <a:endParaRPr lang="en-US" sz="2300" dirty="0" smtClean="0">
              <a:latin typeface="Athelas" charset="0"/>
              <a:ea typeface="Athelas" charset="0"/>
              <a:cs typeface="Athelas" charset="0"/>
            </a:endParaRPr>
          </a:p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Even though the baseline method is faster than the improved method, the overall consistency of the results is better in the latter as the reads are considered. </a:t>
            </a:r>
          </a:p>
          <a:p>
            <a:endParaRPr lang="en-US" sz="2300" dirty="0">
              <a:latin typeface="Athelas" charset="0"/>
              <a:ea typeface="Athelas" charset="0"/>
              <a:cs typeface="Athelas" charset="0"/>
            </a:endParaRPr>
          </a:p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Performance and speed can be improved by using faster mapping algorithms and considering </a:t>
            </a:r>
            <a:r>
              <a:rPr lang="en-US" sz="2300" dirty="0">
                <a:latin typeface="Athelas" charset="0"/>
                <a:ea typeface="Athelas" charset="0"/>
                <a:cs typeface="Athelas" charset="0"/>
              </a:rPr>
              <a:t>statistically based criteria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rather than discrete threshold value.</a:t>
            </a:r>
          </a:p>
          <a:p>
            <a:endParaRPr lang="en-US" sz="23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SHORT TANDEM REPEATS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88707"/>
            <a:ext cx="10473923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Short </a:t>
            </a:r>
            <a:r>
              <a:rPr lang="en-US" sz="2300" b="1" dirty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Tandem Repeats (STRs) </a:t>
            </a:r>
            <a:r>
              <a:rPr lang="en-US" sz="2300" dirty="0">
                <a:latin typeface="Athelas" charset="0"/>
                <a:ea typeface="Athelas" charset="0"/>
                <a:cs typeface="Athelas" charset="0"/>
              </a:rPr>
              <a:t>are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short </a:t>
            </a:r>
            <a:r>
              <a:rPr lang="en-US" sz="2300" dirty="0">
                <a:latin typeface="Athelas" charset="0"/>
                <a:ea typeface="Athelas" charset="0"/>
                <a:cs typeface="Athelas" charset="0"/>
              </a:rPr>
              <a:t>sequences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of nucleotide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(3-5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bps) repeated numerous times and are adjacent to each other in the DNA sequence</a:t>
            </a:r>
            <a:endParaRPr lang="en-US" sz="2300" dirty="0">
              <a:latin typeface="Athelas" charset="0"/>
              <a:ea typeface="Athelas" charset="0"/>
              <a:cs typeface="Athelas" charset="0"/>
            </a:endParaRPr>
          </a:p>
          <a:p>
            <a:pPr marL="0" indent="0">
              <a:buNone/>
            </a:pPr>
            <a:endParaRPr lang="en-US" sz="1600" dirty="0" smtClean="0">
              <a:latin typeface="Athelas" charset="0"/>
              <a:ea typeface="Athelas" charset="0"/>
              <a:cs typeface="Athelas" charset="0"/>
            </a:endParaRPr>
          </a:p>
          <a:p>
            <a:pPr marL="0" indent="0" algn="ctr">
              <a:buNone/>
            </a:pPr>
            <a:r>
              <a:rPr lang="en-US" dirty="0" smtClean="0"/>
              <a:t>CATAGGAGATC</a:t>
            </a:r>
            <a:r>
              <a:rPr lang="en-US" dirty="0" smtClean="0">
                <a:solidFill>
                  <a:srgbClr val="FFFF00"/>
                </a:solidFill>
              </a:rPr>
              <a:t>ATGATGATGATGATG</a:t>
            </a:r>
            <a:r>
              <a:rPr lang="en-US" dirty="0" smtClean="0"/>
              <a:t>GACTGATC</a:t>
            </a:r>
          </a:p>
          <a:p>
            <a:endParaRPr lang="en-US" dirty="0">
              <a:latin typeface="Athelas" charset="0"/>
              <a:ea typeface="Athelas" charset="0"/>
              <a:cs typeface="Athelas" charset="0"/>
            </a:endParaRPr>
          </a:p>
          <a:p>
            <a:endParaRPr lang="en-US" dirty="0" smtClean="0">
              <a:latin typeface="Athelas" charset="0"/>
              <a:ea typeface="Athelas" charset="0"/>
              <a:cs typeface="Athelas" charset="0"/>
            </a:endParaRPr>
          </a:p>
          <a:p>
            <a:endParaRPr lang="en-US" dirty="0" smtClean="0">
              <a:latin typeface="Athelas" charset="0"/>
              <a:ea typeface="Athelas" charset="0"/>
              <a:cs typeface="Athelas" charset="0"/>
            </a:endParaRPr>
          </a:p>
          <a:p>
            <a:pPr>
              <a:buFontTx/>
              <a:buChar char="-"/>
            </a:pPr>
            <a:endParaRPr lang="en-US" dirty="0" smtClean="0">
              <a:latin typeface="Athelas" charset="0"/>
              <a:ea typeface="Athelas" charset="0"/>
              <a:cs typeface="Athelas" charset="0"/>
            </a:endParaRPr>
          </a:p>
          <a:p>
            <a:pPr>
              <a:buFontTx/>
              <a:buChar char="-"/>
            </a:pPr>
            <a:endParaRPr lang="en-US" dirty="0" smtClean="0">
              <a:latin typeface="Athelas" charset="0"/>
              <a:ea typeface="Athelas" charset="0"/>
              <a:cs typeface="Athelas" charset="0"/>
            </a:endParaRPr>
          </a:p>
          <a:p>
            <a:pPr>
              <a:buFontTx/>
              <a:buChar char="-"/>
            </a:pPr>
            <a:endParaRPr lang="en-US" dirty="0" smtClean="0">
              <a:latin typeface="Athelas" charset="0"/>
              <a:ea typeface="Athelas" charset="0"/>
              <a:cs typeface="Athelas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28461" y="3386380"/>
            <a:ext cx="251072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20712" y="3200401"/>
            <a:ext cx="7749" cy="18597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46935" y="3200401"/>
            <a:ext cx="7749" cy="18597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4785" y="3530164"/>
            <a:ext cx="255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ATG – Repeated 5 times</a:t>
            </a:r>
            <a:endParaRPr lang="en-US" sz="1600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54" y="4840586"/>
            <a:ext cx="8627165" cy="59600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430120" y="5609900"/>
            <a:ext cx="190339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22371" y="5423922"/>
            <a:ext cx="0" cy="1859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33517" y="5436591"/>
            <a:ext cx="0" cy="1733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37693" y="5609900"/>
            <a:ext cx="20070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29944" y="5423922"/>
            <a:ext cx="0" cy="1859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144785" y="5430256"/>
            <a:ext cx="0" cy="1733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30120" y="5654093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Repeated </a:t>
            </a:r>
            <a:r>
              <a:rPr lang="en-US" sz="1600" b="1" dirty="0"/>
              <a:t>8</a:t>
            </a:r>
            <a:r>
              <a:rPr lang="en-US" sz="1600" b="1" dirty="0" smtClean="0"/>
              <a:t> times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07048" y="5654093"/>
            <a:ext cx="203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Repeated 20 times</a:t>
            </a:r>
            <a:endParaRPr lang="en-US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430120" y="4742574"/>
            <a:ext cx="25583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30120" y="4742574"/>
            <a:ext cx="734" cy="13854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85220" y="4742573"/>
            <a:ext cx="734" cy="13854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88963" y="4306008"/>
            <a:ext cx="3538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Repeat Unit Size = 3 – 5 base pairs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88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BIOLOGICAL CONTEXT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2787"/>
            <a:ext cx="1054462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STR Analysis is   </a:t>
            </a:r>
          </a:p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Used in forensics for genetic fingerprinting</a:t>
            </a:r>
          </a:p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Used in study of genetic disease (e.g. Huntington Disease) and genealogical DNA tests</a:t>
            </a:r>
          </a:p>
          <a:p>
            <a:r>
              <a:rPr lang="en-US" sz="2400" dirty="0" smtClean="0">
                <a:latin typeface="Athelas" charset="0"/>
                <a:ea typeface="Athelas" charset="0"/>
                <a:cs typeface="Athelas" charset="0"/>
              </a:rPr>
              <a:t>Used as molecular markers and in marker assisted selection</a:t>
            </a:r>
            <a:endParaRPr lang="en-US" sz="23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820"/>
          <a:stretch/>
        </p:blipFill>
        <p:spPr>
          <a:xfrm>
            <a:off x="734338" y="3852660"/>
            <a:ext cx="5447131" cy="2366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8822" y="6283671"/>
            <a:ext cx="24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thelas" charset="0"/>
                <a:ea typeface="Athelas" charset="0"/>
                <a:cs typeface="Athelas" charset="0"/>
              </a:rPr>
              <a:t>Criminal Investigation</a:t>
            </a:r>
            <a:endParaRPr lang="en-US" b="1" dirty="0">
              <a:latin typeface="Athelas" charset="0"/>
              <a:ea typeface="Athelas" charset="0"/>
              <a:cs typeface="Athe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3281" r="16807"/>
          <a:stretch/>
        </p:blipFill>
        <p:spPr>
          <a:xfrm>
            <a:off x="6784152" y="4577827"/>
            <a:ext cx="2580566" cy="596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9692" r="11486"/>
          <a:stretch/>
        </p:blipFill>
        <p:spPr>
          <a:xfrm>
            <a:off x="9243116" y="4577826"/>
            <a:ext cx="2486429" cy="5960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5637" y="5196488"/>
            <a:ext cx="227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thelas" charset="0"/>
                <a:ea typeface="Athelas" charset="0"/>
                <a:cs typeface="Athelas" charset="0"/>
              </a:rPr>
              <a:t>Huntington’s Disease</a:t>
            </a:r>
            <a:endParaRPr lang="en-US" b="1" dirty="0">
              <a:latin typeface="Athelas" charset="0"/>
              <a:ea typeface="Athelas" charset="0"/>
              <a:cs typeface="Athelas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050106" y="4489767"/>
            <a:ext cx="9619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50106" y="4489767"/>
            <a:ext cx="734" cy="13854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42158" y="4489767"/>
            <a:ext cx="734" cy="13854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1934" y="4151213"/>
            <a:ext cx="2899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thelas" charset="0"/>
                <a:ea typeface="Athelas" charset="0"/>
                <a:cs typeface="Athelas" charset="0"/>
              </a:rPr>
              <a:t>CAG – Repeated 36 to 120 times</a:t>
            </a:r>
            <a:endParaRPr lang="en-US" sz="1600" b="1" dirty="0">
              <a:latin typeface="Athelas" charset="0"/>
              <a:ea typeface="Athelas" charset="0"/>
              <a:cs typeface="Athe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COMPUTATIONAL PROBLEM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16205"/>
            <a:ext cx="10315538" cy="4665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u="sng" dirty="0" smtClean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GOAL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sz="2300" dirty="0">
                <a:latin typeface="Athelas" charset="0"/>
                <a:ea typeface="Athelas" charset="0"/>
                <a:cs typeface="Athelas" charset="0"/>
              </a:rPr>
              <a:t>–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 Identify </a:t>
            </a:r>
            <a:r>
              <a:rPr lang="en-US" sz="2300" dirty="0">
                <a:latin typeface="Athelas" charset="0"/>
                <a:ea typeface="Athelas" charset="0"/>
                <a:cs typeface="Athelas" charset="0"/>
              </a:rPr>
              <a:t>STRs in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Donor Genome</a:t>
            </a:r>
          </a:p>
          <a:p>
            <a:pPr marL="0" indent="0">
              <a:buNone/>
            </a:pPr>
            <a:endParaRPr lang="en-US" sz="1400" dirty="0" smtClean="0">
              <a:latin typeface="Athelas" charset="0"/>
              <a:ea typeface="Athelas" charset="0"/>
              <a:cs typeface="Athelas" charset="0"/>
            </a:endParaRPr>
          </a:p>
          <a:p>
            <a:pPr marL="0" indent="0">
              <a:buNone/>
            </a:pPr>
            <a:r>
              <a:rPr lang="en-US" sz="2300" u="sng" dirty="0" smtClean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INPUTS </a:t>
            </a:r>
          </a:p>
          <a:p>
            <a:pPr>
              <a:buFontTx/>
              <a:buChar char="-"/>
            </a:pP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Reference genome</a:t>
            </a:r>
          </a:p>
          <a:p>
            <a:pPr>
              <a:buFontTx/>
              <a:buChar char="-"/>
            </a:pP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Reads from a donor genome with STRs</a:t>
            </a:r>
          </a:p>
          <a:p>
            <a:pPr marL="0" indent="0">
              <a:buNone/>
            </a:pPr>
            <a:endParaRPr lang="en-US" sz="1400" dirty="0" smtClean="0">
              <a:latin typeface="Athelas" charset="0"/>
              <a:ea typeface="Athelas" charset="0"/>
              <a:cs typeface="Athelas" charset="0"/>
            </a:endParaRPr>
          </a:p>
          <a:p>
            <a:pPr marL="0" indent="0">
              <a:buNone/>
            </a:pPr>
            <a:r>
              <a:rPr lang="en-US" sz="2300" u="sng" dirty="0" smtClean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OUTPUT</a:t>
            </a:r>
          </a:p>
          <a:p>
            <a:pPr>
              <a:buFontTx/>
              <a:buChar char="-"/>
            </a:pP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List of STRs present in the donor genome with their positions in the reference genome and repeats.</a:t>
            </a:r>
          </a:p>
          <a:p>
            <a:pPr>
              <a:buFontTx/>
              <a:buChar char="-"/>
            </a:pPr>
            <a:endParaRPr lang="en-US" sz="1600" dirty="0" smtClean="0">
              <a:latin typeface="Athelas" charset="0"/>
              <a:ea typeface="Athelas" charset="0"/>
              <a:cs typeface="Athelas" charset="0"/>
            </a:endParaRPr>
          </a:p>
          <a:p>
            <a:pPr marL="0" indent="0">
              <a:buNone/>
            </a:pPr>
            <a:r>
              <a:rPr lang="en-US" sz="2300" u="sng" dirty="0" smtClean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EVALUATION</a:t>
            </a:r>
            <a:r>
              <a:rPr lang="en-US" sz="2300" dirty="0" smtClean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– Accuracy (Simulator Score)</a:t>
            </a:r>
            <a:endParaRPr lang="en-US" sz="2300" dirty="0" smtClean="0">
              <a:solidFill>
                <a:srgbClr val="FFFF00"/>
              </a:solidFill>
              <a:latin typeface="Athelas" charset="0"/>
              <a:ea typeface="Athelas" charset="0"/>
              <a:cs typeface="Athelas" charset="0"/>
            </a:endParaRPr>
          </a:p>
          <a:p>
            <a:pPr marL="0" indent="0">
              <a:buNone/>
            </a:pPr>
            <a:endParaRPr lang="en-US" sz="2300" dirty="0">
              <a:latin typeface="Athelas" charset="0"/>
              <a:ea typeface="Athelas" charset="0"/>
              <a:cs typeface="Athelas" charset="0"/>
            </a:endParaRPr>
          </a:p>
          <a:p>
            <a:endParaRPr lang="en-US" sz="23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BASELINE METHOD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5962"/>
            <a:ext cx="10832527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Basic Idea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 –  Locate </a:t>
            </a:r>
            <a:r>
              <a:rPr lang="en-US" sz="2300" dirty="0">
                <a:latin typeface="Athelas" charset="0"/>
                <a:ea typeface="Athelas" charset="0"/>
                <a:cs typeface="Athelas" charset="0"/>
              </a:rPr>
              <a:t>STRs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only using the Reference</a:t>
            </a:r>
          </a:p>
          <a:p>
            <a:pPr lvl="1"/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Get all possible STR combination of length 3 – 5 </a:t>
            </a:r>
          </a:p>
          <a:p>
            <a:pPr lvl="1"/>
            <a:endParaRPr lang="en-US" dirty="0">
              <a:latin typeface="Athelas" charset="0"/>
              <a:ea typeface="Athelas" charset="0"/>
              <a:cs typeface="Athelas" charset="0"/>
            </a:endParaRPr>
          </a:p>
          <a:p>
            <a:pPr lvl="1"/>
            <a:endParaRPr lang="en-US" sz="100" dirty="0" smtClean="0">
              <a:latin typeface="Athelas" charset="0"/>
              <a:ea typeface="Athelas" charset="0"/>
              <a:cs typeface="Athelas" charset="0"/>
            </a:endParaRPr>
          </a:p>
          <a:p>
            <a:pPr lvl="1"/>
            <a:endParaRPr lang="en-US" dirty="0" smtClean="0">
              <a:latin typeface="Athelas" charset="0"/>
              <a:ea typeface="Athelas" charset="0"/>
              <a:cs typeface="Athelas" charset="0"/>
            </a:endParaRPr>
          </a:p>
          <a:p>
            <a:pPr lvl="1"/>
            <a:endParaRPr lang="en-US" dirty="0">
              <a:latin typeface="Athelas" charset="0"/>
              <a:ea typeface="Athelas" charset="0"/>
              <a:cs typeface="Athelas" charset="0"/>
            </a:endParaRPr>
          </a:p>
          <a:p>
            <a:pPr lvl="1"/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Go through each STR and find start position of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substring in reference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:	</a:t>
            </a:r>
          </a:p>
          <a:p>
            <a:pPr marL="457200" lvl="1" indent="0" algn="ctr">
              <a:buNone/>
            </a:pPr>
            <a:r>
              <a:rPr lang="en-US" sz="2300" b="1" dirty="0" smtClean="0">
                <a:latin typeface="Athelas" charset="0"/>
                <a:ea typeface="Athelas" charset="0"/>
                <a:cs typeface="Athelas" charset="0"/>
              </a:rPr>
              <a:t>STR * STR_THRESHOLD</a:t>
            </a:r>
          </a:p>
          <a:p>
            <a:pPr lvl="2"/>
            <a:r>
              <a:rPr lang="en-US" sz="2100" dirty="0" smtClean="0">
                <a:latin typeface="Athelas" charset="0"/>
                <a:ea typeface="Athelas" charset="0"/>
                <a:cs typeface="Athelas" charset="0"/>
              </a:rPr>
              <a:t>STR_THRESHOLD = 11 (for STR &lt; 3 bps) / 5 (for STR &gt; 3 bps)</a:t>
            </a:r>
          </a:p>
          <a:p>
            <a:pPr marL="914400" lvl="2" indent="0" algn="ctr">
              <a:buNone/>
            </a:pPr>
            <a:r>
              <a:rPr lang="en-US" sz="2000" dirty="0" smtClean="0">
                <a:latin typeface="Athelas" charset="0"/>
                <a:ea typeface="Athelas" charset="0"/>
                <a:cs typeface="Athelas" charset="0"/>
              </a:rPr>
              <a:t>STR = “ACGT” 		Substring = “ACGTACGTACGTACGTACGT”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2313" y="2899148"/>
            <a:ext cx="760012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AAT, GGC, GACCT </a:t>
            </a:r>
            <a:r>
              <a:rPr lang="is-IS" sz="2200" dirty="0" smtClean="0"/>
              <a:t>… </a:t>
            </a:r>
            <a:r>
              <a:rPr lang="is-IS" sz="2200" b="1" dirty="0" smtClean="0"/>
              <a:t>Total Combinations</a:t>
            </a:r>
            <a:r>
              <a:rPr lang="is-IS" sz="2200" dirty="0" smtClean="0"/>
              <a:t> = </a:t>
            </a:r>
            <a:r>
              <a:rPr lang="cs-CZ" sz="2200" dirty="0" smtClean="0"/>
              <a:t>1,344</a:t>
            </a:r>
            <a:endParaRPr lang="en-US" sz="2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82318" y="5476249"/>
            <a:ext cx="47707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1" y="1615596"/>
            <a:ext cx="10545608" cy="4195481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For </a:t>
            </a:r>
            <a:r>
              <a:rPr lang="en-US" sz="2300" dirty="0">
                <a:latin typeface="Athelas" charset="0"/>
                <a:ea typeface="Athelas" charset="0"/>
                <a:cs typeface="Athelas" charset="0"/>
              </a:rPr>
              <a:t>each start-position loop through and find end-position of the corresponding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STRs</a:t>
            </a:r>
          </a:p>
          <a:p>
            <a:pPr lvl="1"/>
            <a:r>
              <a:rPr lang="en-US" sz="2100" dirty="0" smtClean="0">
                <a:latin typeface="Athelas" charset="0"/>
                <a:ea typeface="Athelas" charset="0"/>
                <a:cs typeface="Athelas" charset="0"/>
              </a:rPr>
              <a:t>Store </a:t>
            </a:r>
            <a:r>
              <a:rPr lang="en-US" sz="2100" dirty="0">
                <a:latin typeface="Athelas" charset="0"/>
                <a:ea typeface="Athelas" charset="0"/>
                <a:cs typeface="Athelas" charset="0"/>
              </a:rPr>
              <a:t>number of </a:t>
            </a:r>
            <a:r>
              <a:rPr lang="en-US" sz="2100" dirty="0" smtClean="0">
                <a:latin typeface="Athelas" charset="0"/>
                <a:ea typeface="Athelas" charset="0"/>
                <a:cs typeface="Athelas" charset="0"/>
              </a:rPr>
              <a:t>repeats</a:t>
            </a:r>
          </a:p>
          <a:p>
            <a:pPr lvl="1"/>
            <a:endParaRPr lang="en-US" sz="2100" dirty="0">
              <a:latin typeface="Athelas" charset="0"/>
              <a:ea typeface="Athelas" charset="0"/>
              <a:cs typeface="Athelas" charset="0"/>
            </a:endParaRPr>
          </a:p>
          <a:p>
            <a:r>
              <a:rPr lang="en-US" sz="2300" dirty="0">
                <a:latin typeface="Athelas" charset="0"/>
                <a:ea typeface="Athelas" charset="0"/>
                <a:cs typeface="Athelas" charset="0"/>
              </a:rPr>
              <a:t>Processing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STRs</a:t>
            </a:r>
          </a:p>
          <a:p>
            <a:pPr lvl="1"/>
            <a:r>
              <a:rPr lang="en-US" sz="2100" dirty="0" smtClean="0">
                <a:latin typeface="Athelas" charset="0"/>
                <a:ea typeface="Athelas" charset="0"/>
                <a:cs typeface="Athelas" charset="0"/>
              </a:rPr>
              <a:t>For </a:t>
            </a:r>
            <a:r>
              <a:rPr lang="en-US" sz="2100" dirty="0">
                <a:latin typeface="Athelas" charset="0"/>
                <a:ea typeface="Athelas" charset="0"/>
                <a:cs typeface="Athelas" charset="0"/>
              </a:rPr>
              <a:t>STRs lying close to each other consider the STR having the smaller start-index</a:t>
            </a:r>
          </a:p>
          <a:p>
            <a:pPr marL="914400" lvl="2" indent="0" algn="ctr">
              <a:buNone/>
            </a:pPr>
            <a:endParaRPr lang="en-US" sz="2300" dirty="0">
              <a:latin typeface="Athelas" charset="0"/>
              <a:ea typeface="Athelas" charset="0"/>
              <a:cs typeface="Athelas" charset="0"/>
            </a:endParaRP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4382" y="4710193"/>
            <a:ext cx="773264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FFFF00"/>
                </a:solidFill>
              </a:rPr>
              <a:t>ATGATGATGATGATGATGATGATGATGATGATGATG</a:t>
            </a:r>
          </a:p>
          <a:p>
            <a:pPr algn="ctr"/>
            <a:r>
              <a:rPr lang="en-US" sz="2300" dirty="0" smtClean="0"/>
              <a:t>A</a:t>
            </a:r>
            <a:r>
              <a:rPr lang="en-US" sz="2300" dirty="0" smtClean="0">
                <a:solidFill>
                  <a:srgbClr val="FFFF00"/>
                </a:solidFill>
              </a:rPr>
              <a:t>TGATGATGATGATGATGATGATGATGATGATGA</a:t>
            </a:r>
            <a:r>
              <a:rPr lang="en-US" sz="2300" dirty="0" smtClean="0"/>
              <a:t>TG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5671" y="4862371"/>
            <a:ext cx="71561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5671" y="5341112"/>
            <a:ext cx="71561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6271" y="4677705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Keep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1613" y="5110302"/>
            <a:ext cx="95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Remove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BASELINE METHOD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ISSUES 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05446"/>
            <a:ext cx="10544628" cy="4195481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Reads are never considered!</a:t>
            </a:r>
          </a:p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Donor Genome may have different number of STRs</a:t>
            </a:r>
          </a:p>
          <a:p>
            <a:endParaRPr lang="en-US" sz="2300" dirty="0">
              <a:latin typeface="Athelas" charset="0"/>
              <a:ea typeface="Athelas" charset="0"/>
              <a:cs typeface="Athelas" charset="0"/>
            </a:endParaRPr>
          </a:p>
          <a:p>
            <a:endParaRPr lang="en-US" sz="2300" dirty="0" smtClean="0">
              <a:latin typeface="Athelas" charset="0"/>
              <a:ea typeface="Athelas" charset="0"/>
              <a:cs typeface="Athelas" charset="0"/>
            </a:endParaRPr>
          </a:p>
          <a:p>
            <a:endParaRPr lang="en-US" sz="2300" dirty="0">
              <a:solidFill>
                <a:srgbClr val="FFFF00"/>
              </a:solidFill>
              <a:latin typeface="Athelas" charset="0"/>
              <a:ea typeface="Athelas" charset="0"/>
              <a:cs typeface="Athelas" charset="0"/>
            </a:endParaRPr>
          </a:p>
          <a:p>
            <a:endParaRPr lang="en-US" sz="2300" dirty="0" smtClean="0">
              <a:solidFill>
                <a:srgbClr val="FFFF00"/>
              </a:solidFill>
              <a:latin typeface="Athelas" charset="0"/>
              <a:ea typeface="Athelas" charset="0"/>
              <a:cs typeface="Athelas" charset="0"/>
            </a:endParaRPr>
          </a:p>
          <a:p>
            <a:r>
              <a:rPr lang="en-US" sz="2300" dirty="0" smtClean="0">
                <a:solidFill>
                  <a:srgbClr val="FFFF00"/>
                </a:solidFill>
                <a:latin typeface="Athelas" charset="0"/>
                <a:ea typeface="Athelas" charset="0"/>
                <a:cs typeface="Athelas" charset="0"/>
              </a:rPr>
              <a:t>Basic Solution </a:t>
            </a:r>
          </a:p>
          <a:p>
            <a:pPr lvl="1"/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Consider the reads – Mapping, SNP &amp; INDELs finding</a:t>
            </a:r>
          </a:p>
          <a:p>
            <a:pPr lvl="1"/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Re-assemble the donor sequence </a:t>
            </a:r>
          </a:p>
          <a:p>
            <a:pPr lvl="1"/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Find STRs in donor sequence with respect to position in the reference genome.</a:t>
            </a:r>
          </a:p>
          <a:p>
            <a:pPr lvl="1"/>
            <a:endParaRPr lang="en-US" sz="23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6540" y="2849311"/>
            <a:ext cx="8790768" cy="11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ea typeface="Century Schoolbook" charset="0"/>
                <a:cs typeface="Century Schoolbook" charset="0"/>
              </a:rPr>
              <a:t>TACATGAGATC</a:t>
            </a:r>
            <a:r>
              <a:rPr lang="en-US" sz="2300" dirty="0" smtClean="0">
                <a:solidFill>
                  <a:srgbClr val="FFFF00"/>
                </a:solidFill>
                <a:ea typeface="Century Schoolbook" charset="0"/>
                <a:cs typeface="Century Schoolbook" charset="0"/>
              </a:rPr>
              <a:t>ATGATGATGATGATG</a:t>
            </a:r>
            <a:r>
              <a:rPr lang="en-US" sz="2300" dirty="0" smtClean="0">
                <a:ea typeface="Century Schoolbook" charset="0"/>
                <a:cs typeface="Century Schoolbook" charset="0"/>
              </a:rPr>
              <a:t>GAGCTGTGA</a:t>
            </a:r>
            <a:endParaRPr lang="en-US" sz="2300" b="1" dirty="0">
              <a:latin typeface="Athelas" charset="0"/>
              <a:ea typeface="Athelas" charset="0"/>
              <a:cs typeface="Athelas" charset="0"/>
            </a:endParaRPr>
          </a:p>
          <a:p>
            <a:pPr algn="ctr"/>
            <a:r>
              <a:rPr lang="en-US" sz="2300" dirty="0" smtClean="0"/>
              <a:t>GATC</a:t>
            </a:r>
            <a:r>
              <a:rPr lang="en-US" sz="2300" dirty="0" smtClean="0">
                <a:solidFill>
                  <a:srgbClr val="FFFF00"/>
                </a:solidFill>
              </a:rPr>
              <a:t>ATGATGATGATGATG</a:t>
            </a:r>
            <a:r>
              <a:rPr lang="en-US" sz="2300" dirty="0" smtClean="0"/>
              <a:t>G</a:t>
            </a:r>
            <a:endParaRPr lang="en-US" sz="2300" b="1" dirty="0">
              <a:latin typeface="Athelas" charset="0"/>
              <a:ea typeface="Athelas" charset="0"/>
              <a:cs typeface="Athelas" charset="0"/>
            </a:endParaRPr>
          </a:p>
          <a:p>
            <a:pPr algn="ctr"/>
            <a:r>
              <a:rPr lang="en-US" sz="2300" dirty="0" smtClean="0"/>
              <a:t>TACATGAGATC</a:t>
            </a:r>
            <a:r>
              <a:rPr lang="en-US" sz="2300" dirty="0" smtClean="0">
                <a:solidFill>
                  <a:srgbClr val="FFFF00"/>
                </a:solidFill>
              </a:rPr>
              <a:t>ATGATGATG</a:t>
            </a:r>
            <a:r>
              <a:rPr lang="en-US" sz="2300" dirty="0" smtClean="0"/>
              <a:t>GAGCTGTGAGATC</a:t>
            </a:r>
            <a:endParaRPr lang="en-US" sz="23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77922" y="3433723"/>
            <a:ext cx="74805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7923" y="3820696"/>
            <a:ext cx="74805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3946" y="2813849"/>
            <a:ext cx="117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thelas" charset="0"/>
                <a:ea typeface="Athelas" charset="0"/>
                <a:cs typeface="Athelas" charset="0"/>
              </a:rPr>
              <a:t>Ref. (5 rep)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657810"/>
            <a:ext cx="1510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thelas" charset="0"/>
                <a:ea typeface="Athelas" charset="0"/>
                <a:cs typeface="Athelas" charset="0"/>
              </a:rPr>
              <a:t>Donor ( 3 rep)</a:t>
            </a:r>
            <a:endParaRPr lang="en-US" sz="1600" dirty="0">
              <a:latin typeface="Athelas" charset="0"/>
              <a:ea typeface="Athelas" charset="0"/>
              <a:cs typeface="Athe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77921" y="2983126"/>
            <a:ext cx="74805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811" y="3264446"/>
            <a:ext cx="727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Athelas" charset="0"/>
                <a:ea typeface="Athelas" charset="0"/>
                <a:cs typeface="Athelas" charset="0"/>
              </a:rPr>
              <a:t>Read</a:t>
            </a:r>
            <a:endParaRPr lang="en-US" sz="1600" dirty="0">
              <a:latin typeface="Athelas" charset="0"/>
              <a:ea typeface="Athelas" charset="0"/>
              <a:cs typeface="Athe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IMPROVED SOLUTION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4986"/>
            <a:ext cx="10544628" cy="4795355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latin typeface="Athelas" charset="0"/>
                <a:ea typeface="Athelas" charset="0"/>
                <a:cs typeface="Athelas" charset="0"/>
              </a:rPr>
              <a:t>Mapping reads to reference</a:t>
            </a:r>
          </a:p>
          <a:p>
            <a:pPr lvl="1"/>
            <a:r>
              <a:rPr lang="en-US" sz="2100" dirty="0" smtClean="0">
                <a:latin typeface="Athelas" charset="0"/>
                <a:ea typeface="Athelas" charset="0"/>
                <a:cs typeface="Athelas" charset="0"/>
              </a:rPr>
              <a:t>Hash reference genome to create hash table with keys and corresponding positions</a:t>
            </a:r>
          </a:p>
          <a:p>
            <a:pPr lvl="1"/>
            <a:endParaRPr lang="en-US" sz="2100" dirty="0">
              <a:latin typeface="Athelas" charset="0"/>
              <a:ea typeface="Athelas" charset="0"/>
              <a:cs typeface="Athelas" charset="0"/>
            </a:endParaRPr>
          </a:p>
          <a:p>
            <a:pPr lvl="1"/>
            <a:endParaRPr lang="en-US" sz="2100" dirty="0" smtClean="0">
              <a:latin typeface="Athelas" charset="0"/>
              <a:ea typeface="Athelas" charset="0"/>
              <a:cs typeface="Athelas" charset="0"/>
            </a:endParaRPr>
          </a:p>
          <a:p>
            <a:pPr lvl="1"/>
            <a:endParaRPr lang="en-US" sz="2100" dirty="0">
              <a:latin typeface="Athelas" charset="0"/>
              <a:ea typeface="Athelas" charset="0"/>
              <a:cs typeface="Athelas" charset="0"/>
            </a:endParaRPr>
          </a:p>
          <a:p>
            <a:pPr lvl="1"/>
            <a:endParaRPr lang="en-US" sz="3200" dirty="0" smtClean="0">
              <a:latin typeface="Athelas" charset="0"/>
              <a:ea typeface="Athelas" charset="0"/>
              <a:cs typeface="Athelas" charset="0"/>
            </a:endParaRPr>
          </a:p>
          <a:p>
            <a:pPr lvl="1"/>
            <a:r>
              <a:rPr lang="en-US" sz="2100" dirty="0" smtClean="0">
                <a:latin typeface="Athelas" charset="0"/>
                <a:ea typeface="Athelas" charset="0"/>
                <a:cs typeface="Athelas" charset="0"/>
              </a:rPr>
              <a:t>Map reads to reference by hashing</a:t>
            </a:r>
          </a:p>
          <a:p>
            <a:pPr lvl="2"/>
            <a:r>
              <a:rPr lang="en-US" sz="2100" dirty="0" smtClean="0">
                <a:latin typeface="Athelas" charset="0"/>
                <a:ea typeface="Athelas" charset="0"/>
                <a:cs typeface="Athelas" charset="0"/>
              </a:rPr>
              <a:t>Find SNPs for all mapped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8611" y="2500137"/>
            <a:ext cx="1459147" cy="428017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AGCGTA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8610" y="2928154"/>
            <a:ext cx="1459149" cy="428017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GGCTAC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8609" y="3356171"/>
            <a:ext cx="1459149" cy="428017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AACTAG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5437758" y="2714145"/>
            <a:ext cx="6517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37758" y="3124067"/>
            <a:ext cx="6517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37758" y="3556164"/>
            <a:ext cx="6517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08964" y="3025559"/>
            <a:ext cx="680943" cy="252791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81192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8964" y="2587749"/>
            <a:ext cx="680943" cy="252791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178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8963" y="3429768"/>
            <a:ext cx="787944" cy="252791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200893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789907" y="3151954"/>
            <a:ext cx="233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96907" y="3553506"/>
            <a:ext cx="233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09357" y="2714143"/>
            <a:ext cx="233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42819" y="2587749"/>
            <a:ext cx="787946" cy="252791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</a:rPr>
              <a:t>221215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Connector 22"/>
          <p:cNvSpPr/>
          <p:nvPr/>
        </p:nvSpPr>
        <p:spPr>
          <a:xfrm flipH="1">
            <a:off x="7130369" y="3108179"/>
            <a:ext cx="87550" cy="875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 flipH="1">
            <a:off x="7217919" y="3509731"/>
            <a:ext cx="87550" cy="875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nector 24"/>
          <p:cNvSpPr/>
          <p:nvPr/>
        </p:nvSpPr>
        <p:spPr>
          <a:xfrm flipH="1">
            <a:off x="7947491" y="2665858"/>
            <a:ext cx="87550" cy="875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 flipH="1">
            <a:off x="7305469" y="3108179"/>
            <a:ext cx="87550" cy="875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nector 26"/>
          <p:cNvSpPr/>
          <p:nvPr/>
        </p:nvSpPr>
        <p:spPr>
          <a:xfrm flipH="1">
            <a:off x="7363831" y="3509731"/>
            <a:ext cx="87550" cy="875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nector 27"/>
          <p:cNvSpPr/>
          <p:nvPr/>
        </p:nvSpPr>
        <p:spPr>
          <a:xfrm flipH="1">
            <a:off x="4664408" y="3902870"/>
            <a:ext cx="87550" cy="875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nector 28"/>
          <p:cNvSpPr/>
          <p:nvPr/>
        </p:nvSpPr>
        <p:spPr>
          <a:xfrm flipH="1">
            <a:off x="4664408" y="4090802"/>
            <a:ext cx="87550" cy="875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3597" y="5267766"/>
            <a:ext cx="3309656" cy="1493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573253" y="5699707"/>
            <a:ext cx="1923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thelas" charset="0"/>
                <a:ea typeface="Athelas" charset="0"/>
                <a:cs typeface="Athelas" charset="0"/>
              </a:rPr>
              <a:t>SNP = T, A, 614</a:t>
            </a:r>
            <a:endParaRPr lang="en-US" sz="2200" b="1" dirty="0">
              <a:latin typeface="Athelas" charset="0"/>
              <a:ea typeface="Athelas" charset="0"/>
              <a:cs typeface="Athe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thelas" charset="0"/>
                <a:ea typeface="Athelas" charset="0"/>
                <a:cs typeface="Athelas" charset="0"/>
              </a:rPr>
              <a:t>IMPROVED SOLUTION</a:t>
            </a:r>
            <a:endParaRPr lang="en-US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27624"/>
            <a:ext cx="10544628" cy="4795355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2300" dirty="0">
                <a:latin typeface="Athelas" charset="0"/>
                <a:ea typeface="Athelas" charset="0"/>
                <a:cs typeface="Athelas" charset="0"/>
              </a:rPr>
              <a:t>Use unmapped paired-end reads to locate insertions and </a:t>
            </a:r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deletions</a:t>
            </a:r>
          </a:p>
          <a:p>
            <a:endParaRPr lang="en-US" sz="2300" dirty="0" smtClean="0">
              <a:latin typeface="Athelas" charset="0"/>
              <a:ea typeface="Athelas" charset="0"/>
              <a:cs typeface="Athelas" charset="0"/>
            </a:endParaRPr>
          </a:p>
          <a:p>
            <a:endParaRPr lang="en-US" sz="2300" dirty="0">
              <a:latin typeface="Athelas" charset="0"/>
              <a:ea typeface="Athelas" charset="0"/>
              <a:cs typeface="Athelas" charset="0"/>
            </a:endParaRPr>
          </a:p>
          <a:p>
            <a:endParaRPr lang="en-US" sz="2300" dirty="0" smtClean="0">
              <a:latin typeface="Athelas" charset="0"/>
              <a:ea typeface="Athelas" charset="0"/>
              <a:cs typeface="Athelas" charset="0"/>
            </a:endParaRPr>
          </a:p>
          <a:p>
            <a:endParaRPr lang="en-US" sz="2300" dirty="0">
              <a:latin typeface="Athelas" charset="0"/>
              <a:ea typeface="Athelas" charset="0"/>
              <a:cs typeface="Athelas" charset="0"/>
            </a:endParaRPr>
          </a:p>
          <a:p>
            <a:endParaRPr lang="en-US" sz="600" dirty="0" smtClean="0">
              <a:latin typeface="Athelas" charset="0"/>
              <a:ea typeface="Athelas" charset="0"/>
              <a:cs typeface="Athelas" charset="0"/>
            </a:endParaRPr>
          </a:p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Recreate Donor Genome</a:t>
            </a:r>
          </a:p>
          <a:p>
            <a:pPr lvl="1"/>
            <a:r>
              <a:rPr lang="en-US" sz="2100" dirty="0" smtClean="0">
                <a:latin typeface="Athelas" charset="0"/>
                <a:ea typeface="Athelas" charset="0"/>
                <a:cs typeface="Athelas" charset="0"/>
              </a:rPr>
              <a:t>Use SNPs and INDELs to create donor from reference</a:t>
            </a:r>
          </a:p>
          <a:p>
            <a:pPr lvl="1"/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Keep track of position (due to INDELs) of donor with respect to the reference</a:t>
            </a:r>
          </a:p>
          <a:p>
            <a:pPr lvl="1"/>
            <a:endParaRPr lang="en-US" sz="2300" dirty="0">
              <a:latin typeface="Athelas" charset="0"/>
              <a:ea typeface="Athelas" charset="0"/>
              <a:cs typeface="Athelas" charset="0"/>
            </a:endParaRPr>
          </a:p>
          <a:p>
            <a:r>
              <a:rPr lang="en-US" sz="2300" dirty="0" smtClean="0">
                <a:latin typeface="Athelas" charset="0"/>
                <a:ea typeface="Athelas" charset="0"/>
                <a:cs typeface="Athelas" charset="0"/>
              </a:rPr>
              <a:t>Find STRs and their position using the baseline method on the donor sequence</a:t>
            </a:r>
            <a:endParaRPr lang="en-US" sz="23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493"/>
          <a:stretch/>
        </p:blipFill>
        <p:spPr>
          <a:xfrm>
            <a:off x="3739971" y="2156282"/>
            <a:ext cx="4686300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666</TotalTime>
  <Words>489</Words>
  <Application>Microsoft Macintosh PowerPoint</Application>
  <PresentationFormat>Widescreen</PresentationFormat>
  <Paragraphs>124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Athelas</vt:lpstr>
      <vt:lpstr>Calibri</vt:lpstr>
      <vt:lpstr>Century Gothic</vt:lpstr>
      <vt:lpstr>Century Schoolbook</vt:lpstr>
      <vt:lpstr>Wingdings 3</vt:lpstr>
      <vt:lpstr>Arial</vt:lpstr>
      <vt:lpstr>Ion</vt:lpstr>
      <vt:lpstr>SHORT TANDEM REPEATS FINDER</vt:lpstr>
      <vt:lpstr>SHORT TANDEM REPEATS</vt:lpstr>
      <vt:lpstr>BIOLOGICAL CONTEXT</vt:lpstr>
      <vt:lpstr>COMPUTATIONAL PROBLEM</vt:lpstr>
      <vt:lpstr>BASELINE METHOD</vt:lpstr>
      <vt:lpstr>BASELINE METHOD</vt:lpstr>
      <vt:lpstr>ISSUES </vt:lpstr>
      <vt:lpstr>IMPROVED SOLUTION</vt:lpstr>
      <vt:lpstr>IMPROVED SOLUTION</vt:lpstr>
      <vt:lpstr>EVALUATION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TANDEM REPEATS FINDER</dc:title>
  <dc:creator>Ronak Sumbaly</dc:creator>
  <cp:lastModifiedBy>Ronak Sumbaly</cp:lastModifiedBy>
  <cp:revision>52</cp:revision>
  <cp:lastPrinted>2016-02-24T04:42:31Z</cp:lastPrinted>
  <dcterms:created xsi:type="dcterms:W3CDTF">2016-02-24T00:07:55Z</dcterms:created>
  <dcterms:modified xsi:type="dcterms:W3CDTF">2016-02-26T19:36:21Z</dcterms:modified>
</cp:coreProperties>
</file>