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4"/>
  </p:notesMasterIdLst>
  <p:sldIdLst>
    <p:sldId id="256" r:id="rId5"/>
    <p:sldId id="257" r:id="rId6"/>
    <p:sldId id="258" r:id="rId7"/>
    <p:sldId id="277" r:id="rId8"/>
    <p:sldId id="278" r:id="rId9"/>
    <p:sldId id="279" r:id="rId10"/>
    <p:sldId id="276" r:id="rId11"/>
    <p:sldId id="280" r:id="rId12"/>
    <p:sldId id="27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718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1/13/2024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02465C8-266D-104C-9C49-323DF4A8277E}"/>
              </a:ext>
            </a:extLst>
          </p:cNvPr>
          <p:cNvSpPr/>
          <p:nvPr userDrawn="1"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7979A1C-BF60-B345-A664-2E4F7A3461EB}"/>
              </a:ext>
            </a:extLst>
          </p:cNvPr>
          <p:cNvSpPr/>
          <p:nvPr userDrawn="1"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58080B3E-915C-2D4C-8608-596E1BFD6387}"/>
              </a:ext>
            </a:extLst>
          </p:cNvPr>
          <p:cNvSpPr/>
          <p:nvPr userDrawn="1"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9E240E8A-950E-7946-826C-415CB5DACA43}"/>
              </a:ext>
            </a:extLst>
          </p:cNvPr>
          <p:cNvSpPr/>
          <p:nvPr userDrawn="1"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AE46C21D-EBB5-4F3D-B06D-166777189317}" type="datetime1">
              <a:rPr lang="en-US" smtClean="0"/>
              <a:t>1/13/2024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1DFFEA26-EB1D-498C-95CD-1ECE586790AA}" type="datetime1">
              <a:rPr lang="en-US" smtClean="0"/>
              <a:t>1/13/2024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2526318"/>
            <a:ext cx="3218688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rot="5400000">
            <a:off x="8580896" y="0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>
            <a:off x="-2364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 rot="5400000" flipH="1">
            <a:off x="11258144" y="5924144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539842EE-D56F-4F18-94E7-094CEF23F906}" type="datetime1">
              <a:rPr lang="en-US" smtClean="0"/>
              <a:t>1/13/2024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83787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3788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00082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896DA2E-4448-254C-86D1-9E16E63CC6A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008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39563C76-BC00-DE47-88F5-C24D3CE3325A}"/>
              </a:ext>
            </a:extLst>
          </p:cNvPr>
          <p:cNvSpPr/>
          <p:nvPr userDrawn="1"/>
        </p:nvSpPr>
        <p:spPr>
          <a:xfrm>
            <a:off x="10228214" y="-1"/>
            <a:ext cx="1963787" cy="3178856"/>
          </a:xfrm>
          <a:custGeom>
            <a:avLst/>
            <a:gdLst>
              <a:gd name="connsiteX0" fmla="*/ 0 w 1963787"/>
              <a:gd name="connsiteY0" fmla="*/ 0 h 3178856"/>
              <a:gd name="connsiteX1" fmla="*/ 1963787 w 1963787"/>
              <a:gd name="connsiteY1" fmla="*/ 0 h 3178856"/>
              <a:gd name="connsiteX2" fmla="*/ 1963787 w 1963787"/>
              <a:gd name="connsiteY2" fmla="*/ 1967129 h 3178856"/>
              <a:gd name="connsiteX3" fmla="*/ 1963787 w 1963787"/>
              <a:gd name="connsiteY3" fmla="*/ 2349671 h 3178856"/>
              <a:gd name="connsiteX4" fmla="*/ 1963787 w 1963787"/>
              <a:gd name="connsiteY4" fmla="*/ 3178856 h 3178856"/>
              <a:gd name="connsiteX5" fmla="*/ 1963753 w 1963787"/>
              <a:gd name="connsiteY5" fmla="*/ 3178856 h 3178856"/>
              <a:gd name="connsiteX6" fmla="*/ 1763002 w 1963787"/>
              <a:gd name="connsiteY6" fmla="*/ 3168629 h 3178856"/>
              <a:gd name="connsiteX7" fmla="*/ 0 w 1963787"/>
              <a:gd name="connsiteY7" fmla="*/ 1197921 h 3178856"/>
              <a:gd name="connsiteX8" fmla="*/ 0 w 1963787"/>
              <a:gd name="connsiteY8" fmla="*/ 1039961 h 3178856"/>
              <a:gd name="connsiteX9" fmla="*/ 0 w 1963787"/>
              <a:gd name="connsiteY9" fmla="*/ 0 h 31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45B08281-154C-4FEF-A6DF-18BA3AC0F374}" type="datetime1">
              <a:rPr lang="en-US" smtClean="0"/>
              <a:t>1/13/2024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62587F-7496-384A-AF40-18FC8CF0709D}"/>
              </a:ext>
            </a:extLst>
          </p:cNvPr>
          <p:cNvSpPr/>
          <p:nvPr userDrawn="1"/>
        </p:nvSpPr>
        <p:spPr>
          <a:xfrm>
            <a:off x="0" y="1163781"/>
            <a:ext cx="12208822" cy="569422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1205526" y="52617"/>
            <a:ext cx="1039092" cy="933856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1" y="137327"/>
            <a:ext cx="9779183" cy="796529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04D857D4-BD7E-4A06-844B-AAD504F1114F}" type="datetime1">
              <a:rPr lang="en-US" smtClean="0"/>
              <a:t>1/13/2024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2">
            <a:extLst>
              <a:ext uri="{FF2B5EF4-FFF2-40B4-BE49-F238E27FC236}">
                <a16:creationId xmlns:a16="http://schemas.microsoft.com/office/drawing/2014/main" id="{067EACEC-C2DD-EA42-8504-176673AD1F20}"/>
              </a:ext>
            </a:extLst>
          </p:cNvPr>
          <p:cNvSpPr/>
          <p:nvPr userDrawn="1"/>
        </p:nvSpPr>
        <p:spPr>
          <a:xfrm>
            <a:off x="0" y="0"/>
            <a:ext cx="8025490" cy="6858000"/>
          </a:xfrm>
          <a:custGeom>
            <a:avLst/>
            <a:gdLst>
              <a:gd name="connsiteX0" fmla="*/ 0 w 8025490"/>
              <a:gd name="connsiteY0" fmla="*/ 0 h 6858000"/>
              <a:gd name="connsiteX1" fmla="*/ 4596490 w 8025490"/>
              <a:gd name="connsiteY1" fmla="*/ 0 h 6858000"/>
              <a:gd name="connsiteX2" fmla="*/ 8025490 w 8025490"/>
              <a:gd name="connsiteY2" fmla="*/ 3429000 h 6858000"/>
              <a:gd name="connsiteX3" fmla="*/ 4596490 w 8025490"/>
              <a:gd name="connsiteY3" fmla="*/ 6858000 h 6858000"/>
              <a:gd name="connsiteX4" fmla="*/ 0 w 802549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9843C7E-5704-7A46-8974-F3BFA42E7310}"/>
              </a:ext>
            </a:extLst>
          </p:cNvPr>
          <p:cNvGrpSpPr/>
          <p:nvPr userDrawn="1"/>
        </p:nvGrpSpPr>
        <p:grpSpPr>
          <a:xfrm rot="162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7" name="Freeform 16">
            <a:extLst>
              <a:ext uri="{FF2B5EF4-FFF2-40B4-BE49-F238E27FC236}">
                <a16:creationId xmlns:a16="http://schemas.microsoft.com/office/drawing/2014/main" id="{0B179973-08D2-EF40-B516-35E75E906394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6C811FF3-E48A-194D-8022-65F8C3A17449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916AFA50-87A4-4E99-B112-8C6B1DFB84B2}" type="datetime1">
              <a:rPr lang="en-US" smtClean="0"/>
              <a:t>1/13/2024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3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6B3905CA-BF0F-4A1B-AA0D-85E42F5D5A85}" type="datetime1">
              <a:rPr lang="en-US" smtClean="0"/>
              <a:t>1/13/2024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81813" y="4494213"/>
            <a:ext cx="3511550" cy="679450"/>
          </a:xfrm>
        </p:spPr>
        <p:txBody>
          <a:bodyPr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D3DA9A77-60C0-4BB8-898D-2828EE4073AD}" type="datetime1">
              <a:rPr lang="en-US" smtClean="0"/>
              <a:t>1/13/2024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8C225EC-F6EF-1144-834A-F0B91974AA41}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1" name="Text Placeholder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7" name="Picture Placeholder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3" name="Text Placeholder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8" name="Picture Placeholder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C1F30CD5-42B1-4614-9F46-5D29928CC2DB}" type="datetime1">
              <a:rPr lang="en-US" smtClean="0"/>
              <a:t>1/13/2024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7CBC82D0-4F72-C649-8B7F-D4B087957B6C}"/>
              </a:ext>
            </a:extLst>
          </p:cNvPr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757A4624-D8ED-2E4B-AF8C-00DFA6A72D5F}"/>
              </a:ext>
            </a:extLst>
          </p:cNvPr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DF312EF8-91BE-5946-BE31-8CFE107A2FEA}"/>
              </a:ext>
            </a:extLst>
          </p:cNvPr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ole 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2" name="Text Placeholder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3" name="Picture Placeholder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5" name="Text Placeholder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6" name="Picture Placeholder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Text Placeholder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8" name="Text Placeholder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9" name="Picture Placeholder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Text Placeholder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1" name="Text Placeholder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2" name="Picture Placeholder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3" name="Text Placeholder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4" name="Text Placeholder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5" name="Picture Placeholder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Text Placeholder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7" name="Text Placeholder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8" name="Picture Placeholder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9" name="Text Placeholder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0" name="Text Placeholder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1" name="Picture Placeholder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3" name="Text Placeholder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EE6020E3-D95B-4E55-964F-4B1A98BDAA6F}" type="datetime1">
              <a:rPr lang="en-US" smtClean="0"/>
              <a:t>1/13/2024</a:t>
            </a:fld>
            <a:endParaRPr lang="en-US" dirty="0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FC9A72C8-1C87-42EF-8A11-BF6DFA19ED8B}" type="datetime1">
              <a:rPr lang="en-US" smtClean="0"/>
              <a:t>1/13/2024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5092" y="755161"/>
            <a:ext cx="7096933" cy="2387600"/>
          </a:xfrm>
        </p:spPr>
        <p:txBody>
          <a:bodyPr/>
          <a:lstStyle/>
          <a:p>
            <a:r>
              <a:rPr lang="en-US" dirty="0"/>
              <a:t>Android Based Wi-fi Controlled robot for Store Management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5092" y="3324493"/>
            <a:ext cx="9500507" cy="806675"/>
          </a:xfrm>
        </p:spPr>
        <p:txBody>
          <a:bodyPr/>
          <a:lstStyle/>
          <a:p>
            <a:r>
              <a:rPr lang="en-US" dirty="0"/>
              <a:t>Ronak Surana 20uec105</a:t>
            </a:r>
          </a:p>
          <a:p>
            <a:r>
              <a:rPr lang="en-US" dirty="0"/>
              <a:t>Ashish Sharma 20ume013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BB7DD63-2871-97DD-896C-95E4A49A2AEA}"/>
              </a:ext>
            </a:extLst>
          </p:cNvPr>
          <p:cNvSpPr/>
          <p:nvPr/>
        </p:nvSpPr>
        <p:spPr>
          <a:xfrm>
            <a:off x="2558940" y="4782281"/>
            <a:ext cx="4009238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Under Guidance of:</a:t>
            </a:r>
          </a:p>
          <a:p>
            <a:pPr algn="ctr"/>
            <a:r>
              <a:rPr lang="en-US" sz="36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Dr. Atul Mishra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1E5B318-537A-0F38-C925-92FB275A9657}"/>
              </a:ext>
            </a:extLst>
          </p:cNvPr>
          <p:cNvSpPr/>
          <p:nvPr/>
        </p:nvSpPr>
        <p:spPr>
          <a:xfrm>
            <a:off x="7143573" y="5182390"/>
            <a:ext cx="3524427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Special Mention:</a:t>
            </a:r>
          </a:p>
          <a:p>
            <a:pPr algn="ctr"/>
            <a:r>
              <a:rPr lang="en-US" sz="28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Mr. </a:t>
            </a:r>
            <a:r>
              <a:rPr lang="en-US" sz="28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Udayveer</a:t>
            </a:r>
            <a:r>
              <a:rPr lang="en-US" sz="28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Sharma</a:t>
            </a:r>
          </a:p>
        </p:txBody>
      </p:sp>
      <p:pic>
        <p:nvPicPr>
          <p:cNvPr id="9" name="Picture 8" descr="A black and white logo&#10;&#10;Description automatically generated">
            <a:extLst>
              <a:ext uri="{FF2B5EF4-FFF2-40B4-BE49-F238E27FC236}">
                <a16:creationId xmlns:a16="http://schemas.microsoft.com/office/drawing/2014/main" id="{5BCB069D-918F-0E1B-B269-A7925155E8D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2260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261763" y="191820"/>
            <a:ext cx="2812474" cy="105936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5BF95A7-8D25-3A42-BAE4-F0467656A8B6}"/>
              </a:ext>
            </a:extLst>
          </p:cNvPr>
          <p:cNvSpPr/>
          <p:nvPr/>
        </p:nvSpPr>
        <p:spPr>
          <a:xfrm>
            <a:off x="6382633" y="6404570"/>
            <a:ext cx="464434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Presented on Date: 20-11-23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/>
              <a:t>Literature Review</a:t>
            </a:r>
          </a:p>
          <a:p>
            <a:r>
              <a:rPr lang="en-US" dirty="0"/>
              <a:t>Methodology</a:t>
            </a:r>
          </a:p>
          <a:p>
            <a:r>
              <a:rPr lang="en-US" dirty="0"/>
              <a:t>Results</a:t>
            </a:r>
          </a:p>
          <a:p>
            <a:r>
              <a:rPr lang="en-US" dirty="0"/>
              <a:t>Discussion</a:t>
            </a:r>
          </a:p>
          <a:p>
            <a:r>
              <a:rPr lang="en-US" dirty="0"/>
              <a:t>Conclusion</a:t>
            </a:r>
          </a:p>
          <a:p>
            <a:r>
              <a:rPr lang="en-US" dirty="0"/>
              <a:t>References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463550"/>
            <a:ext cx="9779183" cy="924358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C72D2-EFDF-844A-8472-CB49A59B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7A12B0B-52CF-0955-DA1B-D93A3C6110F2}"/>
              </a:ext>
            </a:extLst>
          </p:cNvPr>
          <p:cNvSpPr/>
          <p:nvPr/>
        </p:nvSpPr>
        <p:spPr>
          <a:xfrm>
            <a:off x="107947" y="3795958"/>
            <a:ext cx="1744098" cy="51077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Motive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6993FFE-E697-9A37-D8CB-2994321569EB}"/>
              </a:ext>
            </a:extLst>
          </p:cNvPr>
          <p:cNvSpPr/>
          <p:nvPr/>
        </p:nvSpPr>
        <p:spPr>
          <a:xfrm>
            <a:off x="7199530" y="1599054"/>
            <a:ext cx="1986308" cy="173664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Count Products Placed on shelf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273E805-5F83-2C7C-05B4-68EC7E0DB383}"/>
              </a:ext>
            </a:extLst>
          </p:cNvPr>
          <p:cNvSpPr/>
          <p:nvPr/>
        </p:nvSpPr>
        <p:spPr>
          <a:xfrm>
            <a:off x="9692433" y="1701210"/>
            <a:ext cx="2334264" cy="51077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OOS Situation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DF80A93-28D1-F78A-8DBC-E250D25009A8}"/>
              </a:ext>
            </a:extLst>
          </p:cNvPr>
          <p:cNvSpPr/>
          <p:nvPr/>
        </p:nvSpPr>
        <p:spPr>
          <a:xfrm>
            <a:off x="2888260" y="1803365"/>
            <a:ext cx="1537854" cy="510778"/>
          </a:xfrm>
          <a:prstGeom prst="roundRect">
            <a:avLst/>
          </a:prstGeom>
          <a:ln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Robot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B919F34-4FCD-0B7B-7C84-5606665AD4AE}"/>
              </a:ext>
            </a:extLst>
          </p:cNvPr>
          <p:cNvSpPr/>
          <p:nvPr/>
        </p:nvSpPr>
        <p:spPr>
          <a:xfrm>
            <a:off x="4691288" y="1599054"/>
            <a:ext cx="2334264" cy="919401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Captures Shelf Photo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10241A5-63D5-C1DC-1F6B-BCFCF8217670}"/>
              </a:ext>
            </a:extLst>
          </p:cNvPr>
          <p:cNvSpPr/>
          <p:nvPr/>
        </p:nvSpPr>
        <p:spPr>
          <a:xfrm>
            <a:off x="9476736" y="2719473"/>
            <a:ext cx="2334264" cy="51077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Planogram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7FB1449-4FFE-0E1E-4243-3A6DD3E225E8}"/>
              </a:ext>
            </a:extLst>
          </p:cNvPr>
          <p:cNvCxnSpPr>
            <a:stCxn id="12" idx="3"/>
            <a:endCxn id="13" idx="1"/>
          </p:cNvCxnSpPr>
          <p:nvPr/>
        </p:nvCxnSpPr>
        <p:spPr>
          <a:xfrm>
            <a:off x="4426114" y="2058754"/>
            <a:ext cx="26517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283AFF5-1C7A-800C-BBD1-F9543A34551E}"/>
              </a:ext>
            </a:extLst>
          </p:cNvPr>
          <p:cNvCxnSpPr>
            <a:stCxn id="13" idx="3"/>
            <a:endCxn id="10" idx="1"/>
          </p:cNvCxnSpPr>
          <p:nvPr/>
        </p:nvCxnSpPr>
        <p:spPr>
          <a:xfrm>
            <a:off x="7025552" y="2058755"/>
            <a:ext cx="173978" cy="408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AB33D70-F1D3-D1CB-CB4B-655121DFC2C8}"/>
              </a:ext>
            </a:extLst>
          </p:cNvPr>
          <p:cNvCxnSpPr>
            <a:cxnSpLocks/>
            <a:stCxn id="10" idx="3"/>
            <a:endCxn id="14" idx="1"/>
          </p:cNvCxnSpPr>
          <p:nvPr/>
        </p:nvCxnSpPr>
        <p:spPr>
          <a:xfrm>
            <a:off x="9185838" y="2467377"/>
            <a:ext cx="290898" cy="507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2FBFBA5-AB0B-864C-82C6-16D65A22F7CE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 flipV="1">
            <a:off x="9185838" y="1956599"/>
            <a:ext cx="506595" cy="510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5F63647E-D5C6-0BED-5953-973B9E240AC2}"/>
              </a:ext>
            </a:extLst>
          </p:cNvPr>
          <p:cNvSpPr/>
          <p:nvPr/>
        </p:nvSpPr>
        <p:spPr>
          <a:xfrm>
            <a:off x="2517538" y="2587673"/>
            <a:ext cx="1537854" cy="919401"/>
          </a:xfrm>
          <a:prstGeom prst="roundRect">
            <a:avLst/>
          </a:prstGeom>
          <a:ln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Android App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126B4F7-A068-7434-28A2-C15D1ABE52E7}"/>
              </a:ext>
            </a:extLst>
          </p:cNvPr>
          <p:cNvCxnSpPr>
            <a:cxnSpLocks/>
            <a:stCxn id="42" idx="0"/>
            <a:endCxn id="12" idx="2"/>
          </p:cNvCxnSpPr>
          <p:nvPr/>
        </p:nvCxnSpPr>
        <p:spPr>
          <a:xfrm flipV="1">
            <a:off x="3286465" y="2314143"/>
            <a:ext cx="370722" cy="273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4EA6CC03-43EC-7342-A786-103FDDCD8B69}"/>
              </a:ext>
            </a:extLst>
          </p:cNvPr>
          <p:cNvSpPr/>
          <p:nvPr/>
        </p:nvSpPr>
        <p:spPr>
          <a:xfrm>
            <a:off x="4137800" y="3148972"/>
            <a:ext cx="3077528" cy="64698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RPI board ,RPI Camera, Robot </a:t>
            </a:r>
            <a:r>
              <a:rPr lang="en-US" sz="16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Movement,Image</a:t>
            </a:r>
            <a:r>
              <a: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Recognition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EB72AE1-1BCB-1ABF-70D9-BF1BE5BAFDA5}"/>
              </a:ext>
            </a:extLst>
          </p:cNvPr>
          <p:cNvCxnSpPr>
            <a:cxnSpLocks/>
            <a:stCxn id="48" idx="0"/>
            <a:endCxn id="12" idx="2"/>
          </p:cNvCxnSpPr>
          <p:nvPr/>
        </p:nvCxnSpPr>
        <p:spPr>
          <a:xfrm flipH="1" flipV="1">
            <a:off x="3657187" y="2314143"/>
            <a:ext cx="2019377" cy="834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94CF625A-D630-ABFE-735D-376FE83201D3}"/>
              </a:ext>
            </a:extLst>
          </p:cNvPr>
          <p:cNvSpPr/>
          <p:nvPr/>
        </p:nvSpPr>
        <p:spPr>
          <a:xfrm>
            <a:off x="1117304" y="4843416"/>
            <a:ext cx="2303387" cy="78319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Large Shoppin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 Stores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CC8ED99D-1D71-5917-B9F2-01D56FAFD2AC}"/>
              </a:ext>
            </a:extLst>
          </p:cNvPr>
          <p:cNvSpPr/>
          <p:nvPr/>
        </p:nvSpPr>
        <p:spPr>
          <a:xfrm>
            <a:off x="3957336" y="4018523"/>
            <a:ext cx="1967345" cy="51077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More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Labour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BF4D4C53-8B7B-49E9-CAFC-DB7F9F5ACB51}"/>
              </a:ext>
            </a:extLst>
          </p:cNvPr>
          <p:cNvSpPr/>
          <p:nvPr/>
        </p:nvSpPr>
        <p:spPr>
          <a:xfrm>
            <a:off x="524900" y="2500753"/>
            <a:ext cx="1744098" cy="51077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Solution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AC7AC282-807C-4F3F-BC74-2758E960F16F}"/>
              </a:ext>
            </a:extLst>
          </p:cNvPr>
          <p:cNvCxnSpPr>
            <a:cxnSpLocks/>
            <a:stCxn id="7" idx="0"/>
            <a:endCxn id="89" idx="2"/>
          </p:cNvCxnSpPr>
          <p:nvPr/>
        </p:nvCxnSpPr>
        <p:spPr>
          <a:xfrm flipV="1">
            <a:off x="979996" y="3011531"/>
            <a:ext cx="416953" cy="784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25A45FF2-B382-92D4-0B53-85C359004221}"/>
              </a:ext>
            </a:extLst>
          </p:cNvPr>
          <p:cNvCxnSpPr>
            <a:stCxn id="89" idx="3"/>
            <a:endCxn id="12" idx="1"/>
          </p:cNvCxnSpPr>
          <p:nvPr/>
        </p:nvCxnSpPr>
        <p:spPr>
          <a:xfrm flipV="1">
            <a:off x="2268998" y="2058754"/>
            <a:ext cx="619262" cy="697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DC3A8B94-A506-47B8-B13C-72476B16E268}"/>
              </a:ext>
            </a:extLst>
          </p:cNvPr>
          <p:cNvSpPr/>
          <p:nvPr/>
        </p:nvSpPr>
        <p:spPr>
          <a:xfrm>
            <a:off x="3948205" y="5025658"/>
            <a:ext cx="2303387" cy="44267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Non</a:t>
            </a:r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Availability</a:t>
            </a:r>
          </a:p>
        </p:txBody>
      </p: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DA5D6850-9524-AD7D-B851-91C4E1AA704F}"/>
              </a:ext>
            </a:extLst>
          </p:cNvPr>
          <p:cNvSpPr/>
          <p:nvPr/>
        </p:nvSpPr>
        <p:spPr>
          <a:xfrm>
            <a:off x="3948204" y="5896015"/>
            <a:ext cx="2303387" cy="44267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Planogram</a:t>
            </a:r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9FAF36CC-EC13-1296-6E4B-499C96313089}"/>
              </a:ext>
            </a:extLst>
          </p:cNvPr>
          <p:cNvSpPr/>
          <p:nvPr/>
        </p:nvSpPr>
        <p:spPr>
          <a:xfrm>
            <a:off x="7443301" y="4452480"/>
            <a:ext cx="3021642" cy="112371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More Wages</a:t>
            </a:r>
          </a:p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Loss of Profit,</a:t>
            </a:r>
          </a:p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Customer Dissatisfaction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5F146902-BFC6-9503-B392-3A899A4E08CF}"/>
              </a:ext>
            </a:extLst>
          </p:cNvPr>
          <p:cNvCxnSpPr>
            <a:stCxn id="7" idx="3"/>
            <a:endCxn id="51" idx="0"/>
          </p:cNvCxnSpPr>
          <p:nvPr/>
        </p:nvCxnSpPr>
        <p:spPr>
          <a:xfrm>
            <a:off x="1852045" y="4051347"/>
            <a:ext cx="416953" cy="792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4275F42F-732C-DDFC-2221-8E1E6EE2533A}"/>
              </a:ext>
            </a:extLst>
          </p:cNvPr>
          <p:cNvCxnSpPr>
            <a:stCxn id="51" idx="3"/>
            <a:endCxn id="52" idx="1"/>
          </p:cNvCxnSpPr>
          <p:nvPr/>
        </p:nvCxnSpPr>
        <p:spPr>
          <a:xfrm flipV="1">
            <a:off x="3420691" y="4273912"/>
            <a:ext cx="536645" cy="961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4A8F2B65-5ADC-3B1A-CBE2-8739758F7222}"/>
              </a:ext>
            </a:extLst>
          </p:cNvPr>
          <p:cNvCxnSpPr>
            <a:cxnSpLocks/>
            <a:stCxn id="51" idx="3"/>
            <a:endCxn id="96" idx="1"/>
          </p:cNvCxnSpPr>
          <p:nvPr/>
        </p:nvCxnSpPr>
        <p:spPr>
          <a:xfrm>
            <a:off x="3420691" y="5235013"/>
            <a:ext cx="527514" cy="11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2F382685-0421-CEAB-9EC3-913A5A218CBB}"/>
              </a:ext>
            </a:extLst>
          </p:cNvPr>
          <p:cNvCxnSpPr>
            <a:cxnSpLocks/>
            <a:stCxn id="51" idx="3"/>
            <a:endCxn id="97" idx="1"/>
          </p:cNvCxnSpPr>
          <p:nvPr/>
        </p:nvCxnSpPr>
        <p:spPr>
          <a:xfrm>
            <a:off x="3420691" y="5235013"/>
            <a:ext cx="527513" cy="882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73E8284A-C7EA-579D-9ACF-C6DD13C35B9F}"/>
              </a:ext>
            </a:extLst>
          </p:cNvPr>
          <p:cNvCxnSpPr>
            <a:cxnSpLocks/>
            <a:stCxn id="52" idx="3"/>
            <a:endCxn id="98" idx="1"/>
          </p:cNvCxnSpPr>
          <p:nvPr/>
        </p:nvCxnSpPr>
        <p:spPr>
          <a:xfrm>
            <a:off x="5924681" y="4273912"/>
            <a:ext cx="1518620" cy="740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236344A5-C6F1-00DF-0CA9-D142FD990628}"/>
              </a:ext>
            </a:extLst>
          </p:cNvPr>
          <p:cNvCxnSpPr>
            <a:cxnSpLocks/>
            <a:stCxn id="96" idx="3"/>
            <a:endCxn id="98" idx="1"/>
          </p:cNvCxnSpPr>
          <p:nvPr/>
        </p:nvCxnSpPr>
        <p:spPr>
          <a:xfrm flipV="1">
            <a:off x="6251592" y="5014336"/>
            <a:ext cx="1191709" cy="2326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93DD3BE0-88A8-3881-B76B-7E04C6D92591}"/>
              </a:ext>
            </a:extLst>
          </p:cNvPr>
          <p:cNvCxnSpPr>
            <a:stCxn id="97" idx="3"/>
            <a:endCxn id="98" idx="1"/>
          </p:cNvCxnSpPr>
          <p:nvPr/>
        </p:nvCxnSpPr>
        <p:spPr>
          <a:xfrm flipV="1">
            <a:off x="6251591" y="5014336"/>
            <a:ext cx="1191710" cy="1103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9799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467F3-964F-46FB-14F6-69D9A27A2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A7BB9E-6471-3081-30C3-7DDA51110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Cloud 5">
            <a:extLst>
              <a:ext uri="{FF2B5EF4-FFF2-40B4-BE49-F238E27FC236}">
                <a16:creationId xmlns:a16="http://schemas.microsoft.com/office/drawing/2014/main" id="{F62080DD-746D-AAD4-AE19-DDCC0EBB353C}"/>
              </a:ext>
            </a:extLst>
          </p:cNvPr>
          <p:cNvSpPr/>
          <p:nvPr/>
        </p:nvSpPr>
        <p:spPr>
          <a:xfrm>
            <a:off x="3749601" y="1718222"/>
            <a:ext cx="3385491" cy="1264980"/>
          </a:xfrm>
          <a:prstGeom prst="cloud">
            <a:avLst/>
          </a:prstGeom>
          <a:solidFill>
            <a:srgbClr val="92D050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Robot Developmen</a:t>
            </a:r>
            <a:r>
              <a:rPr lang="en-US" sz="2400" dirty="0">
                <a:ln w="0"/>
                <a:solidFill>
                  <a:schemeClr val="tx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</a:t>
            </a:r>
            <a:endParaRPr lang="en-US" sz="2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4A671D2-BE82-A309-66C4-39E034170FF0}"/>
              </a:ext>
            </a:extLst>
          </p:cNvPr>
          <p:cNvSpPr/>
          <p:nvPr/>
        </p:nvSpPr>
        <p:spPr>
          <a:xfrm>
            <a:off x="1097815" y="3372201"/>
            <a:ext cx="3178321" cy="44267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Raspberry Pi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F5F42D5-5B22-3755-C7CD-837347ADFCD8}"/>
              </a:ext>
            </a:extLst>
          </p:cNvPr>
          <p:cNvSpPr/>
          <p:nvPr/>
        </p:nvSpPr>
        <p:spPr>
          <a:xfrm>
            <a:off x="355240" y="4250312"/>
            <a:ext cx="1875342" cy="51077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RPI Camera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B73161B-C357-03D7-4356-493D03878242}"/>
              </a:ext>
            </a:extLst>
          </p:cNvPr>
          <p:cNvSpPr/>
          <p:nvPr/>
        </p:nvSpPr>
        <p:spPr>
          <a:xfrm>
            <a:off x="2756651" y="4250312"/>
            <a:ext cx="2267785" cy="51077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Motor Driver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18C262E-A8DF-9CB5-D02C-DFEB8AAE27AB}"/>
              </a:ext>
            </a:extLst>
          </p:cNvPr>
          <p:cNvCxnSpPr>
            <a:stCxn id="6" idx="2"/>
            <a:endCxn id="8" idx="0"/>
          </p:cNvCxnSpPr>
          <p:nvPr/>
        </p:nvCxnSpPr>
        <p:spPr>
          <a:xfrm flipH="1">
            <a:off x="2686976" y="2350712"/>
            <a:ext cx="1073126" cy="1021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4E44C93-A264-7958-7A33-C48AB9FA193A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1292911" y="3814875"/>
            <a:ext cx="1394065" cy="435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DBC53A4-DBEE-2EEB-B724-91B58C720357}"/>
              </a:ext>
            </a:extLst>
          </p:cNvPr>
          <p:cNvCxnSpPr>
            <a:stCxn id="8" idx="2"/>
            <a:endCxn id="10" idx="0"/>
          </p:cNvCxnSpPr>
          <p:nvPr/>
        </p:nvCxnSpPr>
        <p:spPr>
          <a:xfrm>
            <a:off x="2686976" y="3814875"/>
            <a:ext cx="1203568" cy="435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C9F1539-2188-1513-19E7-F88FBC6E00C4}"/>
              </a:ext>
            </a:extLst>
          </p:cNvPr>
          <p:cNvSpPr/>
          <p:nvPr/>
        </p:nvSpPr>
        <p:spPr>
          <a:xfrm>
            <a:off x="4677425" y="3390230"/>
            <a:ext cx="2053557" cy="442674"/>
          </a:xfrm>
          <a:prstGeom prst="roundRect">
            <a:avLst/>
          </a:prstGeom>
          <a:solidFill>
            <a:schemeClr val="bg1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Design Selection</a:t>
            </a:r>
            <a:endParaRPr lang="en-US" sz="2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21DA78E-CAB1-A462-B029-DBEFC10D5F8F}"/>
              </a:ext>
            </a:extLst>
          </p:cNvPr>
          <p:cNvCxnSpPr>
            <a:stCxn id="6" idx="1"/>
            <a:endCxn id="18" idx="0"/>
          </p:cNvCxnSpPr>
          <p:nvPr/>
        </p:nvCxnSpPr>
        <p:spPr>
          <a:xfrm>
            <a:off x="5442347" y="2981855"/>
            <a:ext cx="261857" cy="408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B9E95879-E3D3-92C5-2D7F-213299FCD23C}"/>
              </a:ext>
            </a:extLst>
          </p:cNvPr>
          <p:cNvSpPr/>
          <p:nvPr/>
        </p:nvSpPr>
        <p:spPr>
          <a:xfrm>
            <a:off x="5158443" y="4246835"/>
            <a:ext cx="1639042" cy="44267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 of wheels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5D7C47A-0BDA-AF35-2E9B-C97B0C1F280E}"/>
              </a:ext>
            </a:extLst>
          </p:cNvPr>
          <p:cNvCxnSpPr>
            <a:stCxn id="18" idx="2"/>
            <a:endCxn id="21" idx="0"/>
          </p:cNvCxnSpPr>
          <p:nvPr/>
        </p:nvCxnSpPr>
        <p:spPr>
          <a:xfrm>
            <a:off x="5704204" y="3832904"/>
            <a:ext cx="273760" cy="413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E76E9081-B4E8-55D7-465A-889B8766F97C}"/>
              </a:ext>
            </a:extLst>
          </p:cNvPr>
          <p:cNvSpPr/>
          <p:nvPr/>
        </p:nvSpPr>
        <p:spPr>
          <a:xfrm>
            <a:off x="4696098" y="5177290"/>
            <a:ext cx="1183360" cy="44267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 wheels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1822B7B-0E0E-0324-2079-1DD7DDB87518}"/>
              </a:ext>
            </a:extLst>
          </p:cNvPr>
          <p:cNvCxnSpPr>
            <a:cxnSpLocks/>
            <a:stCxn id="24" idx="0"/>
            <a:endCxn id="21" idx="2"/>
          </p:cNvCxnSpPr>
          <p:nvPr/>
        </p:nvCxnSpPr>
        <p:spPr>
          <a:xfrm flipV="1">
            <a:off x="5287778" y="4689509"/>
            <a:ext cx="690186" cy="487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295D19DC-FFCF-65FD-F357-4194587AA4C3}"/>
              </a:ext>
            </a:extLst>
          </p:cNvPr>
          <p:cNvSpPr/>
          <p:nvPr/>
        </p:nvSpPr>
        <p:spPr>
          <a:xfrm>
            <a:off x="355240" y="5252012"/>
            <a:ext cx="2168918" cy="44267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Image Processing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2941466-9355-5C94-2927-DF190093975B}"/>
              </a:ext>
            </a:extLst>
          </p:cNvPr>
          <p:cNvCxnSpPr>
            <a:stCxn id="9" idx="2"/>
            <a:endCxn id="28" idx="0"/>
          </p:cNvCxnSpPr>
          <p:nvPr/>
        </p:nvCxnSpPr>
        <p:spPr>
          <a:xfrm>
            <a:off x="1292911" y="4761090"/>
            <a:ext cx="146788" cy="490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15B106B1-A96A-32A4-7053-A57E442F6B55}"/>
              </a:ext>
            </a:extLst>
          </p:cNvPr>
          <p:cNvSpPr/>
          <p:nvPr/>
        </p:nvSpPr>
        <p:spPr>
          <a:xfrm>
            <a:off x="3144471" y="5249665"/>
            <a:ext cx="1262933" cy="44267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DC Motor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158D115-220E-68A2-22AF-4152DE8FF4B4}"/>
              </a:ext>
            </a:extLst>
          </p:cNvPr>
          <p:cNvCxnSpPr>
            <a:stCxn id="10" idx="2"/>
            <a:endCxn id="31" idx="0"/>
          </p:cNvCxnSpPr>
          <p:nvPr/>
        </p:nvCxnSpPr>
        <p:spPr>
          <a:xfrm flipH="1">
            <a:off x="3775938" y="4761090"/>
            <a:ext cx="114606" cy="488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9B73526C-AB27-94E0-14B6-BAE9389A1F65}"/>
              </a:ext>
            </a:extLst>
          </p:cNvPr>
          <p:cNvSpPr/>
          <p:nvPr/>
        </p:nvSpPr>
        <p:spPr>
          <a:xfrm>
            <a:off x="6870415" y="3711307"/>
            <a:ext cx="1962314" cy="510778"/>
          </a:xfrm>
          <a:prstGeom prst="roundRect">
            <a:avLst/>
          </a:prstGeom>
          <a:solidFill>
            <a:schemeClr val="bg1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Code Writing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52DD81A0-95D1-FDE0-54EA-092965599454}"/>
              </a:ext>
            </a:extLst>
          </p:cNvPr>
          <p:cNvSpPr/>
          <p:nvPr/>
        </p:nvSpPr>
        <p:spPr>
          <a:xfrm>
            <a:off x="6200603" y="4950190"/>
            <a:ext cx="2912942" cy="146423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Image Processing SURF</a:t>
            </a:r>
          </a:p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DC Motor Runn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ing RPI </a:t>
            </a:r>
          </a:p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and App</a:t>
            </a:r>
          </a:p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Auto Run RPI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05BEB91-7A72-D3D4-15E1-DF7685094A22}"/>
              </a:ext>
            </a:extLst>
          </p:cNvPr>
          <p:cNvCxnSpPr>
            <a:stCxn id="6" idx="0"/>
            <a:endCxn id="34" idx="0"/>
          </p:cNvCxnSpPr>
          <p:nvPr/>
        </p:nvCxnSpPr>
        <p:spPr>
          <a:xfrm>
            <a:off x="7132271" y="2350712"/>
            <a:ext cx="719301" cy="1360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3A9A63A-1D41-C37F-5AEC-8E7E9567A393}"/>
              </a:ext>
            </a:extLst>
          </p:cNvPr>
          <p:cNvCxnSpPr>
            <a:stCxn id="34" idx="2"/>
            <a:endCxn id="35" idx="0"/>
          </p:cNvCxnSpPr>
          <p:nvPr/>
        </p:nvCxnSpPr>
        <p:spPr>
          <a:xfrm flipH="1">
            <a:off x="7657074" y="4222085"/>
            <a:ext cx="194498" cy="728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B87AB326-D940-5449-9404-6490EC490158}"/>
              </a:ext>
            </a:extLst>
          </p:cNvPr>
          <p:cNvSpPr/>
          <p:nvPr/>
        </p:nvSpPr>
        <p:spPr>
          <a:xfrm>
            <a:off x="8555308" y="2810239"/>
            <a:ext cx="1868588" cy="510778"/>
          </a:xfrm>
          <a:prstGeom prst="roundRect">
            <a:avLst/>
          </a:prstGeom>
          <a:solidFill>
            <a:schemeClr val="bg1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Android APP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140BD30-4246-92B9-E815-E73627E15716}"/>
              </a:ext>
            </a:extLst>
          </p:cNvPr>
          <p:cNvCxnSpPr>
            <a:cxnSpLocks/>
            <a:stCxn id="48" idx="1"/>
            <a:endCxn id="6" idx="0"/>
          </p:cNvCxnSpPr>
          <p:nvPr/>
        </p:nvCxnSpPr>
        <p:spPr>
          <a:xfrm flipH="1" flipV="1">
            <a:off x="7132271" y="2350712"/>
            <a:ext cx="1423037" cy="714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32AD1B73-8D80-6ED3-8F0E-0D7813DBAA2F}"/>
              </a:ext>
            </a:extLst>
          </p:cNvPr>
          <p:cNvSpPr/>
          <p:nvPr/>
        </p:nvSpPr>
        <p:spPr>
          <a:xfrm>
            <a:off x="9042855" y="3757502"/>
            <a:ext cx="1856234" cy="44267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Android Studio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277BAF3-3CE2-AB93-C2C8-42B44597E181}"/>
              </a:ext>
            </a:extLst>
          </p:cNvPr>
          <p:cNvCxnSpPr>
            <a:stCxn id="48" idx="2"/>
            <a:endCxn id="52" idx="0"/>
          </p:cNvCxnSpPr>
          <p:nvPr/>
        </p:nvCxnSpPr>
        <p:spPr>
          <a:xfrm>
            <a:off x="9489602" y="3321017"/>
            <a:ext cx="481370" cy="436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131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96EC6-06DF-0318-DD90-914F56F3A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C37B1D-F5B8-929D-BC5F-8EF130981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CDD64BC-9C7A-3E19-B889-F0FA816D0958}"/>
              </a:ext>
            </a:extLst>
          </p:cNvPr>
          <p:cNvSpPr/>
          <p:nvPr/>
        </p:nvSpPr>
        <p:spPr>
          <a:xfrm>
            <a:off x="132066" y="1312576"/>
            <a:ext cx="2492975" cy="646986"/>
          </a:xfrm>
          <a:prstGeom prst="round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Android App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91ABF0-38A4-3BC4-AB5F-0C136103F438}"/>
              </a:ext>
            </a:extLst>
          </p:cNvPr>
          <p:cNvSpPr/>
          <p:nvPr/>
        </p:nvSpPr>
        <p:spPr>
          <a:xfrm>
            <a:off x="2706243" y="1197191"/>
            <a:ext cx="456868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Image Feature Matching</a:t>
            </a:r>
            <a:endParaRPr lang="en-US" sz="32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9" name="Picture 8" descr="A group of purple rectangular buttons&#10;&#10;Description automatically generated">
            <a:extLst>
              <a:ext uri="{FF2B5EF4-FFF2-40B4-BE49-F238E27FC236}">
                <a16:creationId xmlns:a16="http://schemas.microsoft.com/office/drawing/2014/main" id="{F9449069-9745-ECB8-3B61-4F34AE79C4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431" y="2137877"/>
            <a:ext cx="1790281" cy="3978403"/>
          </a:xfrm>
          <a:prstGeom prst="rect">
            <a:avLst/>
          </a:prstGeom>
        </p:spPr>
      </p:pic>
      <p:pic>
        <p:nvPicPr>
          <p:cNvPr id="11" name="Picture 10" descr="A person in a suit with colorful circles&#10;&#10;Description automatically generated with medium confidence">
            <a:extLst>
              <a:ext uri="{FF2B5EF4-FFF2-40B4-BE49-F238E27FC236}">
                <a16:creationId xmlns:a16="http://schemas.microsoft.com/office/drawing/2014/main" id="{CBD3BF6A-8869-9A35-3DAF-6108961DC5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8761" y="1830996"/>
            <a:ext cx="4121909" cy="2000337"/>
          </a:xfrm>
          <a:prstGeom prst="rect">
            <a:avLst/>
          </a:prstGeom>
        </p:spPr>
      </p:pic>
      <p:pic>
        <p:nvPicPr>
          <p:cNvPr id="13" name="Picture 12" descr="A screenshot of a computer&#10;&#10;Description automatically generated">
            <a:extLst>
              <a:ext uri="{FF2B5EF4-FFF2-40B4-BE49-F238E27FC236}">
                <a16:creationId xmlns:a16="http://schemas.microsoft.com/office/drawing/2014/main" id="{0B7A81A1-BC6F-3B5A-BDD7-3FC08F28A5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5298" y="1830995"/>
            <a:ext cx="4177271" cy="2000337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886A61B-9200-6365-98A6-B0CDA1F379C2}"/>
              </a:ext>
            </a:extLst>
          </p:cNvPr>
          <p:cNvSpPr/>
          <p:nvPr/>
        </p:nvSpPr>
        <p:spPr>
          <a:xfrm>
            <a:off x="8521807" y="1197190"/>
            <a:ext cx="192790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Database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A0CB0DF-A412-B998-B95B-CF0C094A455E}"/>
              </a:ext>
            </a:extLst>
          </p:cNvPr>
          <p:cNvSpPr/>
          <p:nvPr/>
        </p:nvSpPr>
        <p:spPr>
          <a:xfrm>
            <a:off x="4189901" y="4920340"/>
            <a:ext cx="190609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Robot Model</a:t>
            </a:r>
          </a:p>
        </p:txBody>
      </p:sp>
      <p:pic>
        <p:nvPicPr>
          <p:cNvPr id="8" name="Picture 7" descr="A car with wheels and wires&#10;&#10;Description automatically generated">
            <a:extLst>
              <a:ext uri="{FF2B5EF4-FFF2-40B4-BE49-F238E27FC236}">
                <a16:creationId xmlns:a16="http://schemas.microsoft.com/office/drawing/2014/main" id="{9C08E50C-19C3-C867-5DAA-51BFD1A7FC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99147" y="4086605"/>
            <a:ext cx="3234612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598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F5BB0-1F38-E7A7-1477-24543B272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5B3BA5-BDE7-8049-20E7-B73A52FBC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4C356B2-684A-BDC9-BD55-1F8D78E5BB1E}"/>
              </a:ext>
            </a:extLst>
          </p:cNvPr>
          <p:cNvSpPr/>
          <p:nvPr/>
        </p:nvSpPr>
        <p:spPr>
          <a:xfrm>
            <a:off x="532501" y="1695774"/>
            <a:ext cx="4586454" cy="248578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Android App</a:t>
            </a:r>
          </a:p>
          <a:p>
            <a:r>
              <a:rPr lang="en-US" sz="200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-&gt;Direction to Robot</a:t>
            </a:r>
          </a:p>
          <a:p>
            <a:r>
              <a:rPr lang="en-US" sz="2000" b="0" cap="none" spc="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-&gt;Data in firebase Update</a:t>
            </a:r>
          </a:p>
          <a:p>
            <a:r>
              <a:rPr lang="en-US" sz="200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-&gt;Speed field</a:t>
            </a:r>
          </a:p>
          <a:p>
            <a:r>
              <a:rPr lang="en-US" sz="2000" b="0" cap="none" spc="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-&gt;Direction field-0=stop,1=left,2=right,</a:t>
            </a:r>
          </a:p>
          <a:p>
            <a:r>
              <a:rPr lang="en-US" sz="200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3=forward,4=backward</a:t>
            </a:r>
            <a:endParaRPr lang="en-US" sz="2000" b="0" cap="none" spc="0" dirty="0">
              <a:ln w="0"/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E782277-E05C-6B66-84C1-5AB469D1567A}"/>
              </a:ext>
            </a:extLst>
          </p:cNvPr>
          <p:cNvSpPr/>
          <p:nvPr/>
        </p:nvSpPr>
        <p:spPr>
          <a:xfrm>
            <a:off x="6220690" y="1695774"/>
            <a:ext cx="5098473" cy="248578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Motor Running</a:t>
            </a:r>
          </a:p>
          <a:p>
            <a:r>
              <a:rPr lang="en-US" sz="200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-&gt;Collects data from firebase</a:t>
            </a:r>
          </a:p>
          <a:p>
            <a:r>
              <a:rPr lang="en-US" sz="200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-&gt;speed pulse width modulation</a:t>
            </a:r>
          </a:p>
          <a:p>
            <a:r>
              <a:rPr lang="en-US" sz="200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-&gt;direction </a:t>
            </a:r>
          </a:p>
          <a:p>
            <a:r>
              <a:rPr lang="en-US" sz="200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-&gt;In1=High,In2=Low-&gt;forward</a:t>
            </a:r>
          </a:p>
          <a:p>
            <a:r>
              <a:rPr lang="en-US" sz="200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-&gt;In1=Low,In2=High-&gt;backward</a:t>
            </a:r>
          </a:p>
          <a:p>
            <a:r>
              <a:rPr lang="en-US" sz="200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-&gt;In1=Low,In2=Low-&gt;Stop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2CAFF85-3454-A4FE-F195-07110C609BEB}"/>
              </a:ext>
            </a:extLst>
          </p:cNvPr>
          <p:cNvSpPr/>
          <p:nvPr/>
        </p:nvSpPr>
        <p:spPr>
          <a:xfrm>
            <a:off x="3210230" y="4721791"/>
            <a:ext cx="5098473" cy="180474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Image Processing</a:t>
            </a:r>
            <a:endParaRPr lang="en-US" sz="2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200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-&gt;RPI camera captures image</a:t>
            </a:r>
          </a:p>
          <a:p>
            <a:r>
              <a:rPr lang="en-US" sz="200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-&gt;Compares target Image (Captured) with existing images in database</a:t>
            </a:r>
          </a:p>
          <a:p>
            <a:r>
              <a:rPr lang="en-US" sz="200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-&gt;Match Found Update in DB</a:t>
            </a:r>
          </a:p>
        </p:txBody>
      </p:sp>
    </p:spTree>
    <p:extLst>
      <p:ext uri="{BB962C8B-B14F-4D97-AF65-F5344CB8AC3E}">
        <p14:creationId xmlns:p14="http://schemas.microsoft.com/office/powerpoint/2010/main" val="3943983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2D1B9-029B-2140-D0BA-9DA0B6515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 and Future Work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AD9231-3444-BB28-9E7C-7184BE816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Rectangle: Diagonal Corners Rounded 3">
            <a:extLst>
              <a:ext uri="{FF2B5EF4-FFF2-40B4-BE49-F238E27FC236}">
                <a16:creationId xmlns:a16="http://schemas.microsoft.com/office/drawing/2014/main" id="{B35ED266-2AE1-BEA2-B7E7-129833613210}"/>
              </a:ext>
            </a:extLst>
          </p:cNvPr>
          <p:cNvSpPr/>
          <p:nvPr/>
        </p:nvSpPr>
        <p:spPr>
          <a:xfrm>
            <a:off x="427202" y="3743523"/>
            <a:ext cx="5241620" cy="2009061"/>
          </a:xfrm>
          <a:prstGeom prst="round2Diag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Provided Robot Based Solution</a:t>
            </a:r>
          </a:p>
          <a:p>
            <a:pPr algn="ctr"/>
            <a:r>
              <a:rPr lang="en-US" sz="280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Product Count ,OOS ,Planogram</a:t>
            </a:r>
            <a:endParaRPr lang="en-US" sz="2800" b="0" cap="none" spc="0" dirty="0">
              <a:ln w="0"/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280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Design Robot</a:t>
            </a:r>
            <a:endParaRPr lang="en-US" sz="2800" b="0" cap="none" spc="0" dirty="0">
              <a:ln w="0"/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2800" b="0" cap="none" spc="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Image-&gt;Algorithms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481BFE6-2B76-0983-FC75-40152155837C}"/>
              </a:ext>
            </a:extLst>
          </p:cNvPr>
          <p:cNvSpPr/>
          <p:nvPr/>
        </p:nvSpPr>
        <p:spPr>
          <a:xfrm>
            <a:off x="966799" y="2429880"/>
            <a:ext cx="344196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Conclusion</a:t>
            </a:r>
          </a:p>
        </p:txBody>
      </p:sp>
      <p:sp>
        <p:nvSpPr>
          <p:cNvPr id="8" name="Rectangle: Diagonal Corners Rounded 7">
            <a:extLst>
              <a:ext uri="{FF2B5EF4-FFF2-40B4-BE49-F238E27FC236}">
                <a16:creationId xmlns:a16="http://schemas.microsoft.com/office/drawing/2014/main" id="{1CCD3DFC-817F-1854-E4B4-BAF9A51013E3}"/>
              </a:ext>
            </a:extLst>
          </p:cNvPr>
          <p:cNvSpPr/>
          <p:nvPr/>
        </p:nvSpPr>
        <p:spPr>
          <a:xfrm>
            <a:off x="6661726" y="3743523"/>
            <a:ext cx="4466548" cy="1532334"/>
          </a:xfrm>
          <a:prstGeom prst="round2Diag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Improve </a:t>
            </a:r>
            <a:r>
              <a:rPr lang="en-US" sz="2800" b="0" cap="none" spc="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Accuracy</a:t>
            </a:r>
          </a:p>
          <a:p>
            <a:pPr algn="ctr"/>
            <a:r>
              <a:rPr lang="en-US" sz="280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Count Unpacked Products</a:t>
            </a:r>
          </a:p>
          <a:p>
            <a:pPr algn="ctr"/>
            <a:r>
              <a:rPr lang="en-US" sz="280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Auto place and Pick</a:t>
            </a:r>
            <a:endParaRPr lang="en-US" sz="2800" b="0" cap="none" spc="0" dirty="0">
              <a:ln w="0"/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E9A34FC-15B8-0CA2-772A-F094B4BC6EA0}"/>
              </a:ext>
            </a:extLst>
          </p:cNvPr>
          <p:cNvSpPr/>
          <p:nvPr/>
        </p:nvSpPr>
        <p:spPr>
          <a:xfrm>
            <a:off x="6786988" y="2429880"/>
            <a:ext cx="37996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Future Work</a:t>
            </a:r>
            <a:endParaRPr lang="en-US" sz="5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46773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5DDBE-6995-005B-275D-0B397CA2B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236D0D-D8D6-BEFB-DDC8-0B0AA7102C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3310" y="1793752"/>
            <a:ext cx="9779183" cy="4745160"/>
          </a:xfrm>
        </p:spPr>
        <p:txBody>
          <a:bodyPr/>
          <a:lstStyle/>
          <a:p>
            <a:r>
              <a:rPr lang="en-IN" sz="1100" b="1" i="0" dirty="0">
                <a:solidFill>
                  <a:schemeClr val="accent4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[1] R. Moorthy, S. Behera, and S. Verma, “On-shelf availability in retailing,” vol. 115, pp. 47–51, 04</a:t>
            </a:r>
            <a:br>
              <a:rPr lang="en-IN" sz="1100" b="1" dirty="0">
                <a:solidFill>
                  <a:schemeClr val="accent4">
                    <a:lumMod val="50000"/>
                  </a:schemeClr>
                </a:solidFill>
              </a:rPr>
            </a:br>
            <a:r>
              <a:rPr lang="en-IN" sz="1100" b="1" i="0" dirty="0">
                <a:solidFill>
                  <a:schemeClr val="accent4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2015.</a:t>
            </a:r>
            <a:br>
              <a:rPr lang="en-IN" sz="1100" b="1" dirty="0">
                <a:solidFill>
                  <a:schemeClr val="accent4">
                    <a:lumMod val="50000"/>
                  </a:schemeClr>
                </a:solidFill>
              </a:rPr>
            </a:br>
            <a:r>
              <a:rPr lang="en-IN" sz="1100" b="1" i="0" dirty="0">
                <a:solidFill>
                  <a:schemeClr val="accent4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[2] W. C. Guy Campion, “Handbook-robotics-ch-17,”</a:t>
            </a:r>
            <a:br>
              <a:rPr lang="en-IN" sz="1100" b="1" dirty="0">
                <a:solidFill>
                  <a:schemeClr val="accent4">
                    <a:lumMod val="50000"/>
                  </a:schemeClr>
                </a:solidFill>
              </a:rPr>
            </a:br>
            <a:r>
              <a:rPr lang="en-IN" sz="1100" b="1" i="0" dirty="0">
                <a:solidFill>
                  <a:schemeClr val="accent4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[3] Raspberry Pi.[Online].https://www.raspberrypi.com/documentation/.</a:t>
            </a:r>
            <a:br>
              <a:rPr lang="en-IN" sz="1100" b="1" dirty="0">
                <a:solidFill>
                  <a:schemeClr val="accent4">
                    <a:lumMod val="50000"/>
                  </a:schemeClr>
                </a:solidFill>
              </a:rPr>
            </a:br>
            <a:r>
              <a:rPr lang="en-IN" sz="1100" b="1" i="0" dirty="0">
                <a:solidFill>
                  <a:schemeClr val="accent4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[4] Open CV.[Online].https://docs.opencv.org/4.x/d6/d00/tutorial py root.html.</a:t>
            </a:r>
            <a:br>
              <a:rPr lang="en-IN" sz="1100" b="1" dirty="0">
                <a:solidFill>
                  <a:schemeClr val="accent4">
                    <a:lumMod val="50000"/>
                  </a:schemeClr>
                </a:solidFill>
              </a:rPr>
            </a:br>
            <a:r>
              <a:rPr lang="en-IN" sz="1100" b="1" i="0" dirty="0">
                <a:solidFill>
                  <a:schemeClr val="accent4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[5] B. Forgan, “What robots can do for retail.”</a:t>
            </a:r>
            <a:br>
              <a:rPr lang="en-IN" sz="1100" b="1" dirty="0">
                <a:solidFill>
                  <a:schemeClr val="accent4">
                    <a:lumMod val="50000"/>
                  </a:schemeClr>
                </a:solidFill>
              </a:rPr>
            </a:br>
            <a:r>
              <a:rPr lang="en-IN" sz="1100" b="1" i="0" dirty="0">
                <a:solidFill>
                  <a:schemeClr val="accent4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[6] B. Morgan, “The 3 best in-store robots and why they work.”</a:t>
            </a:r>
            <a:br>
              <a:rPr lang="en-IN" sz="1100" b="1" dirty="0">
                <a:solidFill>
                  <a:schemeClr val="accent4">
                    <a:lumMod val="50000"/>
                  </a:schemeClr>
                </a:solidFill>
              </a:rPr>
            </a:br>
            <a:r>
              <a:rPr lang="en-IN" sz="1100" b="1" i="0" dirty="0">
                <a:solidFill>
                  <a:schemeClr val="accent4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[7] K. Matthews, “5 robots now in grocery stores show the future of retail.”</a:t>
            </a:r>
            <a:br>
              <a:rPr lang="en-IN" sz="1100" b="1" dirty="0">
                <a:solidFill>
                  <a:schemeClr val="accent4">
                    <a:lumMod val="50000"/>
                  </a:schemeClr>
                </a:solidFill>
              </a:rPr>
            </a:br>
            <a:r>
              <a:rPr lang="en-IN" sz="1100" b="1" i="0" dirty="0">
                <a:solidFill>
                  <a:schemeClr val="accent4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[8] R. Moorthy, S. Behera, S. Verma, S. Bhargave, and P. Ramanathan, “Applying image processing</a:t>
            </a:r>
            <a:br>
              <a:rPr lang="en-IN" sz="1100" b="1" dirty="0">
                <a:solidFill>
                  <a:schemeClr val="accent4">
                    <a:lumMod val="50000"/>
                  </a:schemeClr>
                </a:solidFill>
              </a:rPr>
            </a:br>
            <a:r>
              <a:rPr lang="en-IN" sz="1100" b="1" i="0" dirty="0">
                <a:solidFill>
                  <a:schemeClr val="accent4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for detecting on-shelf availability and product positioning in retail stores,” pp. 451–457, 08 2015.</a:t>
            </a:r>
            <a:br>
              <a:rPr lang="en-IN" sz="1100" b="1" dirty="0">
                <a:solidFill>
                  <a:schemeClr val="accent4">
                    <a:lumMod val="50000"/>
                  </a:schemeClr>
                </a:solidFill>
              </a:rPr>
            </a:br>
            <a:r>
              <a:rPr lang="en-IN" sz="1100" b="1" i="0" dirty="0">
                <a:solidFill>
                  <a:schemeClr val="accent4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[9] T. Zimmerman, “System and method for performing inventory using a mobile in-</a:t>
            </a:r>
            <a:br>
              <a:rPr lang="en-IN" sz="1100" b="1" dirty="0">
                <a:solidFill>
                  <a:schemeClr val="accent4">
                    <a:lumMod val="50000"/>
                  </a:schemeClr>
                </a:solidFill>
              </a:rPr>
            </a:br>
            <a:r>
              <a:rPr lang="en-IN" sz="1100" b="1" i="0" dirty="0">
                <a:solidFill>
                  <a:schemeClr val="accent4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ventory robot,” Mar. 27 2008,uS Patent App. 11/534,162. [Online]. Available:</a:t>
            </a:r>
            <a:br>
              <a:rPr lang="en-IN" sz="1100" b="1" dirty="0">
                <a:solidFill>
                  <a:schemeClr val="accent4">
                    <a:lumMod val="50000"/>
                  </a:schemeClr>
                </a:solidFill>
              </a:rPr>
            </a:br>
            <a:r>
              <a:rPr lang="en-IN" sz="1100" b="1" i="0" dirty="0">
                <a:solidFill>
                  <a:schemeClr val="accent4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https://www.google.com/patents/US20080077511.</a:t>
            </a:r>
            <a:br>
              <a:rPr lang="en-IN" sz="1100" b="1" dirty="0">
                <a:solidFill>
                  <a:schemeClr val="accent4">
                    <a:lumMod val="50000"/>
                  </a:schemeClr>
                </a:solidFill>
              </a:rPr>
            </a:br>
            <a:r>
              <a:rPr lang="en-IN" sz="1100" b="1" i="0" dirty="0">
                <a:solidFill>
                  <a:schemeClr val="accent4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[10] S. B. Gokturk and A. Rafii, “Occupancy detection and measurement system and method,” Oct. 2</a:t>
            </a:r>
            <a:br>
              <a:rPr lang="en-IN" sz="1100" b="1" dirty="0">
                <a:solidFill>
                  <a:schemeClr val="accent4">
                    <a:lumMod val="50000"/>
                  </a:schemeClr>
                </a:solidFill>
              </a:rPr>
            </a:br>
            <a:r>
              <a:rPr lang="en-IN" sz="1100" b="1" i="0" dirty="0">
                <a:solidFill>
                  <a:schemeClr val="accent4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2003,uS Patent App. 10/678,998.</a:t>
            </a:r>
            <a:br>
              <a:rPr lang="en-IN" sz="1100" b="1" dirty="0">
                <a:solidFill>
                  <a:schemeClr val="accent4">
                    <a:lumMod val="50000"/>
                  </a:schemeClr>
                </a:solidFill>
              </a:rPr>
            </a:br>
            <a:r>
              <a:rPr lang="en-IN" sz="1100" b="1" i="0" dirty="0">
                <a:solidFill>
                  <a:schemeClr val="accent4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[11] Y. Hofman and M. Rotenberg, “System and method for identifying retail products and determining</a:t>
            </a:r>
            <a:br>
              <a:rPr lang="en-IN" sz="1100" b="1" dirty="0">
                <a:solidFill>
                  <a:schemeClr val="accent4">
                    <a:lumMod val="50000"/>
                  </a:schemeClr>
                </a:solidFill>
              </a:rPr>
            </a:br>
            <a:r>
              <a:rPr lang="en-IN" sz="1100" b="1" i="0" dirty="0">
                <a:solidFill>
                  <a:schemeClr val="accent4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retail product arrangements,” June 20 2012, uS Patent App. 13/528,189.</a:t>
            </a:r>
            <a:br>
              <a:rPr lang="en-IN" sz="1100" b="1" dirty="0">
                <a:solidFill>
                  <a:schemeClr val="accent4">
                    <a:lumMod val="50000"/>
                  </a:schemeClr>
                </a:solidFill>
              </a:rPr>
            </a:br>
            <a:r>
              <a:rPr lang="en-IN" sz="1100" b="1" i="0" dirty="0">
                <a:solidFill>
                  <a:schemeClr val="accent4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[12] Wikipedia, “Differential wheeled robot.</a:t>
            </a:r>
            <a:endParaRPr lang="en-IN" sz="11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F2169C-3E58-282E-A13A-71994A697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071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AE308-3076-43DB-B834-DA0B0AE19A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926184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niversal presentation" id="{4A1BE7B5-16BB-4EDB-94C0-CDDC43FF64E7}" vid="{7F008C83-F8F9-4FE6-A625-57BD0F44822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  <Background xmlns="71af3243-3dd4-4a8d-8c0d-dd76da1f02a5">false</Background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342FAFE-88B4-49B4-9588-86CB0E564E50}">
  <ds:schemaRefs>
    <ds:schemaRef ds:uri="http://schemas.microsoft.com/office/2006/metadata/properties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http://purl.org/dc/dcmitype/"/>
    <ds:schemaRef ds:uri="http://schemas.microsoft.com/sharepoint/v3"/>
    <ds:schemaRef ds:uri="http://purl.org/dc/terms/"/>
    <ds:schemaRef ds:uri="http://purl.org/dc/elements/1.1/"/>
    <ds:schemaRef ds:uri="230e9df3-be65-4c73-a93b-d1236ebd677e"/>
    <ds:schemaRef ds:uri="16c05727-aa75-4e4a-9b5f-8a80a1165891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81C465B7-820B-4DEA-AB4B-5167C1BE907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2076B5C-85B0-4D30-852D-5E5312EEA93B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Universal presentation</Template>
  <TotalTime>223</TotalTime>
  <Words>619</Words>
  <Application>Microsoft Office PowerPoint</Application>
  <PresentationFormat>Widescreen</PresentationFormat>
  <Paragraphs>93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Tenorite</vt:lpstr>
      <vt:lpstr>Office Theme</vt:lpstr>
      <vt:lpstr>Android Based Wi-fi Controlled robot for Store Management</vt:lpstr>
      <vt:lpstr>Agenda</vt:lpstr>
      <vt:lpstr>Introduction</vt:lpstr>
      <vt:lpstr>Methodology</vt:lpstr>
      <vt:lpstr>Results</vt:lpstr>
      <vt:lpstr>Discussion</vt:lpstr>
      <vt:lpstr>Conclusion and Future Work</vt:lpstr>
      <vt:lpstr>References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Based Wi-fi Controlled robot for Store Management</dc:title>
  <dc:creator>RONAK SURANA</dc:creator>
  <cp:lastModifiedBy>RONAK SURANA</cp:lastModifiedBy>
  <cp:revision>10</cp:revision>
  <dcterms:created xsi:type="dcterms:W3CDTF">2023-11-16T11:53:08Z</dcterms:created>
  <dcterms:modified xsi:type="dcterms:W3CDTF">2024-01-13T13:59:54Z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