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77" r:id="rId8"/>
    <p:sldId id="278" r:id="rId9"/>
    <p:sldId id="279" r:id="rId10"/>
    <p:sldId id="276" r:id="rId11"/>
    <p:sldId id="28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1163781"/>
            <a:ext cx="12208822" cy="56942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1205526" y="52617"/>
            <a:ext cx="1039092" cy="933856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137327"/>
            <a:ext cx="9779183" cy="796529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092" y="755161"/>
            <a:ext cx="7096933" cy="2387600"/>
          </a:xfrm>
        </p:spPr>
        <p:txBody>
          <a:bodyPr/>
          <a:lstStyle/>
          <a:p>
            <a:r>
              <a:rPr lang="en-US" dirty="0"/>
              <a:t>Android Based Wi-fi Controlled robot for Store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092" y="3324493"/>
            <a:ext cx="9500507" cy="806675"/>
          </a:xfrm>
        </p:spPr>
        <p:txBody>
          <a:bodyPr/>
          <a:lstStyle/>
          <a:p>
            <a:r>
              <a:rPr lang="en-US" dirty="0"/>
              <a:t>Ronak Surana 20uec105</a:t>
            </a:r>
          </a:p>
          <a:p>
            <a:r>
              <a:rPr lang="en-US" dirty="0"/>
              <a:t>Ashish Sharma 20ume013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7DD63-2871-97DD-896C-95E4A49A2AEA}"/>
              </a:ext>
            </a:extLst>
          </p:cNvPr>
          <p:cNvSpPr/>
          <p:nvPr/>
        </p:nvSpPr>
        <p:spPr>
          <a:xfrm>
            <a:off x="2558940" y="4782281"/>
            <a:ext cx="40092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 Guidance of: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Dr. Atul Mishra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5B318-537A-0F38-C925-92FB275A9657}"/>
              </a:ext>
            </a:extLst>
          </p:cNvPr>
          <p:cNvSpPr/>
          <p:nvPr/>
        </p:nvSpPr>
        <p:spPr>
          <a:xfrm>
            <a:off x="7143573" y="5182390"/>
            <a:ext cx="352442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Special Mention: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Mr. </a:t>
            </a:r>
            <a:r>
              <a:rPr lang="en-US" sz="2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Udayveer</a:t>
            </a:r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Sharma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5BCB069D-918F-0E1B-B269-A7925155E8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26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61763" y="191820"/>
            <a:ext cx="2812474" cy="10593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BF95A7-8D25-3A42-BAE4-F0467656A8B6}"/>
              </a:ext>
            </a:extLst>
          </p:cNvPr>
          <p:cNvSpPr/>
          <p:nvPr/>
        </p:nvSpPr>
        <p:spPr>
          <a:xfrm>
            <a:off x="6382633" y="6404570"/>
            <a:ext cx="46443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on Date: 20-11-23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63550"/>
            <a:ext cx="9779183" cy="92435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A12B0B-52CF-0955-DA1B-D93A3C6110F2}"/>
              </a:ext>
            </a:extLst>
          </p:cNvPr>
          <p:cNvSpPr/>
          <p:nvPr/>
        </p:nvSpPr>
        <p:spPr>
          <a:xfrm>
            <a:off x="107947" y="3795958"/>
            <a:ext cx="1744098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993FFE-E697-9A37-D8CB-2994321569EB}"/>
              </a:ext>
            </a:extLst>
          </p:cNvPr>
          <p:cNvSpPr/>
          <p:nvPr/>
        </p:nvSpPr>
        <p:spPr>
          <a:xfrm>
            <a:off x="7199530" y="1599054"/>
            <a:ext cx="1986308" cy="17366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 Products Placed on shelf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73E805-5F83-2C7C-05B4-68EC7E0DB383}"/>
              </a:ext>
            </a:extLst>
          </p:cNvPr>
          <p:cNvSpPr/>
          <p:nvPr/>
        </p:nvSpPr>
        <p:spPr>
          <a:xfrm>
            <a:off x="9692433" y="1701210"/>
            <a:ext cx="2334264" cy="510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OOS Situation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F80A93-28D1-F78A-8DBC-E250D25009A8}"/>
              </a:ext>
            </a:extLst>
          </p:cNvPr>
          <p:cNvSpPr/>
          <p:nvPr/>
        </p:nvSpPr>
        <p:spPr>
          <a:xfrm>
            <a:off x="2888260" y="1803365"/>
            <a:ext cx="1537854" cy="510778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919F34-4FCD-0B7B-7C84-5606665AD4AE}"/>
              </a:ext>
            </a:extLst>
          </p:cNvPr>
          <p:cNvSpPr/>
          <p:nvPr/>
        </p:nvSpPr>
        <p:spPr>
          <a:xfrm>
            <a:off x="4691288" y="1599054"/>
            <a:ext cx="2334264" cy="9194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Captures Shelf Photo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0241A5-63D5-C1DC-1F6B-BCFCF8217670}"/>
              </a:ext>
            </a:extLst>
          </p:cNvPr>
          <p:cNvSpPr/>
          <p:nvPr/>
        </p:nvSpPr>
        <p:spPr>
          <a:xfrm>
            <a:off x="9476736" y="2719473"/>
            <a:ext cx="2334264" cy="510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Planogram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FB1449-4FFE-0E1E-4243-3A6DD3E225E8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426114" y="2058754"/>
            <a:ext cx="265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83AFF5-1C7A-800C-BBD1-F9543A34551E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>
            <a:off x="7025552" y="2058755"/>
            <a:ext cx="173978" cy="40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B33D70-F1D3-D1CB-CB4B-655121DFC2C8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9185838" y="2467377"/>
            <a:ext cx="290898" cy="50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FBFBA5-AB0B-864C-82C6-16D65A22F7C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185838" y="1956599"/>
            <a:ext cx="506595" cy="51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F63647E-D5C6-0BED-5953-973B9E240AC2}"/>
              </a:ext>
            </a:extLst>
          </p:cNvPr>
          <p:cNvSpPr/>
          <p:nvPr/>
        </p:nvSpPr>
        <p:spPr>
          <a:xfrm>
            <a:off x="2517538" y="2587673"/>
            <a:ext cx="1537854" cy="91940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26B4F7-A068-7434-28A2-C15D1ABE52E7}"/>
              </a:ext>
            </a:extLst>
          </p:cNvPr>
          <p:cNvCxnSpPr>
            <a:cxnSpLocks/>
            <a:stCxn id="42" idx="0"/>
            <a:endCxn id="12" idx="2"/>
          </p:cNvCxnSpPr>
          <p:nvPr/>
        </p:nvCxnSpPr>
        <p:spPr>
          <a:xfrm flipV="1">
            <a:off x="3286465" y="2314143"/>
            <a:ext cx="370722" cy="27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EA6CC03-43EC-7342-A786-103FDDCD8B69}"/>
              </a:ext>
            </a:extLst>
          </p:cNvPr>
          <p:cNvSpPr/>
          <p:nvPr/>
        </p:nvSpPr>
        <p:spPr>
          <a:xfrm>
            <a:off x="4137800" y="3148972"/>
            <a:ext cx="3077528" cy="6469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RPI board ,RPI Camera, Robot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Movement,Image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Recognition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B72AE1-1BCB-1ABF-70D9-BF1BE5BAFDA5}"/>
              </a:ext>
            </a:extLst>
          </p:cNvPr>
          <p:cNvCxnSpPr>
            <a:cxnSpLocks/>
            <a:stCxn id="48" idx="0"/>
            <a:endCxn id="12" idx="2"/>
          </p:cNvCxnSpPr>
          <p:nvPr/>
        </p:nvCxnSpPr>
        <p:spPr>
          <a:xfrm flipH="1" flipV="1">
            <a:off x="3657187" y="2314143"/>
            <a:ext cx="2019377" cy="83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4CF625A-D630-ABFE-735D-376FE83201D3}"/>
              </a:ext>
            </a:extLst>
          </p:cNvPr>
          <p:cNvSpPr/>
          <p:nvPr/>
        </p:nvSpPr>
        <p:spPr>
          <a:xfrm>
            <a:off x="1117304" y="4843416"/>
            <a:ext cx="2303387" cy="7831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Large Shoppin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Stores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C8ED99D-1D71-5917-B9F2-01D56FAFD2AC}"/>
              </a:ext>
            </a:extLst>
          </p:cNvPr>
          <p:cNvSpPr/>
          <p:nvPr/>
        </p:nvSpPr>
        <p:spPr>
          <a:xfrm>
            <a:off x="3957336" y="4018523"/>
            <a:ext cx="1967345" cy="510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Labour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F4D4C53-8B7B-49E9-CAFC-DB7F9F5ACB51}"/>
              </a:ext>
            </a:extLst>
          </p:cNvPr>
          <p:cNvSpPr/>
          <p:nvPr/>
        </p:nvSpPr>
        <p:spPr>
          <a:xfrm>
            <a:off x="524900" y="2500753"/>
            <a:ext cx="1744098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C7AC282-807C-4F3F-BC74-2758E960F16F}"/>
              </a:ext>
            </a:extLst>
          </p:cNvPr>
          <p:cNvCxnSpPr>
            <a:cxnSpLocks/>
            <a:stCxn id="7" idx="0"/>
            <a:endCxn id="89" idx="2"/>
          </p:cNvCxnSpPr>
          <p:nvPr/>
        </p:nvCxnSpPr>
        <p:spPr>
          <a:xfrm flipV="1">
            <a:off x="979996" y="3011531"/>
            <a:ext cx="416953" cy="78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5A45FF2-B382-92D4-0B53-85C359004221}"/>
              </a:ext>
            </a:extLst>
          </p:cNvPr>
          <p:cNvCxnSpPr>
            <a:stCxn id="89" idx="3"/>
            <a:endCxn id="12" idx="1"/>
          </p:cNvCxnSpPr>
          <p:nvPr/>
        </p:nvCxnSpPr>
        <p:spPr>
          <a:xfrm flipV="1">
            <a:off x="2268998" y="2058754"/>
            <a:ext cx="619262" cy="69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C3A8B94-A506-47B8-B13C-72476B16E268}"/>
              </a:ext>
            </a:extLst>
          </p:cNvPr>
          <p:cNvSpPr/>
          <p:nvPr/>
        </p:nvSpPr>
        <p:spPr>
          <a:xfrm>
            <a:off x="3948205" y="5025658"/>
            <a:ext cx="2303387" cy="4426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Availability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A5D6850-9524-AD7D-B851-91C4E1AA704F}"/>
              </a:ext>
            </a:extLst>
          </p:cNvPr>
          <p:cNvSpPr/>
          <p:nvPr/>
        </p:nvSpPr>
        <p:spPr>
          <a:xfrm>
            <a:off x="3948204" y="5896015"/>
            <a:ext cx="2303387" cy="4426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Planogram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FAF36CC-EC13-1296-6E4B-499C96313089}"/>
              </a:ext>
            </a:extLst>
          </p:cNvPr>
          <p:cNvSpPr/>
          <p:nvPr/>
        </p:nvSpPr>
        <p:spPr>
          <a:xfrm>
            <a:off x="7443301" y="4452480"/>
            <a:ext cx="3021642" cy="11237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Wages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of Profit,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Dissatisfaction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146902-BFC6-9503-B392-3A899A4E08CF}"/>
              </a:ext>
            </a:extLst>
          </p:cNvPr>
          <p:cNvCxnSpPr>
            <a:stCxn id="7" idx="3"/>
            <a:endCxn id="51" idx="0"/>
          </p:cNvCxnSpPr>
          <p:nvPr/>
        </p:nvCxnSpPr>
        <p:spPr>
          <a:xfrm>
            <a:off x="1852045" y="4051347"/>
            <a:ext cx="416953" cy="79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275F42F-732C-DDFC-2221-8E1E6EE2533A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3420691" y="4273912"/>
            <a:ext cx="536645" cy="96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A8F2B65-5ADC-3B1A-CBE2-8739758F7222}"/>
              </a:ext>
            </a:extLst>
          </p:cNvPr>
          <p:cNvCxnSpPr>
            <a:cxnSpLocks/>
            <a:stCxn id="51" idx="3"/>
            <a:endCxn id="96" idx="1"/>
          </p:cNvCxnSpPr>
          <p:nvPr/>
        </p:nvCxnSpPr>
        <p:spPr>
          <a:xfrm>
            <a:off x="3420691" y="5235013"/>
            <a:ext cx="527514" cy="1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F382685-0421-CEAB-9EC3-913A5A218CBB}"/>
              </a:ext>
            </a:extLst>
          </p:cNvPr>
          <p:cNvCxnSpPr>
            <a:cxnSpLocks/>
            <a:stCxn id="51" idx="3"/>
            <a:endCxn id="97" idx="1"/>
          </p:cNvCxnSpPr>
          <p:nvPr/>
        </p:nvCxnSpPr>
        <p:spPr>
          <a:xfrm>
            <a:off x="3420691" y="5235013"/>
            <a:ext cx="527513" cy="8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E8284A-C7EA-579D-9ACF-C6DD13C35B9F}"/>
              </a:ext>
            </a:extLst>
          </p:cNvPr>
          <p:cNvCxnSpPr>
            <a:cxnSpLocks/>
            <a:stCxn id="52" idx="3"/>
            <a:endCxn id="98" idx="1"/>
          </p:cNvCxnSpPr>
          <p:nvPr/>
        </p:nvCxnSpPr>
        <p:spPr>
          <a:xfrm>
            <a:off x="5924681" y="4273912"/>
            <a:ext cx="1518620" cy="74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36344A5-C6F1-00DF-0CA9-D142FD990628}"/>
              </a:ext>
            </a:extLst>
          </p:cNvPr>
          <p:cNvCxnSpPr>
            <a:cxnSpLocks/>
            <a:stCxn id="96" idx="3"/>
            <a:endCxn id="98" idx="1"/>
          </p:cNvCxnSpPr>
          <p:nvPr/>
        </p:nvCxnSpPr>
        <p:spPr>
          <a:xfrm flipV="1">
            <a:off x="6251592" y="5014336"/>
            <a:ext cx="1191709" cy="23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3DD3BE0-88A8-3881-B76B-7E04C6D92591}"/>
              </a:ext>
            </a:extLst>
          </p:cNvPr>
          <p:cNvCxnSpPr>
            <a:stCxn id="97" idx="3"/>
            <a:endCxn id="98" idx="1"/>
          </p:cNvCxnSpPr>
          <p:nvPr/>
        </p:nvCxnSpPr>
        <p:spPr>
          <a:xfrm flipV="1">
            <a:off x="6251591" y="5014336"/>
            <a:ext cx="1191710" cy="110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67F3-964F-46FB-14F6-69D9A27A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7BB9E-6471-3081-30C3-7DDA5111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62080DD-746D-AAD4-AE19-DDCC0EBB353C}"/>
              </a:ext>
            </a:extLst>
          </p:cNvPr>
          <p:cNvSpPr/>
          <p:nvPr/>
        </p:nvSpPr>
        <p:spPr>
          <a:xfrm>
            <a:off x="3749601" y="1718222"/>
            <a:ext cx="3385491" cy="1264980"/>
          </a:xfrm>
          <a:prstGeom prst="cloud">
            <a:avLst/>
          </a:prstGeom>
          <a:solidFill>
            <a:srgbClr val="92D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 Developmen</a:t>
            </a:r>
            <a:r>
              <a:rPr lang="en-US" sz="2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A671D2-BE82-A309-66C4-39E034170FF0}"/>
              </a:ext>
            </a:extLst>
          </p:cNvPr>
          <p:cNvSpPr/>
          <p:nvPr/>
        </p:nvSpPr>
        <p:spPr>
          <a:xfrm>
            <a:off x="1097815" y="3372201"/>
            <a:ext cx="3178321" cy="442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 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5F42D5-5B22-3755-C7CD-837347ADFCD8}"/>
              </a:ext>
            </a:extLst>
          </p:cNvPr>
          <p:cNvSpPr/>
          <p:nvPr/>
        </p:nvSpPr>
        <p:spPr>
          <a:xfrm>
            <a:off x="355240" y="4250312"/>
            <a:ext cx="1875342" cy="510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RPI Camera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73161B-C357-03D7-4356-493D03878242}"/>
              </a:ext>
            </a:extLst>
          </p:cNvPr>
          <p:cNvSpPr/>
          <p:nvPr/>
        </p:nvSpPr>
        <p:spPr>
          <a:xfrm>
            <a:off x="2756651" y="4250312"/>
            <a:ext cx="2267785" cy="510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Driver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C262E-A8DF-9CB5-D02C-DFEB8AAE27A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2686976" y="2350712"/>
            <a:ext cx="1073126" cy="102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E44C93-A264-7958-7A33-C48AB9FA193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292911" y="3814875"/>
            <a:ext cx="1394065" cy="43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BC53A4-DBEE-2EEB-B724-91B58C72035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686976" y="3814875"/>
            <a:ext cx="1203568" cy="43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9F1539-2188-1513-19E7-F88FBC6E00C4}"/>
              </a:ext>
            </a:extLst>
          </p:cNvPr>
          <p:cNvSpPr/>
          <p:nvPr/>
        </p:nvSpPr>
        <p:spPr>
          <a:xfrm>
            <a:off x="4677425" y="3390230"/>
            <a:ext cx="2053557" cy="442674"/>
          </a:xfrm>
          <a:prstGeom prst="round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Selection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1DA78E-CAB1-A462-B029-DBEFC10D5F8F}"/>
              </a:ext>
            </a:extLst>
          </p:cNvPr>
          <p:cNvCxnSpPr>
            <a:stCxn id="6" idx="1"/>
            <a:endCxn id="18" idx="0"/>
          </p:cNvCxnSpPr>
          <p:nvPr/>
        </p:nvCxnSpPr>
        <p:spPr>
          <a:xfrm>
            <a:off x="5442347" y="2981855"/>
            <a:ext cx="261857" cy="40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9E95879-E3D3-92C5-2D7F-213299FCD23C}"/>
              </a:ext>
            </a:extLst>
          </p:cNvPr>
          <p:cNvSpPr/>
          <p:nvPr/>
        </p:nvSpPr>
        <p:spPr>
          <a:xfrm>
            <a:off x="5158443" y="4246835"/>
            <a:ext cx="1639042" cy="4426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of wheels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D7C47A-0BDA-AF35-2E9B-C97B0C1F280E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5704204" y="3832904"/>
            <a:ext cx="273760" cy="41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6E9081-B4E8-55D7-465A-889B8766F97C}"/>
              </a:ext>
            </a:extLst>
          </p:cNvPr>
          <p:cNvSpPr/>
          <p:nvPr/>
        </p:nvSpPr>
        <p:spPr>
          <a:xfrm>
            <a:off x="4696098" y="5177290"/>
            <a:ext cx="1183360" cy="4426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wheels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822B7B-0E0E-0324-2079-1DD7DDB87518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5287778" y="4689509"/>
            <a:ext cx="690186" cy="48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5D19DC-FFCF-65FD-F357-4194587AA4C3}"/>
              </a:ext>
            </a:extLst>
          </p:cNvPr>
          <p:cNvSpPr/>
          <p:nvPr/>
        </p:nvSpPr>
        <p:spPr>
          <a:xfrm>
            <a:off x="355240" y="5252012"/>
            <a:ext cx="2168918" cy="4426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941466-9355-5C94-2927-DF190093975B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1292911" y="4761090"/>
            <a:ext cx="146788" cy="49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5B106B1-A96A-32A4-7053-A57E442F6B55}"/>
              </a:ext>
            </a:extLst>
          </p:cNvPr>
          <p:cNvSpPr/>
          <p:nvPr/>
        </p:nvSpPr>
        <p:spPr>
          <a:xfrm>
            <a:off x="3144471" y="5249665"/>
            <a:ext cx="1262933" cy="4426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DC Motor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58D115-220E-68A2-22AF-4152DE8FF4B4}"/>
              </a:ext>
            </a:extLst>
          </p:cNvPr>
          <p:cNvCxnSpPr>
            <a:stCxn id="10" idx="2"/>
            <a:endCxn id="31" idx="0"/>
          </p:cNvCxnSpPr>
          <p:nvPr/>
        </p:nvCxnSpPr>
        <p:spPr>
          <a:xfrm flipH="1">
            <a:off x="3775938" y="4761090"/>
            <a:ext cx="114606" cy="4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73526C-AB27-94E0-14B6-BAE9389A1F65}"/>
              </a:ext>
            </a:extLst>
          </p:cNvPr>
          <p:cNvSpPr/>
          <p:nvPr/>
        </p:nvSpPr>
        <p:spPr>
          <a:xfrm>
            <a:off x="6870415" y="3711307"/>
            <a:ext cx="1962314" cy="510778"/>
          </a:xfrm>
          <a:prstGeom prst="round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Writing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2DD81A0-95D1-FDE0-54EA-092965599454}"/>
              </a:ext>
            </a:extLst>
          </p:cNvPr>
          <p:cNvSpPr/>
          <p:nvPr/>
        </p:nvSpPr>
        <p:spPr>
          <a:xfrm>
            <a:off x="6200603" y="4950190"/>
            <a:ext cx="2912942" cy="1464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Processing SURF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DC Motor Runn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 RPI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App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Run RPI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5BEB91-7A72-D3D4-15E1-DF7685094A22}"/>
              </a:ext>
            </a:extLst>
          </p:cNvPr>
          <p:cNvCxnSpPr>
            <a:stCxn id="6" idx="0"/>
            <a:endCxn id="34" idx="0"/>
          </p:cNvCxnSpPr>
          <p:nvPr/>
        </p:nvCxnSpPr>
        <p:spPr>
          <a:xfrm>
            <a:off x="7132271" y="2350712"/>
            <a:ext cx="719301" cy="136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9A63A-1D41-C37F-5AEC-8E7E9567A393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7657074" y="4222085"/>
            <a:ext cx="194498" cy="72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7AB326-D940-5449-9404-6490EC490158}"/>
              </a:ext>
            </a:extLst>
          </p:cNvPr>
          <p:cNvSpPr/>
          <p:nvPr/>
        </p:nvSpPr>
        <p:spPr>
          <a:xfrm>
            <a:off x="8555308" y="2810239"/>
            <a:ext cx="1868588" cy="510778"/>
          </a:xfrm>
          <a:prstGeom prst="round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APP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40BD30-4246-92B9-E815-E73627E15716}"/>
              </a:ext>
            </a:extLst>
          </p:cNvPr>
          <p:cNvCxnSpPr>
            <a:cxnSpLocks/>
            <a:stCxn id="48" idx="1"/>
            <a:endCxn id="6" idx="0"/>
          </p:cNvCxnSpPr>
          <p:nvPr/>
        </p:nvCxnSpPr>
        <p:spPr>
          <a:xfrm flipH="1" flipV="1">
            <a:off x="7132271" y="2350712"/>
            <a:ext cx="1423037" cy="71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2AD1B73-8D80-6ED3-8F0E-0D7813DBAA2F}"/>
              </a:ext>
            </a:extLst>
          </p:cNvPr>
          <p:cNvSpPr/>
          <p:nvPr/>
        </p:nvSpPr>
        <p:spPr>
          <a:xfrm>
            <a:off x="9042855" y="3757502"/>
            <a:ext cx="1856234" cy="4426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Studio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77BAF3-3CE2-AB93-C2C8-42B44597E181}"/>
              </a:ext>
            </a:extLst>
          </p:cNvPr>
          <p:cNvCxnSpPr>
            <a:stCxn id="48" idx="2"/>
            <a:endCxn id="52" idx="0"/>
          </p:cNvCxnSpPr>
          <p:nvPr/>
        </p:nvCxnSpPr>
        <p:spPr>
          <a:xfrm>
            <a:off x="9489602" y="3321017"/>
            <a:ext cx="481370" cy="43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6EC6-06DF-0318-DD90-914F56F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37B1D-F5B8-929D-BC5F-8EF13098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DD64BC-9C7A-3E19-B889-F0FA816D0958}"/>
              </a:ext>
            </a:extLst>
          </p:cNvPr>
          <p:cNvSpPr/>
          <p:nvPr/>
        </p:nvSpPr>
        <p:spPr>
          <a:xfrm>
            <a:off x="132066" y="1312576"/>
            <a:ext cx="2492975" cy="646986"/>
          </a:xfrm>
          <a:prstGeom prst="round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1ABF0-38A4-3BC4-AB5F-0C136103F438}"/>
              </a:ext>
            </a:extLst>
          </p:cNvPr>
          <p:cNvSpPr/>
          <p:nvPr/>
        </p:nvSpPr>
        <p:spPr>
          <a:xfrm>
            <a:off x="2706243" y="1197191"/>
            <a:ext cx="45686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Feature Matching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 descr="A group of purple rectangular buttons&#10;&#10;Description automatically generated">
            <a:extLst>
              <a:ext uri="{FF2B5EF4-FFF2-40B4-BE49-F238E27FC236}">
                <a16:creationId xmlns:a16="http://schemas.microsoft.com/office/drawing/2014/main" id="{F9449069-9745-ECB8-3B61-4F34AE79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31" y="2137877"/>
            <a:ext cx="1790281" cy="3978403"/>
          </a:xfrm>
          <a:prstGeom prst="rect">
            <a:avLst/>
          </a:prstGeom>
        </p:spPr>
      </p:pic>
      <p:pic>
        <p:nvPicPr>
          <p:cNvPr id="11" name="Picture 10" descr="A person in a suit with colorful circles&#10;&#10;Description automatically generated with medium confidence">
            <a:extLst>
              <a:ext uri="{FF2B5EF4-FFF2-40B4-BE49-F238E27FC236}">
                <a16:creationId xmlns:a16="http://schemas.microsoft.com/office/drawing/2014/main" id="{CBD3BF6A-8869-9A35-3DAF-6108961D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61" y="1830996"/>
            <a:ext cx="4121909" cy="200033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B7A81A1-BC6F-3B5A-BDD7-3FC08F28A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298" y="1830995"/>
            <a:ext cx="4177271" cy="20003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86A61B-9200-6365-98A6-B0CDA1F379C2}"/>
              </a:ext>
            </a:extLst>
          </p:cNvPr>
          <p:cNvSpPr/>
          <p:nvPr/>
        </p:nvSpPr>
        <p:spPr>
          <a:xfrm>
            <a:off x="8521807" y="1197190"/>
            <a:ext cx="19279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pic>
        <p:nvPicPr>
          <p:cNvPr id="4" name="Picture 3" descr="A small robot with wheels and wires&#10;&#10;Description automatically generated">
            <a:extLst>
              <a:ext uri="{FF2B5EF4-FFF2-40B4-BE49-F238E27FC236}">
                <a16:creationId xmlns:a16="http://schemas.microsoft.com/office/drawing/2014/main" id="{97D6C3CB-024E-A1C2-4598-71C006643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250" y="4589784"/>
            <a:ext cx="4121909" cy="20003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A0CB0DF-A412-B998-B95B-CF0C094A455E}"/>
              </a:ext>
            </a:extLst>
          </p:cNvPr>
          <p:cNvSpPr/>
          <p:nvPr/>
        </p:nvSpPr>
        <p:spPr>
          <a:xfrm>
            <a:off x="4150983" y="4086605"/>
            <a:ext cx="19060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 Model</a:t>
            </a:r>
          </a:p>
        </p:txBody>
      </p:sp>
    </p:spTree>
    <p:extLst>
      <p:ext uri="{BB962C8B-B14F-4D97-AF65-F5344CB8AC3E}">
        <p14:creationId xmlns:p14="http://schemas.microsoft.com/office/powerpoint/2010/main" val="268359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5BB0-1F38-E7A7-1477-24543B27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B3BA5-BDE7-8049-20E7-B73A52FB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C356B2-684A-BDC9-BD55-1F8D78E5BB1E}"/>
              </a:ext>
            </a:extLst>
          </p:cNvPr>
          <p:cNvSpPr/>
          <p:nvPr/>
        </p:nvSpPr>
        <p:spPr>
          <a:xfrm>
            <a:off x="532501" y="1695774"/>
            <a:ext cx="4586454" cy="2485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App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-&gt;Direction to Robot</a:t>
            </a:r>
          </a:p>
          <a:p>
            <a:r>
              <a:rPr lang="en-US" sz="20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-&gt;Data in firebase Update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-&gt;Speed field</a:t>
            </a:r>
          </a:p>
          <a:p>
            <a:r>
              <a:rPr lang="en-US" sz="20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-&gt;Direction field-0=stop,1=left,2=right,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3=forward,4=backward</a:t>
            </a:r>
            <a:endParaRPr lang="en-US" sz="20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782277-E05C-6B66-84C1-5AB469D1567A}"/>
              </a:ext>
            </a:extLst>
          </p:cNvPr>
          <p:cNvSpPr/>
          <p:nvPr/>
        </p:nvSpPr>
        <p:spPr>
          <a:xfrm>
            <a:off x="6220690" y="1695774"/>
            <a:ext cx="5098473" cy="2485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Running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-&gt;Collects data from firebase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-&gt;speed pulse width modulation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-&gt;direction 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-&gt;In1=High,In2=Low-&gt;forward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-&gt;In1=Low,In2=High-&gt;backward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-&gt;In1=Low,In2=Low-&gt;Stop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CAFF85-3454-A4FE-F195-07110C609BEB}"/>
              </a:ext>
            </a:extLst>
          </p:cNvPr>
          <p:cNvSpPr/>
          <p:nvPr/>
        </p:nvSpPr>
        <p:spPr>
          <a:xfrm>
            <a:off x="3210230" y="4721791"/>
            <a:ext cx="5098473" cy="18047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Processing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-&gt;RPI camera captures image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-&gt;Compares target Image (Captured) with existing images in database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-&gt;Match Found Update in 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29066-B16C-23C3-67F1-EB1A5275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891983"/>
            <a:ext cx="2669017" cy="1464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3DDF8-5526-5FEE-5D27-2BBE267C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184" y="4891983"/>
            <a:ext cx="3184816" cy="14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D1B9-029B-2140-D0BA-9DA0B651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D9231-3444-BB28-9E7C-7184BE81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35ED266-2AE1-BEA2-B7E7-129833613210}"/>
              </a:ext>
            </a:extLst>
          </p:cNvPr>
          <p:cNvSpPr/>
          <p:nvPr/>
        </p:nvSpPr>
        <p:spPr>
          <a:xfrm>
            <a:off x="427202" y="3743523"/>
            <a:ext cx="5241620" cy="200906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Provided Robot Based Solution</a:t>
            </a:r>
          </a:p>
          <a:p>
            <a:pPr algn="ctr"/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Count ,OOS ,Planogram</a:t>
            </a:r>
            <a:endParaRPr lang="en-US" sz="28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Robot</a:t>
            </a:r>
            <a:endParaRPr lang="en-US" sz="28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Image-&gt;Algorithms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81BFE6-2B76-0983-FC75-40152155837C}"/>
              </a:ext>
            </a:extLst>
          </p:cNvPr>
          <p:cNvSpPr/>
          <p:nvPr/>
        </p:nvSpPr>
        <p:spPr>
          <a:xfrm>
            <a:off x="966799" y="2429880"/>
            <a:ext cx="3441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CCD3DFC-817F-1854-E4B4-BAF9A51013E3}"/>
              </a:ext>
            </a:extLst>
          </p:cNvPr>
          <p:cNvSpPr/>
          <p:nvPr/>
        </p:nvSpPr>
        <p:spPr>
          <a:xfrm>
            <a:off x="6661726" y="3743523"/>
            <a:ext cx="4466548" cy="1532334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 </a:t>
            </a:r>
            <a:r>
              <a:rPr lang="en-US" sz="28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</a:p>
          <a:p>
            <a:pPr algn="ctr"/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 Unpacked Products</a:t>
            </a:r>
          </a:p>
          <a:p>
            <a:pPr algn="ctr"/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place and Pick</a:t>
            </a:r>
            <a:endParaRPr lang="en-US" sz="28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9A34FC-15B8-0CA2-772A-F094B4BC6EA0}"/>
              </a:ext>
            </a:extLst>
          </p:cNvPr>
          <p:cNvSpPr/>
          <p:nvPr/>
        </p:nvSpPr>
        <p:spPr>
          <a:xfrm>
            <a:off x="6786988" y="2429880"/>
            <a:ext cx="3799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Work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677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DDBE-6995-005B-275D-0B397CA2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36D0D-D8D6-BEFB-DDC8-0B0AA7102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310" y="1793752"/>
            <a:ext cx="9779183" cy="4745160"/>
          </a:xfrm>
        </p:spPr>
        <p:txBody>
          <a:bodyPr/>
          <a:lstStyle/>
          <a:p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[1] R. Moorthy, S. Behera, and S. Verma, “On-shelf availability in retailing,” vol. 115, pp. 47–51, 04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2015.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[2] W. C. Guy Campion, “Handbook-robotics-ch-17,”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[3] Raspberry Pi.[Online].https://www.raspberrypi.com/documentation/.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[4] Open CV.[Online].https://docs.opencv.org/4.x/d6/d00/tutorial py root.html.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[5] B. Forgan, “What robots can do for retail.”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[6] B. Morgan, “The 3 best in-store robots and why they work.”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[7] K. Matthews, “5 robots now in grocery stores show the future of retail.”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[8] R. Moorthy, S. Behera, S. Verma, S. Bhargave, and P. Ramanathan, “Applying image processing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for detecting on-shelf availability and product positioning in retail stores,” pp. 451–457, 08 2015.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[9] T. Zimmerman, “System and method for performing inventory using a mobile in-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ventory robot,” Mar. 27 2008,uS Patent App. 11/534,162. [Online]. Available: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https://www.google.com/patents/US20080077511.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[10] S. B. Gokturk and A. Rafii, “Occupancy detection and measurement system and method,” Oct. 2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2003,uS Patent App. 10/678,998.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[11] Y. Hofman and M. Rotenberg, “System and method for identifying retail products and determining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retail product arrangements,” June 20 2012, uS Patent App. 13/528,189.</a:t>
            </a:r>
            <a:br>
              <a:rPr lang="en-IN" sz="11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1100" b="1" i="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[12] Wikipedia, “Differential wheeled robot.</a:t>
            </a:r>
            <a:endParaRPr lang="en-IN" sz="11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2169C-3E58-282E-A13A-71994A69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7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sharepoint/v3"/>
    <ds:schemaRef ds:uri="http://purl.org/dc/terms/"/>
    <ds:schemaRef ds:uri="http://purl.org/dc/elements/1.1/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222</TotalTime>
  <Words>619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Android Based Wi-fi Controlled robot for Store Management</vt:lpstr>
      <vt:lpstr>Agenda</vt:lpstr>
      <vt:lpstr>Introduction</vt:lpstr>
      <vt:lpstr>Methodology</vt:lpstr>
      <vt:lpstr>Results</vt:lpstr>
      <vt:lpstr>Discussion</vt:lpstr>
      <vt:lpstr>Conclusion and 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Based Wi-fi Controlled robot for Store Management</dc:title>
  <dc:creator>RONAK SURANA</dc:creator>
  <cp:lastModifiedBy>RONAK SURANA</cp:lastModifiedBy>
  <cp:revision>9</cp:revision>
  <dcterms:created xsi:type="dcterms:W3CDTF">2023-11-16T11:53:08Z</dcterms:created>
  <dcterms:modified xsi:type="dcterms:W3CDTF">2023-11-19T09:32:41Z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