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aven Pro Bold" charset="1" panose="00000800000000000000"/>
      <p:regular r:id="rId16"/>
    </p:embeddedFont>
    <p:embeddedFont>
      <p:font typeface="Maven Pro" charset="1" panose="00000500000000000000"/>
      <p:regular r:id="rId17"/>
    </p:embeddedFont>
    <p:embeddedFont>
      <p:font typeface="Maven Pro Medium" charset="1" panose="000006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34774" y="655871"/>
            <a:ext cx="13112360" cy="2070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10"/>
              </a:lnSpc>
            </a:pPr>
            <a:r>
              <a:rPr lang="en-US" b="true" sz="9638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EXPEDIA HOTEL RECOMMENDATIONS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98806" y="3698210"/>
            <a:ext cx="10090388" cy="5675843"/>
          </a:xfrm>
          <a:custGeom>
            <a:avLst/>
            <a:gdLst/>
            <a:ahLst/>
            <a:cxnLst/>
            <a:rect r="r" b="b" t="t" l="l"/>
            <a:pathLst>
              <a:path h="5675843" w="10090388">
                <a:moveTo>
                  <a:pt x="0" y="0"/>
                </a:moveTo>
                <a:lnTo>
                  <a:pt x="10090388" y="0"/>
                </a:lnTo>
                <a:lnTo>
                  <a:pt x="10090388" y="5675843"/>
                </a:lnTo>
                <a:lnTo>
                  <a:pt x="0" y="56758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1618" y="7535984"/>
            <a:ext cx="10864763" cy="50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429683"/>
            <a:ext cx="13967983" cy="5060039"/>
            <a:chOff x="0" y="0"/>
            <a:chExt cx="3678810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332685"/>
            </a:xfrm>
            <a:custGeom>
              <a:avLst/>
              <a:gdLst/>
              <a:ahLst/>
              <a:cxnLst/>
              <a:rect r="r" b="b" t="t" l="l"/>
              <a:pathLst>
                <a:path h="133268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07324" y="3960171"/>
            <a:ext cx="5094018" cy="4100313"/>
            <a:chOff x="0" y="0"/>
            <a:chExt cx="6792024" cy="546708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04800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Abstract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6541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Introduction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797883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Problem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224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Objectives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82025" y="3950646"/>
            <a:ext cx="5236893" cy="4100313"/>
            <a:chOff x="0" y="0"/>
            <a:chExt cx="6982524" cy="546708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90500" y="-304800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Methodology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7000" y="1246541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3500" y="2797883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349224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084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95148" y="1860291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31183" y="715962"/>
            <a:ext cx="9095826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ABSTRACT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5505" y="2045828"/>
            <a:ext cx="16652495" cy="528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4"/>
              </a:lnSpc>
              <a:spcBef>
                <a:spcPct val="0"/>
              </a:spcBef>
            </a:pPr>
            <a:r>
              <a:rPr lang="en-US" sz="3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This project develops a </a:t>
            </a:r>
            <a:r>
              <a:rPr lang="en-US" b="true" sz="3542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hotel recommendation engine</a:t>
            </a:r>
            <a:r>
              <a:rPr lang="en-US" sz="3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for Expedia by leveraging </a:t>
            </a:r>
            <a:r>
              <a:rPr lang="en-US" b="true" sz="3542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XGBoost and Random Forest</a:t>
            </a:r>
            <a:r>
              <a:rPr lang="en-US" sz="3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on Kaggle’s Expedia dataset. The system predicts user bookings with </a:t>
            </a:r>
            <a:r>
              <a:rPr lang="en-US" b="true" sz="3542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95% accuracy (XGBoost)</a:t>
            </a:r>
            <a:r>
              <a:rPr lang="en-US" sz="3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, evaluated using </a:t>
            </a:r>
            <a:r>
              <a:rPr lang="en-US" b="true" sz="3542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F1-score, precision, recall, and confusion matrix</a:t>
            </a:r>
            <a:r>
              <a:rPr lang="en-US" sz="3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. A </a:t>
            </a:r>
            <a:r>
              <a:rPr lang="en-US" b="true" sz="3542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Streamlit-based frontend</a:t>
            </a:r>
            <a:r>
              <a:rPr lang="en-US" sz="3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enables real-time recommendations. Key challenges include handling </a:t>
            </a:r>
            <a:r>
              <a:rPr lang="en-US" b="true" sz="3542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imbalanced data</a:t>
            </a:r>
            <a:r>
              <a:rPr lang="en-US" sz="3542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and optimizing model performance for actionable insights.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28172" y="2219488"/>
            <a:ext cx="14031657" cy="753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Expedia’s platform generates vast user-hotel interaction data.</a:t>
            </a:r>
          </a:p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Predicting bookings accurately improves </a:t>
            </a: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personalization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and </a:t>
            </a: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revenue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Solution Approach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Supervised ML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(Classification) to predict booking likelihood.</a:t>
            </a:r>
          </a:p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XGBoost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for high accuracy; </a:t>
            </a: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Random Forest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for baseline comparison.</a:t>
            </a:r>
          </a:p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Why It Matters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Reduces user search time.</a:t>
            </a:r>
          </a:p>
          <a:p>
            <a:pPr algn="just" marL="774600" indent="-387300" lvl="1">
              <a:lnSpc>
                <a:spcPts val="5022"/>
              </a:lnSpc>
              <a:buFont typeface="Arial"/>
              <a:buChar char="•"/>
            </a:pP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Demonstrates the impact of </a:t>
            </a:r>
            <a:r>
              <a:rPr lang="en-US" b="true" sz="3587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boosting algorithms</a:t>
            </a:r>
            <a:r>
              <a:rPr lang="en-US" sz="3587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in recommendation systems.</a:t>
            </a:r>
          </a:p>
          <a:p>
            <a:pPr algn="just">
              <a:lnSpc>
                <a:spcPts val="45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666750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8535" y="1012824"/>
            <a:ext cx="6918887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20892" y="2552974"/>
            <a:ext cx="13008651" cy="652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978" indent="-400989" lvl="1">
              <a:lnSpc>
                <a:spcPts val="5200"/>
              </a:lnSpc>
              <a:buFont typeface="Arial"/>
              <a:buChar char="•"/>
            </a:pPr>
            <a:r>
              <a:rPr lang="en-US" b="true" sz="3714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Key Issues</a:t>
            </a:r>
            <a:r>
              <a:rPr lang="en-US" sz="371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801978" indent="-400989" lvl="1">
              <a:lnSpc>
                <a:spcPts val="5200"/>
              </a:lnSpc>
              <a:buFont typeface="Arial"/>
              <a:buChar char="•"/>
            </a:pPr>
            <a:r>
              <a:rPr lang="en-US" b="true" sz="3714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Class Imbalance</a:t>
            </a:r>
            <a:r>
              <a:rPr lang="en-US" sz="371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Few bookings vs. many clicks (~5:95 ratio).</a:t>
            </a:r>
          </a:p>
          <a:p>
            <a:pPr algn="just" marL="801978" indent="-400989" lvl="1">
              <a:lnSpc>
                <a:spcPts val="5200"/>
              </a:lnSpc>
              <a:buFont typeface="Arial"/>
              <a:buChar char="•"/>
            </a:pPr>
            <a:r>
              <a:rPr lang="en-US" b="true" sz="3714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High-Dimensional Data</a:t>
            </a:r>
            <a:r>
              <a:rPr lang="en-US" sz="371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50+ features (user, hotel, search context).</a:t>
            </a:r>
          </a:p>
          <a:p>
            <a:pPr algn="just" marL="801978" indent="-400989" lvl="1">
              <a:lnSpc>
                <a:spcPts val="5200"/>
              </a:lnSpc>
              <a:buFont typeface="Arial"/>
              <a:buChar char="•"/>
            </a:pPr>
            <a:r>
              <a:rPr lang="en-US" b="true" sz="3714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Metric Selection</a:t>
            </a:r>
            <a:r>
              <a:rPr lang="en-US" sz="371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Precision/Recall trade-off (avoid false recommendations).</a:t>
            </a:r>
          </a:p>
          <a:p>
            <a:pPr algn="just" marL="801978" indent="-400989" lvl="1">
              <a:lnSpc>
                <a:spcPts val="5200"/>
              </a:lnSpc>
              <a:buFont typeface="Arial"/>
              <a:buChar char="•"/>
            </a:pPr>
            <a:r>
              <a:rPr lang="en-US" b="true" sz="3714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Business Impact</a:t>
            </a:r>
            <a:r>
              <a:rPr lang="en-US" sz="371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801978" indent="-400989" lvl="1">
              <a:lnSpc>
                <a:spcPts val="5200"/>
              </a:lnSpc>
              <a:buFont typeface="Arial"/>
              <a:buChar char="•"/>
            </a:pPr>
            <a:r>
              <a:rPr lang="en-US" sz="371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Misrecommendations lead to </a:t>
            </a:r>
            <a:r>
              <a:rPr lang="en-US" b="true" sz="3714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lost conversions</a:t>
            </a:r>
            <a:r>
              <a:rPr lang="en-US" sz="3714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>
              <a:lnSpc>
                <a:spcPts val="5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8765" y="1031874"/>
            <a:ext cx="7640663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6360" y="2537106"/>
            <a:ext cx="12565474" cy="672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Data Preprocessing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Handle missing values (e.g., 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user_location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imputation).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Encode categorical features (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hotel_country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device_type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).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Model Development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Train 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Random Forest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(baseline) and 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XGBoost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(optimized).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Tune hyperparameters (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max_depth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, 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learning_rate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).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Evaluation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Compare metrics: 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F1 &gt; Accuracy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(due to imbalance).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Deployment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52551" indent="-376276" lvl="1">
              <a:lnSpc>
                <a:spcPts val="4879"/>
              </a:lnSpc>
              <a:buFont typeface="Arial"/>
              <a:buChar char="•"/>
            </a:pP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Interactive UI via </a:t>
            </a:r>
            <a:r>
              <a:rPr lang="en-US" b="true" sz="3485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Streamlit</a:t>
            </a:r>
            <a:r>
              <a:rPr lang="en-US" sz="348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7670" y="2287045"/>
            <a:ext cx="14765221" cy="6189146"/>
            <a:chOff x="0" y="0"/>
            <a:chExt cx="3888782" cy="1630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88782" cy="1630063"/>
            </a:xfrm>
            <a:custGeom>
              <a:avLst/>
              <a:gdLst/>
              <a:ahLst/>
              <a:cxnLst/>
              <a:rect r="r" b="b" t="t" l="l"/>
              <a:pathLst>
                <a:path h="1630063" w="3888782">
                  <a:moveTo>
                    <a:pt x="26741" y="0"/>
                  </a:moveTo>
                  <a:lnTo>
                    <a:pt x="3862041" y="0"/>
                  </a:lnTo>
                  <a:cubicBezTo>
                    <a:pt x="3876810" y="0"/>
                    <a:pt x="3888782" y="11972"/>
                    <a:pt x="3888782" y="26741"/>
                  </a:cubicBezTo>
                  <a:lnTo>
                    <a:pt x="3888782" y="1603322"/>
                  </a:lnTo>
                  <a:cubicBezTo>
                    <a:pt x="3888782" y="1618091"/>
                    <a:pt x="3876810" y="1630063"/>
                    <a:pt x="3862041" y="1630063"/>
                  </a:cubicBezTo>
                  <a:lnTo>
                    <a:pt x="26741" y="1630063"/>
                  </a:lnTo>
                  <a:cubicBezTo>
                    <a:pt x="11972" y="1630063"/>
                    <a:pt x="0" y="1618091"/>
                    <a:pt x="0" y="1603322"/>
                  </a:cubicBezTo>
                  <a:lnTo>
                    <a:pt x="0" y="26741"/>
                  </a:lnTo>
                  <a:cubicBezTo>
                    <a:pt x="0" y="11972"/>
                    <a:pt x="11972" y="0"/>
                    <a:pt x="26741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888782" cy="1668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69771" y="2365596"/>
            <a:ext cx="14283120" cy="62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02"/>
              </a:lnSpc>
            </a:pPr>
            <a:r>
              <a:rPr lang="en-US" sz="2930" b="true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1. Data Pipeline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632606" indent="-316303" lvl="1">
              <a:lnSpc>
                <a:spcPts val="4102"/>
              </a:lnSpc>
              <a:buFont typeface="Arial"/>
              <a:buChar char="•"/>
            </a:pP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Input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Expedia dataset (user searches, clicks, bookings).</a:t>
            </a:r>
          </a:p>
          <a:p>
            <a:pPr algn="just" marL="632606" indent="-316303" lvl="1">
              <a:lnSpc>
                <a:spcPts val="4102"/>
              </a:lnSpc>
              <a:buFont typeface="Arial"/>
              <a:buChar char="•"/>
            </a:pP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Cleaning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Drop duplicates, normalize numerical features (e.g., </a:t>
            </a: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price_usd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).</a:t>
            </a:r>
          </a:p>
          <a:p>
            <a:pPr algn="just" marL="632606" indent="-316303" lvl="1">
              <a:lnSpc>
                <a:spcPts val="4102"/>
              </a:lnSpc>
              <a:buFont typeface="Arial"/>
              <a:buChar char="•"/>
            </a:pP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Feature Engineering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1265213" indent="-421738" lvl="2">
              <a:lnSpc>
                <a:spcPts val="4102"/>
              </a:lnSpc>
              <a:buFont typeface="Arial"/>
              <a:buChar char="⚬"/>
            </a:pP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Create </a:t>
            </a: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time_since_last_click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(user behavior feature).</a:t>
            </a:r>
          </a:p>
          <a:p>
            <a:pPr algn="just" marL="1265213" indent="-421738" lvl="2">
              <a:lnSpc>
                <a:spcPts val="4102"/>
              </a:lnSpc>
              <a:buFont typeface="Arial"/>
              <a:buChar char="⚬"/>
            </a:pP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One-Hot Encoding for </a:t>
            </a: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hotel_chain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>
              <a:lnSpc>
                <a:spcPts val="4102"/>
              </a:lnSpc>
            </a:pPr>
            <a:r>
              <a:rPr lang="en-US" sz="2930" b="true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2. Model Training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632606" indent="-316303" lvl="1">
              <a:lnSpc>
                <a:spcPts val="4102"/>
              </a:lnSpc>
              <a:buFont typeface="Arial"/>
              <a:buChar char="•"/>
            </a:pP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Algorithms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1265213" indent="-421738" lvl="2">
              <a:lnSpc>
                <a:spcPts val="4102"/>
              </a:lnSpc>
              <a:buFont typeface="Arial"/>
              <a:buChar char="⚬"/>
            </a:pP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Random Forest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100 trees, </a:t>
            </a: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max_depth=10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 marL="1265213" indent="-421738" lvl="2">
              <a:lnSpc>
                <a:spcPts val="4102"/>
              </a:lnSpc>
              <a:buFont typeface="Arial"/>
              <a:buChar char="⚬"/>
            </a:pP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XGBoost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Early stopping, </a:t>
            </a: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learning_rate=0.1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 marL="632606" indent="-316303" lvl="1">
              <a:lnSpc>
                <a:spcPts val="4102"/>
              </a:lnSpc>
              <a:buFont typeface="Arial"/>
              <a:buChar char="•"/>
            </a:pPr>
            <a:r>
              <a:rPr lang="en-US" b="true" sz="2930">
                <a:solidFill>
                  <a:srgbClr val="25293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Validation</a:t>
            </a:r>
            <a:r>
              <a:rPr lang="en-US" sz="293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: 5-fold cross-validation.</a:t>
            </a:r>
          </a:p>
          <a:p>
            <a:pPr algn="just">
              <a:lnSpc>
                <a:spcPts val="410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745017" y="715114"/>
            <a:ext cx="10441907" cy="922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b="true" sz="80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146365" y="1952625"/>
          <a:ext cx="9597914" cy="8048625"/>
        </p:xfrm>
        <a:graphic>
          <a:graphicData uri="http://schemas.openxmlformats.org/drawingml/2006/table">
            <a:tbl>
              <a:tblPr/>
              <a:tblGrid>
                <a:gridCol w="3317509"/>
                <a:gridCol w="2962897"/>
                <a:gridCol w="3317509"/>
              </a:tblGrid>
              <a:tr h="18853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319"/>
                        </a:lnSpc>
                        <a:defRPr/>
                      </a:pPr>
                      <a:r>
                        <a:rPr lang="en-US" sz="3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8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8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8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08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5124991" y="715962"/>
            <a:ext cx="7640663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37515"/>
            <a:ext cx="15836186" cy="5767365"/>
            <a:chOff x="0" y="0"/>
            <a:chExt cx="4170847" cy="1518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0847" cy="1518977"/>
            </a:xfrm>
            <a:custGeom>
              <a:avLst/>
              <a:gdLst/>
              <a:ahLst/>
              <a:cxnLst/>
              <a:rect r="r" b="b" t="t" l="l"/>
              <a:pathLst>
                <a:path h="1518977" w="4170847">
                  <a:moveTo>
                    <a:pt x="24933" y="0"/>
                  </a:moveTo>
                  <a:lnTo>
                    <a:pt x="4145915" y="0"/>
                  </a:lnTo>
                  <a:cubicBezTo>
                    <a:pt x="4159684" y="0"/>
                    <a:pt x="4170847" y="11163"/>
                    <a:pt x="4170847" y="24933"/>
                  </a:cubicBezTo>
                  <a:lnTo>
                    <a:pt x="4170847" y="1494044"/>
                  </a:lnTo>
                  <a:cubicBezTo>
                    <a:pt x="4170847" y="1507814"/>
                    <a:pt x="4159684" y="1518977"/>
                    <a:pt x="4145915" y="1518977"/>
                  </a:cubicBezTo>
                  <a:lnTo>
                    <a:pt x="24933" y="1518977"/>
                  </a:lnTo>
                  <a:cubicBezTo>
                    <a:pt x="11163" y="1518977"/>
                    <a:pt x="0" y="1507814"/>
                    <a:pt x="0" y="1494044"/>
                  </a:cubicBezTo>
                  <a:lnTo>
                    <a:pt x="0" y="24933"/>
                  </a:lnTo>
                  <a:cubicBezTo>
                    <a:pt x="0" y="11163"/>
                    <a:pt x="11163" y="0"/>
                    <a:pt x="24933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170847" cy="15570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54602" y="2851950"/>
            <a:ext cx="13171392" cy="565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b="true" sz="3574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Achievements</a:t>
            </a: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XGBoost achieves </a:t>
            </a:r>
            <a:r>
              <a:rPr lang="en-US" b="true" sz="3574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95% accuracy</a:t>
            </a: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with robust precision/recall.</a:t>
            </a:r>
          </a:p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Streamlit provides a </a:t>
            </a:r>
            <a:r>
              <a:rPr lang="en-US" b="true" sz="3574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user-friendly interface</a:t>
            </a: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.</a:t>
            </a:r>
          </a:p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b="true" sz="3574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Next Steps</a:t>
            </a: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b="true" sz="3574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Deploy on Cloud</a:t>
            </a: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AWS SageMaker for scalability.</a:t>
            </a:r>
          </a:p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b="true" sz="3574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Real-Time Data</a:t>
            </a: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Integrate live user sessions.</a:t>
            </a:r>
          </a:p>
          <a:p>
            <a:pPr algn="just" marL="771838" indent="-385919" lvl="1">
              <a:lnSpc>
                <a:spcPts val="5004"/>
              </a:lnSpc>
              <a:buFont typeface="Arial"/>
              <a:buChar char="•"/>
            </a:pPr>
            <a:r>
              <a:rPr lang="en-US" b="true" sz="3574">
                <a:solidFill>
                  <a:srgbClr val="252D37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NLP Features</a:t>
            </a:r>
            <a:r>
              <a:rPr lang="en-US" sz="35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 Analyze reviews for sentiment-based ranking.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57391" y="1035219"/>
            <a:ext cx="8865010" cy="917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b="true" sz="812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DAGtWGQI-34</dc:identifier>
  <dcterms:modified xsi:type="dcterms:W3CDTF">2011-08-01T06:04:30Z</dcterms:modified>
  <cp:revision>1</cp:revision>
  <dc:title>Expedia Hotel Recommendation</dc:title>
</cp:coreProperties>
</file>