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3" r:id="rId3"/>
  </p:sldMasterIdLst>
  <p:notesMasterIdLst>
    <p:notesMasterId r:id="rId27"/>
  </p:notesMasterIdLst>
  <p:sldIdLst>
    <p:sldId id="405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62" r:id="rId22"/>
    <p:sldId id="448" r:id="rId23"/>
    <p:sldId id="449" r:id="rId24"/>
    <p:sldId id="456" r:id="rId25"/>
    <p:sldId id="366" r:id="rId2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7C1D2-CD78-4808-975C-5A7220E29512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D9E0B-07FE-4405-BB25-812FA8D24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230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4992" y="1609421"/>
            <a:ext cx="10762013" cy="2464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79319" y="3798618"/>
            <a:ext cx="7833360" cy="1195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09B0-6B5C-4270-BC98-97285FEA2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8CC24-8BEF-4A57-9656-251FD02E6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928F-5BC4-447A-88E1-352BD6AC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9568-3F3F-40E9-ADDC-69F0D040243A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39CDA-638C-4607-80F5-486F5A1F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5DC56-F668-486C-B9B1-82212E6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00D0-C6C9-40CE-82DD-8CE4B08E9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00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A66D-B26C-493F-A109-C8F181C4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1F457-587D-48EB-B120-617ACC5A0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56C28-350D-4FF0-8AE7-CE40CB4A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9568-3F3F-40E9-ADDC-69F0D040243A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7B88D-257E-450B-A461-5BFB7C66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D0D84-EB49-4ACC-9D43-C136840F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00D0-C6C9-40CE-82DD-8CE4B08E9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619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FDC0-313E-48C8-B2F7-8E1B5B22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B1AFC-E409-4E7E-B1B5-854F34196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4DC3B-1F43-402B-AF97-8008317B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9568-3F3F-40E9-ADDC-69F0D040243A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1EBC5-24BB-4F4E-9103-E02A6D7F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3D481-0B9B-4585-B771-F4ABC6DE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00D0-C6C9-40CE-82DD-8CE4B08E9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124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AE6B-4722-4D76-B31F-D25759BD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E350D-BD71-4E07-AD22-DA4B35851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46776-2136-4013-9445-6A48274F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AFADA-2473-49CB-86E4-2E840755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9568-3F3F-40E9-ADDC-69F0D040243A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C801A-7DBF-425B-9DC1-BECB43C9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A5712-79A0-46D5-A5EE-DA3A0BC1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00D0-C6C9-40CE-82DD-8CE4B08E9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992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5736-1BF7-4ACD-AFD5-79E60E6C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3BB2E-866F-4837-ADD8-17E0AA85D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6D68D-2AB3-4D58-B006-93FB2ECEC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E0C00-F310-42F8-8A1D-322788176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B371B-A232-4FC8-A849-01730AF9B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2EEAAB-D0D4-4BDD-AAA0-A86C4097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9568-3F3F-40E9-ADDC-69F0D040243A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47BC7-E1FC-465A-BB8A-FB37894C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6D9DE-925F-4FDF-BF03-950889F4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00D0-C6C9-40CE-82DD-8CE4B08E9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402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C20D-A1DE-4550-ACEA-967C1E28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575BD-319F-4703-AD2A-EBB2E3BD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9568-3F3F-40E9-ADDC-69F0D040243A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EFDCA-2D0C-474C-BA0B-3D338FBE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0368D-2733-4102-BBFF-6FD606E0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00D0-C6C9-40CE-82DD-8CE4B08E9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630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DE114-494B-4C84-A9EB-B4D012DA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9568-3F3F-40E9-ADDC-69F0D040243A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45FF9-966E-4A60-88A8-B337FBE4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976B6-3295-4D97-9B16-A7436E24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00D0-C6C9-40CE-82DD-8CE4B08E9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688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99FB-8A47-483C-94C9-A6C0A8F4B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B049-66EF-447F-ACD3-ABC50020C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6221A-F1F2-4CF8-BB88-BA147F686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404AC-469A-400A-BA90-F114E801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9568-3F3F-40E9-ADDC-69F0D040243A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638A6-0361-4935-B5B5-5163272B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FB424-0B9A-4747-AE7B-BBF9AB86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00D0-C6C9-40CE-82DD-8CE4B08E9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7605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51F5-7FCE-4C78-85F8-91EB074F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4B109-2B6C-48DA-89F3-049DD973D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47BC3-2113-4A62-82D7-5C0E96613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57451-0B65-46E7-8A62-4FF6807A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9568-3F3F-40E9-ADDC-69F0D040243A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03057-2CC1-4FD6-8B40-F70DB617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36A22-18E1-4C04-9DD3-CBFD9752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00D0-C6C9-40CE-82DD-8CE4B08E9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29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9FE2-6F30-4DC9-BF94-AC8DBD6B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AAEDD-12ED-4779-8C9B-7BD175797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1498C-F8C6-4525-9281-9DEB89C6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9568-3F3F-40E9-ADDC-69F0D040243A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85AF2-849D-455D-9932-1F5BCB3C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5E4E2-5A57-4B35-897F-12CEA033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00D0-C6C9-40CE-82DD-8CE4B08E9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0098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1342F-8233-4059-AFF9-72E6233BC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C51FF-A367-4155-A88E-37560B7C1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06289-C723-46AA-AB43-86E9273D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9568-3F3F-40E9-ADDC-69F0D040243A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99E99-BEDE-4B70-80DD-E03A0A9F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D5BD9-85BD-46F7-A713-4154CA8C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00D0-C6C9-40CE-82DD-8CE4B08E9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1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6"/>
            <a:ext cx="10363200" cy="6848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6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20109" y="2562636"/>
            <a:ext cx="4951791" cy="255006"/>
          </a:xfrm>
        </p:spPr>
        <p:txBody>
          <a:bodyPr lIns="0" tIns="0" rIns="0" bIns="0"/>
          <a:lstStyle>
            <a:lvl1pPr>
              <a:defRPr sz="1657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20109" y="2562636"/>
            <a:ext cx="4951791" cy="255006"/>
          </a:xfrm>
        </p:spPr>
        <p:txBody>
          <a:bodyPr lIns="0" tIns="0" rIns="0" bIns="0"/>
          <a:lstStyle>
            <a:lvl1pPr>
              <a:defRPr sz="1657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5693" y="1347396"/>
            <a:ext cx="4016339" cy="59167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162" y="1936383"/>
            <a:ext cx="5195121" cy="60242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843" y="2536123"/>
            <a:ext cx="5686127" cy="60242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9505" y="3135858"/>
            <a:ext cx="5743171" cy="60242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0912" y="3735600"/>
            <a:ext cx="5681989" cy="60242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0292" y="4335339"/>
            <a:ext cx="5182215" cy="6024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20109" y="2562636"/>
            <a:ext cx="4951791" cy="255006"/>
          </a:xfrm>
        </p:spPr>
        <p:txBody>
          <a:bodyPr lIns="0" tIns="0" rIns="0" bIns="0"/>
          <a:lstStyle>
            <a:lvl1pPr>
              <a:defRPr sz="1657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4299" y="129362"/>
            <a:ext cx="10583400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4992" y="1609420"/>
            <a:ext cx="10762013" cy="3147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20109" y="2562637"/>
            <a:ext cx="4951791" cy="6848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2847" y="2183814"/>
            <a:ext cx="990630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6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6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6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70198">
        <a:defRPr>
          <a:latin typeface="+mn-lt"/>
          <a:ea typeface="+mn-ea"/>
          <a:cs typeface="+mn-cs"/>
        </a:defRPr>
      </a:lvl2pPr>
      <a:lvl3pPr marL="340397">
        <a:defRPr>
          <a:latin typeface="+mn-lt"/>
          <a:ea typeface="+mn-ea"/>
          <a:cs typeface="+mn-cs"/>
        </a:defRPr>
      </a:lvl3pPr>
      <a:lvl4pPr marL="510596">
        <a:defRPr>
          <a:latin typeface="+mn-lt"/>
          <a:ea typeface="+mn-ea"/>
          <a:cs typeface="+mn-cs"/>
        </a:defRPr>
      </a:lvl4pPr>
      <a:lvl5pPr marL="680794">
        <a:defRPr>
          <a:latin typeface="+mn-lt"/>
          <a:ea typeface="+mn-ea"/>
          <a:cs typeface="+mn-cs"/>
        </a:defRPr>
      </a:lvl5pPr>
      <a:lvl6pPr marL="850992">
        <a:defRPr>
          <a:latin typeface="+mn-lt"/>
          <a:ea typeface="+mn-ea"/>
          <a:cs typeface="+mn-cs"/>
        </a:defRPr>
      </a:lvl6pPr>
      <a:lvl7pPr marL="1021191">
        <a:defRPr>
          <a:latin typeface="+mn-lt"/>
          <a:ea typeface="+mn-ea"/>
          <a:cs typeface="+mn-cs"/>
        </a:defRPr>
      </a:lvl7pPr>
      <a:lvl8pPr marL="1191389">
        <a:defRPr>
          <a:latin typeface="+mn-lt"/>
          <a:ea typeface="+mn-ea"/>
          <a:cs typeface="+mn-cs"/>
        </a:defRPr>
      </a:lvl8pPr>
      <a:lvl9pPr marL="136158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70198">
        <a:defRPr>
          <a:latin typeface="+mn-lt"/>
          <a:ea typeface="+mn-ea"/>
          <a:cs typeface="+mn-cs"/>
        </a:defRPr>
      </a:lvl2pPr>
      <a:lvl3pPr marL="340397">
        <a:defRPr>
          <a:latin typeface="+mn-lt"/>
          <a:ea typeface="+mn-ea"/>
          <a:cs typeface="+mn-cs"/>
        </a:defRPr>
      </a:lvl3pPr>
      <a:lvl4pPr marL="510596">
        <a:defRPr>
          <a:latin typeface="+mn-lt"/>
          <a:ea typeface="+mn-ea"/>
          <a:cs typeface="+mn-cs"/>
        </a:defRPr>
      </a:lvl4pPr>
      <a:lvl5pPr marL="680794">
        <a:defRPr>
          <a:latin typeface="+mn-lt"/>
          <a:ea typeface="+mn-ea"/>
          <a:cs typeface="+mn-cs"/>
        </a:defRPr>
      </a:lvl5pPr>
      <a:lvl6pPr marL="850992">
        <a:defRPr>
          <a:latin typeface="+mn-lt"/>
          <a:ea typeface="+mn-ea"/>
          <a:cs typeface="+mn-cs"/>
        </a:defRPr>
      </a:lvl6pPr>
      <a:lvl7pPr marL="1021191">
        <a:defRPr>
          <a:latin typeface="+mn-lt"/>
          <a:ea typeface="+mn-ea"/>
          <a:cs typeface="+mn-cs"/>
        </a:defRPr>
      </a:lvl7pPr>
      <a:lvl8pPr marL="1191389">
        <a:defRPr>
          <a:latin typeface="+mn-lt"/>
          <a:ea typeface="+mn-ea"/>
          <a:cs typeface="+mn-cs"/>
        </a:defRPr>
      </a:lvl8pPr>
      <a:lvl9pPr marL="1361588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7D2CB-C378-40F4-B080-69D45BDDE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3ABB7-9FEE-4779-A026-3CC3B47B4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BE081-FED0-41EF-AC0F-AD66CB92E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39568-3F3F-40E9-ADDC-69F0D040243A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AC4EE-AB4E-467B-A3C1-4492E12B8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923B7-3F4A-4AB8-8478-BFE90D1E9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A00D0-C6C9-40CE-82DD-8CE4B08E9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65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485" y="450221"/>
            <a:ext cx="4377035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822" y="475488"/>
            <a:ext cx="6675120" cy="5925312"/>
          </a:xfrm>
          <a:prstGeom prst="rect">
            <a:avLst/>
          </a:prstGeom>
          <a:solidFill>
            <a:srgbClr val="2D524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2D092-0049-ED1B-DB5A-795C27C48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4902" y="1179576"/>
            <a:ext cx="5507609" cy="47640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MScIT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cs typeface="+mj-cs"/>
              </a:rPr>
              <a:t> 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Semester 2</a:t>
            </a:r>
            <a:br>
              <a:rPr lang="en-US" sz="3700" kern="1200" dirty="0">
                <a:solidFill>
                  <a:srgbClr val="FFFFFF"/>
                </a:solidFill>
                <a:latin typeface="+mj-lt"/>
              </a:rPr>
            </a:br>
            <a:r>
              <a:rPr lang="en-US" sz="3700" kern="1200" dirty="0">
                <a:solidFill>
                  <a:srgbClr val="FFFFFF"/>
                </a:solidFill>
                <a:latin typeface="+mj-lt"/>
              </a:rPr>
              <a:t>Big Data Analytics</a:t>
            </a:r>
            <a:br>
              <a:rPr lang="en-US" sz="3700" kern="1200" dirty="0">
                <a:solidFill>
                  <a:srgbClr val="FFFFFF"/>
                </a:solidFill>
                <a:latin typeface="+mj-lt"/>
              </a:rPr>
            </a:br>
            <a:r>
              <a:rPr lang="en-US" sz="3700" kern="1200" dirty="0">
                <a:solidFill>
                  <a:srgbClr val="FFFFFF"/>
                </a:solidFill>
                <a:latin typeface="+mj-lt"/>
              </a:rPr>
              <a:t>Practical 11: </a:t>
            </a:r>
            <a:br>
              <a:rPr lang="en-US" sz="3700" kern="1200" dirty="0">
                <a:solidFill>
                  <a:srgbClr val="FFFFFF"/>
                </a:solidFill>
                <a:latin typeface="+mj-lt"/>
              </a:rPr>
            </a:br>
            <a:r>
              <a:rPr lang="en-US" sz="3700" kern="1200" dirty="0">
                <a:solidFill>
                  <a:srgbClr val="FFFFFF"/>
                </a:solidFill>
                <a:latin typeface="+mj-lt"/>
              </a:rPr>
              <a:t>Hadoop Installation </a:t>
            </a:r>
            <a:br>
              <a:rPr lang="en-US" sz="3700" kern="1200" dirty="0">
                <a:solidFill>
                  <a:srgbClr val="FFFFFF"/>
                </a:solidFill>
                <a:latin typeface="+mj-lt"/>
              </a:rPr>
            </a:br>
            <a:br>
              <a:rPr lang="en-US" sz="3700" kern="1200" dirty="0">
                <a:solidFill>
                  <a:srgbClr val="FFFFFF"/>
                </a:solidFill>
                <a:latin typeface="+mj-lt"/>
              </a:rPr>
            </a:br>
            <a:r>
              <a:rPr lang="en-US" sz="3700" kern="1200" dirty="0">
                <a:solidFill>
                  <a:srgbClr val="FFFFFF"/>
                </a:solidFill>
                <a:latin typeface="+mj-lt"/>
                <a:cs typeface="+mj-cs"/>
              </a:rPr>
              <a:t>Mumbai University</a:t>
            </a:r>
            <a:br>
              <a:rPr lang="en-US" sz="3700" kern="1200" dirty="0">
                <a:solidFill>
                  <a:srgbClr val="FFFFFF"/>
                </a:solidFill>
                <a:latin typeface="+mj-lt"/>
                <a:cs typeface="+mj-cs"/>
              </a:rPr>
            </a:br>
            <a:br>
              <a:rPr lang="en-US" sz="3700" kern="1200" dirty="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By</a:t>
            </a:r>
            <a:br>
              <a:rPr lang="en-US" sz="3700" kern="1200" dirty="0">
                <a:solidFill>
                  <a:srgbClr val="FFFFFF"/>
                </a:solidFill>
                <a:latin typeface="+mj-lt"/>
              </a:rPr>
            </a:b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Pushpa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cs typeface="+mj-cs"/>
              </a:rPr>
              <a:t> 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Mahapatro</a:t>
            </a:r>
            <a:endParaRPr lang="en-US" sz="3700" kern="1200" dirty="0">
              <a:latin typeface="+mj-lt"/>
              <a:cs typeface="+mj-cs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E3B3398-8D6B-46D6-845D-506270716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35400" y="4713662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31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C0F9-9DFB-33C1-3F70-9A4080E3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2B7D5-DC4B-9F1A-FBFD-5BE785842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folder “data” under “C:\Hadoop-3.3.0”</a:t>
            </a:r>
          </a:p>
          <a:p>
            <a:r>
              <a:rPr lang="en-IN" dirty="0"/>
              <a:t>Create folder “</a:t>
            </a:r>
            <a:r>
              <a:rPr lang="en-IN" dirty="0" err="1"/>
              <a:t>datanode</a:t>
            </a:r>
            <a:r>
              <a:rPr lang="en-IN" dirty="0"/>
              <a:t>” under “C:\Hadoop-3.3.0\data”</a:t>
            </a:r>
          </a:p>
          <a:p>
            <a:r>
              <a:rPr lang="en-IN" dirty="0"/>
              <a:t>Create folder “</a:t>
            </a:r>
            <a:r>
              <a:rPr lang="en-IN" dirty="0" err="1"/>
              <a:t>namenode</a:t>
            </a:r>
            <a:r>
              <a:rPr lang="en-IN" dirty="0"/>
              <a:t>” under “C:\Hadoop-3.3.0\data”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2E7EF-11E7-77AA-BD1A-747540D47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581400"/>
            <a:ext cx="9982198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97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639F-47AA-8935-B1E3-607CE908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E6DCD-9EAC-05CA-1B06-3D2C71D2B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Edit file C:\Hadoop-3.3.0/etc/hadoop/hdfs-site.xml,</a:t>
            </a:r>
          </a:p>
          <a:p>
            <a:pPr marL="0" indent="0">
              <a:buNone/>
            </a:pPr>
            <a:r>
              <a:rPr lang="en-IN" dirty="0"/>
              <a:t>paste xml code and save this file.</a:t>
            </a:r>
          </a:p>
          <a:p>
            <a:pPr marL="0" indent="0">
              <a:buNone/>
            </a:pPr>
            <a:r>
              <a:rPr lang="en-IN" dirty="0"/>
              <a:t>&lt;configuration&gt;</a:t>
            </a:r>
          </a:p>
          <a:p>
            <a:pPr marL="0" indent="0">
              <a:buNone/>
            </a:pPr>
            <a:r>
              <a:rPr lang="en-IN" dirty="0"/>
              <a:t>&lt;property&gt;</a:t>
            </a:r>
          </a:p>
          <a:p>
            <a:pPr marL="0" indent="0">
              <a:buNone/>
            </a:pPr>
            <a:r>
              <a:rPr lang="en-IN" dirty="0"/>
              <a:t>       &lt;name&gt;</a:t>
            </a:r>
            <a:r>
              <a:rPr lang="en-IN" dirty="0" err="1"/>
              <a:t>dfs.replication</a:t>
            </a:r>
            <a:r>
              <a:rPr lang="en-IN" dirty="0"/>
              <a:t>&lt;/name&gt;</a:t>
            </a:r>
          </a:p>
          <a:p>
            <a:pPr marL="0" indent="0">
              <a:buNone/>
            </a:pPr>
            <a:r>
              <a:rPr lang="en-IN" dirty="0"/>
              <a:t>       &lt;value&gt;1&lt;/value&gt;</a:t>
            </a:r>
          </a:p>
          <a:p>
            <a:pPr marL="0" indent="0">
              <a:buNone/>
            </a:pPr>
            <a:r>
              <a:rPr lang="en-IN" dirty="0"/>
              <a:t>   &lt;/property&gt;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72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AA64-8A23-8517-B264-42A1A500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090D-229B-8688-5374-8DD04E60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&lt;property&gt;</a:t>
            </a:r>
          </a:p>
          <a:p>
            <a:pPr marL="0" indent="0">
              <a:buNone/>
            </a:pPr>
            <a:r>
              <a:rPr lang="en-IN" dirty="0"/>
              <a:t>       &lt;name&gt;</a:t>
            </a:r>
            <a:r>
              <a:rPr lang="en-IN" dirty="0" err="1"/>
              <a:t>dfs.namenode.name.dir</a:t>
            </a:r>
            <a:r>
              <a:rPr lang="en-IN" dirty="0"/>
              <a:t>&lt;/name&gt;</a:t>
            </a:r>
          </a:p>
          <a:p>
            <a:pPr marL="0" indent="0">
              <a:buNone/>
            </a:pPr>
            <a:r>
              <a:rPr lang="en-IN" dirty="0"/>
              <a:t>       &lt;value&gt;/hadoop-3.3.0/data/</a:t>
            </a:r>
            <a:r>
              <a:rPr lang="en-IN" dirty="0" err="1"/>
              <a:t>namenode</a:t>
            </a:r>
            <a:r>
              <a:rPr lang="en-IN" dirty="0"/>
              <a:t>&lt;/value&gt;</a:t>
            </a:r>
          </a:p>
          <a:p>
            <a:pPr marL="0" indent="0">
              <a:buNone/>
            </a:pPr>
            <a:r>
              <a:rPr lang="en-IN" dirty="0"/>
              <a:t>   &lt;/property&gt;</a:t>
            </a:r>
          </a:p>
          <a:p>
            <a:pPr marL="0" indent="0">
              <a:buNone/>
            </a:pPr>
            <a:r>
              <a:rPr lang="en-IN" dirty="0"/>
              <a:t>   &lt;property&gt;</a:t>
            </a:r>
          </a:p>
          <a:p>
            <a:pPr marL="0" indent="0">
              <a:buNone/>
            </a:pPr>
            <a:r>
              <a:rPr lang="en-IN" dirty="0"/>
              <a:t>       &lt;name&gt;</a:t>
            </a:r>
            <a:r>
              <a:rPr lang="en-IN" dirty="0" err="1"/>
              <a:t>dfs.datanode.data.dir</a:t>
            </a:r>
            <a:r>
              <a:rPr lang="en-IN" dirty="0"/>
              <a:t>&lt;/name&gt;</a:t>
            </a:r>
          </a:p>
          <a:p>
            <a:pPr marL="0" indent="0">
              <a:buNone/>
            </a:pPr>
            <a:r>
              <a:rPr lang="en-IN" dirty="0"/>
              <a:t>       &lt;value&gt;/hadoop-3.3.0/data/</a:t>
            </a:r>
            <a:r>
              <a:rPr lang="en-IN" dirty="0" err="1"/>
              <a:t>datanode</a:t>
            </a:r>
            <a:r>
              <a:rPr lang="en-IN" dirty="0"/>
              <a:t>&lt;/value&gt;</a:t>
            </a:r>
          </a:p>
          <a:p>
            <a:pPr marL="0" indent="0">
              <a:buNone/>
            </a:pPr>
            <a:r>
              <a:rPr lang="en-IN" dirty="0"/>
              <a:t>   &lt;/property&gt;</a:t>
            </a:r>
          </a:p>
          <a:p>
            <a:pPr marL="0" indent="0">
              <a:buNone/>
            </a:pPr>
            <a:r>
              <a:rPr lang="en-IN" dirty="0"/>
              <a:t>  &lt;/configuration&gt;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575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AAFB2-B414-7EF3-4C7B-EE0E042C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6629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Edit file C:/Hadoop-3.3.0/etc/hadoop/yarn-site.xml,</a:t>
            </a:r>
          </a:p>
          <a:p>
            <a:pPr marL="0" indent="0">
              <a:buNone/>
            </a:pPr>
            <a:r>
              <a:rPr lang="en-IN" dirty="0"/>
              <a:t>paste xml code and save this file.</a:t>
            </a:r>
          </a:p>
          <a:p>
            <a:pPr marL="0" indent="0">
              <a:buNone/>
            </a:pPr>
            <a:r>
              <a:rPr lang="en-IN" dirty="0"/>
              <a:t>&lt;configuration&gt;</a:t>
            </a:r>
          </a:p>
          <a:p>
            <a:pPr marL="0" indent="0">
              <a:buNone/>
            </a:pPr>
            <a:r>
              <a:rPr lang="en-IN" dirty="0"/>
              <a:t>   &lt;property&gt;</a:t>
            </a:r>
          </a:p>
          <a:p>
            <a:pPr marL="0" indent="0">
              <a:buNone/>
            </a:pPr>
            <a:r>
              <a:rPr lang="en-IN" dirty="0"/>
              <a:t>                &lt;name&gt;</a:t>
            </a:r>
            <a:r>
              <a:rPr lang="en-IN" dirty="0" err="1"/>
              <a:t>yarn.nodemanager.aux</a:t>
            </a:r>
            <a:r>
              <a:rPr lang="en-IN" dirty="0"/>
              <a:t>-services&lt;/name&gt;</a:t>
            </a:r>
          </a:p>
          <a:p>
            <a:pPr marL="0" indent="0">
              <a:buNone/>
            </a:pPr>
            <a:r>
              <a:rPr lang="en-IN" dirty="0"/>
              <a:t>                &lt;value&gt;</a:t>
            </a:r>
            <a:r>
              <a:rPr lang="en-IN" dirty="0" err="1"/>
              <a:t>mapreduce_shuffle</a:t>
            </a:r>
            <a:r>
              <a:rPr lang="en-IN" dirty="0"/>
              <a:t>&lt;/value&gt;</a:t>
            </a:r>
          </a:p>
          <a:p>
            <a:pPr marL="0" indent="0">
              <a:buNone/>
            </a:pPr>
            <a:r>
              <a:rPr lang="en-IN" dirty="0"/>
              <a:t>   &lt;/property&gt;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&lt;property&gt;</a:t>
            </a:r>
          </a:p>
          <a:p>
            <a:pPr marL="0" indent="0">
              <a:buNone/>
            </a:pPr>
            <a:r>
              <a:rPr lang="en-IN" dirty="0"/>
              <a:t>               &lt;name&gt;</a:t>
            </a:r>
            <a:r>
              <a:rPr lang="en-IN" dirty="0" err="1"/>
              <a:t>yarn.nodemanager.auxservices.mapreduce.shuffle.class</a:t>
            </a:r>
            <a:r>
              <a:rPr lang="en-IN" dirty="0"/>
              <a:t>&lt;/name&gt; </a:t>
            </a:r>
          </a:p>
          <a:p>
            <a:pPr marL="0" indent="0">
              <a:buNone/>
            </a:pPr>
            <a:r>
              <a:rPr lang="en-IN" dirty="0"/>
              <a:t>                &lt;value&gt;</a:t>
            </a:r>
            <a:r>
              <a:rPr lang="en-IN" dirty="0" err="1"/>
              <a:t>org.apache.hadoop.mapred.ShuffleHandler</a:t>
            </a:r>
            <a:r>
              <a:rPr lang="en-IN" dirty="0"/>
              <a:t>&lt;/value&gt;</a:t>
            </a:r>
          </a:p>
          <a:p>
            <a:pPr marL="0" indent="0">
              <a:buNone/>
            </a:pPr>
            <a:r>
              <a:rPr lang="en-IN" dirty="0"/>
              <a:t>   &lt;/property&gt;</a:t>
            </a:r>
          </a:p>
          <a:p>
            <a:pPr marL="0" indent="0">
              <a:buNone/>
            </a:pPr>
            <a:r>
              <a:rPr lang="en-IN" dirty="0"/>
              <a:t>   &lt;property&gt;</a:t>
            </a:r>
          </a:p>
          <a:p>
            <a:pPr marL="0" indent="0">
              <a:buNone/>
            </a:pPr>
            <a:r>
              <a:rPr lang="en-IN" dirty="0"/>
              <a:t>    		&lt;name&gt;</a:t>
            </a:r>
            <a:r>
              <a:rPr lang="en-IN" dirty="0" err="1"/>
              <a:t>yarn.resourcemanager.address</a:t>
            </a:r>
            <a:r>
              <a:rPr lang="en-IN" dirty="0"/>
              <a:t>&lt;/name&gt;</a:t>
            </a:r>
          </a:p>
          <a:p>
            <a:pPr marL="0" indent="0">
              <a:buNone/>
            </a:pPr>
            <a:r>
              <a:rPr lang="en-IN" dirty="0"/>
              <a:t>    		&lt;value&gt;127.0.0.1:8032&lt;/value&gt;</a:t>
            </a:r>
          </a:p>
          <a:p>
            <a:pPr marL="0" indent="0">
              <a:buNone/>
            </a:pPr>
            <a:r>
              <a:rPr lang="en-IN" dirty="0"/>
              <a:t>   &lt;/property&gt;</a:t>
            </a:r>
          </a:p>
          <a:p>
            <a:pPr marL="0" indent="0">
              <a:buNone/>
            </a:pPr>
            <a:r>
              <a:rPr lang="en-IN" dirty="0"/>
              <a:t>   &lt;property&gt;</a:t>
            </a:r>
          </a:p>
          <a:p>
            <a:pPr marL="0" indent="0">
              <a:buNone/>
            </a:pPr>
            <a:r>
              <a:rPr lang="en-IN" dirty="0"/>
              <a:t>   		&lt;name&gt;</a:t>
            </a:r>
            <a:r>
              <a:rPr lang="en-IN" dirty="0" err="1"/>
              <a:t>yarn.resourcemanager.scheduler.address</a:t>
            </a:r>
            <a:r>
              <a:rPr lang="en-IN" dirty="0"/>
              <a:t>&lt;/name&gt;</a:t>
            </a:r>
          </a:p>
          <a:p>
            <a:pPr marL="0" indent="0">
              <a:buNone/>
            </a:pPr>
            <a:r>
              <a:rPr lang="en-IN" dirty="0"/>
              <a:t>    		&lt;value&gt;127.0.0.1:8030&lt;/value&gt;</a:t>
            </a:r>
          </a:p>
          <a:p>
            <a:pPr marL="0" indent="0">
              <a:buNone/>
            </a:pPr>
            <a:r>
              <a:rPr lang="en-IN" dirty="0"/>
              <a:t>    &lt;/property&gt;</a:t>
            </a:r>
          </a:p>
          <a:p>
            <a:pPr marL="0" indent="0">
              <a:buNone/>
            </a:pPr>
            <a:r>
              <a:rPr lang="en-IN" dirty="0"/>
              <a:t>    &lt;property&gt;</a:t>
            </a:r>
          </a:p>
          <a:p>
            <a:pPr marL="0" indent="0">
              <a:buNone/>
            </a:pPr>
            <a:r>
              <a:rPr lang="en-IN" dirty="0"/>
              <a:t>    		&lt;name&gt;</a:t>
            </a:r>
            <a:r>
              <a:rPr lang="en-IN" dirty="0" err="1"/>
              <a:t>yarn.resourcemanager.resource-tracker.address</a:t>
            </a:r>
            <a:r>
              <a:rPr lang="en-IN" dirty="0"/>
              <a:t>&lt;/name&gt;</a:t>
            </a:r>
          </a:p>
          <a:p>
            <a:pPr marL="0" indent="0">
              <a:buNone/>
            </a:pPr>
            <a:r>
              <a:rPr lang="en-IN" dirty="0"/>
              <a:t>    		&lt;value&gt;127.0.0.1:8031&lt;/value&gt;</a:t>
            </a:r>
          </a:p>
          <a:p>
            <a:pPr marL="0" indent="0">
              <a:buNone/>
            </a:pPr>
            <a:r>
              <a:rPr lang="en-IN" dirty="0"/>
              <a:t>     &lt;/property&gt;</a:t>
            </a:r>
          </a:p>
          <a:p>
            <a:pPr marL="0" indent="0">
              <a:buNone/>
            </a:pPr>
            <a:r>
              <a:rPr lang="en-IN" dirty="0"/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183301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1E66-17D7-A546-43D5-9BE76352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40F6F-92DF-5194-40C6-33533A3C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6.	Edit file C:/Hadoop-3.3.0/etc/hadoop/hadoop-env.cmd</a:t>
            </a:r>
          </a:p>
          <a:p>
            <a:pPr marL="0" indent="0">
              <a:buNone/>
            </a:pPr>
            <a:r>
              <a:rPr lang="en-US" dirty="0"/>
              <a:t>Find “JAVA_HOME=%JAVA_HOME%” and replace it as </a:t>
            </a:r>
          </a:p>
          <a:p>
            <a:pPr marL="0" indent="0">
              <a:buNone/>
            </a:pPr>
            <a:r>
              <a:rPr lang="en-US" dirty="0"/>
              <a:t>set JAVA_HOME="C:\java\jdk1.8.0_121"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316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2FFA-EF53-403C-0264-816395F7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8D080-FF3E-CEC2-4EFC-7C061DBE9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7.	Download “redistributable” package</a:t>
            </a:r>
          </a:p>
          <a:p>
            <a:pPr marL="0" indent="0">
              <a:buNone/>
            </a:pPr>
            <a:r>
              <a:rPr lang="en-US" dirty="0"/>
              <a:t>      Download and run VC_redist.x64.exe</a:t>
            </a:r>
          </a:p>
          <a:p>
            <a:pPr marL="0" indent="0">
              <a:buNone/>
            </a:pPr>
            <a:r>
              <a:rPr lang="en-US" dirty="0"/>
              <a:t>This is a “redistributable” package of the Visual C runtime code for 64-bit applications, from Microsoft. It contains certain shared code that every application written with Visual C expects to have available on the Windows computer it runs on.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C5A23-920B-6135-557E-90B13B0E5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4039723"/>
            <a:ext cx="4578585" cy="286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14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A848-5896-9446-1803-14A8B025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1D924-D063-83C2-0793-49ECC12EB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8.	Hadoop Configurations</a:t>
            </a:r>
          </a:p>
          <a:p>
            <a:pPr marL="0" indent="0">
              <a:buNone/>
            </a:pPr>
            <a:r>
              <a:rPr lang="en-IN" dirty="0"/>
              <a:t>Download bin folder from </a:t>
            </a:r>
          </a:p>
          <a:p>
            <a:pPr marL="0" indent="0">
              <a:buNone/>
            </a:pPr>
            <a:r>
              <a:rPr lang="en-IN" dirty="0"/>
              <a:t>https://github.com/s911415/apache-hadoop-3.1.0-winutils</a:t>
            </a:r>
          </a:p>
          <a:p>
            <a:pPr marL="0" indent="0">
              <a:buNone/>
            </a:pPr>
            <a:r>
              <a:rPr lang="en-IN" dirty="0"/>
              <a:t>– Copy the bin folder to c:\hadoop-3.3.0. Replace the existing bin folder.</a:t>
            </a:r>
          </a:p>
          <a:p>
            <a:pPr marL="0" indent="0">
              <a:buNone/>
            </a:pPr>
            <a:r>
              <a:rPr lang="en-IN" dirty="0"/>
              <a:t>9.	copy "hadoop-yarn-server-timelineservice-3.0.3.jar" from ~\hadoop-3.0.3\share\</a:t>
            </a:r>
            <a:r>
              <a:rPr lang="en-IN" dirty="0" err="1"/>
              <a:t>hadoop</a:t>
            </a:r>
            <a:r>
              <a:rPr lang="en-IN" dirty="0"/>
              <a:t>\yarn\</a:t>
            </a:r>
            <a:r>
              <a:rPr lang="en-IN" dirty="0" err="1"/>
              <a:t>timelineservice</a:t>
            </a:r>
            <a:r>
              <a:rPr lang="en-IN" dirty="0"/>
              <a:t> to ~\hadoop-3.0.3\share\</a:t>
            </a:r>
            <a:r>
              <a:rPr lang="en-IN" dirty="0" err="1"/>
              <a:t>hadoop</a:t>
            </a:r>
            <a:r>
              <a:rPr lang="en-IN" dirty="0"/>
              <a:t>\yarn folder.  </a:t>
            </a:r>
          </a:p>
        </p:txBody>
      </p:sp>
    </p:spTree>
    <p:extLst>
      <p:ext uri="{BB962C8B-B14F-4D97-AF65-F5344CB8AC3E}">
        <p14:creationId xmlns:p14="http://schemas.microsoft.com/office/powerpoint/2010/main" val="2113477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93AA-EE4B-AF0B-A7DA-4619C807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737BC-06BF-9A2A-1039-CA8D36C7A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Format the </a:t>
            </a:r>
            <a:r>
              <a:rPr lang="en-US" dirty="0" err="1"/>
              <a:t>NameNode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Open </a:t>
            </a:r>
            <a:r>
              <a:rPr lang="en-US" dirty="0" err="1"/>
              <a:t>cmd</a:t>
            </a:r>
            <a:r>
              <a:rPr lang="en-US" dirty="0"/>
              <a:t> ‘Run as Administrator’ and type command “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namenode</a:t>
            </a:r>
            <a:r>
              <a:rPr lang="en-US" dirty="0"/>
              <a:t> –format”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4BF6119-78FD-EF97-A913-12C2DD24C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3429000"/>
            <a:ext cx="4046579" cy="17526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DA817B3-734F-88B1-4B5C-C5937040F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01" y="3962400"/>
            <a:ext cx="630991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68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B297-4417-786F-E6A0-24545A6C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5B86-D414-75A4-47FB-0FCBDA97F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 Testing</a:t>
            </a:r>
          </a:p>
          <a:p>
            <a:pPr marL="0" indent="0">
              <a:buNone/>
            </a:pPr>
            <a:r>
              <a:rPr lang="en-US" dirty="0"/>
              <a:t>– Open </a:t>
            </a:r>
            <a:r>
              <a:rPr lang="en-US" dirty="0" err="1"/>
              <a:t>cmd</a:t>
            </a:r>
            <a:r>
              <a:rPr lang="en-US" dirty="0"/>
              <a:t> ‘Run as Administrator’ and change directory to C:\Hadoop-3.3.0\sbin</a:t>
            </a:r>
          </a:p>
          <a:p>
            <a:pPr marL="0" indent="0">
              <a:buNone/>
            </a:pPr>
            <a:r>
              <a:rPr lang="en-US" dirty="0"/>
              <a:t>– type start-all.cmd</a:t>
            </a:r>
          </a:p>
          <a:p>
            <a:pPr marL="0" indent="0">
              <a:buNone/>
            </a:pPr>
            <a:r>
              <a:rPr lang="en-US" dirty="0"/>
              <a:t> OR</a:t>
            </a:r>
          </a:p>
          <a:p>
            <a:pPr marL="0" indent="0">
              <a:buNone/>
            </a:pPr>
            <a:r>
              <a:rPr lang="en-US" dirty="0"/>
              <a:t> - type start-dfs.cmd</a:t>
            </a:r>
          </a:p>
          <a:p>
            <a:pPr marL="0" indent="0">
              <a:buNone/>
            </a:pPr>
            <a:r>
              <a:rPr lang="en-US" dirty="0"/>
              <a:t>– type start-yarn.cmd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883EEAA-C0DB-0EE4-C664-9DAAE54DE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0" y="4114800"/>
            <a:ext cx="6502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55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2F813-ED69-ACAC-E533-C63C68AE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start-all.cmd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D5771-9118-355C-C140-2518840E0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99" y="1417802"/>
            <a:ext cx="9230019" cy="517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AFC4-3AF2-3129-4F46-D35EAEFF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Install, configure and run Hadoop and HDFS and explore HDFS on Windows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71572-F3E8-FBD9-162F-B8526774C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Steps to Install Hadoop</a:t>
            </a:r>
          </a:p>
          <a:p>
            <a:pPr marL="0" indent="0">
              <a:buNone/>
            </a:pPr>
            <a:r>
              <a:rPr lang="en-US" dirty="0"/>
              <a:t>1.	Install Java JDK 1.8</a:t>
            </a:r>
          </a:p>
          <a:p>
            <a:pPr marL="0" indent="0">
              <a:buNone/>
            </a:pPr>
            <a:r>
              <a:rPr lang="en-US" dirty="0"/>
              <a:t>2.	Download Hadoop and extract and place under C drive</a:t>
            </a:r>
          </a:p>
          <a:p>
            <a:pPr marL="0" indent="0">
              <a:buNone/>
            </a:pPr>
            <a:r>
              <a:rPr lang="en-US" dirty="0"/>
              <a:t>3.	Set Path in Environment Variables</a:t>
            </a:r>
          </a:p>
          <a:p>
            <a:pPr marL="0" indent="0">
              <a:buNone/>
            </a:pPr>
            <a:r>
              <a:rPr lang="en-US" dirty="0"/>
              <a:t>4.	Config files under Hadoop directory</a:t>
            </a:r>
          </a:p>
          <a:p>
            <a:pPr marL="0" indent="0">
              <a:buNone/>
            </a:pPr>
            <a:r>
              <a:rPr lang="en-US" dirty="0"/>
              <a:t>5.	Create folder </a:t>
            </a:r>
            <a:r>
              <a:rPr lang="en-US" dirty="0" err="1"/>
              <a:t>datanode</a:t>
            </a:r>
            <a:r>
              <a:rPr lang="en-US" dirty="0"/>
              <a:t> and </a:t>
            </a:r>
            <a:r>
              <a:rPr lang="en-US" dirty="0" err="1"/>
              <a:t>namenode</a:t>
            </a:r>
            <a:r>
              <a:rPr lang="en-US" dirty="0"/>
              <a:t> under data directory</a:t>
            </a:r>
          </a:p>
          <a:p>
            <a:pPr marL="0" indent="0">
              <a:buNone/>
            </a:pPr>
            <a:r>
              <a:rPr lang="en-US" dirty="0"/>
              <a:t>6.	Edit HDFS and YARN files</a:t>
            </a:r>
          </a:p>
          <a:p>
            <a:pPr marL="0" indent="0">
              <a:buNone/>
            </a:pPr>
            <a:r>
              <a:rPr lang="en-US" dirty="0"/>
              <a:t>7.	Set Java Home environment in Hadoop environment</a:t>
            </a:r>
          </a:p>
          <a:p>
            <a:pPr marL="0" indent="0">
              <a:buNone/>
            </a:pPr>
            <a:r>
              <a:rPr lang="en-US" dirty="0"/>
              <a:t>8.	Setup Complete. Test by executing start-all.cmd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07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6239-E4F4-7D94-ED22-0788EC1E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92444-22DE-6AB3-6702-526676FB4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get 4 more running threads for </a:t>
            </a:r>
            <a:r>
              <a:rPr lang="en-US" dirty="0" err="1"/>
              <a:t>Datanode</a:t>
            </a:r>
            <a:r>
              <a:rPr lang="en-US" dirty="0"/>
              <a:t>, </a:t>
            </a:r>
            <a:r>
              <a:rPr lang="en-US" dirty="0" err="1"/>
              <a:t>namenode</a:t>
            </a:r>
            <a:r>
              <a:rPr lang="en-US" dirty="0"/>
              <a:t>, </a:t>
            </a:r>
            <a:r>
              <a:rPr lang="en-US" dirty="0" err="1"/>
              <a:t>resouce</a:t>
            </a:r>
            <a:r>
              <a:rPr lang="en-US" dirty="0"/>
              <a:t> manager and node manager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You will get 4 more running threads for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Datanode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namenode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resouce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manager and node manager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C5084-5EC1-D452-81B8-F19D81B5F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82007"/>
            <a:ext cx="6477000" cy="38036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5729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0003-CD73-82EC-D5C3-F9B7C755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B0C14-BCB5-9F69-99FA-99C2DDCA1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 JPS command to start-all.cmd command prompt, you will get following output.</a:t>
            </a:r>
            <a:endParaRPr lang="en-IN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5B252A0-0372-4876-71BF-251038FFA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76600"/>
            <a:ext cx="436597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4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1ECE-8BF1-BACB-D564-FFCE283B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C7CF-DEB5-1AAC-0441-EB3D17C4F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http://localhost:9870/ from any browser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5FF35-807D-F341-6E74-217DE244D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62200"/>
            <a:ext cx="5225143" cy="2590800"/>
          </a:xfrm>
          <a:prstGeom prst="rect">
            <a:avLst/>
          </a:prstGeom>
        </p:spPr>
      </p:pic>
      <p:pic>
        <p:nvPicPr>
          <p:cNvPr id="5" name="Picture 4" descr="Graphical user interface, text, application, table, email, Excel&#10;&#10;Description automatically generated">
            <a:extLst>
              <a:ext uri="{FF2B5EF4-FFF2-40B4-BE49-F238E27FC236}">
                <a16:creationId xmlns:a16="http://schemas.microsoft.com/office/drawing/2014/main" id="{B2469CDB-4B37-D190-2E96-C53BE6D77A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488724"/>
            <a:ext cx="45720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35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040" y="787180"/>
            <a:ext cx="4094922" cy="2135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5400" kern="1200" spc="-1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  <a:t>Thank</a:t>
            </a:r>
            <a:r>
              <a:rPr lang="en-US" sz="5400" kern="1200" spc="-6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  <a:t> </a:t>
            </a:r>
            <a:r>
              <a:rPr lang="en-US" sz="5400" kern="1200" spc="-2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  <a:t>you…</a:t>
            </a:r>
            <a:endParaRPr lang="en-US" sz="54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+mj-cs"/>
            </a:endParaRPr>
          </a:p>
        </p:txBody>
      </p:sp>
      <p:pic>
        <p:nvPicPr>
          <p:cNvPr id="5" name="Picture 4" descr="Sparklers on glass jar">
            <a:extLst>
              <a:ext uri="{FF2B5EF4-FFF2-40B4-BE49-F238E27FC236}">
                <a16:creationId xmlns:a16="http://schemas.microsoft.com/office/drawing/2014/main" id="{277F70EC-31B8-CEA1-E705-86EF5916C8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19341" r="21412" b="-3"/>
          <a:stretch/>
        </p:blipFill>
        <p:spPr>
          <a:xfrm>
            <a:off x="6096000" y="10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3068432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68431" y="6858000"/>
                </a:lnTo>
                <a:lnTo>
                  <a:pt x="3064426" y="6854853"/>
                </a:lnTo>
                <a:cubicBezTo>
                  <a:pt x="2077725" y="6040555"/>
                  <a:pt x="1448804" y="4808224"/>
                  <a:pt x="1448804" y="3429000"/>
                </a:cubicBezTo>
                <a:cubicBezTo>
                  <a:pt x="1448804" y="2049777"/>
                  <a:pt x="2077725" y="817446"/>
                  <a:pt x="3064426" y="3148"/>
                </a:cubicBezTo>
                <a:close/>
                <a:moveTo>
                  <a:pt x="1056707" y="0"/>
                </a:moveTo>
                <a:lnTo>
                  <a:pt x="2472663" y="0"/>
                </a:lnTo>
                <a:lnTo>
                  <a:pt x="2400426" y="75768"/>
                </a:lnTo>
                <a:cubicBezTo>
                  <a:pt x="1595468" y="961418"/>
                  <a:pt x="1104860" y="2137915"/>
                  <a:pt x="1104860" y="3429000"/>
                </a:cubicBezTo>
                <a:cubicBezTo>
                  <a:pt x="1104860" y="4720086"/>
                  <a:pt x="1595468" y="5896583"/>
                  <a:pt x="2400426" y="6782233"/>
                </a:cubicBezTo>
                <a:lnTo>
                  <a:pt x="2472663" y="6858000"/>
                </a:lnTo>
                <a:lnTo>
                  <a:pt x="1056707" y="6858000"/>
                </a:lnTo>
                <a:lnTo>
                  <a:pt x="1040415" y="6835090"/>
                </a:lnTo>
                <a:cubicBezTo>
                  <a:pt x="383550" y="5862802"/>
                  <a:pt x="0" y="4690693"/>
                  <a:pt x="0" y="3429000"/>
                </a:cubicBezTo>
                <a:cubicBezTo>
                  <a:pt x="0" y="2167308"/>
                  <a:pt x="383550" y="995199"/>
                  <a:pt x="1040415" y="22911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CFA7DE-DC24-4883-9E7E-838305755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2472664" cy="6858000"/>
          </a:xfrm>
          <a:custGeom>
            <a:avLst/>
            <a:gdLst>
              <a:gd name="connsiteX0" fmla="*/ 1056708 w 2472664"/>
              <a:gd name="connsiteY0" fmla="*/ 0 h 6858000"/>
              <a:gd name="connsiteX1" fmla="*/ 2472664 w 2472664"/>
              <a:gd name="connsiteY1" fmla="*/ 0 h 6858000"/>
              <a:gd name="connsiteX2" fmla="*/ 2400427 w 2472664"/>
              <a:gd name="connsiteY2" fmla="*/ 75768 h 6858000"/>
              <a:gd name="connsiteX3" fmla="*/ 1104861 w 2472664"/>
              <a:gd name="connsiteY3" fmla="*/ 3429000 h 6858000"/>
              <a:gd name="connsiteX4" fmla="*/ 2400427 w 2472664"/>
              <a:gd name="connsiteY4" fmla="*/ 6782233 h 6858000"/>
              <a:gd name="connsiteX5" fmla="*/ 2472664 w 2472664"/>
              <a:gd name="connsiteY5" fmla="*/ 6858000 h 6858000"/>
              <a:gd name="connsiteX6" fmla="*/ 1056708 w 2472664"/>
              <a:gd name="connsiteY6" fmla="*/ 6858000 h 6858000"/>
              <a:gd name="connsiteX7" fmla="*/ 1040416 w 2472664"/>
              <a:gd name="connsiteY7" fmla="*/ 6835090 h 6858000"/>
              <a:gd name="connsiteX8" fmla="*/ 0 w 2472664"/>
              <a:gd name="connsiteY8" fmla="*/ 3429000 h 6858000"/>
              <a:gd name="connsiteX9" fmla="*/ 1040416 w 2472664"/>
              <a:gd name="connsiteY9" fmla="*/ 229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2664" h="6858000">
                <a:moveTo>
                  <a:pt x="1056708" y="0"/>
                </a:moveTo>
                <a:lnTo>
                  <a:pt x="2472664" y="0"/>
                </a:lnTo>
                <a:lnTo>
                  <a:pt x="2400427" y="75768"/>
                </a:lnTo>
                <a:cubicBezTo>
                  <a:pt x="1595469" y="961418"/>
                  <a:pt x="1104861" y="2137915"/>
                  <a:pt x="1104861" y="3429000"/>
                </a:cubicBezTo>
                <a:cubicBezTo>
                  <a:pt x="1104861" y="4720086"/>
                  <a:pt x="1595469" y="5896583"/>
                  <a:pt x="2400427" y="6782233"/>
                </a:cubicBezTo>
                <a:lnTo>
                  <a:pt x="2472664" y="6858000"/>
                </a:lnTo>
                <a:lnTo>
                  <a:pt x="1056708" y="6858000"/>
                </a:lnTo>
                <a:lnTo>
                  <a:pt x="1040416" y="6835090"/>
                </a:lnTo>
                <a:cubicBezTo>
                  <a:pt x="383551" y="5862802"/>
                  <a:pt x="0" y="4690693"/>
                  <a:pt x="0" y="3429000"/>
                </a:cubicBezTo>
                <a:cubicBezTo>
                  <a:pt x="0" y="2167308"/>
                  <a:pt x="383551" y="995199"/>
                  <a:pt x="1040416" y="22911"/>
                </a:cubicBezTo>
                <a:close/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FD8C-B595-1394-C364-D169A89A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4D164-0719-6442-62D3-9B06A01CC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There are two ways to install Hadoop, i.e.</a:t>
            </a:r>
          </a:p>
          <a:p>
            <a:pPr marL="0" indent="0">
              <a:buNone/>
            </a:pPr>
            <a:r>
              <a:rPr lang="en-IN" dirty="0"/>
              <a:t>9.	Single node</a:t>
            </a:r>
          </a:p>
          <a:p>
            <a:pPr marL="0" indent="0">
              <a:buNone/>
            </a:pPr>
            <a:r>
              <a:rPr lang="en-IN" dirty="0"/>
              <a:t>10.	Multi node</a:t>
            </a:r>
          </a:p>
          <a:p>
            <a:pPr marL="0" indent="0">
              <a:buNone/>
            </a:pPr>
            <a:r>
              <a:rPr lang="en-IN" dirty="0"/>
              <a:t>Here, we use multi node cluster.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1.	Install Java</a:t>
            </a:r>
          </a:p>
          <a:p>
            <a:pPr marL="0" indent="0">
              <a:buNone/>
            </a:pPr>
            <a:r>
              <a:rPr lang="en-IN" dirty="0"/>
              <a:t>11.	– Java JDK Link to download</a:t>
            </a:r>
          </a:p>
          <a:p>
            <a:pPr marL="0" indent="0">
              <a:buNone/>
            </a:pPr>
            <a:r>
              <a:rPr lang="en-IN" dirty="0"/>
              <a:t>https://www.oracle.com/java/technologies/javase-jdk8-downloads.html</a:t>
            </a:r>
          </a:p>
          <a:p>
            <a:pPr marL="0" indent="0">
              <a:buNone/>
            </a:pPr>
            <a:r>
              <a:rPr lang="en-IN" dirty="0"/>
              <a:t>12.	– extract and install Java in C:\Java</a:t>
            </a:r>
          </a:p>
          <a:p>
            <a:pPr marL="0" indent="0">
              <a:buNone/>
            </a:pPr>
            <a:r>
              <a:rPr lang="en-IN" dirty="0"/>
              <a:t>13.	– open </a:t>
            </a:r>
            <a:r>
              <a:rPr lang="en-IN" dirty="0" err="1"/>
              <a:t>cmd</a:t>
            </a:r>
            <a:r>
              <a:rPr lang="en-IN" dirty="0"/>
              <a:t> and type -&gt; </a:t>
            </a:r>
            <a:r>
              <a:rPr lang="en-IN" dirty="0" err="1"/>
              <a:t>javac</a:t>
            </a:r>
            <a:r>
              <a:rPr lang="en-IN" dirty="0"/>
              <a:t> -version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DBD15-3F2A-C126-D9B4-79E35B2B7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5397500"/>
            <a:ext cx="320577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6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315B-3EEB-D1E5-6C9E-A739333F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1D5E8-3F7B-2E3F-8C29-A21BF3F3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	Download Hadoop</a:t>
            </a:r>
          </a:p>
          <a:p>
            <a:pPr marL="0" indent="0">
              <a:buNone/>
            </a:pPr>
            <a:r>
              <a:rPr lang="en-US" dirty="0"/>
              <a:t>https://www.apache.org/dyn/closer.cgi/hadoop/common/hadoop-3.3.0/hadoop-3.3.0.tar.gz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	right click .rar.gz file -&gt; show more options -&gt; 7-zip-&gt;and extract to C:\Hadoop-3.3.0\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367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46F3-01F2-0E86-BC18-7CD5C4FF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348C5-0387-CA28-5F81-E78A58BFD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	Set the path JAVA_HOME Environment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	Set the path HADOOP_HOME Environment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01A295-18CD-1B5D-640E-433A21017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70020"/>
            <a:ext cx="2362200" cy="2806943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1180C04-895D-A9A6-9E18-6477B176E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4010761"/>
            <a:ext cx="3121879" cy="2166202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B3FCEB-7536-7658-95C9-FDA595A04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488055"/>
            <a:ext cx="2738120" cy="30048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363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35CA-9147-45A9-9F10-4B9E7A18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on New to both user variables and system variables.</a:t>
            </a:r>
            <a:endParaRPr lang="en-IN" dirty="0"/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F7F675-0DBD-CC06-7EA5-8DF2388DE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43399"/>
            <a:ext cx="8261684" cy="23063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0B77EE-C3D3-B2AC-E64F-FE80A5E87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1657160"/>
            <a:ext cx="8150352" cy="232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26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7432-0F9E-EC57-DAAE-E915CF26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/>
          </a:bodyPr>
          <a:lstStyle/>
          <a:p>
            <a:r>
              <a:rPr lang="en-IN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user variable -&gt; path -&gt; edit-&gt; add path for Hadoop and java </a:t>
            </a:r>
            <a:r>
              <a:rPr lang="en-IN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upto</a:t>
            </a:r>
            <a:r>
              <a:rPr lang="en-IN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‘bin’ </a:t>
            </a:r>
            <a:endParaRPr lang="en-IN" sz="2500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E18C80-B70F-4431-E791-622CE64510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" t="3532" r="1078" b="4636"/>
          <a:stretch/>
        </p:blipFill>
        <p:spPr>
          <a:xfrm>
            <a:off x="326766" y="990600"/>
            <a:ext cx="7549896" cy="198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7931AF-9823-4B29-0C3F-714CD43EF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956" y="1676400"/>
            <a:ext cx="4750044" cy="52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5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6800-B958-515F-8AAE-555559C9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2C43-67F3-96C1-82F9-CD190F15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5.	Configurations</a:t>
            </a:r>
          </a:p>
          <a:p>
            <a:pPr marL="0" indent="0">
              <a:buNone/>
            </a:pPr>
            <a:r>
              <a:rPr lang="en-IN" dirty="0"/>
              <a:t>Edit file C:\hadoop\etc\hadoop\core-site.xml,</a:t>
            </a:r>
          </a:p>
          <a:p>
            <a:pPr marL="0" indent="0">
              <a:buNone/>
            </a:pPr>
            <a:r>
              <a:rPr lang="en-IN" dirty="0"/>
              <a:t>paste the xml code in folder and save</a:t>
            </a: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&lt;configuration&gt;</a:t>
            </a: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&lt;property&gt;</a:t>
            </a: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&lt;name&gt;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fs.defaultFS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&lt;/name&gt;</a:t>
            </a: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&lt;value&gt;hdfs://localhost:9000&lt;/value&gt;</a:t>
            </a: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&lt;/property&gt;</a:t>
            </a: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&lt;/configuration&gt;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404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1080-5B4E-EBFE-3946-782B80DA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Rename “</a:t>
            </a:r>
            <a:r>
              <a:rPr lang="en-IN" sz="25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mapred-site.xml.template</a:t>
            </a:r>
            <a:r>
              <a:rPr lang="en-IN" sz="2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to “mapred-site.xml” and edit this file C:/hadoop/etc/hadoop/mapred-site.xml, paste xml code and save this file</a:t>
            </a:r>
            <a:endParaRPr lang="en-IN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A32D-4DF4-7373-79F3-53D83A43E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IN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&lt;configuration&gt;</a:t>
            </a: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IN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&lt;property&gt;</a:t>
            </a: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IN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&lt;name&gt;mapreduce.framework.name&lt;/name&gt;</a:t>
            </a: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IN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&lt;value&gt;yarn&lt;/value&gt;</a:t>
            </a: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IN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&lt;/property&gt;</a:t>
            </a: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IN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&lt;/configuration&gt;</a:t>
            </a:r>
          </a:p>
          <a:p>
            <a:pPr marL="0" indent="0">
              <a:buNone/>
            </a:pP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46976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4159</TotalTime>
  <Words>1088</Words>
  <Application>Microsoft Office PowerPoint</Application>
  <PresentationFormat>Widescreen</PresentationFormat>
  <Paragraphs>114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Office Theme</vt:lpstr>
      <vt:lpstr>1_Office Theme</vt:lpstr>
      <vt:lpstr>MScIT Semester 2 Big Data Analytics Practical 11:  Hadoop Installation   Mumbai University  By Pushpa Mahapatro</vt:lpstr>
      <vt:lpstr>Install, configure and run Hadoop and HDFS and explore HDFS on Windows</vt:lpstr>
      <vt:lpstr>PowerPoint Presentation</vt:lpstr>
      <vt:lpstr>PowerPoint Presentation</vt:lpstr>
      <vt:lpstr>PowerPoint Presentation</vt:lpstr>
      <vt:lpstr>Click on New to both user variables and system variables.</vt:lpstr>
      <vt:lpstr>PowerPoint Presentation</vt:lpstr>
      <vt:lpstr>PowerPoint Presentation</vt:lpstr>
      <vt:lpstr>Rename “mapred-site.xml.template” to “mapred-site.xml” and edit this file C:/hadoop/etc/hadoop/mapred-site.xml, paste xml code and save this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start-all.cmd</vt:lpstr>
      <vt:lpstr>PowerPoint Presentation</vt:lpstr>
      <vt:lpstr>PowerPoint Presentation</vt:lpstr>
      <vt:lpstr>PowerPoint Presentation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Pushpa Mahapatro</dc:creator>
  <cp:lastModifiedBy>Pushpa Mahapatro</cp:lastModifiedBy>
  <cp:revision>235</cp:revision>
  <dcterms:created xsi:type="dcterms:W3CDTF">2023-02-06T04:49:56Z</dcterms:created>
  <dcterms:modified xsi:type="dcterms:W3CDTF">2023-06-05T16:42:57Z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2023-02-06T00:00:00Z</vt:filetime>
  </property>
</Properties>
</file>