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0" r:id="rId1"/>
  </p:sldMasterIdLst>
  <p:notesMasterIdLst>
    <p:notesMasterId r:id="rId19"/>
  </p:notesMasterIdLst>
  <p:sldIdLst>
    <p:sldId id="256" r:id="rId2"/>
    <p:sldId id="281" r:id="rId3"/>
    <p:sldId id="284" r:id="rId4"/>
    <p:sldId id="297" r:id="rId5"/>
    <p:sldId id="298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0" r:id="rId15"/>
    <p:sldId id="309" r:id="rId16"/>
    <p:sldId id="296" r:id="rId17"/>
    <p:sldId id="277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64" y="-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5A898-C195-485E-B95F-DC723809BB1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D255-8D36-48F6-A8DF-7AB8E69F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8D255-8D36-48F6-A8DF-7AB8E69F0C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8D255-8D36-48F6-A8DF-7AB8E69F0C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37814" y="2400440"/>
            <a:ext cx="7772400" cy="726141"/>
          </a:xfrm>
        </p:spPr>
        <p:txBody>
          <a:bodyPr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TITULO PRESENTACIÓN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09414" y="3277214"/>
            <a:ext cx="6400800" cy="419353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Sub 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57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70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37814" y="2400440"/>
            <a:ext cx="7772400" cy="726141"/>
          </a:xfrm>
        </p:spPr>
        <p:txBody>
          <a:bodyPr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TITULO PRESENTACIÓN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09414" y="3277214"/>
            <a:ext cx="6400800" cy="419353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Sub 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37814" y="2400440"/>
            <a:ext cx="7772400" cy="726141"/>
          </a:xfrm>
        </p:spPr>
        <p:txBody>
          <a:bodyPr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TITULO PRESENTACIÓN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09414" y="3277214"/>
            <a:ext cx="6400800" cy="419353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Sub 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5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4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6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5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3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5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BB498E1-8929-7044-A37C-BBF8333283D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D45636-9496-C24F-BF8C-CFB174E3EB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hl" descr=" "/>
          <p:cNvSpPr txBox="1"/>
          <p:nvPr userDrawn="1"/>
        </p:nvSpPr>
        <p:spPr>
          <a:xfrm>
            <a:off x="0" y="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 smtClean="0">
                <a:solidFill>
                  <a:srgbClr val="000000"/>
                </a:solidFill>
                <a:latin typeface="Microsoft Sans Serif"/>
              </a:rPr>
              <a:t> </a:t>
            </a:r>
            <a:endParaRPr lang="en-US" sz="850" b="0" i="0" u="none" baseline="0">
              <a:solidFill>
                <a:srgbClr val="000000"/>
              </a:solidFill>
              <a:latin typeface="Microsoft Sans Serif"/>
            </a:endParaRPr>
          </a:p>
        </p:txBody>
      </p:sp>
      <p:sp>
        <p:nvSpPr>
          <p:cNvPr id="3" name="fl" descr=" "/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 smtClean="0">
                <a:solidFill>
                  <a:srgbClr val="000000"/>
                </a:solidFill>
                <a:latin typeface="Microsoft Sans Serif"/>
              </a:rPr>
              <a:t> </a:t>
            </a:r>
            <a:endParaRPr lang="en-US" sz="850" b="0" i="0" u="none" baseline="0">
              <a:solidFill>
                <a:srgbClr val="000000"/>
              </a:solidFill>
              <a:latin typeface="Microsoft Sans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a.nanne@sisap.com" TargetMode="External"/><Relationship Id="rId2" Type="http://schemas.openxmlformats.org/officeDocument/2006/relationships/hyperlink" Target="mailto:Xxxxxxxxxxx@sisap.co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edgar.castro@sisap.com" TargetMode="External"/><Relationship Id="rId4" Type="http://schemas.openxmlformats.org/officeDocument/2006/relationships/hyperlink" Target="mailto:jesus.landaeta@sisap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a.nanne@sisap.com" TargetMode="External"/><Relationship Id="rId2" Type="http://schemas.openxmlformats.org/officeDocument/2006/relationships/hyperlink" Target="mailto:Xxxxxxxxxxx@sisap.co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edgar.castro@sisap.com" TargetMode="External"/><Relationship Id="rId4" Type="http://schemas.openxmlformats.org/officeDocument/2006/relationships/hyperlink" Target="mailto:jesus.landaeta@sisap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44700"/>
            <a:ext cx="7772400" cy="726141"/>
          </a:xfrm>
        </p:spPr>
        <p:txBody>
          <a:bodyPr>
            <a:noAutofit/>
          </a:bodyPr>
          <a:lstStyle/>
          <a:p>
            <a:pPr algn="l"/>
            <a:r>
              <a:rPr lang="es-GT" sz="3600" dirty="0" smtClean="0"/>
              <a:t>Curso </a:t>
            </a:r>
            <a:br>
              <a:rPr lang="es-GT" sz="3600" dirty="0" smtClean="0"/>
            </a:br>
            <a:r>
              <a:rPr lang="es-GT" sz="3600" dirty="0" smtClean="0"/>
              <a:t>Administración de </a:t>
            </a:r>
            <a:r>
              <a:rPr lang="es-GT" sz="3600" dirty="0" smtClean="0"/>
              <a:t>Proyectos </a:t>
            </a:r>
            <a:r>
              <a:rPr lang="es-GT" sz="3600" dirty="0" err="1" smtClean="0"/>
              <a:t>Dia</a:t>
            </a:r>
            <a:r>
              <a:rPr lang="es-GT" sz="3600" dirty="0" smtClean="0"/>
              <a:t> 2 </a:t>
            </a:r>
            <a:endParaRPr lang="es-GT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357988"/>
            <a:ext cx="7796646" cy="419353"/>
          </a:xfrm>
        </p:spPr>
        <p:txBody>
          <a:bodyPr/>
          <a:lstStyle/>
          <a:p>
            <a:pPr algn="l"/>
            <a:r>
              <a:rPr lang="es-ES" sz="2000" dirty="0" smtClean="0"/>
              <a:t>Agosto 4 , </a:t>
            </a:r>
            <a:r>
              <a:rPr lang="es-ES" sz="2000" dirty="0" smtClean="0"/>
              <a:t>2021</a:t>
            </a:r>
          </a:p>
          <a:p>
            <a:pPr algn="l"/>
            <a:r>
              <a:rPr lang="es-ES" sz="2000" dirty="0" smtClean="0"/>
              <a:t>Revisado Mayo 21, 2024</a:t>
            </a:r>
            <a:r>
              <a:rPr lang="es-ES" sz="2000" dirty="0" smtClean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818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Matriz de </a:t>
            </a:r>
            <a:r>
              <a:rPr lang="es-ES_tradnl" b="1" dirty="0" err="1" smtClean="0">
                <a:latin typeface="Arial Narrow"/>
                <a:cs typeface="Arial Narrow"/>
              </a:rPr>
              <a:t>Escalación</a:t>
            </a:r>
            <a:endParaRPr lang="es-ES_tradnl" sz="1600" b="1" dirty="0" smtClean="0">
              <a:latin typeface="Arial Narrow"/>
              <a:cs typeface="Arial Narro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00055"/>
              </p:ext>
            </p:extLst>
          </p:nvPr>
        </p:nvGraphicFramePr>
        <p:xfrm>
          <a:off x="1066800" y="1504950"/>
          <a:ext cx="6994843" cy="16945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6515"/>
                <a:gridCol w="1071087"/>
                <a:gridCol w="2124398"/>
                <a:gridCol w="2422843"/>
              </a:tblGrid>
              <a:tr h="275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Nombre</a:t>
                      </a:r>
                      <a:endParaRPr lang="es-GT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Organización</a:t>
                      </a:r>
                      <a:endParaRPr lang="es-GT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Cargo</a:t>
                      </a:r>
                      <a:endParaRPr lang="es-GT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Contacto</a:t>
                      </a:r>
                      <a:endParaRPr lang="es-GT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Xxxxxxxxxxx@sisap.com</a:t>
                      </a:r>
                      <a:endParaRPr lang="es-GT" sz="1100" b="1" u="sng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</a:t>
                      </a:r>
                      <a:r>
                        <a:rPr lang="es-GT" sz="1100" baseline="0" dirty="0" smtClean="0">
                          <a:effectLst/>
                        </a:rPr>
                        <a:t>  </a:t>
                      </a:r>
                      <a:r>
                        <a:rPr lang="es-GT" sz="1100" baseline="0" dirty="0" err="1" smtClean="0">
                          <a:effectLst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u="sng" dirty="0" smtClean="0">
                          <a:effectLst/>
                          <a:latin typeface="+mn-lt"/>
                          <a:hlinkClick r:id="rId3"/>
                        </a:rPr>
                        <a:t>xxxxxxxxxxx@sisap.com</a:t>
                      </a:r>
                      <a:r>
                        <a:rPr lang="en-US" sz="1100" dirty="0" smtClean="0">
                          <a:effectLst/>
                          <a:latin typeface="+mn-lt"/>
                          <a:hlinkClick r:id="rId3"/>
                        </a:rPr>
                        <a:t> </a:t>
                      </a:r>
                      <a:endParaRPr lang="es-GT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6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u="sng" dirty="0" smtClean="0">
                          <a:effectLst/>
                          <a:latin typeface="+mn-lt"/>
                          <a:hlinkClick r:id="rId4"/>
                        </a:rPr>
                        <a:t>xxxxxxxxxxx@sisap.com</a:t>
                      </a:r>
                      <a:endParaRPr lang="es-GT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u="sng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</a:rPr>
                        <a:t>xxxxxxxxxxx@sisap.com</a:t>
                      </a:r>
                      <a:endParaRPr lang="es-GT" sz="1100" b="0" dirty="0">
                        <a:solidFill>
                          <a:srgbClr val="0066FF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u="sng" dirty="0" smtClean="0">
                          <a:effectLst/>
                          <a:latin typeface="+mn-lt"/>
                          <a:hlinkClick r:id="rId5"/>
                        </a:rPr>
                        <a:t>xxxxxxxxxxx@sisap.com</a:t>
                      </a:r>
                      <a:endParaRPr lang="es-GT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Plan de comunicación</a:t>
            </a:r>
          </a:p>
        </p:txBody>
      </p:sp>
      <p:sp>
        <p:nvSpPr>
          <p:cNvPr id="4" name="CuadroTexto 4"/>
          <p:cNvSpPr txBox="1"/>
          <p:nvPr/>
        </p:nvSpPr>
        <p:spPr>
          <a:xfrm>
            <a:off x="372274" y="1200150"/>
            <a:ext cx="65660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>
                <a:latin typeface="Arial Narrow"/>
                <a:cs typeface="Arial Narrow"/>
              </a:rPr>
              <a:t>Con los </a:t>
            </a:r>
            <a:r>
              <a:rPr lang="es-ES_tradnl" b="1" dirty="0" err="1">
                <a:latin typeface="Arial Narrow"/>
                <a:cs typeface="Arial Narrow"/>
              </a:rPr>
              <a:t>stakeholders</a:t>
            </a:r>
            <a:r>
              <a:rPr lang="es-ES_tradnl" b="1" dirty="0">
                <a:latin typeface="Arial Narrow"/>
                <a:cs typeface="Arial Narrow"/>
              </a:rPr>
              <a:t> directos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-Sesiones semanales de seguimiento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-Actualización de cronogramas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-Minuta de sesiones </a:t>
            </a: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 smtClean="0">
                <a:latin typeface="Arial Narrow"/>
                <a:cs typeface="Arial Narrow"/>
              </a:rPr>
              <a:t>Con los </a:t>
            </a:r>
            <a:r>
              <a:rPr lang="es-ES_tradnl" sz="1600" b="1" dirty="0" err="1">
                <a:latin typeface="Arial Narrow"/>
                <a:cs typeface="Arial Narrow"/>
              </a:rPr>
              <a:t>s</a:t>
            </a:r>
            <a:r>
              <a:rPr lang="es-ES_tradnl" sz="1600" b="1" dirty="0" err="1" smtClean="0">
                <a:latin typeface="Arial Narrow"/>
                <a:cs typeface="Arial Narrow"/>
              </a:rPr>
              <a:t>takeholders</a:t>
            </a:r>
            <a:r>
              <a:rPr lang="es-ES_tradnl" sz="1600" b="1" dirty="0" smtClean="0">
                <a:latin typeface="Arial Narrow"/>
                <a:cs typeface="Arial Narrow"/>
              </a:rPr>
              <a:t> </a:t>
            </a:r>
            <a:r>
              <a:rPr lang="es-ES_tradnl" sz="1600" b="1" dirty="0">
                <a:latin typeface="Arial Narrow"/>
                <a:cs typeface="Arial Narrow"/>
              </a:rPr>
              <a:t>indirectos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-Reporte semanal</a:t>
            </a: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985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Plan de Mitigación de riesgos</a:t>
            </a:r>
          </a:p>
        </p:txBody>
      </p:sp>
      <p:sp>
        <p:nvSpPr>
          <p:cNvPr id="4" name="CuadroTexto 4"/>
          <p:cNvSpPr txBox="1"/>
          <p:nvPr/>
        </p:nvSpPr>
        <p:spPr>
          <a:xfrm>
            <a:off x="372274" y="1200150"/>
            <a:ext cx="65660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Riesgos directos</a:t>
            </a:r>
            <a:endParaRPr lang="es-ES_tradnl" b="1" dirty="0">
              <a:latin typeface="Arial Narrow"/>
              <a:cs typeface="Arial Narrow"/>
            </a:endParaRP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-Retraso en la entrega de HW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-HW defectuoso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-Otro</a:t>
            </a:r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 smtClean="0">
                <a:latin typeface="Arial Narrow"/>
                <a:cs typeface="Arial Narrow"/>
              </a:rPr>
              <a:t>Riesgos indirectos 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-Restricciones gubernamentales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-Problemas del mercado</a:t>
            </a:r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083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Plan de Calidad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72274" y="1080893"/>
            <a:ext cx="656606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>
                <a:latin typeface="Arial Narrow"/>
                <a:cs typeface="Arial Narrow"/>
              </a:rPr>
              <a:t>Calidad en entrega de Hardware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-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Site Survey 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previo a instalar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-Reporte de 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instalación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</a:t>
            </a:r>
            <a:r>
              <a:rPr lang="es-ES" sz="1400" dirty="0" err="1" smtClean="0">
                <a:solidFill>
                  <a:srgbClr val="7F7F7F"/>
                </a:solidFill>
                <a:latin typeface="Arial Narrow"/>
                <a:cs typeface="Arial Narrow"/>
              </a:rPr>
              <a:t>etc</a:t>
            </a:r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>
                <a:latin typeface="Arial Narrow"/>
                <a:cs typeface="Arial Narrow"/>
              </a:rPr>
              <a:t>Calidad en entrega de documentos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Revisión cruzada de 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documentos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</a:t>
            </a:r>
            <a:r>
              <a:rPr lang="es-ES" sz="1400" dirty="0" err="1" smtClean="0">
                <a:solidFill>
                  <a:srgbClr val="7F7F7F"/>
                </a:solidFill>
                <a:latin typeface="Arial Narrow"/>
                <a:cs typeface="Arial Narrow"/>
              </a:rPr>
              <a:t>xxxxxxx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 xx </a:t>
            </a:r>
            <a:r>
              <a:rPr lang="es-ES" sz="1400" dirty="0" err="1" smtClean="0">
                <a:solidFill>
                  <a:srgbClr val="7F7F7F"/>
                </a:solidFill>
                <a:latin typeface="Arial Narrow"/>
                <a:cs typeface="Arial Narrow"/>
              </a:rPr>
              <a:t>xxxxxxx</a:t>
            </a:r>
            <a:endParaRPr lang="es-ES" sz="1400" dirty="0" smtClean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</a:t>
            </a:r>
            <a:r>
              <a:rPr lang="es-ES" sz="1400" dirty="0" err="1" smtClean="0">
                <a:solidFill>
                  <a:srgbClr val="7F7F7F"/>
                </a:solidFill>
                <a:latin typeface="Arial Narrow"/>
                <a:cs typeface="Arial Narrow"/>
              </a:rPr>
              <a:t>etc</a:t>
            </a:r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54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err="1" smtClean="0">
                <a:latin typeface="Arial Narrow"/>
                <a:cs typeface="Arial Narrow"/>
              </a:rPr>
              <a:t>Timeplan</a:t>
            </a:r>
            <a:endParaRPr lang="es-ES_tradnl" b="1" dirty="0" smtClean="0">
              <a:latin typeface="Arial Narrow"/>
              <a:cs typeface="Arial Narrow"/>
            </a:endParaRPr>
          </a:p>
        </p:txBody>
      </p:sp>
      <p:sp>
        <p:nvSpPr>
          <p:cNvPr id="4" name="CuadroTexto 4"/>
          <p:cNvSpPr txBox="1"/>
          <p:nvPr/>
        </p:nvSpPr>
        <p:spPr>
          <a:xfrm>
            <a:off x="372274" y="1200150"/>
            <a:ext cx="656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8" y="1379854"/>
            <a:ext cx="8020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4798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600" dirty="0" smtClean="0"/>
              <a:t>Fin del Día </a:t>
            </a:r>
            <a:r>
              <a:rPr lang="es-GT" sz="3600" dirty="0" smtClean="0"/>
              <a:t>2</a:t>
            </a:r>
          </a:p>
          <a:p>
            <a:r>
              <a:rPr lang="es-GT" dirty="0" smtClean="0"/>
              <a:t>Tarea </a:t>
            </a:r>
          </a:p>
          <a:p>
            <a:r>
              <a:rPr lang="es-GT" dirty="0" smtClean="0"/>
              <a:t>Elaborar la presentación de Kick Off del proyecto</a:t>
            </a:r>
            <a:r>
              <a:rPr lang="es-G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6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10" y="74295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4" name="TextBox 3"/>
          <p:cNvSpPr txBox="1"/>
          <p:nvPr/>
        </p:nvSpPr>
        <p:spPr>
          <a:xfrm>
            <a:off x="1537854" y="36195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b="1" dirty="0" smtClean="0"/>
              <a:t>Gestió</a:t>
            </a:r>
            <a:r>
              <a:rPr lang="es-GT" sz="2800" b="1" dirty="0" smtClean="0"/>
              <a:t>n </a:t>
            </a:r>
            <a:r>
              <a:rPr lang="es-GT" sz="2800" b="1" dirty="0" smtClean="0"/>
              <a:t>del proyecto</a:t>
            </a:r>
            <a:endParaRPr lang="es-GT" sz="2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GT" dirty="0" smtClean="0">
                <a:solidFill>
                  <a:sysClr val="windowText" lastClr="000000"/>
                </a:solidFill>
                <a:latin typeface="Calibri"/>
              </a:rPr>
              <a:t>Kick Off Interno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GT" dirty="0" smtClean="0">
                <a:solidFill>
                  <a:sysClr val="windowText" lastClr="000000"/>
                </a:solidFill>
                <a:latin typeface="Calibri"/>
              </a:rPr>
              <a:t>Project Charter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GT" dirty="0" smtClean="0">
                <a:solidFill>
                  <a:sysClr val="windowText" lastClr="000000"/>
                </a:solidFill>
                <a:latin typeface="Calibri"/>
              </a:rPr>
              <a:t>Cronograma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GT" dirty="0" smtClean="0">
                <a:solidFill>
                  <a:sysClr val="windowText" lastClr="000000"/>
                </a:solidFill>
                <a:latin typeface="Calibri"/>
              </a:rPr>
              <a:t>Kick Off Externo </a:t>
            </a:r>
            <a:endParaRPr lang="es-GT" dirty="0" smtClean="0">
              <a:solidFill>
                <a:sysClr val="windowText" lastClr="000000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GT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7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809750"/>
            <a:ext cx="473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600" dirty="0" smtClean="0"/>
              <a:t>Ejemplo de </a:t>
            </a:r>
          </a:p>
          <a:p>
            <a:r>
              <a:rPr lang="es-GT" sz="3600" dirty="0"/>
              <a:t>P</a:t>
            </a:r>
            <a:r>
              <a:rPr lang="es-GT" sz="3600" dirty="0" smtClean="0"/>
              <a:t>resentación de Kick Off</a:t>
            </a:r>
            <a:endParaRPr lang="es-GT" sz="3600" dirty="0" smtClean="0"/>
          </a:p>
        </p:txBody>
      </p:sp>
    </p:spTree>
    <p:extLst>
      <p:ext uri="{BB962C8B-B14F-4D97-AF65-F5344CB8AC3E}">
        <p14:creationId xmlns:p14="http://schemas.microsoft.com/office/powerpoint/2010/main" val="14914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84" y="2419350"/>
            <a:ext cx="7976814" cy="726141"/>
          </a:xfrm>
        </p:spPr>
        <p:txBody>
          <a:bodyPr>
            <a:noAutofit/>
          </a:bodyPr>
          <a:lstStyle/>
          <a:p>
            <a:pPr algn="l"/>
            <a:r>
              <a:rPr lang="es-GT" sz="3600" dirty="0" smtClean="0"/>
              <a:t>Proyecto                     </a:t>
            </a:r>
            <a:r>
              <a:rPr lang="es-GT" sz="3600" dirty="0" smtClean="0"/>
              <a:t>        Logo del cliente</a:t>
            </a:r>
            <a:endParaRPr lang="es-GT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81350"/>
            <a:ext cx="6400800" cy="419353"/>
          </a:xfrm>
        </p:spPr>
        <p:txBody>
          <a:bodyPr/>
          <a:lstStyle/>
          <a:p>
            <a:pPr algn="l"/>
            <a:r>
              <a:rPr lang="es-ES" sz="2000" dirty="0" smtClean="0"/>
              <a:t>Fecha </a:t>
            </a:r>
            <a:endParaRPr lang="es-G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03" y="1962150"/>
            <a:ext cx="2184512" cy="1917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905778"/>
            <a:ext cx="172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600" dirty="0" smtClean="0">
                <a:solidFill>
                  <a:schemeClr val="bg1"/>
                </a:solidFill>
              </a:rPr>
              <a:t>Kick Off </a:t>
            </a:r>
            <a:endParaRPr lang="es-GT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1"/>
          <p:cNvSpPr txBox="1"/>
          <p:nvPr/>
        </p:nvSpPr>
        <p:spPr>
          <a:xfrm>
            <a:off x="372277" y="975818"/>
            <a:ext cx="732392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Nombre del proyecto: </a:t>
            </a:r>
            <a:r>
              <a:rPr lang="es-ES_tradnl" dirty="0" err="1" smtClean="0">
                <a:latin typeface="Arial Narrow"/>
                <a:cs typeface="Arial Narrow"/>
              </a:rPr>
              <a:t>xxxxxxxxxxxxxxxxxxxxxxxxxxxxxxxxx</a:t>
            </a:r>
            <a:endParaRPr lang="es-ES_tradnl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algn="just"/>
            <a:endParaRPr lang="es-ES_tradnl" b="1" dirty="0">
              <a:latin typeface="Arial Narrow"/>
              <a:cs typeface="Arial Narrow"/>
            </a:endParaRPr>
          </a:p>
          <a:p>
            <a:pPr algn="just"/>
            <a:r>
              <a:rPr lang="es-ES_tradnl" sz="1600" b="1" dirty="0" smtClean="0">
                <a:latin typeface="Arial Narrow"/>
                <a:cs typeface="Arial Narrow"/>
              </a:rPr>
              <a:t>Orden </a:t>
            </a:r>
            <a:r>
              <a:rPr lang="es-ES_tradnl" sz="1600" b="1" dirty="0">
                <a:latin typeface="Arial Narrow"/>
                <a:cs typeface="Arial Narrow"/>
              </a:rPr>
              <a:t>de </a:t>
            </a:r>
            <a:r>
              <a:rPr lang="es-ES_tradnl" sz="1600" b="1" dirty="0" smtClean="0">
                <a:latin typeface="Arial Narrow"/>
                <a:cs typeface="Arial Narrow"/>
              </a:rPr>
              <a:t>Compra: 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999999999</a:t>
            </a:r>
          </a:p>
          <a:p>
            <a:pPr algn="just"/>
            <a:endParaRPr lang="es-ES_tradnl" sz="1600" b="1" dirty="0">
              <a:solidFill>
                <a:srgbClr val="AB132B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>
                <a:latin typeface="Arial Narrow"/>
                <a:cs typeface="Arial Narrow"/>
              </a:rPr>
              <a:t>Descripción: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Configuración de 50 equipos marca xxx con la licencia 4545.</a:t>
            </a:r>
          </a:p>
          <a:p>
            <a:pPr algn="just"/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>
                <a:latin typeface="Arial Narrow"/>
                <a:cs typeface="Arial Narrow"/>
              </a:rPr>
              <a:t>Cliente:</a:t>
            </a:r>
            <a:r>
              <a:rPr lang="es-ES_tradnl" sz="1400" b="1" dirty="0">
                <a:latin typeface="Arial Narrow"/>
                <a:cs typeface="Arial Narrow"/>
              </a:rPr>
              <a:t> 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xxx </a:t>
            </a:r>
            <a:r>
              <a:rPr lang="es-ES" sz="1400" dirty="0" err="1">
                <a:solidFill>
                  <a:srgbClr val="7F7F7F"/>
                </a:solidFill>
                <a:latin typeface="Arial Narrow"/>
                <a:cs typeface="Arial Narrow"/>
              </a:rPr>
              <a:t>xxx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lang="es-ES" sz="1400" dirty="0" err="1">
                <a:solidFill>
                  <a:srgbClr val="7F7F7F"/>
                </a:solidFill>
                <a:latin typeface="Arial Narrow"/>
                <a:cs typeface="Arial Narrow"/>
              </a:rPr>
              <a:t>xxx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lang="es-ES" sz="1400" dirty="0" err="1">
                <a:solidFill>
                  <a:srgbClr val="7F7F7F"/>
                </a:solidFill>
                <a:latin typeface="Arial Narrow"/>
                <a:cs typeface="Arial Narrow"/>
              </a:rPr>
              <a:t>xxx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lang="es-ES" sz="1400" dirty="0" err="1">
                <a:solidFill>
                  <a:srgbClr val="7F7F7F"/>
                </a:solidFill>
                <a:latin typeface="Arial Narrow"/>
                <a:cs typeface="Arial Narrow"/>
              </a:rPr>
              <a:t>xxx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lang="es-ES" sz="1400" dirty="0" err="1">
                <a:solidFill>
                  <a:srgbClr val="7F7F7F"/>
                </a:solidFill>
                <a:latin typeface="Arial Narrow"/>
                <a:cs typeface="Arial Narrow"/>
              </a:rPr>
              <a:t>xxx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lang="es-ES" sz="1400" dirty="0" err="1">
                <a:solidFill>
                  <a:srgbClr val="7F7F7F"/>
                </a:solidFill>
                <a:latin typeface="Arial Narrow"/>
                <a:cs typeface="Arial Narrow"/>
              </a:rPr>
              <a:t>xxx</a:t>
            </a:r>
            <a:endParaRPr lang="es-ES_tradnl" sz="1400" b="1" dirty="0">
              <a:solidFill>
                <a:srgbClr val="AB132B"/>
              </a:solidFill>
              <a:latin typeface="Arial Narrow"/>
              <a:cs typeface="Arial Narrow"/>
            </a:endParaRPr>
          </a:p>
          <a:p>
            <a:pPr algn="just"/>
            <a:endParaRPr lang="es-ES_tradnl" sz="1600" b="1" dirty="0">
              <a:solidFill>
                <a:srgbClr val="AB132B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 err="1">
                <a:latin typeface="Arial Narrow"/>
                <a:cs typeface="Arial Narrow"/>
              </a:rPr>
              <a:t>Background</a:t>
            </a:r>
            <a:endParaRPr lang="es-ES_tradnl" sz="1600" b="1" dirty="0">
              <a:latin typeface="Arial Narrow"/>
              <a:cs typeface="Arial Narrow"/>
            </a:endParaRP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Debido a la  incremento del usos de los servicios el número de clientes ha ido creciendo exponencialmente y esto lleva al cliente a expandir su capacidad para continuar dentro de 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los….</a:t>
            </a:r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321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>
                <a:latin typeface="Arial Narrow"/>
                <a:cs typeface="Arial Narrow"/>
              </a:rPr>
              <a:t>Alcance del </a:t>
            </a:r>
            <a:r>
              <a:rPr lang="es-ES_tradnl" b="1" dirty="0" smtClean="0">
                <a:latin typeface="Arial Narrow"/>
                <a:cs typeface="Arial Narrow"/>
              </a:rPr>
              <a:t>proyecto </a:t>
            </a:r>
            <a:endParaRPr lang="es-ES_tradnl" b="1" dirty="0">
              <a:latin typeface="Arial Narrow"/>
              <a:cs typeface="Arial Narrow"/>
            </a:endParaRPr>
          </a:p>
          <a:p>
            <a:pPr algn="just"/>
            <a:endParaRPr lang="es-ES_tradnl" sz="16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 smtClean="0">
                <a:latin typeface="Arial Narrow"/>
                <a:cs typeface="Arial Narrow"/>
              </a:rPr>
              <a:t>Descripción: </a:t>
            </a:r>
          </a:p>
          <a:p>
            <a:pPr algn="just"/>
            <a:r>
              <a:rPr lang="es-ES" sz="1600" dirty="0" err="1" smtClean="0">
                <a:latin typeface="Arial Narrow"/>
                <a:cs typeface="Arial Narrow"/>
              </a:rPr>
              <a:t>xxxxxxxxxxxxxxxxxxxxxxxxxxxxxxxxxxxxxxxxxxxxxxxxxxxxxxxxxxxx</a:t>
            </a:r>
            <a:endParaRPr lang="es-ES" sz="1600" dirty="0" smtClean="0">
              <a:latin typeface="Arial Narrow"/>
              <a:cs typeface="Arial Narrow"/>
            </a:endParaRPr>
          </a:p>
          <a:p>
            <a:pPr algn="just"/>
            <a:r>
              <a:rPr lang="es-ES" sz="1600" dirty="0" err="1" smtClean="0">
                <a:latin typeface="Arial Narrow"/>
                <a:cs typeface="Arial Narrow"/>
              </a:rPr>
              <a:t>xxxxxxxxxxxxxxxxxxxxxxxxxxxxxxxxxxxxxxxxxxxxxxxxxxxxxxxxxxxx</a:t>
            </a:r>
            <a:endParaRPr lang="es-ES_tradnl" sz="1600" dirty="0" smtClean="0">
              <a:latin typeface="Arial Narrow"/>
              <a:cs typeface="Arial Narrow"/>
            </a:endParaRPr>
          </a:p>
          <a:p>
            <a:pPr algn="just"/>
            <a:endParaRPr lang="es-ES_tradnl" sz="16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 smtClean="0">
                <a:latin typeface="Arial Narrow"/>
                <a:cs typeface="Arial Narrow"/>
              </a:rPr>
              <a:t>Prerrequisitos</a:t>
            </a:r>
          </a:p>
          <a:p>
            <a:pPr algn="just"/>
            <a:r>
              <a:rPr lang="es-ES_tradnl" sz="1600" dirty="0" smtClean="0">
                <a:latin typeface="Arial Narrow"/>
                <a:cs typeface="Arial Narrow"/>
              </a:rPr>
              <a:t>-</a:t>
            </a:r>
            <a:r>
              <a:rPr lang="es-ES_tradnl" sz="1600" dirty="0" err="1" smtClean="0">
                <a:latin typeface="Arial Narrow"/>
                <a:cs typeface="Arial Narrow"/>
              </a:rPr>
              <a:t>xxxxxxxxxxxxxxxxx</a:t>
            </a:r>
            <a:endParaRPr lang="es-ES_tradnl" sz="1600" dirty="0" smtClean="0">
              <a:latin typeface="Arial Narrow"/>
              <a:cs typeface="Arial Narrow"/>
            </a:endParaRPr>
          </a:p>
          <a:p>
            <a:pPr algn="just"/>
            <a:r>
              <a:rPr lang="es-ES_tradnl" sz="1600" dirty="0" smtClean="0">
                <a:latin typeface="Arial Narrow"/>
                <a:cs typeface="Arial Narrow"/>
              </a:rPr>
              <a:t>-</a:t>
            </a:r>
            <a:r>
              <a:rPr lang="es-ES_tradnl" sz="1600" dirty="0" err="1" smtClean="0">
                <a:latin typeface="Arial Narrow"/>
                <a:cs typeface="Arial Narrow"/>
              </a:rPr>
              <a:t>xxxxxxxxxxxxxxxxx</a:t>
            </a:r>
            <a:endParaRPr lang="es-ES_tradnl" sz="1600" dirty="0" smtClean="0">
              <a:latin typeface="Arial Narrow"/>
              <a:cs typeface="Arial Narrow"/>
            </a:endParaRPr>
          </a:p>
          <a:p>
            <a:pPr algn="just"/>
            <a:r>
              <a:rPr lang="es-ES_tradnl" sz="1600" dirty="0" smtClean="0">
                <a:latin typeface="Arial Narrow"/>
                <a:cs typeface="Arial Narrow"/>
              </a:rPr>
              <a:t>-</a:t>
            </a:r>
            <a:r>
              <a:rPr lang="es-ES_tradnl" sz="1600" dirty="0" err="1" smtClean="0">
                <a:latin typeface="Arial Narrow"/>
                <a:cs typeface="Arial Narrow"/>
              </a:rPr>
              <a:t>xxxxxxxxxxxxxxxxx</a:t>
            </a:r>
            <a:endParaRPr lang="es-ES_tradnl" sz="1600" dirty="0" smtClean="0">
              <a:latin typeface="Arial Narrow"/>
              <a:cs typeface="Arial Narrow"/>
            </a:endParaRPr>
          </a:p>
          <a:p>
            <a:pPr algn="just"/>
            <a:endParaRPr lang="es-ES_tradnl" sz="1600" dirty="0" smtClean="0">
              <a:latin typeface="Arial Narrow"/>
              <a:cs typeface="Arial Narrow"/>
            </a:endParaRPr>
          </a:p>
          <a:p>
            <a:pPr algn="just"/>
            <a:r>
              <a:rPr lang="es-ES_tradnl" sz="1600" b="1" dirty="0" smtClean="0">
                <a:latin typeface="Arial Narrow"/>
                <a:cs typeface="Arial Narrow"/>
              </a:rPr>
              <a:t>Hardware</a:t>
            </a:r>
            <a:r>
              <a:rPr lang="es-ES_tradnl" sz="1600" b="1" dirty="0">
                <a:latin typeface="Arial Narrow"/>
                <a:cs typeface="Arial Narrow"/>
              </a:rPr>
              <a:t>:</a:t>
            </a:r>
          </a:p>
          <a:p>
            <a:pPr algn="just"/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-Entrega del </a:t>
            </a:r>
            <a:r>
              <a:rPr lang="es-ES" sz="1400" dirty="0" err="1">
                <a:solidFill>
                  <a:srgbClr val="7F7F7F"/>
                </a:solidFill>
                <a:latin typeface="Arial Narrow"/>
                <a:cs typeface="Arial Narrow"/>
              </a:rPr>
              <a:t>hw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 siguiente con fecha 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xx 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de </a:t>
            </a:r>
            <a:r>
              <a:rPr lang="es-ES" sz="1400" dirty="0" err="1" smtClean="0">
                <a:solidFill>
                  <a:srgbClr val="7F7F7F"/>
                </a:solidFill>
                <a:latin typeface="Arial Narrow"/>
                <a:cs typeface="Arial Narrow"/>
              </a:rPr>
              <a:t>xxxxxxxxx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 </a:t>
            </a:r>
            <a:r>
              <a:rPr lang="es-ES" sz="1400" dirty="0">
                <a:solidFill>
                  <a:srgbClr val="7F7F7F"/>
                </a:solidFill>
                <a:latin typeface="Arial Narrow"/>
                <a:cs typeface="Arial Narrow"/>
              </a:rPr>
              <a:t>de </a:t>
            </a:r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20xx.</a:t>
            </a:r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algn="just"/>
            <a:endParaRPr lang="es-ES_tradnl" sz="1600" b="1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81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Documentación del proyecto</a:t>
            </a:r>
          </a:p>
          <a:p>
            <a:pPr algn="just"/>
            <a:endParaRPr lang="es-ES_tradnl" sz="16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algn="just"/>
            <a:r>
              <a:rPr lang="es-ES_tradnl" sz="1600" b="1" dirty="0" smtClean="0">
                <a:latin typeface="Arial Narrow"/>
                <a:cs typeface="Arial Narrow"/>
              </a:rPr>
              <a:t>La documentación a entregar en este proyecto será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-Plan de trabajo 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-Cronograma</a:t>
            </a:r>
          </a:p>
          <a:p>
            <a:pPr algn="just"/>
            <a:r>
              <a:rPr lang="es-ES" sz="1400" dirty="0" smtClean="0">
                <a:solidFill>
                  <a:srgbClr val="7F7F7F"/>
                </a:solidFill>
                <a:latin typeface="Arial Narrow"/>
                <a:cs typeface="Arial Narrow"/>
              </a:rPr>
              <a:t>-</a:t>
            </a:r>
            <a:r>
              <a:rPr lang="es-ES" sz="1400" dirty="0" err="1" smtClean="0">
                <a:solidFill>
                  <a:srgbClr val="7F7F7F"/>
                </a:solidFill>
                <a:latin typeface="Arial Narrow"/>
                <a:cs typeface="Arial Narrow"/>
              </a:rPr>
              <a:t>etc</a:t>
            </a:r>
            <a:endParaRPr lang="es-ES" sz="1400" dirty="0">
              <a:solidFill>
                <a:srgbClr val="7F7F7F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951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Equipo de trabajo SISAP</a:t>
            </a:r>
          </a:p>
          <a:p>
            <a:pPr algn="just"/>
            <a:endParaRPr lang="es-ES_tradnl" sz="1600" b="1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algn="just"/>
            <a:endParaRPr lang="es-ES_tradnl" sz="16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13652"/>
              </p:ext>
            </p:extLst>
          </p:nvPr>
        </p:nvGraphicFramePr>
        <p:xfrm>
          <a:off x="1066800" y="1504950"/>
          <a:ext cx="6994843" cy="16945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6515"/>
                <a:gridCol w="1071087"/>
                <a:gridCol w="2124398"/>
                <a:gridCol w="2422843"/>
              </a:tblGrid>
              <a:tr h="275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Nombre</a:t>
                      </a:r>
                      <a:endParaRPr lang="es-GT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Organización</a:t>
                      </a:r>
                      <a:endParaRPr lang="es-GT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Cargo</a:t>
                      </a:r>
                      <a:endParaRPr lang="es-GT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Contacto</a:t>
                      </a:r>
                      <a:endParaRPr lang="es-GT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Xxxxxxxxxxx@sisap.com</a:t>
                      </a:r>
                      <a:endParaRPr lang="es-GT" sz="1100" b="1" u="sng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</a:t>
                      </a:r>
                      <a:r>
                        <a:rPr lang="es-GT" sz="1100" baseline="0" dirty="0" smtClean="0">
                          <a:effectLst/>
                        </a:rPr>
                        <a:t>  </a:t>
                      </a:r>
                      <a:r>
                        <a:rPr lang="es-GT" sz="1100" baseline="0" dirty="0" err="1" smtClean="0">
                          <a:effectLst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u="sng" dirty="0" smtClean="0">
                          <a:effectLst/>
                          <a:latin typeface="+mn-lt"/>
                          <a:hlinkClick r:id="rId3"/>
                        </a:rPr>
                        <a:t>xxxxxxxxxxx@sisap.com</a:t>
                      </a:r>
                      <a:r>
                        <a:rPr lang="en-US" sz="1100" dirty="0" smtClean="0">
                          <a:effectLst/>
                          <a:latin typeface="+mn-lt"/>
                          <a:hlinkClick r:id="rId3"/>
                        </a:rPr>
                        <a:t> </a:t>
                      </a:r>
                      <a:endParaRPr lang="es-GT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6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u="sng" dirty="0" smtClean="0">
                          <a:effectLst/>
                          <a:latin typeface="+mn-lt"/>
                          <a:hlinkClick r:id="rId4"/>
                        </a:rPr>
                        <a:t>xxxxxxxxxxx@sisap.com</a:t>
                      </a:r>
                      <a:endParaRPr lang="es-GT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b="0" u="sng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</a:rPr>
                        <a:t>xxxxxxxxxxx@sisap.com</a:t>
                      </a:r>
                      <a:endParaRPr lang="es-GT" sz="1100" b="0" dirty="0">
                        <a:solidFill>
                          <a:srgbClr val="0066FF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7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lang="es-GT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GT" sz="1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000" dirty="0">
                          <a:effectLst/>
                          <a:latin typeface="+mn-lt"/>
                        </a:rPr>
                        <a:t>SISAP</a:t>
                      </a:r>
                      <a:endParaRPr lang="es-GT" sz="1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effectLst/>
                        </a:rPr>
                        <a:t>Xxxxxxxxxxxxxxxxxxxxxxxxx</a:t>
                      </a:r>
                      <a:endParaRPr lang="es-GT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u="sng" dirty="0" smtClean="0">
                          <a:effectLst/>
                          <a:latin typeface="+mn-lt"/>
                          <a:hlinkClick r:id="rId5"/>
                        </a:rPr>
                        <a:t>xxxxxxxxxxx@sisap.com</a:t>
                      </a:r>
                      <a:endParaRPr lang="es-GT" sz="11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429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GT" dirty="0"/>
          </a:p>
          <a:p>
            <a:endParaRPr lang="es-GT" dirty="0"/>
          </a:p>
        </p:txBody>
      </p:sp>
      <p:sp>
        <p:nvSpPr>
          <p:cNvPr id="3" name="CuadroTexto 4"/>
          <p:cNvSpPr txBox="1"/>
          <p:nvPr/>
        </p:nvSpPr>
        <p:spPr>
          <a:xfrm>
            <a:off x="372274" y="590550"/>
            <a:ext cx="65660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b="1" dirty="0" smtClean="0">
                <a:latin typeface="Arial Narrow"/>
                <a:cs typeface="Arial Narrow"/>
              </a:rPr>
              <a:t>Equipo de trabajo del cliente</a:t>
            </a:r>
          </a:p>
          <a:p>
            <a:pPr algn="just"/>
            <a:endParaRPr lang="es-ES_tradnl" sz="1600" b="1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algn="just"/>
            <a:endParaRPr lang="es-ES_tradnl" sz="16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15211"/>
              </p:ext>
            </p:extLst>
          </p:nvPr>
        </p:nvGraphicFramePr>
        <p:xfrm>
          <a:off x="990601" y="1539875"/>
          <a:ext cx="7143751" cy="2714625"/>
        </p:xfrm>
        <a:graphic>
          <a:graphicData uri="http://schemas.openxmlformats.org/drawingml/2006/table">
            <a:tbl>
              <a:tblPr firstRow="1" firstCol="1" bandRow="1"/>
              <a:tblGrid>
                <a:gridCol w="1847851"/>
                <a:gridCol w="3302000"/>
                <a:gridCol w="1993900"/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Nombre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Puesto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Correo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Xxxxxxxxxxxxxxxxxxxxxxxxxxxxxxxx</a:t>
                      </a: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xx </a:t>
                      </a:r>
                      <a:r>
                        <a:rPr lang="en-US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xx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r>
                        <a:rPr lang="es-GT" sz="110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xx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xx X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Xxxxxxxxxxxxxxxxxxxxxxxxxxxxxxxx</a:t>
                      </a: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xx </a:t>
                      </a:r>
                      <a:r>
                        <a:rPr lang="en-US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r>
                        <a:rPr lang="es-GT" sz="110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xx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xx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xx X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r>
                        <a:rPr lang="es-GT" sz="110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xx X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10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100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100" baseline="0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Xxxxxxxxxxxxxxxxx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r>
                        <a:rPr lang="es-GT" sz="1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GT" sz="12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Xxxxxxx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GT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xxxxxxxx@xxxxxxxx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05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WIDE0519</Template>
  <TotalTime>2009</TotalTime>
  <Words>408</Words>
  <Application>Microsoft Office PowerPoint</Application>
  <PresentationFormat>On-screen Show (16:9)</PresentationFormat>
  <Paragraphs>167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WIDE0519</vt:lpstr>
      <vt:lpstr>Curso  Administración de Proyectos Dia 2 </vt:lpstr>
      <vt:lpstr>PowerPoint Presentation</vt:lpstr>
      <vt:lpstr>PowerPoint Presentation</vt:lpstr>
      <vt:lpstr>Proyecto                             Logo del cliente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EXTERNO BDF.</dc:title>
  <dc:creator>Eva Pinto</dc:creator>
  <cp:lastModifiedBy>Edgar Castro</cp:lastModifiedBy>
  <cp:revision>118</cp:revision>
  <dcterms:created xsi:type="dcterms:W3CDTF">2019-10-22T17:55:11Z</dcterms:created>
  <dcterms:modified xsi:type="dcterms:W3CDTF">2024-05-21T18:28:05Z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51ea8133-92c6-455f-b56d-e672631a09a7</vt:lpwstr>
  </property>
  <property fmtid="{D5CDD505-2E9C-101B-9397-08002B2CF9AE}" pid="3" name="CLASSIFICATION">
    <vt:lpwstr>OPERATIVA</vt:lpwstr>
  </property>
</Properties>
</file>