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Noto Serif Bold" charset="1" panose="02020800060500020200"/>
      <p:regular r:id="rId23"/>
    </p:embeddedFont>
    <p:embeddedFont>
      <p:font typeface="Arima Madurai Bold" charset="1" panose="00000800000000000000"/>
      <p:regular r:id="rId24"/>
    </p:embeddedFont>
    <p:embeddedFont>
      <p:font typeface="Overpass Light Bold" charset="1" panose="00000500000000000000"/>
      <p:regular r:id="rId25"/>
    </p:embeddedFont>
    <p:embeddedFont>
      <p:font typeface="Noto Serif" charset="1" panose="02020600060500020200"/>
      <p:regular r:id="rId26"/>
    </p:embeddedFont>
    <p:embeddedFont>
      <p:font typeface="Overpass Light" charset="1" panose="00000400000000000000"/>
      <p:regular r:id="rId27"/>
    </p:embeddedFont>
    <p:embeddedFont>
      <p:font typeface="Aileron Ultra-Bold" charset="1" panose="00000A00000000000000"/>
      <p:regular r:id="rId28"/>
    </p:embeddedFont>
    <p:embeddedFont>
      <p:font typeface="Aileron Bold" charset="1" panose="00000800000000000000"/>
      <p:regular r:id="rId29"/>
    </p:embeddedFont>
    <p:embeddedFont>
      <p:font typeface="Aileron" charset="1" panose="00000500000000000000"/>
      <p:regular r:id="rId30"/>
    </p:embeddedFont>
    <p:embeddedFont>
      <p:font typeface="Montserrat Bold" charset="1" panose="00000800000000000000"/>
      <p:regular r:id="rId31"/>
    </p:embeddedFont>
    <p:embeddedFont>
      <p:font typeface="Montaser Arabic" charset="1" panose="00000500000000000000"/>
      <p:regular r:id="rId32"/>
    </p:embeddedFont>
    <p:embeddedFont>
      <p:font typeface="Montaser Arabic Bold" charset="1" panose="00000800000000000000"/>
      <p:regular r:id="rId33"/>
    </p:embeddedFont>
    <p:embeddedFont>
      <p:font typeface="Garet Bold" charset="1" panose="00000000000000000000"/>
      <p:regular r:id="rId34"/>
    </p:embeddedFont>
    <p:embeddedFont>
      <p:font typeface="Now" charset="1" panose="000005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2.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2.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2.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2.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C4B50"/>
        </a:solidFill>
      </p:bgPr>
    </p:bg>
    <p:spTree>
      <p:nvGrpSpPr>
        <p:cNvPr id="1" name=""/>
        <p:cNvGrpSpPr/>
        <p:nvPr/>
      </p:nvGrpSpPr>
      <p:grpSpPr>
        <a:xfrm>
          <a:off x="0" y="0"/>
          <a:ext cx="0" cy="0"/>
          <a:chOff x="0" y="0"/>
          <a:chExt cx="0" cy="0"/>
        </a:xfrm>
      </p:grpSpPr>
      <p:sp>
        <p:nvSpPr>
          <p:cNvPr name="Freeform 2" id="2"/>
          <p:cNvSpPr/>
          <p:nvPr/>
        </p:nvSpPr>
        <p:spPr>
          <a:xfrm flipH="false" flipV="false" rot="0">
            <a:off x="8078546" y="7374618"/>
            <a:ext cx="2130908" cy="2130908"/>
          </a:xfrm>
          <a:custGeom>
            <a:avLst/>
            <a:gdLst/>
            <a:ahLst/>
            <a:cxnLst/>
            <a:rect r="r" b="b" t="t" l="l"/>
            <a:pathLst>
              <a:path h="2130908" w="2130908">
                <a:moveTo>
                  <a:pt x="0" y="0"/>
                </a:moveTo>
                <a:lnTo>
                  <a:pt x="2130908" y="0"/>
                </a:lnTo>
                <a:lnTo>
                  <a:pt x="2130908" y="2130908"/>
                </a:lnTo>
                <a:lnTo>
                  <a:pt x="0" y="2130908"/>
                </a:lnTo>
                <a:lnTo>
                  <a:pt x="0" y="0"/>
                </a:lnTo>
                <a:close/>
              </a:path>
            </a:pathLst>
          </a:custGeom>
          <a:blipFill>
            <a:blip r:embed="rId2"/>
            <a:stretch>
              <a:fillRect l="0" t="0" r="0" b="0"/>
            </a:stretch>
          </a:blipFill>
        </p:spPr>
      </p:sp>
      <p:sp>
        <p:nvSpPr>
          <p:cNvPr name="Freeform 3" id="3"/>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3">
              <a:alphaModFix amt="50000"/>
            </a:blip>
            <a:stretch>
              <a:fillRect l="0" t="0" r="0" b="0"/>
            </a:stretch>
          </a:blipFill>
        </p:spPr>
      </p:sp>
      <p:sp>
        <p:nvSpPr>
          <p:cNvPr name="TextBox 4" id="4"/>
          <p:cNvSpPr txBox="true"/>
          <p:nvPr/>
        </p:nvSpPr>
        <p:spPr>
          <a:xfrm rot="0">
            <a:off x="1028700" y="1067743"/>
            <a:ext cx="16230600" cy="2057400"/>
          </a:xfrm>
          <a:prstGeom prst="rect">
            <a:avLst/>
          </a:prstGeom>
        </p:spPr>
        <p:txBody>
          <a:bodyPr anchor="t" rtlCol="false" tIns="0" lIns="0" bIns="0" rIns="0">
            <a:spAutoFit/>
          </a:bodyPr>
          <a:lstStyle/>
          <a:p>
            <a:pPr algn="ctr">
              <a:lnSpc>
                <a:spcPts val="16800"/>
              </a:lnSpc>
            </a:pPr>
            <a:r>
              <a:rPr lang="en-US" sz="12000" spc="-120">
                <a:solidFill>
                  <a:srgbClr val="E7E6E2"/>
                </a:solidFill>
                <a:latin typeface="Noto Serif Bold"/>
                <a:ea typeface="Noto Serif Bold"/>
                <a:cs typeface="Noto Serif Bold"/>
                <a:sym typeface="Noto Serif Bold"/>
              </a:rPr>
              <a:t>KICK OFF</a:t>
            </a:r>
          </a:p>
        </p:txBody>
      </p:sp>
      <p:sp>
        <p:nvSpPr>
          <p:cNvPr name="TextBox 5" id="5"/>
          <p:cNvSpPr txBox="true"/>
          <p:nvPr/>
        </p:nvSpPr>
        <p:spPr>
          <a:xfrm rot="0">
            <a:off x="1028700" y="2934643"/>
            <a:ext cx="16230600" cy="1708151"/>
          </a:xfrm>
          <a:prstGeom prst="rect">
            <a:avLst/>
          </a:prstGeom>
        </p:spPr>
        <p:txBody>
          <a:bodyPr anchor="t" rtlCol="false" tIns="0" lIns="0" bIns="0" rIns="0">
            <a:spAutoFit/>
          </a:bodyPr>
          <a:lstStyle/>
          <a:p>
            <a:pPr algn="ctr">
              <a:lnSpc>
                <a:spcPts val="13999"/>
              </a:lnSpc>
            </a:pPr>
            <a:r>
              <a:rPr lang="en-US" sz="9999" spc="1939">
                <a:solidFill>
                  <a:srgbClr val="8C999B"/>
                </a:solidFill>
                <a:latin typeface="Arima Madurai Bold"/>
                <a:ea typeface="Arima Madurai Bold"/>
                <a:cs typeface="Arima Madurai Bold"/>
                <a:sym typeface="Arima Madurai Bold"/>
              </a:rPr>
              <a:t>PROJECT</a:t>
            </a:r>
          </a:p>
        </p:txBody>
      </p:sp>
      <p:sp>
        <p:nvSpPr>
          <p:cNvPr name="TextBox 6" id="6"/>
          <p:cNvSpPr txBox="true"/>
          <p:nvPr/>
        </p:nvSpPr>
        <p:spPr>
          <a:xfrm rot="0">
            <a:off x="8005597" y="4821760"/>
            <a:ext cx="2276805" cy="472440"/>
          </a:xfrm>
          <a:prstGeom prst="rect">
            <a:avLst/>
          </a:prstGeom>
        </p:spPr>
        <p:txBody>
          <a:bodyPr anchor="t" rtlCol="false" tIns="0" lIns="0" bIns="0" rIns="0">
            <a:spAutoFit/>
          </a:bodyPr>
          <a:lstStyle/>
          <a:p>
            <a:pPr algn="l">
              <a:lnSpc>
                <a:spcPts val="3359"/>
              </a:lnSpc>
              <a:spcBef>
                <a:spcPct val="0"/>
              </a:spcBef>
            </a:pPr>
            <a:r>
              <a:rPr lang="en-US" sz="2400" spc="72">
                <a:solidFill>
                  <a:srgbClr val="E7E6E2"/>
                </a:solidFill>
                <a:latin typeface="Overpass Light Bold"/>
                <a:ea typeface="Overpass Light Bold"/>
                <a:cs typeface="Overpass Light Bold"/>
                <a:sym typeface="Overpass Light Bold"/>
              </a:rPr>
              <a:t>06/08/2024</a:t>
            </a:r>
          </a:p>
        </p:txBody>
      </p:sp>
      <p:sp>
        <p:nvSpPr>
          <p:cNvPr name="TextBox 7" id="7"/>
          <p:cNvSpPr txBox="true"/>
          <p:nvPr/>
        </p:nvSpPr>
        <p:spPr>
          <a:xfrm rot="0">
            <a:off x="5713206" y="5746745"/>
            <a:ext cx="6861588" cy="472440"/>
          </a:xfrm>
          <a:prstGeom prst="rect">
            <a:avLst/>
          </a:prstGeom>
        </p:spPr>
        <p:txBody>
          <a:bodyPr anchor="t" rtlCol="false" tIns="0" lIns="0" bIns="0" rIns="0">
            <a:spAutoFit/>
          </a:bodyPr>
          <a:lstStyle/>
          <a:p>
            <a:pPr algn="l">
              <a:lnSpc>
                <a:spcPts val="3359"/>
              </a:lnSpc>
              <a:spcBef>
                <a:spcPct val="0"/>
              </a:spcBef>
            </a:pPr>
            <a:r>
              <a:rPr lang="en-US" sz="2400" spc="72">
                <a:solidFill>
                  <a:srgbClr val="E7E6E2"/>
                </a:solidFill>
                <a:latin typeface="Overpass Light Bold"/>
                <a:ea typeface="Overpass Light Bold"/>
                <a:cs typeface="Overpass Light Bold"/>
                <a:sym typeface="Overpass Light Bold"/>
              </a:rPr>
              <a:t>OCCIDENTES CONSULTORIAS AMBIENTALES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C4B50"/>
        </a:solidFill>
      </p:bgPr>
    </p:bg>
    <p:spTree>
      <p:nvGrpSpPr>
        <p:cNvPr id="1" name=""/>
        <p:cNvGrpSpPr/>
        <p:nvPr/>
      </p:nvGrpSpPr>
      <p:grpSpPr>
        <a:xfrm>
          <a:off x="0" y="0"/>
          <a:ext cx="0" cy="0"/>
          <a:chOff x="0" y="0"/>
          <a:chExt cx="0" cy="0"/>
        </a:xfrm>
      </p:grpSpPr>
      <p:sp>
        <p:nvSpPr>
          <p:cNvPr name="TextBox 2" id="2"/>
          <p:cNvSpPr txBox="true"/>
          <p:nvPr/>
        </p:nvSpPr>
        <p:spPr>
          <a:xfrm rot="0">
            <a:off x="4509264" y="502006"/>
            <a:ext cx="9269471" cy="1225550"/>
          </a:xfrm>
          <a:prstGeom prst="rect">
            <a:avLst/>
          </a:prstGeom>
        </p:spPr>
        <p:txBody>
          <a:bodyPr anchor="t" rtlCol="false" tIns="0" lIns="0" bIns="0" rIns="0">
            <a:spAutoFit/>
          </a:bodyPr>
          <a:lstStyle/>
          <a:p>
            <a:pPr algn="ctr">
              <a:lnSpc>
                <a:spcPts val="5599"/>
              </a:lnSpc>
            </a:pPr>
            <a:r>
              <a:rPr lang="en-US" sz="3999">
                <a:solidFill>
                  <a:srgbClr val="FFFFFF"/>
                </a:solidFill>
                <a:latin typeface="Noto Serif Bold"/>
                <a:ea typeface="Noto Serif Bold"/>
                <a:cs typeface="Noto Serif Bold"/>
                <a:sym typeface="Noto Serif Bold"/>
              </a:rPr>
              <a:t>PLAN DE COMUNCACIÓN</a:t>
            </a:r>
          </a:p>
          <a:p>
            <a:pPr algn="ctr" marL="0" indent="0" lvl="0">
              <a:lnSpc>
                <a:spcPts val="4200"/>
              </a:lnSpc>
              <a:spcBef>
                <a:spcPct val="0"/>
              </a:spcBef>
            </a:pPr>
            <a:r>
              <a:rPr lang="en-US" sz="3000">
                <a:solidFill>
                  <a:srgbClr val="FFFFFF"/>
                </a:solidFill>
                <a:latin typeface="Noto Serif Bold"/>
                <a:ea typeface="Noto Serif Bold"/>
                <a:cs typeface="Noto Serif Bold"/>
                <a:sym typeface="Noto Serif Bold"/>
              </a:rPr>
              <a:t>STAKEHOLDERS DIRECTOS</a:t>
            </a:r>
          </a:p>
        </p:txBody>
      </p:sp>
      <p:grpSp>
        <p:nvGrpSpPr>
          <p:cNvPr name="Group 3" id="3"/>
          <p:cNvGrpSpPr/>
          <p:nvPr/>
        </p:nvGrpSpPr>
        <p:grpSpPr>
          <a:xfrm rot="0">
            <a:off x="2298316" y="6282824"/>
            <a:ext cx="4381957" cy="2411517"/>
            <a:chOff x="0" y="0"/>
            <a:chExt cx="4892275" cy="2692359"/>
          </a:xfrm>
        </p:grpSpPr>
        <p:sp>
          <p:nvSpPr>
            <p:cNvPr name="Freeform 4" id="4"/>
            <p:cNvSpPr/>
            <p:nvPr/>
          </p:nvSpPr>
          <p:spPr>
            <a:xfrm flipH="false" flipV="false" rot="0">
              <a:off x="0" y="0"/>
              <a:ext cx="4892275" cy="2692359"/>
            </a:xfrm>
            <a:custGeom>
              <a:avLst/>
              <a:gdLst/>
              <a:ahLst/>
              <a:cxnLst/>
              <a:rect r="r" b="b" t="t" l="l"/>
              <a:pathLst>
                <a:path h="2692359" w="4892275">
                  <a:moveTo>
                    <a:pt x="4767815" y="2692359"/>
                  </a:moveTo>
                  <a:lnTo>
                    <a:pt x="124460" y="2692359"/>
                  </a:lnTo>
                  <a:cubicBezTo>
                    <a:pt x="55880" y="2692359"/>
                    <a:pt x="0" y="2636479"/>
                    <a:pt x="0" y="2567899"/>
                  </a:cubicBezTo>
                  <a:lnTo>
                    <a:pt x="0" y="124460"/>
                  </a:lnTo>
                  <a:cubicBezTo>
                    <a:pt x="0" y="55880"/>
                    <a:pt x="55880" y="0"/>
                    <a:pt x="124460" y="0"/>
                  </a:cubicBezTo>
                  <a:lnTo>
                    <a:pt x="4767815" y="0"/>
                  </a:lnTo>
                  <a:cubicBezTo>
                    <a:pt x="4836395" y="0"/>
                    <a:pt x="4892275" y="55880"/>
                    <a:pt x="4892275" y="124460"/>
                  </a:cubicBezTo>
                  <a:lnTo>
                    <a:pt x="4892275" y="2567899"/>
                  </a:lnTo>
                  <a:cubicBezTo>
                    <a:pt x="4892275" y="2636479"/>
                    <a:pt x="4836395" y="2692359"/>
                    <a:pt x="4767815" y="2692359"/>
                  </a:cubicBezTo>
                  <a:close/>
                </a:path>
              </a:pathLst>
            </a:custGeom>
            <a:solidFill>
              <a:srgbClr val="062E64"/>
            </a:solidFill>
          </p:spPr>
        </p:sp>
      </p:grpSp>
      <p:sp>
        <p:nvSpPr>
          <p:cNvPr name="AutoShape 5" id="5"/>
          <p:cNvSpPr/>
          <p:nvPr/>
        </p:nvSpPr>
        <p:spPr>
          <a:xfrm flipH="true">
            <a:off x="4508616" y="5445098"/>
            <a:ext cx="6002" cy="1151615"/>
          </a:xfrm>
          <a:prstGeom prst="line">
            <a:avLst/>
          </a:prstGeom>
          <a:ln cap="flat" w="180975">
            <a:solidFill>
              <a:srgbClr val="062E64"/>
            </a:solidFill>
            <a:prstDash val="solid"/>
            <a:headEnd type="none" len="sm" w="sm"/>
            <a:tailEnd type="none" len="sm" w="sm"/>
          </a:ln>
        </p:spPr>
      </p:sp>
      <p:sp>
        <p:nvSpPr>
          <p:cNvPr name="AutoShape 6" id="6"/>
          <p:cNvSpPr/>
          <p:nvPr/>
        </p:nvSpPr>
        <p:spPr>
          <a:xfrm flipV="true">
            <a:off x="4489294" y="5285258"/>
            <a:ext cx="11175037" cy="19806"/>
          </a:xfrm>
          <a:prstGeom prst="line">
            <a:avLst/>
          </a:prstGeom>
          <a:ln cap="flat" w="38100">
            <a:solidFill>
              <a:srgbClr val="575757"/>
            </a:solidFill>
            <a:prstDash val="solid"/>
            <a:headEnd type="none" len="sm" w="sm"/>
            <a:tailEnd type="none" len="sm" w="sm"/>
          </a:ln>
        </p:spPr>
      </p:sp>
      <p:sp>
        <p:nvSpPr>
          <p:cNvPr name="AutoShape 7" id="7"/>
          <p:cNvSpPr/>
          <p:nvPr/>
        </p:nvSpPr>
        <p:spPr>
          <a:xfrm flipV="true">
            <a:off x="7383002" y="4133643"/>
            <a:ext cx="6002" cy="1151615"/>
          </a:xfrm>
          <a:prstGeom prst="line">
            <a:avLst/>
          </a:prstGeom>
          <a:ln cap="flat" w="180975">
            <a:solidFill>
              <a:srgbClr val="127AB0"/>
            </a:solidFill>
            <a:prstDash val="solid"/>
            <a:headEnd type="none" len="sm" w="sm"/>
            <a:tailEnd type="none" len="sm" w="sm"/>
          </a:ln>
        </p:spPr>
      </p:sp>
      <p:sp>
        <p:nvSpPr>
          <p:cNvPr name="Freeform 8" id="8"/>
          <p:cNvSpPr/>
          <p:nvPr/>
        </p:nvSpPr>
        <p:spPr>
          <a:xfrm flipH="false" flipV="false" rot="0">
            <a:off x="6922564" y="4822888"/>
            <a:ext cx="1058996" cy="1058996"/>
          </a:xfrm>
          <a:custGeom>
            <a:avLst/>
            <a:gdLst/>
            <a:ahLst/>
            <a:cxnLst/>
            <a:rect r="r" b="b" t="t" l="l"/>
            <a:pathLst>
              <a:path h="1058996" w="1058996">
                <a:moveTo>
                  <a:pt x="0" y="0"/>
                </a:moveTo>
                <a:lnTo>
                  <a:pt x="1058996" y="0"/>
                </a:lnTo>
                <a:lnTo>
                  <a:pt x="1058996" y="1058997"/>
                </a:lnTo>
                <a:lnTo>
                  <a:pt x="0" y="105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7045380" y="4945704"/>
            <a:ext cx="813365" cy="813365"/>
          </a:xfrm>
          <a:custGeom>
            <a:avLst/>
            <a:gdLst/>
            <a:ahLst/>
            <a:cxnLst/>
            <a:rect r="r" b="b" t="t" l="l"/>
            <a:pathLst>
              <a:path h="813365" w="813365">
                <a:moveTo>
                  <a:pt x="0" y="0"/>
                </a:moveTo>
                <a:lnTo>
                  <a:pt x="813365" y="0"/>
                </a:lnTo>
                <a:lnTo>
                  <a:pt x="813365" y="813365"/>
                </a:lnTo>
                <a:lnTo>
                  <a:pt x="0" y="813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3959796" y="4822888"/>
            <a:ext cx="1058996" cy="1058996"/>
          </a:xfrm>
          <a:custGeom>
            <a:avLst/>
            <a:gdLst/>
            <a:ahLst/>
            <a:cxnLst/>
            <a:rect r="r" b="b" t="t" l="l"/>
            <a:pathLst>
              <a:path h="1058996" w="1058996">
                <a:moveTo>
                  <a:pt x="0" y="0"/>
                </a:moveTo>
                <a:lnTo>
                  <a:pt x="1058996" y="0"/>
                </a:lnTo>
                <a:lnTo>
                  <a:pt x="1058996" y="1058997"/>
                </a:lnTo>
                <a:lnTo>
                  <a:pt x="0" y="105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4082612" y="4945704"/>
            <a:ext cx="813365" cy="813365"/>
          </a:xfrm>
          <a:custGeom>
            <a:avLst/>
            <a:gdLst/>
            <a:ahLst/>
            <a:cxnLst/>
            <a:rect r="r" b="b" t="t" l="l"/>
            <a:pathLst>
              <a:path h="813365" w="813365">
                <a:moveTo>
                  <a:pt x="0" y="0"/>
                </a:moveTo>
                <a:lnTo>
                  <a:pt x="813364" y="0"/>
                </a:lnTo>
                <a:lnTo>
                  <a:pt x="813364" y="813365"/>
                </a:lnTo>
                <a:lnTo>
                  <a:pt x="0" y="81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2" id="12"/>
          <p:cNvSpPr/>
          <p:nvPr/>
        </p:nvSpPr>
        <p:spPr>
          <a:xfrm flipH="true">
            <a:off x="10411830" y="5426864"/>
            <a:ext cx="6002" cy="1151615"/>
          </a:xfrm>
          <a:prstGeom prst="line">
            <a:avLst/>
          </a:prstGeom>
          <a:ln cap="flat" w="180975">
            <a:solidFill>
              <a:srgbClr val="485057"/>
            </a:solidFill>
            <a:prstDash val="solid"/>
            <a:headEnd type="none" len="sm" w="sm"/>
            <a:tailEnd type="none" len="sm" w="sm"/>
          </a:ln>
        </p:spPr>
      </p:sp>
      <p:sp>
        <p:nvSpPr>
          <p:cNvPr name="Freeform 13" id="13"/>
          <p:cNvSpPr/>
          <p:nvPr/>
        </p:nvSpPr>
        <p:spPr>
          <a:xfrm flipH="false" flipV="false" rot="0">
            <a:off x="9885332" y="4822888"/>
            <a:ext cx="1058996" cy="1058996"/>
          </a:xfrm>
          <a:custGeom>
            <a:avLst/>
            <a:gdLst/>
            <a:ahLst/>
            <a:cxnLst/>
            <a:rect r="r" b="b" t="t" l="l"/>
            <a:pathLst>
              <a:path h="1058996" w="1058996">
                <a:moveTo>
                  <a:pt x="0" y="0"/>
                </a:moveTo>
                <a:lnTo>
                  <a:pt x="1058997" y="0"/>
                </a:lnTo>
                <a:lnTo>
                  <a:pt x="1058997" y="1058997"/>
                </a:lnTo>
                <a:lnTo>
                  <a:pt x="0" y="105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008148" y="4945704"/>
            <a:ext cx="813365" cy="813365"/>
          </a:xfrm>
          <a:custGeom>
            <a:avLst/>
            <a:gdLst/>
            <a:ahLst/>
            <a:cxnLst/>
            <a:rect r="r" b="b" t="t" l="l"/>
            <a:pathLst>
              <a:path h="813365" w="813365">
                <a:moveTo>
                  <a:pt x="0" y="0"/>
                </a:moveTo>
                <a:lnTo>
                  <a:pt x="813365" y="0"/>
                </a:lnTo>
                <a:lnTo>
                  <a:pt x="813365" y="813365"/>
                </a:lnTo>
                <a:lnTo>
                  <a:pt x="0" y="8133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15" id="15"/>
          <p:cNvSpPr/>
          <p:nvPr/>
        </p:nvSpPr>
        <p:spPr>
          <a:xfrm flipV="true">
            <a:off x="13423333" y="4133643"/>
            <a:ext cx="6002" cy="1151615"/>
          </a:xfrm>
          <a:prstGeom prst="line">
            <a:avLst/>
          </a:prstGeom>
          <a:ln cap="flat" w="180975">
            <a:solidFill>
              <a:srgbClr val="0097B2"/>
            </a:solidFill>
            <a:prstDash val="solid"/>
            <a:headEnd type="none" len="sm" w="sm"/>
            <a:tailEnd type="none" len="sm" w="sm"/>
          </a:ln>
        </p:spPr>
      </p:sp>
      <p:sp>
        <p:nvSpPr>
          <p:cNvPr name="Freeform 16" id="16"/>
          <p:cNvSpPr/>
          <p:nvPr/>
        </p:nvSpPr>
        <p:spPr>
          <a:xfrm flipH="false" flipV="false" rot="0">
            <a:off x="12906775" y="4822888"/>
            <a:ext cx="1058996" cy="1058996"/>
          </a:xfrm>
          <a:custGeom>
            <a:avLst/>
            <a:gdLst/>
            <a:ahLst/>
            <a:cxnLst/>
            <a:rect r="r" b="b" t="t" l="l"/>
            <a:pathLst>
              <a:path h="1058996" w="1058996">
                <a:moveTo>
                  <a:pt x="0" y="0"/>
                </a:moveTo>
                <a:lnTo>
                  <a:pt x="1058996" y="0"/>
                </a:lnTo>
                <a:lnTo>
                  <a:pt x="1058996" y="1058997"/>
                </a:lnTo>
                <a:lnTo>
                  <a:pt x="0" y="105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3029591" y="4945704"/>
            <a:ext cx="813365" cy="813365"/>
          </a:xfrm>
          <a:custGeom>
            <a:avLst/>
            <a:gdLst/>
            <a:ahLst/>
            <a:cxnLst/>
            <a:rect r="r" b="b" t="t" l="l"/>
            <a:pathLst>
              <a:path h="813365" w="813365">
                <a:moveTo>
                  <a:pt x="0" y="0"/>
                </a:moveTo>
                <a:lnTo>
                  <a:pt x="813364" y="0"/>
                </a:lnTo>
                <a:lnTo>
                  <a:pt x="813364" y="813365"/>
                </a:lnTo>
                <a:lnTo>
                  <a:pt x="0" y="8133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451903" y="7202128"/>
            <a:ext cx="4024643" cy="1266817"/>
          </a:xfrm>
          <a:prstGeom prst="rect">
            <a:avLst/>
          </a:prstGeom>
        </p:spPr>
        <p:txBody>
          <a:bodyPr anchor="t" rtlCol="false" tIns="0" lIns="0" bIns="0" rIns="0">
            <a:spAutoFit/>
          </a:bodyPr>
          <a:lstStyle/>
          <a:p>
            <a:pPr algn="ctr">
              <a:lnSpc>
                <a:spcPts val="1723"/>
              </a:lnSpc>
            </a:pPr>
            <a:r>
              <a:rPr lang="en-US" sz="1498" spc="62">
                <a:solidFill>
                  <a:srgbClr val="FFFFFF"/>
                </a:solidFill>
                <a:latin typeface="Montaser Arabic"/>
                <a:ea typeface="Montaser Arabic"/>
                <a:cs typeface="Montaser Arabic"/>
                <a:sym typeface="Montaser Arabic"/>
              </a:rPr>
              <a:t>Proveer actualizaciones periódicas del cronograma del proyecto para reflejar el progreso real, ajustar plazos según sea necesario, y mantener a todos los stakeholders informados sobre el estado del proyecto.</a:t>
            </a:r>
          </a:p>
        </p:txBody>
      </p:sp>
      <p:grpSp>
        <p:nvGrpSpPr>
          <p:cNvPr name="Group 19" id="19"/>
          <p:cNvGrpSpPr/>
          <p:nvPr/>
        </p:nvGrpSpPr>
        <p:grpSpPr>
          <a:xfrm rot="0">
            <a:off x="8220851" y="6282824"/>
            <a:ext cx="4381957" cy="2411517"/>
            <a:chOff x="0" y="0"/>
            <a:chExt cx="4892275" cy="2692359"/>
          </a:xfrm>
        </p:grpSpPr>
        <p:sp>
          <p:nvSpPr>
            <p:cNvPr name="Freeform 20" id="20"/>
            <p:cNvSpPr/>
            <p:nvPr/>
          </p:nvSpPr>
          <p:spPr>
            <a:xfrm flipH="false" flipV="false" rot="0">
              <a:off x="0" y="0"/>
              <a:ext cx="4892275" cy="2692359"/>
            </a:xfrm>
            <a:custGeom>
              <a:avLst/>
              <a:gdLst/>
              <a:ahLst/>
              <a:cxnLst/>
              <a:rect r="r" b="b" t="t" l="l"/>
              <a:pathLst>
                <a:path h="2692359" w="4892275">
                  <a:moveTo>
                    <a:pt x="4767815" y="2692359"/>
                  </a:moveTo>
                  <a:lnTo>
                    <a:pt x="124460" y="2692359"/>
                  </a:lnTo>
                  <a:cubicBezTo>
                    <a:pt x="55880" y="2692359"/>
                    <a:pt x="0" y="2636479"/>
                    <a:pt x="0" y="2567899"/>
                  </a:cubicBezTo>
                  <a:lnTo>
                    <a:pt x="0" y="124460"/>
                  </a:lnTo>
                  <a:cubicBezTo>
                    <a:pt x="0" y="55880"/>
                    <a:pt x="55880" y="0"/>
                    <a:pt x="124460" y="0"/>
                  </a:cubicBezTo>
                  <a:lnTo>
                    <a:pt x="4767815" y="0"/>
                  </a:lnTo>
                  <a:cubicBezTo>
                    <a:pt x="4836395" y="0"/>
                    <a:pt x="4892275" y="55880"/>
                    <a:pt x="4892275" y="124460"/>
                  </a:cubicBezTo>
                  <a:lnTo>
                    <a:pt x="4892275" y="2567899"/>
                  </a:lnTo>
                  <a:cubicBezTo>
                    <a:pt x="4892275" y="2636479"/>
                    <a:pt x="4836395" y="2692359"/>
                    <a:pt x="4767815" y="2692359"/>
                  </a:cubicBezTo>
                  <a:close/>
                </a:path>
              </a:pathLst>
            </a:custGeom>
            <a:solidFill>
              <a:srgbClr val="485057"/>
            </a:solidFill>
          </p:spPr>
        </p:sp>
      </p:grpSp>
      <p:sp>
        <p:nvSpPr>
          <p:cNvPr name="TextBox 21" id="21"/>
          <p:cNvSpPr txBox="true"/>
          <p:nvPr/>
        </p:nvSpPr>
        <p:spPr>
          <a:xfrm rot="0">
            <a:off x="8524832" y="7616470"/>
            <a:ext cx="3773994" cy="219067"/>
          </a:xfrm>
          <a:prstGeom prst="rect">
            <a:avLst/>
          </a:prstGeom>
        </p:spPr>
        <p:txBody>
          <a:bodyPr anchor="t" rtlCol="false" tIns="0" lIns="0" bIns="0" rIns="0">
            <a:spAutoFit/>
          </a:bodyPr>
          <a:lstStyle/>
          <a:p>
            <a:pPr algn="ctr">
              <a:lnSpc>
                <a:spcPts val="1723"/>
              </a:lnSpc>
            </a:pPr>
            <a:r>
              <a:rPr lang="en-US" sz="1498" spc="62">
                <a:solidFill>
                  <a:srgbClr val="FFFFFF"/>
                </a:solidFill>
                <a:latin typeface="Montaser Arabic"/>
                <a:ea typeface="Montaser Arabic"/>
                <a:cs typeface="Montaser Arabic"/>
                <a:sym typeface="Montaser Arabic"/>
              </a:rPr>
              <a:t>Project Manager</a:t>
            </a:r>
          </a:p>
        </p:txBody>
      </p:sp>
      <p:grpSp>
        <p:nvGrpSpPr>
          <p:cNvPr name="Group 22" id="22"/>
          <p:cNvGrpSpPr/>
          <p:nvPr/>
        </p:nvGrpSpPr>
        <p:grpSpPr>
          <a:xfrm rot="0">
            <a:off x="5359838" y="2011322"/>
            <a:ext cx="4381957" cy="2411517"/>
            <a:chOff x="0" y="0"/>
            <a:chExt cx="4892275" cy="2692359"/>
          </a:xfrm>
        </p:grpSpPr>
        <p:sp>
          <p:nvSpPr>
            <p:cNvPr name="Freeform 23" id="23"/>
            <p:cNvSpPr/>
            <p:nvPr/>
          </p:nvSpPr>
          <p:spPr>
            <a:xfrm flipH="false" flipV="false" rot="0">
              <a:off x="0" y="0"/>
              <a:ext cx="4892275" cy="2692359"/>
            </a:xfrm>
            <a:custGeom>
              <a:avLst/>
              <a:gdLst/>
              <a:ahLst/>
              <a:cxnLst/>
              <a:rect r="r" b="b" t="t" l="l"/>
              <a:pathLst>
                <a:path h="2692359" w="4892275">
                  <a:moveTo>
                    <a:pt x="4767815" y="2692359"/>
                  </a:moveTo>
                  <a:lnTo>
                    <a:pt x="124460" y="2692359"/>
                  </a:lnTo>
                  <a:cubicBezTo>
                    <a:pt x="55880" y="2692359"/>
                    <a:pt x="0" y="2636479"/>
                    <a:pt x="0" y="2567899"/>
                  </a:cubicBezTo>
                  <a:lnTo>
                    <a:pt x="0" y="124460"/>
                  </a:lnTo>
                  <a:cubicBezTo>
                    <a:pt x="0" y="55880"/>
                    <a:pt x="55880" y="0"/>
                    <a:pt x="124460" y="0"/>
                  </a:cubicBezTo>
                  <a:lnTo>
                    <a:pt x="4767815" y="0"/>
                  </a:lnTo>
                  <a:cubicBezTo>
                    <a:pt x="4836395" y="0"/>
                    <a:pt x="4892275" y="55880"/>
                    <a:pt x="4892275" y="124460"/>
                  </a:cubicBezTo>
                  <a:lnTo>
                    <a:pt x="4892275" y="2567899"/>
                  </a:lnTo>
                  <a:cubicBezTo>
                    <a:pt x="4892275" y="2636479"/>
                    <a:pt x="4836395" y="2692359"/>
                    <a:pt x="4767815" y="2692359"/>
                  </a:cubicBezTo>
                  <a:close/>
                </a:path>
              </a:pathLst>
            </a:custGeom>
            <a:solidFill>
              <a:srgbClr val="127AB0"/>
            </a:solidFill>
          </p:spPr>
        </p:sp>
      </p:grpSp>
      <p:sp>
        <p:nvSpPr>
          <p:cNvPr name="TextBox 24" id="24"/>
          <p:cNvSpPr txBox="true"/>
          <p:nvPr/>
        </p:nvSpPr>
        <p:spPr>
          <a:xfrm rot="0">
            <a:off x="5663819" y="3217080"/>
            <a:ext cx="3773994" cy="219067"/>
          </a:xfrm>
          <a:prstGeom prst="rect">
            <a:avLst/>
          </a:prstGeom>
        </p:spPr>
        <p:txBody>
          <a:bodyPr anchor="t" rtlCol="false" tIns="0" lIns="0" bIns="0" rIns="0">
            <a:spAutoFit/>
          </a:bodyPr>
          <a:lstStyle/>
          <a:p>
            <a:pPr algn="ctr">
              <a:lnSpc>
                <a:spcPts val="1723"/>
              </a:lnSpc>
            </a:pPr>
            <a:r>
              <a:rPr lang="en-US" sz="1498" spc="62">
                <a:solidFill>
                  <a:srgbClr val="FFFFFF"/>
                </a:solidFill>
                <a:latin typeface="Montaser Arabic"/>
                <a:ea typeface="Montaser Arabic"/>
                <a:cs typeface="Montaser Arabic"/>
                <a:sym typeface="Montaser Arabic"/>
              </a:rPr>
              <a:t>Reuniones semanales</a:t>
            </a:r>
          </a:p>
        </p:txBody>
      </p:sp>
      <p:grpSp>
        <p:nvGrpSpPr>
          <p:cNvPr name="Group 25" id="25"/>
          <p:cNvGrpSpPr/>
          <p:nvPr/>
        </p:nvGrpSpPr>
        <p:grpSpPr>
          <a:xfrm rot="0">
            <a:off x="11282374" y="2011322"/>
            <a:ext cx="4381957" cy="2411517"/>
            <a:chOff x="0" y="0"/>
            <a:chExt cx="4892275" cy="2692359"/>
          </a:xfrm>
        </p:grpSpPr>
        <p:sp>
          <p:nvSpPr>
            <p:cNvPr name="Freeform 26" id="26"/>
            <p:cNvSpPr/>
            <p:nvPr/>
          </p:nvSpPr>
          <p:spPr>
            <a:xfrm flipH="false" flipV="false" rot="0">
              <a:off x="0" y="0"/>
              <a:ext cx="4892275" cy="2692359"/>
            </a:xfrm>
            <a:custGeom>
              <a:avLst/>
              <a:gdLst/>
              <a:ahLst/>
              <a:cxnLst/>
              <a:rect r="r" b="b" t="t" l="l"/>
              <a:pathLst>
                <a:path h="2692359" w="4892275">
                  <a:moveTo>
                    <a:pt x="4767815" y="2692359"/>
                  </a:moveTo>
                  <a:lnTo>
                    <a:pt x="124460" y="2692359"/>
                  </a:lnTo>
                  <a:cubicBezTo>
                    <a:pt x="55880" y="2692359"/>
                    <a:pt x="0" y="2636479"/>
                    <a:pt x="0" y="2567899"/>
                  </a:cubicBezTo>
                  <a:lnTo>
                    <a:pt x="0" y="124460"/>
                  </a:lnTo>
                  <a:cubicBezTo>
                    <a:pt x="0" y="55880"/>
                    <a:pt x="55880" y="0"/>
                    <a:pt x="124460" y="0"/>
                  </a:cubicBezTo>
                  <a:lnTo>
                    <a:pt x="4767815" y="0"/>
                  </a:lnTo>
                  <a:cubicBezTo>
                    <a:pt x="4836395" y="0"/>
                    <a:pt x="4892275" y="55880"/>
                    <a:pt x="4892275" y="124460"/>
                  </a:cubicBezTo>
                  <a:lnTo>
                    <a:pt x="4892275" y="2567899"/>
                  </a:lnTo>
                  <a:cubicBezTo>
                    <a:pt x="4892275" y="2636479"/>
                    <a:pt x="4836395" y="2692359"/>
                    <a:pt x="4767815" y="2692359"/>
                  </a:cubicBezTo>
                  <a:close/>
                </a:path>
              </a:pathLst>
            </a:custGeom>
            <a:solidFill>
              <a:srgbClr val="0097B2"/>
            </a:solidFill>
          </p:spPr>
        </p:sp>
      </p:grpSp>
      <p:sp>
        <p:nvSpPr>
          <p:cNvPr name="TextBox 27" id="27"/>
          <p:cNvSpPr txBox="true"/>
          <p:nvPr/>
        </p:nvSpPr>
        <p:spPr>
          <a:xfrm rot="0">
            <a:off x="11586355" y="2907513"/>
            <a:ext cx="3773994" cy="1057267"/>
          </a:xfrm>
          <a:prstGeom prst="rect">
            <a:avLst/>
          </a:prstGeom>
        </p:spPr>
        <p:txBody>
          <a:bodyPr anchor="t" rtlCol="false" tIns="0" lIns="0" bIns="0" rIns="0">
            <a:spAutoFit/>
          </a:bodyPr>
          <a:lstStyle/>
          <a:p>
            <a:pPr algn="ctr">
              <a:lnSpc>
                <a:spcPts val="1723"/>
              </a:lnSpc>
            </a:pPr>
            <a:r>
              <a:rPr lang="en-US" sz="1498" spc="62">
                <a:solidFill>
                  <a:srgbClr val="FFFFFF"/>
                </a:solidFill>
                <a:latin typeface="Montaser Arabic"/>
                <a:ea typeface="Montaser Arabic"/>
                <a:cs typeface="Montaser Arabic"/>
                <a:sym typeface="Montaser Arabic"/>
              </a:rPr>
              <a:t>Mantener la transparencia y asegurar que todas las partes interesadas estén al tanto de los cambios en el cronograma y sus implicaciones.</a:t>
            </a:r>
          </a:p>
        </p:txBody>
      </p:sp>
      <p:sp>
        <p:nvSpPr>
          <p:cNvPr name="TextBox 28" id="28"/>
          <p:cNvSpPr txBox="true"/>
          <p:nvPr/>
        </p:nvSpPr>
        <p:spPr>
          <a:xfrm rot="0">
            <a:off x="3457936" y="6730534"/>
            <a:ext cx="2062715" cy="284251"/>
          </a:xfrm>
          <a:prstGeom prst="rect">
            <a:avLst/>
          </a:prstGeom>
        </p:spPr>
        <p:txBody>
          <a:bodyPr anchor="t" rtlCol="false" tIns="0" lIns="0" bIns="0" rIns="0">
            <a:spAutoFit/>
          </a:bodyPr>
          <a:lstStyle/>
          <a:p>
            <a:pPr algn="l">
              <a:lnSpc>
                <a:spcPts val="2230"/>
              </a:lnSpc>
            </a:pPr>
            <a:r>
              <a:rPr lang="en-US" sz="1974" spc="31">
                <a:solidFill>
                  <a:srgbClr val="FFFFFF"/>
                </a:solidFill>
                <a:latin typeface="Montaser Arabic Bold"/>
                <a:ea typeface="Montaser Arabic Bold"/>
                <a:cs typeface="Montaser Arabic Bold"/>
                <a:sym typeface="Montaser Arabic Bold"/>
              </a:rPr>
              <a:t>DESCRIPCIÓN</a:t>
            </a:r>
          </a:p>
        </p:txBody>
      </p:sp>
      <p:sp>
        <p:nvSpPr>
          <p:cNvPr name="TextBox 29" id="29"/>
          <p:cNvSpPr txBox="true"/>
          <p:nvPr/>
        </p:nvSpPr>
        <p:spPr>
          <a:xfrm rot="0">
            <a:off x="6517343" y="2736268"/>
            <a:ext cx="2066948" cy="284251"/>
          </a:xfrm>
          <a:prstGeom prst="rect">
            <a:avLst/>
          </a:prstGeom>
        </p:spPr>
        <p:txBody>
          <a:bodyPr anchor="t" rtlCol="false" tIns="0" lIns="0" bIns="0" rIns="0">
            <a:spAutoFit/>
          </a:bodyPr>
          <a:lstStyle/>
          <a:p>
            <a:pPr algn="ctr">
              <a:lnSpc>
                <a:spcPts val="2230"/>
              </a:lnSpc>
            </a:pPr>
            <a:r>
              <a:rPr lang="en-US" sz="1974" spc="31">
                <a:solidFill>
                  <a:srgbClr val="FFFFFF"/>
                </a:solidFill>
                <a:latin typeface="Montaser Arabic Bold"/>
                <a:ea typeface="Montaser Arabic Bold"/>
                <a:cs typeface="Montaser Arabic Bold"/>
                <a:sym typeface="Montaser Arabic Bold"/>
              </a:rPr>
              <a:t>FRECUENCIA</a:t>
            </a:r>
          </a:p>
        </p:txBody>
      </p:sp>
      <p:sp>
        <p:nvSpPr>
          <p:cNvPr name="TextBox 30" id="30"/>
          <p:cNvSpPr txBox="true"/>
          <p:nvPr/>
        </p:nvSpPr>
        <p:spPr>
          <a:xfrm rot="0">
            <a:off x="9252209" y="6693251"/>
            <a:ext cx="2319242" cy="284251"/>
          </a:xfrm>
          <a:prstGeom prst="rect">
            <a:avLst/>
          </a:prstGeom>
        </p:spPr>
        <p:txBody>
          <a:bodyPr anchor="t" rtlCol="false" tIns="0" lIns="0" bIns="0" rIns="0">
            <a:spAutoFit/>
          </a:bodyPr>
          <a:lstStyle/>
          <a:p>
            <a:pPr algn="ctr">
              <a:lnSpc>
                <a:spcPts val="2230"/>
              </a:lnSpc>
            </a:pPr>
            <a:r>
              <a:rPr lang="en-US" sz="1974" spc="31">
                <a:solidFill>
                  <a:srgbClr val="FFFFFF"/>
                </a:solidFill>
                <a:latin typeface="Montaser Arabic Bold"/>
                <a:ea typeface="Montaser Arabic Bold"/>
                <a:cs typeface="Montaser Arabic Bold"/>
                <a:sym typeface="Montaser Arabic Bold"/>
              </a:rPr>
              <a:t>RESPONSABLE</a:t>
            </a:r>
          </a:p>
        </p:txBody>
      </p:sp>
      <p:sp>
        <p:nvSpPr>
          <p:cNvPr name="TextBox 31" id="31"/>
          <p:cNvSpPr txBox="true"/>
          <p:nvPr/>
        </p:nvSpPr>
        <p:spPr>
          <a:xfrm rot="0">
            <a:off x="12670639" y="2442492"/>
            <a:ext cx="1605427" cy="284251"/>
          </a:xfrm>
          <a:prstGeom prst="rect">
            <a:avLst/>
          </a:prstGeom>
        </p:spPr>
        <p:txBody>
          <a:bodyPr anchor="t" rtlCol="false" tIns="0" lIns="0" bIns="0" rIns="0">
            <a:spAutoFit/>
          </a:bodyPr>
          <a:lstStyle/>
          <a:p>
            <a:pPr algn="ctr">
              <a:lnSpc>
                <a:spcPts val="2230"/>
              </a:lnSpc>
            </a:pPr>
            <a:r>
              <a:rPr lang="en-US" sz="1974" spc="31">
                <a:solidFill>
                  <a:srgbClr val="FFFFFF"/>
                </a:solidFill>
                <a:latin typeface="Montaser Arabic Bold"/>
                <a:ea typeface="Montaser Arabic Bold"/>
                <a:cs typeface="Montaser Arabic Bold"/>
                <a:sym typeface="Montaser Arabic Bold"/>
              </a:rPr>
              <a:t>OBJETIVO</a:t>
            </a:r>
          </a:p>
        </p:txBody>
      </p:sp>
      <p:sp>
        <p:nvSpPr>
          <p:cNvPr name="TextBox 32" id="32"/>
          <p:cNvSpPr txBox="true"/>
          <p:nvPr/>
        </p:nvSpPr>
        <p:spPr>
          <a:xfrm rot="0">
            <a:off x="4617473" y="9201150"/>
            <a:ext cx="9269471" cy="481330"/>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oto Serif Bold"/>
                <a:ea typeface="Noto Serif Bold"/>
                <a:cs typeface="Noto Serif Bold"/>
                <a:sym typeface="Noto Serif Bold"/>
              </a:rPr>
              <a:t>ACTUALIZACIÓN DE CRONOGRAMAS</a:t>
            </a:r>
          </a:p>
        </p:txBody>
      </p:sp>
      <p:sp>
        <p:nvSpPr>
          <p:cNvPr name="Freeform 33" id="33"/>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12">
              <a:alphaModFix amt="50000"/>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C4B50"/>
        </a:solidFill>
      </p:bgPr>
    </p:bg>
    <p:spTree>
      <p:nvGrpSpPr>
        <p:cNvPr id="1" name=""/>
        <p:cNvGrpSpPr/>
        <p:nvPr/>
      </p:nvGrpSpPr>
      <p:grpSpPr>
        <a:xfrm>
          <a:off x="0" y="0"/>
          <a:ext cx="0" cy="0"/>
          <a:chOff x="0" y="0"/>
          <a:chExt cx="0" cy="0"/>
        </a:xfrm>
      </p:grpSpPr>
      <p:sp>
        <p:nvSpPr>
          <p:cNvPr name="TextBox 2" id="2"/>
          <p:cNvSpPr txBox="true"/>
          <p:nvPr/>
        </p:nvSpPr>
        <p:spPr>
          <a:xfrm rot="0">
            <a:off x="4509264" y="502006"/>
            <a:ext cx="9269471" cy="1225550"/>
          </a:xfrm>
          <a:prstGeom prst="rect">
            <a:avLst/>
          </a:prstGeom>
        </p:spPr>
        <p:txBody>
          <a:bodyPr anchor="t" rtlCol="false" tIns="0" lIns="0" bIns="0" rIns="0">
            <a:spAutoFit/>
          </a:bodyPr>
          <a:lstStyle/>
          <a:p>
            <a:pPr algn="ctr">
              <a:lnSpc>
                <a:spcPts val="5599"/>
              </a:lnSpc>
            </a:pPr>
            <a:r>
              <a:rPr lang="en-US" sz="3999">
                <a:solidFill>
                  <a:srgbClr val="FFFFFF"/>
                </a:solidFill>
                <a:latin typeface="Noto Serif Bold"/>
                <a:ea typeface="Noto Serif Bold"/>
                <a:cs typeface="Noto Serif Bold"/>
                <a:sym typeface="Noto Serif Bold"/>
              </a:rPr>
              <a:t>PLAN DE COMUNCACIÓN</a:t>
            </a:r>
          </a:p>
          <a:p>
            <a:pPr algn="ctr" marL="0" indent="0" lvl="0">
              <a:lnSpc>
                <a:spcPts val="4200"/>
              </a:lnSpc>
              <a:spcBef>
                <a:spcPct val="0"/>
              </a:spcBef>
            </a:pPr>
            <a:r>
              <a:rPr lang="en-US" sz="3000">
                <a:solidFill>
                  <a:srgbClr val="FFFFFF"/>
                </a:solidFill>
                <a:latin typeface="Noto Serif Bold"/>
                <a:ea typeface="Noto Serif Bold"/>
                <a:cs typeface="Noto Serif Bold"/>
                <a:sym typeface="Noto Serif Bold"/>
              </a:rPr>
              <a:t>STAKEHOLDERS DIRECTOS</a:t>
            </a:r>
          </a:p>
        </p:txBody>
      </p:sp>
      <p:grpSp>
        <p:nvGrpSpPr>
          <p:cNvPr name="Group 3" id="3"/>
          <p:cNvGrpSpPr/>
          <p:nvPr/>
        </p:nvGrpSpPr>
        <p:grpSpPr>
          <a:xfrm rot="0">
            <a:off x="2298316" y="6282824"/>
            <a:ext cx="4381957" cy="2411517"/>
            <a:chOff x="0" y="0"/>
            <a:chExt cx="4892275" cy="2692359"/>
          </a:xfrm>
        </p:grpSpPr>
        <p:sp>
          <p:nvSpPr>
            <p:cNvPr name="Freeform 4" id="4"/>
            <p:cNvSpPr/>
            <p:nvPr/>
          </p:nvSpPr>
          <p:spPr>
            <a:xfrm flipH="false" flipV="false" rot="0">
              <a:off x="0" y="0"/>
              <a:ext cx="4892275" cy="2692359"/>
            </a:xfrm>
            <a:custGeom>
              <a:avLst/>
              <a:gdLst/>
              <a:ahLst/>
              <a:cxnLst/>
              <a:rect r="r" b="b" t="t" l="l"/>
              <a:pathLst>
                <a:path h="2692359" w="4892275">
                  <a:moveTo>
                    <a:pt x="4767815" y="2692359"/>
                  </a:moveTo>
                  <a:lnTo>
                    <a:pt x="124460" y="2692359"/>
                  </a:lnTo>
                  <a:cubicBezTo>
                    <a:pt x="55880" y="2692359"/>
                    <a:pt x="0" y="2636479"/>
                    <a:pt x="0" y="2567899"/>
                  </a:cubicBezTo>
                  <a:lnTo>
                    <a:pt x="0" y="124460"/>
                  </a:lnTo>
                  <a:cubicBezTo>
                    <a:pt x="0" y="55880"/>
                    <a:pt x="55880" y="0"/>
                    <a:pt x="124460" y="0"/>
                  </a:cubicBezTo>
                  <a:lnTo>
                    <a:pt x="4767815" y="0"/>
                  </a:lnTo>
                  <a:cubicBezTo>
                    <a:pt x="4836395" y="0"/>
                    <a:pt x="4892275" y="55880"/>
                    <a:pt x="4892275" y="124460"/>
                  </a:cubicBezTo>
                  <a:lnTo>
                    <a:pt x="4892275" y="2567899"/>
                  </a:lnTo>
                  <a:cubicBezTo>
                    <a:pt x="4892275" y="2636479"/>
                    <a:pt x="4836395" y="2692359"/>
                    <a:pt x="4767815" y="2692359"/>
                  </a:cubicBezTo>
                  <a:close/>
                </a:path>
              </a:pathLst>
            </a:custGeom>
            <a:solidFill>
              <a:srgbClr val="062E64"/>
            </a:solidFill>
          </p:spPr>
        </p:sp>
      </p:grpSp>
      <p:sp>
        <p:nvSpPr>
          <p:cNvPr name="AutoShape 5" id="5"/>
          <p:cNvSpPr/>
          <p:nvPr/>
        </p:nvSpPr>
        <p:spPr>
          <a:xfrm flipH="true">
            <a:off x="4508616" y="5445098"/>
            <a:ext cx="6002" cy="1151615"/>
          </a:xfrm>
          <a:prstGeom prst="line">
            <a:avLst/>
          </a:prstGeom>
          <a:ln cap="flat" w="180975">
            <a:solidFill>
              <a:srgbClr val="062E64"/>
            </a:solidFill>
            <a:prstDash val="solid"/>
            <a:headEnd type="none" len="sm" w="sm"/>
            <a:tailEnd type="none" len="sm" w="sm"/>
          </a:ln>
        </p:spPr>
      </p:sp>
      <p:sp>
        <p:nvSpPr>
          <p:cNvPr name="AutoShape 6" id="6"/>
          <p:cNvSpPr/>
          <p:nvPr/>
        </p:nvSpPr>
        <p:spPr>
          <a:xfrm flipV="true">
            <a:off x="4489294" y="5285258"/>
            <a:ext cx="11175037" cy="19806"/>
          </a:xfrm>
          <a:prstGeom prst="line">
            <a:avLst/>
          </a:prstGeom>
          <a:ln cap="flat" w="38100">
            <a:solidFill>
              <a:srgbClr val="575757"/>
            </a:solidFill>
            <a:prstDash val="solid"/>
            <a:headEnd type="none" len="sm" w="sm"/>
            <a:tailEnd type="none" len="sm" w="sm"/>
          </a:ln>
        </p:spPr>
      </p:sp>
      <p:sp>
        <p:nvSpPr>
          <p:cNvPr name="AutoShape 7" id="7"/>
          <p:cNvSpPr/>
          <p:nvPr/>
        </p:nvSpPr>
        <p:spPr>
          <a:xfrm flipV="true">
            <a:off x="7383002" y="4133643"/>
            <a:ext cx="6002" cy="1151615"/>
          </a:xfrm>
          <a:prstGeom prst="line">
            <a:avLst/>
          </a:prstGeom>
          <a:ln cap="flat" w="180975">
            <a:solidFill>
              <a:srgbClr val="127AB0"/>
            </a:solidFill>
            <a:prstDash val="solid"/>
            <a:headEnd type="none" len="sm" w="sm"/>
            <a:tailEnd type="none" len="sm" w="sm"/>
          </a:ln>
        </p:spPr>
      </p:sp>
      <p:sp>
        <p:nvSpPr>
          <p:cNvPr name="Freeform 8" id="8"/>
          <p:cNvSpPr/>
          <p:nvPr/>
        </p:nvSpPr>
        <p:spPr>
          <a:xfrm flipH="false" flipV="false" rot="0">
            <a:off x="6922564" y="4822888"/>
            <a:ext cx="1058996" cy="1058996"/>
          </a:xfrm>
          <a:custGeom>
            <a:avLst/>
            <a:gdLst/>
            <a:ahLst/>
            <a:cxnLst/>
            <a:rect r="r" b="b" t="t" l="l"/>
            <a:pathLst>
              <a:path h="1058996" w="1058996">
                <a:moveTo>
                  <a:pt x="0" y="0"/>
                </a:moveTo>
                <a:lnTo>
                  <a:pt x="1058996" y="0"/>
                </a:lnTo>
                <a:lnTo>
                  <a:pt x="1058996" y="1058997"/>
                </a:lnTo>
                <a:lnTo>
                  <a:pt x="0" y="105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7045380" y="4945704"/>
            <a:ext cx="813365" cy="813365"/>
          </a:xfrm>
          <a:custGeom>
            <a:avLst/>
            <a:gdLst/>
            <a:ahLst/>
            <a:cxnLst/>
            <a:rect r="r" b="b" t="t" l="l"/>
            <a:pathLst>
              <a:path h="813365" w="813365">
                <a:moveTo>
                  <a:pt x="0" y="0"/>
                </a:moveTo>
                <a:lnTo>
                  <a:pt x="813365" y="0"/>
                </a:lnTo>
                <a:lnTo>
                  <a:pt x="813365" y="813365"/>
                </a:lnTo>
                <a:lnTo>
                  <a:pt x="0" y="813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3959796" y="4822888"/>
            <a:ext cx="1058996" cy="1058996"/>
          </a:xfrm>
          <a:custGeom>
            <a:avLst/>
            <a:gdLst/>
            <a:ahLst/>
            <a:cxnLst/>
            <a:rect r="r" b="b" t="t" l="l"/>
            <a:pathLst>
              <a:path h="1058996" w="1058996">
                <a:moveTo>
                  <a:pt x="0" y="0"/>
                </a:moveTo>
                <a:lnTo>
                  <a:pt x="1058996" y="0"/>
                </a:lnTo>
                <a:lnTo>
                  <a:pt x="1058996" y="1058997"/>
                </a:lnTo>
                <a:lnTo>
                  <a:pt x="0" y="105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4082612" y="4945704"/>
            <a:ext cx="813365" cy="813365"/>
          </a:xfrm>
          <a:custGeom>
            <a:avLst/>
            <a:gdLst/>
            <a:ahLst/>
            <a:cxnLst/>
            <a:rect r="r" b="b" t="t" l="l"/>
            <a:pathLst>
              <a:path h="813365" w="813365">
                <a:moveTo>
                  <a:pt x="0" y="0"/>
                </a:moveTo>
                <a:lnTo>
                  <a:pt x="813364" y="0"/>
                </a:lnTo>
                <a:lnTo>
                  <a:pt x="813364" y="813365"/>
                </a:lnTo>
                <a:lnTo>
                  <a:pt x="0" y="81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2" id="12"/>
          <p:cNvSpPr/>
          <p:nvPr/>
        </p:nvSpPr>
        <p:spPr>
          <a:xfrm flipH="true">
            <a:off x="10411830" y="5426864"/>
            <a:ext cx="6002" cy="1151615"/>
          </a:xfrm>
          <a:prstGeom prst="line">
            <a:avLst/>
          </a:prstGeom>
          <a:ln cap="flat" w="180975">
            <a:solidFill>
              <a:srgbClr val="485057"/>
            </a:solidFill>
            <a:prstDash val="solid"/>
            <a:headEnd type="none" len="sm" w="sm"/>
            <a:tailEnd type="none" len="sm" w="sm"/>
          </a:ln>
        </p:spPr>
      </p:sp>
      <p:sp>
        <p:nvSpPr>
          <p:cNvPr name="Freeform 13" id="13"/>
          <p:cNvSpPr/>
          <p:nvPr/>
        </p:nvSpPr>
        <p:spPr>
          <a:xfrm flipH="false" flipV="false" rot="0">
            <a:off x="9885332" y="4822888"/>
            <a:ext cx="1058996" cy="1058996"/>
          </a:xfrm>
          <a:custGeom>
            <a:avLst/>
            <a:gdLst/>
            <a:ahLst/>
            <a:cxnLst/>
            <a:rect r="r" b="b" t="t" l="l"/>
            <a:pathLst>
              <a:path h="1058996" w="1058996">
                <a:moveTo>
                  <a:pt x="0" y="0"/>
                </a:moveTo>
                <a:lnTo>
                  <a:pt x="1058997" y="0"/>
                </a:lnTo>
                <a:lnTo>
                  <a:pt x="1058997" y="1058997"/>
                </a:lnTo>
                <a:lnTo>
                  <a:pt x="0" y="105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008148" y="4945704"/>
            <a:ext cx="813365" cy="813365"/>
          </a:xfrm>
          <a:custGeom>
            <a:avLst/>
            <a:gdLst/>
            <a:ahLst/>
            <a:cxnLst/>
            <a:rect r="r" b="b" t="t" l="l"/>
            <a:pathLst>
              <a:path h="813365" w="813365">
                <a:moveTo>
                  <a:pt x="0" y="0"/>
                </a:moveTo>
                <a:lnTo>
                  <a:pt x="813365" y="0"/>
                </a:lnTo>
                <a:lnTo>
                  <a:pt x="813365" y="813365"/>
                </a:lnTo>
                <a:lnTo>
                  <a:pt x="0" y="8133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15" id="15"/>
          <p:cNvSpPr/>
          <p:nvPr/>
        </p:nvSpPr>
        <p:spPr>
          <a:xfrm flipV="true">
            <a:off x="13423333" y="4133643"/>
            <a:ext cx="6002" cy="1151615"/>
          </a:xfrm>
          <a:prstGeom prst="line">
            <a:avLst/>
          </a:prstGeom>
          <a:ln cap="flat" w="180975">
            <a:solidFill>
              <a:srgbClr val="0097B2"/>
            </a:solidFill>
            <a:prstDash val="solid"/>
            <a:headEnd type="none" len="sm" w="sm"/>
            <a:tailEnd type="none" len="sm" w="sm"/>
          </a:ln>
        </p:spPr>
      </p:sp>
      <p:sp>
        <p:nvSpPr>
          <p:cNvPr name="Freeform 16" id="16"/>
          <p:cNvSpPr/>
          <p:nvPr/>
        </p:nvSpPr>
        <p:spPr>
          <a:xfrm flipH="false" flipV="false" rot="0">
            <a:off x="12906775" y="4822888"/>
            <a:ext cx="1058996" cy="1058996"/>
          </a:xfrm>
          <a:custGeom>
            <a:avLst/>
            <a:gdLst/>
            <a:ahLst/>
            <a:cxnLst/>
            <a:rect r="r" b="b" t="t" l="l"/>
            <a:pathLst>
              <a:path h="1058996" w="1058996">
                <a:moveTo>
                  <a:pt x="0" y="0"/>
                </a:moveTo>
                <a:lnTo>
                  <a:pt x="1058996" y="0"/>
                </a:lnTo>
                <a:lnTo>
                  <a:pt x="1058996" y="1058997"/>
                </a:lnTo>
                <a:lnTo>
                  <a:pt x="0" y="105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3029591" y="4945704"/>
            <a:ext cx="813365" cy="813365"/>
          </a:xfrm>
          <a:custGeom>
            <a:avLst/>
            <a:gdLst/>
            <a:ahLst/>
            <a:cxnLst/>
            <a:rect r="r" b="b" t="t" l="l"/>
            <a:pathLst>
              <a:path h="813365" w="813365">
                <a:moveTo>
                  <a:pt x="0" y="0"/>
                </a:moveTo>
                <a:lnTo>
                  <a:pt x="813364" y="0"/>
                </a:lnTo>
                <a:lnTo>
                  <a:pt x="813364" y="813365"/>
                </a:lnTo>
                <a:lnTo>
                  <a:pt x="0" y="8133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451903" y="7202128"/>
            <a:ext cx="4024643" cy="1266817"/>
          </a:xfrm>
          <a:prstGeom prst="rect">
            <a:avLst/>
          </a:prstGeom>
        </p:spPr>
        <p:txBody>
          <a:bodyPr anchor="t" rtlCol="false" tIns="0" lIns="0" bIns="0" rIns="0">
            <a:spAutoFit/>
          </a:bodyPr>
          <a:lstStyle/>
          <a:p>
            <a:pPr algn="ctr">
              <a:lnSpc>
                <a:spcPts val="1723"/>
              </a:lnSpc>
            </a:pPr>
            <a:r>
              <a:rPr lang="en-US" sz="1498" spc="62">
                <a:solidFill>
                  <a:srgbClr val="FFFFFF"/>
                </a:solidFill>
                <a:latin typeface="Montaser Arabic"/>
                <a:ea typeface="Montaser Arabic"/>
                <a:cs typeface="Montaser Arabic"/>
                <a:sym typeface="Montaser Arabic"/>
              </a:rPr>
              <a:t>Documentar las discusiones, decisiones y acciones acordadas en cada sesión de seguimiento, y distribuir las minutas a todos los participantes y stakeholders relevantes.</a:t>
            </a:r>
          </a:p>
        </p:txBody>
      </p:sp>
      <p:grpSp>
        <p:nvGrpSpPr>
          <p:cNvPr name="Group 19" id="19"/>
          <p:cNvGrpSpPr/>
          <p:nvPr/>
        </p:nvGrpSpPr>
        <p:grpSpPr>
          <a:xfrm rot="0">
            <a:off x="8220851" y="6282824"/>
            <a:ext cx="4381957" cy="2411517"/>
            <a:chOff x="0" y="0"/>
            <a:chExt cx="4892275" cy="2692359"/>
          </a:xfrm>
        </p:grpSpPr>
        <p:sp>
          <p:nvSpPr>
            <p:cNvPr name="Freeform 20" id="20"/>
            <p:cNvSpPr/>
            <p:nvPr/>
          </p:nvSpPr>
          <p:spPr>
            <a:xfrm flipH="false" flipV="false" rot="0">
              <a:off x="0" y="0"/>
              <a:ext cx="4892275" cy="2692359"/>
            </a:xfrm>
            <a:custGeom>
              <a:avLst/>
              <a:gdLst/>
              <a:ahLst/>
              <a:cxnLst/>
              <a:rect r="r" b="b" t="t" l="l"/>
              <a:pathLst>
                <a:path h="2692359" w="4892275">
                  <a:moveTo>
                    <a:pt x="4767815" y="2692359"/>
                  </a:moveTo>
                  <a:lnTo>
                    <a:pt x="124460" y="2692359"/>
                  </a:lnTo>
                  <a:cubicBezTo>
                    <a:pt x="55880" y="2692359"/>
                    <a:pt x="0" y="2636479"/>
                    <a:pt x="0" y="2567899"/>
                  </a:cubicBezTo>
                  <a:lnTo>
                    <a:pt x="0" y="124460"/>
                  </a:lnTo>
                  <a:cubicBezTo>
                    <a:pt x="0" y="55880"/>
                    <a:pt x="55880" y="0"/>
                    <a:pt x="124460" y="0"/>
                  </a:cubicBezTo>
                  <a:lnTo>
                    <a:pt x="4767815" y="0"/>
                  </a:lnTo>
                  <a:cubicBezTo>
                    <a:pt x="4836395" y="0"/>
                    <a:pt x="4892275" y="55880"/>
                    <a:pt x="4892275" y="124460"/>
                  </a:cubicBezTo>
                  <a:lnTo>
                    <a:pt x="4892275" y="2567899"/>
                  </a:lnTo>
                  <a:cubicBezTo>
                    <a:pt x="4892275" y="2636479"/>
                    <a:pt x="4836395" y="2692359"/>
                    <a:pt x="4767815" y="2692359"/>
                  </a:cubicBezTo>
                  <a:close/>
                </a:path>
              </a:pathLst>
            </a:custGeom>
            <a:solidFill>
              <a:srgbClr val="485057"/>
            </a:solidFill>
          </p:spPr>
        </p:sp>
      </p:grpSp>
      <p:sp>
        <p:nvSpPr>
          <p:cNvPr name="TextBox 21" id="21"/>
          <p:cNvSpPr txBox="true"/>
          <p:nvPr/>
        </p:nvSpPr>
        <p:spPr>
          <a:xfrm rot="0">
            <a:off x="8524832" y="7616470"/>
            <a:ext cx="3773994" cy="219067"/>
          </a:xfrm>
          <a:prstGeom prst="rect">
            <a:avLst/>
          </a:prstGeom>
        </p:spPr>
        <p:txBody>
          <a:bodyPr anchor="t" rtlCol="false" tIns="0" lIns="0" bIns="0" rIns="0">
            <a:spAutoFit/>
          </a:bodyPr>
          <a:lstStyle/>
          <a:p>
            <a:pPr algn="ctr">
              <a:lnSpc>
                <a:spcPts val="1723"/>
              </a:lnSpc>
            </a:pPr>
            <a:r>
              <a:rPr lang="en-US" sz="1498" spc="62">
                <a:solidFill>
                  <a:srgbClr val="FFFFFF"/>
                </a:solidFill>
                <a:latin typeface="Montaser Arabic"/>
                <a:ea typeface="Montaser Arabic"/>
                <a:cs typeface="Montaser Arabic"/>
                <a:sym typeface="Montaser Arabic"/>
              </a:rPr>
              <a:t>Project Manager</a:t>
            </a:r>
          </a:p>
        </p:txBody>
      </p:sp>
      <p:grpSp>
        <p:nvGrpSpPr>
          <p:cNvPr name="Group 22" id="22"/>
          <p:cNvGrpSpPr/>
          <p:nvPr/>
        </p:nvGrpSpPr>
        <p:grpSpPr>
          <a:xfrm rot="0">
            <a:off x="5359838" y="2011322"/>
            <a:ext cx="4381957" cy="2411517"/>
            <a:chOff x="0" y="0"/>
            <a:chExt cx="4892275" cy="2692359"/>
          </a:xfrm>
        </p:grpSpPr>
        <p:sp>
          <p:nvSpPr>
            <p:cNvPr name="Freeform 23" id="23"/>
            <p:cNvSpPr/>
            <p:nvPr/>
          </p:nvSpPr>
          <p:spPr>
            <a:xfrm flipH="false" flipV="false" rot="0">
              <a:off x="0" y="0"/>
              <a:ext cx="4892275" cy="2692359"/>
            </a:xfrm>
            <a:custGeom>
              <a:avLst/>
              <a:gdLst/>
              <a:ahLst/>
              <a:cxnLst/>
              <a:rect r="r" b="b" t="t" l="l"/>
              <a:pathLst>
                <a:path h="2692359" w="4892275">
                  <a:moveTo>
                    <a:pt x="4767815" y="2692359"/>
                  </a:moveTo>
                  <a:lnTo>
                    <a:pt x="124460" y="2692359"/>
                  </a:lnTo>
                  <a:cubicBezTo>
                    <a:pt x="55880" y="2692359"/>
                    <a:pt x="0" y="2636479"/>
                    <a:pt x="0" y="2567899"/>
                  </a:cubicBezTo>
                  <a:lnTo>
                    <a:pt x="0" y="124460"/>
                  </a:lnTo>
                  <a:cubicBezTo>
                    <a:pt x="0" y="55880"/>
                    <a:pt x="55880" y="0"/>
                    <a:pt x="124460" y="0"/>
                  </a:cubicBezTo>
                  <a:lnTo>
                    <a:pt x="4767815" y="0"/>
                  </a:lnTo>
                  <a:cubicBezTo>
                    <a:pt x="4836395" y="0"/>
                    <a:pt x="4892275" y="55880"/>
                    <a:pt x="4892275" y="124460"/>
                  </a:cubicBezTo>
                  <a:lnTo>
                    <a:pt x="4892275" y="2567899"/>
                  </a:lnTo>
                  <a:cubicBezTo>
                    <a:pt x="4892275" y="2636479"/>
                    <a:pt x="4836395" y="2692359"/>
                    <a:pt x="4767815" y="2692359"/>
                  </a:cubicBezTo>
                  <a:close/>
                </a:path>
              </a:pathLst>
            </a:custGeom>
            <a:solidFill>
              <a:srgbClr val="127AB0"/>
            </a:solidFill>
          </p:spPr>
        </p:sp>
      </p:grpSp>
      <p:sp>
        <p:nvSpPr>
          <p:cNvPr name="TextBox 24" id="24"/>
          <p:cNvSpPr txBox="true"/>
          <p:nvPr/>
        </p:nvSpPr>
        <p:spPr>
          <a:xfrm rot="0">
            <a:off x="5663819" y="3217080"/>
            <a:ext cx="3773994" cy="219067"/>
          </a:xfrm>
          <a:prstGeom prst="rect">
            <a:avLst/>
          </a:prstGeom>
        </p:spPr>
        <p:txBody>
          <a:bodyPr anchor="t" rtlCol="false" tIns="0" lIns="0" bIns="0" rIns="0">
            <a:spAutoFit/>
          </a:bodyPr>
          <a:lstStyle/>
          <a:p>
            <a:pPr algn="ctr">
              <a:lnSpc>
                <a:spcPts val="1723"/>
              </a:lnSpc>
            </a:pPr>
            <a:r>
              <a:rPr lang="en-US" sz="1498" spc="62">
                <a:solidFill>
                  <a:srgbClr val="FFFFFF"/>
                </a:solidFill>
                <a:latin typeface="Montaser Arabic"/>
                <a:ea typeface="Montaser Arabic"/>
                <a:cs typeface="Montaser Arabic"/>
                <a:sym typeface="Montaser Arabic"/>
              </a:rPr>
              <a:t>Después de cada sesión</a:t>
            </a:r>
          </a:p>
        </p:txBody>
      </p:sp>
      <p:grpSp>
        <p:nvGrpSpPr>
          <p:cNvPr name="Group 25" id="25"/>
          <p:cNvGrpSpPr/>
          <p:nvPr/>
        </p:nvGrpSpPr>
        <p:grpSpPr>
          <a:xfrm rot="0">
            <a:off x="11282374" y="2011322"/>
            <a:ext cx="4381957" cy="2411517"/>
            <a:chOff x="0" y="0"/>
            <a:chExt cx="4892275" cy="2692359"/>
          </a:xfrm>
        </p:grpSpPr>
        <p:sp>
          <p:nvSpPr>
            <p:cNvPr name="Freeform 26" id="26"/>
            <p:cNvSpPr/>
            <p:nvPr/>
          </p:nvSpPr>
          <p:spPr>
            <a:xfrm flipH="false" flipV="false" rot="0">
              <a:off x="0" y="0"/>
              <a:ext cx="4892275" cy="2692359"/>
            </a:xfrm>
            <a:custGeom>
              <a:avLst/>
              <a:gdLst/>
              <a:ahLst/>
              <a:cxnLst/>
              <a:rect r="r" b="b" t="t" l="l"/>
              <a:pathLst>
                <a:path h="2692359" w="4892275">
                  <a:moveTo>
                    <a:pt x="4767815" y="2692359"/>
                  </a:moveTo>
                  <a:lnTo>
                    <a:pt x="124460" y="2692359"/>
                  </a:lnTo>
                  <a:cubicBezTo>
                    <a:pt x="55880" y="2692359"/>
                    <a:pt x="0" y="2636479"/>
                    <a:pt x="0" y="2567899"/>
                  </a:cubicBezTo>
                  <a:lnTo>
                    <a:pt x="0" y="124460"/>
                  </a:lnTo>
                  <a:cubicBezTo>
                    <a:pt x="0" y="55880"/>
                    <a:pt x="55880" y="0"/>
                    <a:pt x="124460" y="0"/>
                  </a:cubicBezTo>
                  <a:lnTo>
                    <a:pt x="4767815" y="0"/>
                  </a:lnTo>
                  <a:cubicBezTo>
                    <a:pt x="4836395" y="0"/>
                    <a:pt x="4892275" y="55880"/>
                    <a:pt x="4892275" y="124460"/>
                  </a:cubicBezTo>
                  <a:lnTo>
                    <a:pt x="4892275" y="2567899"/>
                  </a:lnTo>
                  <a:cubicBezTo>
                    <a:pt x="4892275" y="2636479"/>
                    <a:pt x="4836395" y="2692359"/>
                    <a:pt x="4767815" y="2692359"/>
                  </a:cubicBezTo>
                  <a:close/>
                </a:path>
              </a:pathLst>
            </a:custGeom>
            <a:solidFill>
              <a:srgbClr val="0097B2"/>
            </a:solidFill>
          </p:spPr>
        </p:sp>
      </p:grpSp>
      <p:sp>
        <p:nvSpPr>
          <p:cNvPr name="TextBox 27" id="27"/>
          <p:cNvSpPr txBox="true"/>
          <p:nvPr/>
        </p:nvSpPr>
        <p:spPr>
          <a:xfrm rot="0">
            <a:off x="11586355" y="3110874"/>
            <a:ext cx="3773994" cy="638167"/>
          </a:xfrm>
          <a:prstGeom prst="rect">
            <a:avLst/>
          </a:prstGeom>
        </p:spPr>
        <p:txBody>
          <a:bodyPr anchor="t" rtlCol="false" tIns="0" lIns="0" bIns="0" rIns="0">
            <a:spAutoFit/>
          </a:bodyPr>
          <a:lstStyle/>
          <a:p>
            <a:pPr algn="ctr">
              <a:lnSpc>
                <a:spcPts val="1723"/>
              </a:lnSpc>
            </a:pPr>
            <a:r>
              <a:rPr lang="en-US" sz="1498" spc="62">
                <a:solidFill>
                  <a:srgbClr val="FFFFFF"/>
                </a:solidFill>
                <a:latin typeface="Montaser Arabic"/>
                <a:ea typeface="Montaser Arabic"/>
                <a:cs typeface="Montaser Arabic"/>
                <a:sym typeface="Montaser Arabic"/>
              </a:rPr>
              <a:t>Proporcionar un registro claro y detallado de las reuniones para seguimiento y referencia futura.</a:t>
            </a:r>
          </a:p>
        </p:txBody>
      </p:sp>
      <p:sp>
        <p:nvSpPr>
          <p:cNvPr name="TextBox 28" id="28"/>
          <p:cNvSpPr txBox="true"/>
          <p:nvPr/>
        </p:nvSpPr>
        <p:spPr>
          <a:xfrm rot="0">
            <a:off x="3457936" y="6730534"/>
            <a:ext cx="2062715" cy="284251"/>
          </a:xfrm>
          <a:prstGeom prst="rect">
            <a:avLst/>
          </a:prstGeom>
        </p:spPr>
        <p:txBody>
          <a:bodyPr anchor="t" rtlCol="false" tIns="0" lIns="0" bIns="0" rIns="0">
            <a:spAutoFit/>
          </a:bodyPr>
          <a:lstStyle/>
          <a:p>
            <a:pPr algn="l">
              <a:lnSpc>
                <a:spcPts val="2230"/>
              </a:lnSpc>
            </a:pPr>
            <a:r>
              <a:rPr lang="en-US" sz="1974" spc="31">
                <a:solidFill>
                  <a:srgbClr val="FFFFFF"/>
                </a:solidFill>
                <a:latin typeface="Montaser Arabic Bold"/>
                <a:ea typeface="Montaser Arabic Bold"/>
                <a:cs typeface="Montaser Arabic Bold"/>
                <a:sym typeface="Montaser Arabic Bold"/>
              </a:rPr>
              <a:t>DESCRIPCIÓN</a:t>
            </a:r>
          </a:p>
        </p:txBody>
      </p:sp>
      <p:sp>
        <p:nvSpPr>
          <p:cNvPr name="TextBox 29" id="29"/>
          <p:cNvSpPr txBox="true"/>
          <p:nvPr/>
        </p:nvSpPr>
        <p:spPr>
          <a:xfrm rot="0">
            <a:off x="6517343" y="2736268"/>
            <a:ext cx="2066948" cy="284251"/>
          </a:xfrm>
          <a:prstGeom prst="rect">
            <a:avLst/>
          </a:prstGeom>
        </p:spPr>
        <p:txBody>
          <a:bodyPr anchor="t" rtlCol="false" tIns="0" lIns="0" bIns="0" rIns="0">
            <a:spAutoFit/>
          </a:bodyPr>
          <a:lstStyle/>
          <a:p>
            <a:pPr algn="ctr">
              <a:lnSpc>
                <a:spcPts val="2230"/>
              </a:lnSpc>
            </a:pPr>
            <a:r>
              <a:rPr lang="en-US" sz="1974" spc="31">
                <a:solidFill>
                  <a:srgbClr val="FFFFFF"/>
                </a:solidFill>
                <a:latin typeface="Montaser Arabic Bold"/>
                <a:ea typeface="Montaser Arabic Bold"/>
                <a:cs typeface="Montaser Arabic Bold"/>
                <a:sym typeface="Montaser Arabic Bold"/>
              </a:rPr>
              <a:t>FRECUENCIA</a:t>
            </a:r>
          </a:p>
        </p:txBody>
      </p:sp>
      <p:sp>
        <p:nvSpPr>
          <p:cNvPr name="TextBox 30" id="30"/>
          <p:cNvSpPr txBox="true"/>
          <p:nvPr/>
        </p:nvSpPr>
        <p:spPr>
          <a:xfrm rot="0">
            <a:off x="9252209" y="6917877"/>
            <a:ext cx="2319242" cy="284251"/>
          </a:xfrm>
          <a:prstGeom prst="rect">
            <a:avLst/>
          </a:prstGeom>
        </p:spPr>
        <p:txBody>
          <a:bodyPr anchor="t" rtlCol="false" tIns="0" lIns="0" bIns="0" rIns="0">
            <a:spAutoFit/>
          </a:bodyPr>
          <a:lstStyle/>
          <a:p>
            <a:pPr algn="ctr">
              <a:lnSpc>
                <a:spcPts val="2230"/>
              </a:lnSpc>
            </a:pPr>
            <a:r>
              <a:rPr lang="en-US" sz="1974" spc="31">
                <a:solidFill>
                  <a:srgbClr val="FFFFFF"/>
                </a:solidFill>
                <a:latin typeface="Montaser Arabic Bold"/>
                <a:ea typeface="Montaser Arabic Bold"/>
                <a:cs typeface="Montaser Arabic Bold"/>
                <a:sym typeface="Montaser Arabic Bold"/>
              </a:rPr>
              <a:t>RESPONSABLE</a:t>
            </a:r>
          </a:p>
        </p:txBody>
      </p:sp>
      <p:sp>
        <p:nvSpPr>
          <p:cNvPr name="TextBox 31" id="31"/>
          <p:cNvSpPr txBox="true"/>
          <p:nvPr/>
        </p:nvSpPr>
        <p:spPr>
          <a:xfrm rot="0">
            <a:off x="12670639" y="2589380"/>
            <a:ext cx="1605427" cy="284251"/>
          </a:xfrm>
          <a:prstGeom prst="rect">
            <a:avLst/>
          </a:prstGeom>
        </p:spPr>
        <p:txBody>
          <a:bodyPr anchor="t" rtlCol="false" tIns="0" lIns="0" bIns="0" rIns="0">
            <a:spAutoFit/>
          </a:bodyPr>
          <a:lstStyle/>
          <a:p>
            <a:pPr algn="ctr">
              <a:lnSpc>
                <a:spcPts val="2230"/>
              </a:lnSpc>
            </a:pPr>
            <a:r>
              <a:rPr lang="en-US" sz="1974" spc="31">
                <a:solidFill>
                  <a:srgbClr val="FFFFFF"/>
                </a:solidFill>
                <a:latin typeface="Montaser Arabic Bold"/>
                <a:ea typeface="Montaser Arabic Bold"/>
                <a:cs typeface="Montaser Arabic Bold"/>
                <a:sym typeface="Montaser Arabic Bold"/>
              </a:rPr>
              <a:t>OBJETIVO</a:t>
            </a:r>
          </a:p>
        </p:txBody>
      </p:sp>
      <p:sp>
        <p:nvSpPr>
          <p:cNvPr name="TextBox 32" id="32"/>
          <p:cNvSpPr txBox="true"/>
          <p:nvPr/>
        </p:nvSpPr>
        <p:spPr>
          <a:xfrm rot="0">
            <a:off x="4617473" y="9201150"/>
            <a:ext cx="9269471" cy="481330"/>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oto Serif Bold"/>
                <a:ea typeface="Noto Serif Bold"/>
                <a:cs typeface="Noto Serif Bold"/>
                <a:sym typeface="Noto Serif Bold"/>
              </a:rPr>
              <a:t>MINUTAS DE SESIONES</a:t>
            </a:r>
          </a:p>
        </p:txBody>
      </p:sp>
      <p:sp>
        <p:nvSpPr>
          <p:cNvPr name="Freeform 33" id="33"/>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12">
              <a:alphaModFix amt="50000"/>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C4B50"/>
        </a:solidFill>
      </p:bgPr>
    </p:bg>
    <p:spTree>
      <p:nvGrpSpPr>
        <p:cNvPr id="1" name=""/>
        <p:cNvGrpSpPr/>
        <p:nvPr/>
      </p:nvGrpSpPr>
      <p:grpSpPr>
        <a:xfrm>
          <a:off x="0" y="0"/>
          <a:ext cx="0" cy="0"/>
          <a:chOff x="0" y="0"/>
          <a:chExt cx="0" cy="0"/>
        </a:xfrm>
      </p:grpSpPr>
      <p:sp>
        <p:nvSpPr>
          <p:cNvPr name="TextBox 2" id="2"/>
          <p:cNvSpPr txBox="true"/>
          <p:nvPr/>
        </p:nvSpPr>
        <p:spPr>
          <a:xfrm rot="0">
            <a:off x="4509264" y="502006"/>
            <a:ext cx="9269471" cy="1225550"/>
          </a:xfrm>
          <a:prstGeom prst="rect">
            <a:avLst/>
          </a:prstGeom>
        </p:spPr>
        <p:txBody>
          <a:bodyPr anchor="t" rtlCol="false" tIns="0" lIns="0" bIns="0" rIns="0">
            <a:spAutoFit/>
          </a:bodyPr>
          <a:lstStyle/>
          <a:p>
            <a:pPr algn="ctr">
              <a:lnSpc>
                <a:spcPts val="5599"/>
              </a:lnSpc>
            </a:pPr>
            <a:r>
              <a:rPr lang="en-US" sz="3999">
                <a:solidFill>
                  <a:srgbClr val="FFFFFF"/>
                </a:solidFill>
                <a:latin typeface="Noto Serif Bold"/>
                <a:ea typeface="Noto Serif Bold"/>
                <a:cs typeface="Noto Serif Bold"/>
                <a:sym typeface="Noto Serif Bold"/>
              </a:rPr>
              <a:t>PLAN DE COMUNCACIÓN</a:t>
            </a:r>
          </a:p>
          <a:p>
            <a:pPr algn="ctr" marL="0" indent="0" lvl="0">
              <a:lnSpc>
                <a:spcPts val="4200"/>
              </a:lnSpc>
              <a:spcBef>
                <a:spcPct val="0"/>
              </a:spcBef>
            </a:pPr>
            <a:r>
              <a:rPr lang="en-US" sz="3000">
                <a:solidFill>
                  <a:srgbClr val="FFFFFF"/>
                </a:solidFill>
                <a:latin typeface="Noto Serif Bold"/>
                <a:ea typeface="Noto Serif Bold"/>
                <a:cs typeface="Noto Serif Bold"/>
                <a:sym typeface="Noto Serif Bold"/>
              </a:rPr>
              <a:t>STAKEHOLDERS INDIRECTOS</a:t>
            </a:r>
          </a:p>
        </p:txBody>
      </p:sp>
      <p:grpSp>
        <p:nvGrpSpPr>
          <p:cNvPr name="Group 3" id="3"/>
          <p:cNvGrpSpPr/>
          <p:nvPr/>
        </p:nvGrpSpPr>
        <p:grpSpPr>
          <a:xfrm rot="0">
            <a:off x="2298316" y="6282824"/>
            <a:ext cx="4381957" cy="2411517"/>
            <a:chOff x="0" y="0"/>
            <a:chExt cx="4892275" cy="2692359"/>
          </a:xfrm>
        </p:grpSpPr>
        <p:sp>
          <p:nvSpPr>
            <p:cNvPr name="Freeform 4" id="4"/>
            <p:cNvSpPr/>
            <p:nvPr/>
          </p:nvSpPr>
          <p:spPr>
            <a:xfrm flipH="false" flipV="false" rot="0">
              <a:off x="0" y="0"/>
              <a:ext cx="4892275" cy="2692359"/>
            </a:xfrm>
            <a:custGeom>
              <a:avLst/>
              <a:gdLst/>
              <a:ahLst/>
              <a:cxnLst/>
              <a:rect r="r" b="b" t="t" l="l"/>
              <a:pathLst>
                <a:path h="2692359" w="4892275">
                  <a:moveTo>
                    <a:pt x="4767815" y="2692359"/>
                  </a:moveTo>
                  <a:lnTo>
                    <a:pt x="124460" y="2692359"/>
                  </a:lnTo>
                  <a:cubicBezTo>
                    <a:pt x="55880" y="2692359"/>
                    <a:pt x="0" y="2636479"/>
                    <a:pt x="0" y="2567899"/>
                  </a:cubicBezTo>
                  <a:lnTo>
                    <a:pt x="0" y="124460"/>
                  </a:lnTo>
                  <a:cubicBezTo>
                    <a:pt x="0" y="55880"/>
                    <a:pt x="55880" y="0"/>
                    <a:pt x="124460" y="0"/>
                  </a:cubicBezTo>
                  <a:lnTo>
                    <a:pt x="4767815" y="0"/>
                  </a:lnTo>
                  <a:cubicBezTo>
                    <a:pt x="4836395" y="0"/>
                    <a:pt x="4892275" y="55880"/>
                    <a:pt x="4892275" y="124460"/>
                  </a:cubicBezTo>
                  <a:lnTo>
                    <a:pt x="4892275" y="2567899"/>
                  </a:lnTo>
                  <a:cubicBezTo>
                    <a:pt x="4892275" y="2636479"/>
                    <a:pt x="4836395" y="2692359"/>
                    <a:pt x="4767815" y="2692359"/>
                  </a:cubicBezTo>
                  <a:close/>
                </a:path>
              </a:pathLst>
            </a:custGeom>
            <a:solidFill>
              <a:srgbClr val="5E6E70"/>
            </a:solidFill>
          </p:spPr>
        </p:sp>
      </p:grpSp>
      <p:sp>
        <p:nvSpPr>
          <p:cNvPr name="AutoShape 5" id="5"/>
          <p:cNvSpPr/>
          <p:nvPr/>
        </p:nvSpPr>
        <p:spPr>
          <a:xfrm flipH="true">
            <a:off x="4508616" y="5445098"/>
            <a:ext cx="6002" cy="1151615"/>
          </a:xfrm>
          <a:prstGeom prst="line">
            <a:avLst/>
          </a:prstGeom>
          <a:ln cap="flat" w="180975">
            <a:solidFill>
              <a:srgbClr val="5E6E70"/>
            </a:solidFill>
            <a:prstDash val="solid"/>
            <a:headEnd type="none" len="sm" w="sm"/>
            <a:tailEnd type="none" len="sm" w="sm"/>
          </a:ln>
        </p:spPr>
      </p:sp>
      <p:sp>
        <p:nvSpPr>
          <p:cNvPr name="AutoShape 6" id="6"/>
          <p:cNvSpPr/>
          <p:nvPr/>
        </p:nvSpPr>
        <p:spPr>
          <a:xfrm flipV="true">
            <a:off x="4489294" y="5285258"/>
            <a:ext cx="11175037" cy="19806"/>
          </a:xfrm>
          <a:prstGeom prst="line">
            <a:avLst/>
          </a:prstGeom>
          <a:ln cap="flat" w="38100">
            <a:solidFill>
              <a:srgbClr val="575757"/>
            </a:solidFill>
            <a:prstDash val="solid"/>
            <a:headEnd type="none" len="sm" w="sm"/>
            <a:tailEnd type="none" len="sm" w="sm"/>
          </a:ln>
        </p:spPr>
      </p:sp>
      <p:sp>
        <p:nvSpPr>
          <p:cNvPr name="AutoShape 7" id="7"/>
          <p:cNvSpPr/>
          <p:nvPr/>
        </p:nvSpPr>
        <p:spPr>
          <a:xfrm flipV="true">
            <a:off x="7383002" y="4133643"/>
            <a:ext cx="6002" cy="1151615"/>
          </a:xfrm>
          <a:prstGeom prst="line">
            <a:avLst/>
          </a:prstGeom>
          <a:ln cap="flat" w="180975">
            <a:solidFill>
              <a:srgbClr val="152F3C"/>
            </a:solidFill>
            <a:prstDash val="solid"/>
            <a:headEnd type="none" len="sm" w="sm"/>
            <a:tailEnd type="none" len="sm" w="sm"/>
          </a:ln>
        </p:spPr>
      </p:sp>
      <p:sp>
        <p:nvSpPr>
          <p:cNvPr name="Freeform 8" id="8"/>
          <p:cNvSpPr/>
          <p:nvPr/>
        </p:nvSpPr>
        <p:spPr>
          <a:xfrm flipH="false" flipV="false" rot="0">
            <a:off x="6922564" y="4822888"/>
            <a:ext cx="1058996" cy="1058996"/>
          </a:xfrm>
          <a:custGeom>
            <a:avLst/>
            <a:gdLst/>
            <a:ahLst/>
            <a:cxnLst/>
            <a:rect r="r" b="b" t="t" l="l"/>
            <a:pathLst>
              <a:path h="1058996" w="1058996">
                <a:moveTo>
                  <a:pt x="0" y="0"/>
                </a:moveTo>
                <a:lnTo>
                  <a:pt x="1058996" y="0"/>
                </a:lnTo>
                <a:lnTo>
                  <a:pt x="1058996" y="1058997"/>
                </a:lnTo>
                <a:lnTo>
                  <a:pt x="0" y="105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7045380" y="4945704"/>
            <a:ext cx="813365" cy="813365"/>
          </a:xfrm>
          <a:custGeom>
            <a:avLst/>
            <a:gdLst/>
            <a:ahLst/>
            <a:cxnLst/>
            <a:rect r="r" b="b" t="t" l="l"/>
            <a:pathLst>
              <a:path h="813365" w="813365">
                <a:moveTo>
                  <a:pt x="0" y="0"/>
                </a:moveTo>
                <a:lnTo>
                  <a:pt x="813365" y="0"/>
                </a:lnTo>
                <a:lnTo>
                  <a:pt x="813365" y="813365"/>
                </a:lnTo>
                <a:lnTo>
                  <a:pt x="0" y="813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3959796" y="4822888"/>
            <a:ext cx="1058996" cy="1058996"/>
          </a:xfrm>
          <a:custGeom>
            <a:avLst/>
            <a:gdLst/>
            <a:ahLst/>
            <a:cxnLst/>
            <a:rect r="r" b="b" t="t" l="l"/>
            <a:pathLst>
              <a:path h="1058996" w="1058996">
                <a:moveTo>
                  <a:pt x="0" y="0"/>
                </a:moveTo>
                <a:lnTo>
                  <a:pt x="1058996" y="0"/>
                </a:lnTo>
                <a:lnTo>
                  <a:pt x="1058996" y="1058997"/>
                </a:lnTo>
                <a:lnTo>
                  <a:pt x="0" y="105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4082612" y="4945704"/>
            <a:ext cx="813365" cy="813365"/>
          </a:xfrm>
          <a:custGeom>
            <a:avLst/>
            <a:gdLst/>
            <a:ahLst/>
            <a:cxnLst/>
            <a:rect r="r" b="b" t="t" l="l"/>
            <a:pathLst>
              <a:path h="813365" w="813365">
                <a:moveTo>
                  <a:pt x="0" y="0"/>
                </a:moveTo>
                <a:lnTo>
                  <a:pt x="813364" y="0"/>
                </a:lnTo>
                <a:lnTo>
                  <a:pt x="813364" y="813365"/>
                </a:lnTo>
                <a:lnTo>
                  <a:pt x="0" y="81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2" id="12"/>
          <p:cNvSpPr/>
          <p:nvPr/>
        </p:nvSpPr>
        <p:spPr>
          <a:xfrm flipH="true">
            <a:off x="10411830" y="5426864"/>
            <a:ext cx="6002" cy="1151615"/>
          </a:xfrm>
          <a:prstGeom prst="line">
            <a:avLst/>
          </a:prstGeom>
          <a:ln cap="flat" w="180975">
            <a:solidFill>
              <a:srgbClr val="044F90"/>
            </a:solidFill>
            <a:prstDash val="solid"/>
            <a:headEnd type="none" len="sm" w="sm"/>
            <a:tailEnd type="none" len="sm" w="sm"/>
          </a:ln>
        </p:spPr>
      </p:sp>
      <p:sp>
        <p:nvSpPr>
          <p:cNvPr name="Freeform 13" id="13"/>
          <p:cNvSpPr/>
          <p:nvPr/>
        </p:nvSpPr>
        <p:spPr>
          <a:xfrm flipH="false" flipV="false" rot="0">
            <a:off x="9885332" y="4822888"/>
            <a:ext cx="1058996" cy="1058996"/>
          </a:xfrm>
          <a:custGeom>
            <a:avLst/>
            <a:gdLst/>
            <a:ahLst/>
            <a:cxnLst/>
            <a:rect r="r" b="b" t="t" l="l"/>
            <a:pathLst>
              <a:path h="1058996" w="1058996">
                <a:moveTo>
                  <a:pt x="0" y="0"/>
                </a:moveTo>
                <a:lnTo>
                  <a:pt x="1058997" y="0"/>
                </a:lnTo>
                <a:lnTo>
                  <a:pt x="1058997" y="1058997"/>
                </a:lnTo>
                <a:lnTo>
                  <a:pt x="0" y="105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008148" y="4945704"/>
            <a:ext cx="813365" cy="813365"/>
          </a:xfrm>
          <a:custGeom>
            <a:avLst/>
            <a:gdLst/>
            <a:ahLst/>
            <a:cxnLst/>
            <a:rect r="r" b="b" t="t" l="l"/>
            <a:pathLst>
              <a:path h="813365" w="813365">
                <a:moveTo>
                  <a:pt x="0" y="0"/>
                </a:moveTo>
                <a:lnTo>
                  <a:pt x="813365" y="0"/>
                </a:lnTo>
                <a:lnTo>
                  <a:pt x="813365" y="813365"/>
                </a:lnTo>
                <a:lnTo>
                  <a:pt x="0" y="8133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15" id="15"/>
          <p:cNvSpPr/>
          <p:nvPr/>
        </p:nvSpPr>
        <p:spPr>
          <a:xfrm flipV="true">
            <a:off x="13423333" y="4133643"/>
            <a:ext cx="6002" cy="1151615"/>
          </a:xfrm>
          <a:prstGeom prst="line">
            <a:avLst/>
          </a:prstGeom>
          <a:ln cap="flat" w="180975">
            <a:solidFill>
              <a:srgbClr val="3C4E32"/>
            </a:solidFill>
            <a:prstDash val="solid"/>
            <a:headEnd type="none" len="sm" w="sm"/>
            <a:tailEnd type="none" len="sm" w="sm"/>
          </a:ln>
        </p:spPr>
      </p:sp>
      <p:sp>
        <p:nvSpPr>
          <p:cNvPr name="Freeform 16" id="16"/>
          <p:cNvSpPr/>
          <p:nvPr/>
        </p:nvSpPr>
        <p:spPr>
          <a:xfrm flipH="false" flipV="false" rot="0">
            <a:off x="12906775" y="4822888"/>
            <a:ext cx="1058996" cy="1058996"/>
          </a:xfrm>
          <a:custGeom>
            <a:avLst/>
            <a:gdLst/>
            <a:ahLst/>
            <a:cxnLst/>
            <a:rect r="r" b="b" t="t" l="l"/>
            <a:pathLst>
              <a:path h="1058996" w="1058996">
                <a:moveTo>
                  <a:pt x="0" y="0"/>
                </a:moveTo>
                <a:lnTo>
                  <a:pt x="1058996" y="0"/>
                </a:lnTo>
                <a:lnTo>
                  <a:pt x="1058996" y="1058997"/>
                </a:lnTo>
                <a:lnTo>
                  <a:pt x="0" y="105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3029591" y="4945704"/>
            <a:ext cx="813365" cy="813365"/>
          </a:xfrm>
          <a:custGeom>
            <a:avLst/>
            <a:gdLst/>
            <a:ahLst/>
            <a:cxnLst/>
            <a:rect r="r" b="b" t="t" l="l"/>
            <a:pathLst>
              <a:path h="813365" w="813365">
                <a:moveTo>
                  <a:pt x="0" y="0"/>
                </a:moveTo>
                <a:lnTo>
                  <a:pt x="813364" y="0"/>
                </a:lnTo>
                <a:lnTo>
                  <a:pt x="813364" y="813365"/>
                </a:lnTo>
                <a:lnTo>
                  <a:pt x="0" y="8133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476972" y="7305283"/>
            <a:ext cx="4024643" cy="847717"/>
          </a:xfrm>
          <a:prstGeom prst="rect">
            <a:avLst/>
          </a:prstGeom>
        </p:spPr>
        <p:txBody>
          <a:bodyPr anchor="t" rtlCol="false" tIns="0" lIns="0" bIns="0" rIns="0">
            <a:spAutoFit/>
          </a:bodyPr>
          <a:lstStyle/>
          <a:p>
            <a:pPr algn="ctr">
              <a:lnSpc>
                <a:spcPts val="1723"/>
              </a:lnSpc>
            </a:pPr>
            <a:r>
              <a:rPr lang="en-US" sz="1498" spc="62">
                <a:solidFill>
                  <a:srgbClr val="FFFFFF"/>
                </a:solidFill>
                <a:latin typeface="Montaser Arabic"/>
                <a:ea typeface="Montaser Arabic"/>
                <a:cs typeface="Montaser Arabic"/>
                <a:sym typeface="Montaser Arabic"/>
              </a:rPr>
              <a:t>Elaborar un informe semanal que resuma el progreso del proyecto, los hitos alcanzados, los desafíos enfrentados, y los próximos pasos.</a:t>
            </a:r>
          </a:p>
        </p:txBody>
      </p:sp>
      <p:grpSp>
        <p:nvGrpSpPr>
          <p:cNvPr name="Group 19" id="19"/>
          <p:cNvGrpSpPr/>
          <p:nvPr/>
        </p:nvGrpSpPr>
        <p:grpSpPr>
          <a:xfrm rot="0">
            <a:off x="8220851" y="6282824"/>
            <a:ext cx="4381957" cy="2411517"/>
            <a:chOff x="0" y="0"/>
            <a:chExt cx="4892275" cy="2692359"/>
          </a:xfrm>
        </p:grpSpPr>
        <p:sp>
          <p:nvSpPr>
            <p:cNvPr name="Freeform 20" id="20"/>
            <p:cNvSpPr/>
            <p:nvPr/>
          </p:nvSpPr>
          <p:spPr>
            <a:xfrm flipH="false" flipV="false" rot="0">
              <a:off x="0" y="0"/>
              <a:ext cx="4892275" cy="2692359"/>
            </a:xfrm>
            <a:custGeom>
              <a:avLst/>
              <a:gdLst/>
              <a:ahLst/>
              <a:cxnLst/>
              <a:rect r="r" b="b" t="t" l="l"/>
              <a:pathLst>
                <a:path h="2692359" w="4892275">
                  <a:moveTo>
                    <a:pt x="4767815" y="2692359"/>
                  </a:moveTo>
                  <a:lnTo>
                    <a:pt x="124460" y="2692359"/>
                  </a:lnTo>
                  <a:cubicBezTo>
                    <a:pt x="55880" y="2692359"/>
                    <a:pt x="0" y="2636479"/>
                    <a:pt x="0" y="2567899"/>
                  </a:cubicBezTo>
                  <a:lnTo>
                    <a:pt x="0" y="124460"/>
                  </a:lnTo>
                  <a:cubicBezTo>
                    <a:pt x="0" y="55880"/>
                    <a:pt x="55880" y="0"/>
                    <a:pt x="124460" y="0"/>
                  </a:cubicBezTo>
                  <a:lnTo>
                    <a:pt x="4767815" y="0"/>
                  </a:lnTo>
                  <a:cubicBezTo>
                    <a:pt x="4836395" y="0"/>
                    <a:pt x="4892275" y="55880"/>
                    <a:pt x="4892275" y="124460"/>
                  </a:cubicBezTo>
                  <a:lnTo>
                    <a:pt x="4892275" y="2567899"/>
                  </a:lnTo>
                  <a:cubicBezTo>
                    <a:pt x="4892275" y="2636479"/>
                    <a:pt x="4836395" y="2692359"/>
                    <a:pt x="4767815" y="2692359"/>
                  </a:cubicBezTo>
                  <a:close/>
                </a:path>
              </a:pathLst>
            </a:custGeom>
            <a:solidFill>
              <a:srgbClr val="044F90"/>
            </a:solidFill>
          </p:spPr>
        </p:sp>
      </p:grpSp>
      <p:sp>
        <p:nvSpPr>
          <p:cNvPr name="TextBox 21" id="21"/>
          <p:cNvSpPr txBox="true"/>
          <p:nvPr/>
        </p:nvSpPr>
        <p:spPr>
          <a:xfrm rot="0">
            <a:off x="8524832" y="7616470"/>
            <a:ext cx="3773994" cy="219067"/>
          </a:xfrm>
          <a:prstGeom prst="rect">
            <a:avLst/>
          </a:prstGeom>
        </p:spPr>
        <p:txBody>
          <a:bodyPr anchor="t" rtlCol="false" tIns="0" lIns="0" bIns="0" rIns="0">
            <a:spAutoFit/>
          </a:bodyPr>
          <a:lstStyle/>
          <a:p>
            <a:pPr algn="ctr">
              <a:lnSpc>
                <a:spcPts val="1723"/>
              </a:lnSpc>
            </a:pPr>
            <a:r>
              <a:rPr lang="en-US" sz="1498" spc="62">
                <a:solidFill>
                  <a:srgbClr val="FFFFFF"/>
                </a:solidFill>
                <a:latin typeface="Montaser Arabic"/>
                <a:ea typeface="Montaser Arabic"/>
                <a:cs typeface="Montaser Arabic"/>
                <a:sym typeface="Montaser Arabic"/>
              </a:rPr>
              <a:t>Project Manager</a:t>
            </a:r>
          </a:p>
        </p:txBody>
      </p:sp>
      <p:grpSp>
        <p:nvGrpSpPr>
          <p:cNvPr name="Group 22" id="22"/>
          <p:cNvGrpSpPr/>
          <p:nvPr/>
        </p:nvGrpSpPr>
        <p:grpSpPr>
          <a:xfrm rot="0">
            <a:off x="5359838" y="2011322"/>
            <a:ext cx="4381957" cy="2411517"/>
            <a:chOff x="0" y="0"/>
            <a:chExt cx="4892275" cy="2692359"/>
          </a:xfrm>
        </p:grpSpPr>
        <p:sp>
          <p:nvSpPr>
            <p:cNvPr name="Freeform 23" id="23"/>
            <p:cNvSpPr/>
            <p:nvPr/>
          </p:nvSpPr>
          <p:spPr>
            <a:xfrm flipH="false" flipV="false" rot="0">
              <a:off x="0" y="0"/>
              <a:ext cx="4892275" cy="2692359"/>
            </a:xfrm>
            <a:custGeom>
              <a:avLst/>
              <a:gdLst/>
              <a:ahLst/>
              <a:cxnLst/>
              <a:rect r="r" b="b" t="t" l="l"/>
              <a:pathLst>
                <a:path h="2692359" w="4892275">
                  <a:moveTo>
                    <a:pt x="4767815" y="2692359"/>
                  </a:moveTo>
                  <a:lnTo>
                    <a:pt x="124460" y="2692359"/>
                  </a:lnTo>
                  <a:cubicBezTo>
                    <a:pt x="55880" y="2692359"/>
                    <a:pt x="0" y="2636479"/>
                    <a:pt x="0" y="2567899"/>
                  </a:cubicBezTo>
                  <a:lnTo>
                    <a:pt x="0" y="124460"/>
                  </a:lnTo>
                  <a:cubicBezTo>
                    <a:pt x="0" y="55880"/>
                    <a:pt x="55880" y="0"/>
                    <a:pt x="124460" y="0"/>
                  </a:cubicBezTo>
                  <a:lnTo>
                    <a:pt x="4767815" y="0"/>
                  </a:lnTo>
                  <a:cubicBezTo>
                    <a:pt x="4836395" y="0"/>
                    <a:pt x="4892275" y="55880"/>
                    <a:pt x="4892275" y="124460"/>
                  </a:cubicBezTo>
                  <a:lnTo>
                    <a:pt x="4892275" y="2567899"/>
                  </a:lnTo>
                  <a:cubicBezTo>
                    <a:pt x="4892275" y="2636479"/>
                    <a:pt x="4836395" y="2692359"/>
                    <a:pt x="4767815" y="2692359"/>
                  </a:cubicBezTo>
                  <a:close/>
                </a:path>
              </a:pathLst>
            </a:custGeom>
            <a:solidFill>
              <a:srgbClr val="152F3C"/>
            </a:solidFill>
          </p:spPr>
        </p:sp>
      </p:grpSp>
      <p:sp>
        <p:nvSpPr>
          <p:cNvPr name="TextBox 24" id="24"/>
          <p:cNvSpPr txBox="true"/>
          <p:nvPr/>
        </p:nvSpPr>
        <p:spPr>
          <a:xfrm rot="0">
            <a:off x="5663819" y="3390230"/>
            <a:ext cx="3773994" cy="219067"/>
          </a:xfrm>
          <a:prstGeom prst="rect">
            <a:avLst/>
          </a:prstGeom>
        </p:spPr>
        <p:txBody>
          <a:bodyPr anchor="t" rtlCol="false" tIns="0" lIns="0" bIns="0" rIns="0">
            <a:spAutoFit/>
          </a:bodyPr>
          <a:lstStyle/>
          <a:p>
            <a:pPr algn="ctr">
              <a:lnSpc>
                <a:spcPts val="1723"/>
              </a:lnSpc>
            </a:pPr>
            <a:r>
              <a:rPr lang="en-US" sz="1498" spc="62">
                <a:solidFill>
                  <a:srgbClr val="FFFFFF"/>
                </a:solidFill>
                <a:latin typeface="Montaser Arabic"/>
                <a:ea typeface="Montaser Arabic"/>
                <a:cs typeface="Montaser Arabic"/>
                <a:sym typeface="Montaser Arabic"/>
              </a:rPr>
              <a:t>Después de cada sesión</a:t>
            </a:r>
          </a:p>
        </p:txBody>
      </p:sp>
      <p:grpSp>
        <p:nvGrpSpPr>
          <p:cNvPr name="Group 25" id="25"/>
          <p:cNvGrpSpPr/>
          <p:nvPr/>
        </p:nvGrpSpPr>
        <p:grpSpPr>
          <a:xfrm rot="0">
            <a:off x="11282374" y="2011322"/>
            <a:ext cx="4381957" cy="2411517"/>
            <a:chOff x="0" y="0"/>
            <a:chExt cx="4892275" cy="2692359"/>
          </a:xfrm>
        </p:grpSpPr>
        <p:sp>
          <p:nvSpPr>
            <p:cNvPr name="Freeform 26" id="26"/>
            <p:cNvSpPr/>
            <p:nvPr/>
          </p:nvSpPr>
          <p:spPr>
            <a:xfrm flipH="false" flipV="false" rot="0">
              <a:off x="0" y="0"/>
              <a:ext cx="4892275" cy="2692359"/>
            </a:xfrm>
            <a:custGeom>
              <a:avLst/>
              <a:gdLst/>
              <a:ahLst/>
              <a:cxnLst/>
              <a:rect r="r" b="b" t="t" l="l"/>
              <a:pathLst>
                <a:path h="2692359" w="4892275">
                  <a:moveTo>
                    <a:pt x="4767815" y="2692359"/>
                  </a:moveTo>
                  <a:lnTo>
                    <a:pt x="124460" y="2692359"/>
                  </a:lnTo>
                  <a:cubicBezTo>
                    <a:pt x="55880" y="2692359"/>
                    <a:pt x="0" y="2636479"/>
                    <a:pt x="0" y="2567899"/>
                  </a:cubicBezTo>
                  <a:lnTo>
                    <a:pt x="0" y="124460"/>
                  </a:lnTo>
                  <a:cubicBezTo>
                    <a:pt x="0" y="55880"/>
                    <a:pt x="55880" y="0"/>
                    <a:pt x="124460" y="0"/>
                  </a:cubicBezTo>
                  <a:lnTo>
                    <a:pt x="4767815" y="0"/>
                  </a:lnTo>
                  <a:cubicBezTo>
                    <a:pt x="4836395" y="0"/>
                    <a:pt x="4892275" y="55880"/>
                    <a:pt x="4892275" y="124460"/>
                  </a:cubicBezTo>
                  <a:lnTo>
                    <a:pt x="4892275" y="2567899"/>
                  </a:lnTo>
                  <a:cubicBezTo>
                    <a:pt x="4892275" y="2636479"/>
                    <a:pt x="4836395" y="2692359"/>
                    <a:pt x="4767815" y="2692359"/>
                  </a:cubicBezTo>
                  <a:close/>
                </a:path>
              </a:pathLst>
            </a:custGeom>
            <a:solidFill>
              <a:srgbClr val="3C4E32"/>
            </a:solidFill>
          </p:spPr>
        </p:sp>
      </p:grpSp>
      <p:sp>
        <p:nvSpPr>
          <p:cNvPr name="TextBox 27" id="27"/>
          <p:cNvSpPr txBox="true"/>
          <p:nvPr/>
        </p:nvSpPr>
        <p:spPr>
          <a:xfrm rot="0">
            <a:off x="11372259" y="2994097"/>
            <a:ext cx="4202186" cy="1266817"/>
          </a:xfrm>
          <a:prstGeom prst="rect">
            <a:avLst/>
          </a:prstGeom>
        </p:spPr>
        <p:txBody>
          <a:bodyPr anchor="t" rtlCol="false" tIns="0" lIns="0" bIns="0" rIns="0">
            <a:spAutoFit/>
          </a:bodyPr>
          <a:lstStyle/>
          <a:p>
            <a:pPr algn="ctr">
              <a:lnSpc>
                <a:spcPts val="1723"/>
              </a:lnSpc>
            </a:pPr>
            <a:r>
              <a:rPr lang="en-US" sz="1498" spc="62">
                <a:solidFill>
                  <a:srgbClr val="FFFFFF"/>
                </a:solidFill>
                <a:latin typeface="Montaser Arabic"/>
                <a:ea typeface="Montaser Arabic"/>
                <a:cs typeface="Montaser Arabic"/>
                <a:sym typeface="Montaser Arabic"/>
              </a:rPr>
              <a:t>Mantener informados a los stakeholders indirectos sobre el estado general del proyecto y asegurar que estén al tanto de cualquier cuestión importante sin necesidad de involucrarse en los detalles diarios.</a:t>
            </a:r>
          </a:p>
        </p:txBody>
      </p:sp>
      <p:sp>
        <p:nvSpPr>
          <p:cNvPr name="TextBox 28" id="28"/>
          <p:cNvSpPr txBox="true"/>
          <p:nvPr/>
        </p:nvSpPr>
        <p:spPr>
          <a:xfrm rot="0">
            <a:off x="3581844" y="6730534"/>
            <a:ext cx="1865548" cy="284251"/>
          </a:xfrm>
          <a:prstGeom prst="rect">
            <a:avLst/>
          </a:prstGeom>
        </p:spPr>
        <p:txBody>
          <a:bodyPr anchor="t" rtlCol="false" tIns="0" lIns="0" bIns="0" rIns="0">
            <a:spAutoFit/>
          </a:bodyPr>
          <a:lstStyle/>
          <a:p>
            <a:pPr algn="l">
              <a:lnSpc>
                <a:spcPts val="2230"/>
              </a:lnSpc>
            </a:pPr>
            <a:r>
              <a:rPr lang="en-US" sz="1974" spc="31">
                <a:solidFill>
                  <a:srgbClr val="FFFFFF"/>
                </a:solidFill>
                <a:latin typeface="Montaser Arabic Bold"/>
                <a:ea typeface="Montaser Arabic Bold"/>
                <a:cs typeface="Montaser Arabic Bold"/>
                <a:sym typeface="Montaser Arabic Bold"/>
              </a:rPr>
              <a:t>DESCRIPCIÓN</a:t>
            </a:r>
          </a:p>
        </p:txBody>
      </p:sp>
      <p:sp>
        <p:nvSpPr>
          <p:cNvPr name="TextBox 29" id="29"/>
          <p:cNvSpPr txBox="true"/>
          <p:nvPr/>
        </p:nvSpPr>
        <p:spPr>
          <a:xfrm rot="0">
            <a:off x="6517343" y="2909417"/>
            <a:ext cx="2066948" cy="284251"/>
          </a:xfrm>
          <a:prstGeom prst="rect">
            <a:avLst/>
          </a:prstGeom>
        </p:spPr>
        <p:txBody>
          <a:bodyPr anchor="t" rtlCol="false" tIns="0" lIns="0" bIns="0" rIns="0">
            <a:spAutoFit/>
          </a:bodyPr>
          <a:lstStyle/>
          <a:p>
            <a:pPr algn="ctr">
              <a:lnSpc>
                <a:spcPts val="2230"/>
              </a:lnSpc>
            </a:pPr>
            <a:r>
              <a:rPr lang="en-US" sz="1974" spc="31">
                <a:solidFill>
                  <a:srgbClr val="FFFFFF"/>
                </a:solidFill>
                <a:latin typeface="Montaser Arabic Bold"/>
                <a:ea typeface="Montaser Arabic Bold"/>
                <a:cs typeface="Montaser Arabic Bold"/>
                <a:sym typeface="Montaser Arabic Bold"/>
              </a:rPr>
              <a:t>FRECUENCIA</a:t>
            </a:r>
          </a:p>
        </p:txBody>
      </p:sp>
      <p:sp>
        <p:nvSpPr>
          <p:cNvPr name="TextBox 30" id="30"/>
          <p:cNvSpPr txBox="true"/>
          <p:nvPr/>
        </p:nvSpPr>
        <p:spPr>
          <a:xfrm rot="0">
            <a:off x="9252209" y="6917877"/>
            <a:ext cx="2319242" cy="284251"/>
          </a:xfrm>
          <a:prstGeom prst="rect">
            <a:avLst/>
          </a:prstGeom>
        </p:spPr>
        <p:txBody>
          <a:bodyPr anchor="t" rtlCol="false" tIns="0" lIns="0" bIns="0" rIns="0">
            <a:spAutoFit/>
          </a:bodyPr>
          <a:lstStyle/>
          <a:p>
            <a:pPr algn="ctr">
              <a:lnSpc>
                <a:spcPts val="2230"/>
              </a:lnSpc>
            </a:pPr>
            <a:r>
              <a:rPr lang="en-US" sz="1974" spc="31">
                <a:solidFill>
                  <a:srgbClr val="FFFFFF"/>
                </a:solidFill>
                <a:latin typeface="Montaser Arabic Bold"/>
                <a:ea typeface="Montaser Arabic Bold"/>
                <a:cs typeface="Montaser Arabic Bold"/>
                <a:sym typeface="Montaser Arabic Bold"/>
              </a:rPr>
              <a:t>RESPONSABLE</a:t>
            </a:r>
          </a:p>
        </p:txBody>
      </p:sp>
      <p:sp>
        <p:nvSpPr>
          <p:cNvPr name="TextBox 31" id="31"/>
          <p:cNvSpPr txBox="true"/>
          <p:nvPr/>
        </p:nvSpPr>
        <p:spPr>
          <a:xfrm rot="0">
            <a:off x="12670639" y="2589380"/>
            <a:ext cx="1605427" cy="284251"/>
          </a:xfrm>
          <a:prstGeom prst="rect">
            <a:avLst/>
          </a:prstGeom>
        </p:spPr>
        <p:txBody>
          <a:bodyPr anchor="t" rtlCol="false" tIns="0" lIns="0" bIns="0" rIns="0">
            <a:spAutoFit/>
          </a:bodyPr>
          <a:lstStyle/>
          <a:p>
            <a:pPr algn="ctr">
              <a:lnSpc>
                <a:spcPts val="2230"/>
              </a:lnSpc>
            </a:pPr>
            <a:r>
              <a:rPr lang="en-US" sz="1974" spc="31">
                <a:solidFill>
                  <a:srgbClr val="FFFFFF"/>
                </a:solidFill>
                <a:latin typeface="Montaser Arabic Bold"/>
                <a:ea typeface="Montaser Arabic Bold"/>
                <a:cs typeface="Montaser Arabic Bold"/>
                <a:sym typeface="Montaser Arabic Bold"/>
              </a:rPr>
              <a:t>OBJETIVO</a:t>
            </a:r>
          </a:p>
        </p:txBody>
      </p:sp>
      <p:sp>
        <p:nvSpPr>
          <p:cNvPr name="TextBox 32" id="32"/>
          <p:cNvSpPr txBox="true"/>
          <p:nvPr/>
        </p:nvSpPr>
        <p:spPr>
          <a:xfrm rot="0">
            <a:off x="4617473" y="9201150"/>
            <a:ext cx="9269471" cy="481330"/>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oto Serif Bold"/>
                <a:ea typeface="Noto Serif Bold"/>
                <a:cs typeface="Noto Serif Bold"/>
                <a:sym typeface="Noto Serif Bold"/>
              </a:rPr>
              <a:t>REPORTE SEMANAL</a:t>
            </a:r>
          </a:p>
        </p:txBody>
      </p:sp>
      <p:sp>
        <p:nvSpPr>
          <p:cNvPr name="Freeform 33" id="33"/>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12">
              <a:alphaModFix amt="50000"/>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3C4B50"/>
        </a:solidFill>
      </p:bgPr>
    </p:bg>
    <p:spTree>
      <p:nvGrpSpPr>
        <p:cNvPr id="1" name=""/>
        <p:cNvGrpSpPr/>
        <p:nvPr/>
      </p:nvGrpSpPr>
      <p:grpSpPr>
        <a:xfrm>
          <a:off x="0" y="0"/>
          <a:ext cx="0" cy="0"/>
          <a:chOff x="0" y="0"/>
          <a:chExt cx="0" cy="0"/>
        </a:xfrm>
      </p:grpSpPr>
      <p:sp>
        <p:nvSpPr>
          <p:cNvPr name="Freeform 2" id="2"/>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2">
              <a:alphaModFix amt="50000"/>
            </a:blip>
            <a:stretch>
              <a:fillRect l="0" t="0" r="0" b="0"/>
            </a:stretch>
          </a:blipFill>
        </p:spPr>
      </p:sp>
      <p:graphicFrame>
        <p:nvGraphicFramePr>
          <p:cNvPr name="Table 3" id="3"/>
          <p:cNvGraphicFramePr>
            <a:graphicFrameLocks noGrp="true"/>
          </p:cNvGraphicFramePr>
          <p:nvPr/>
        </p:nvGraphicFramePr>
        <p:xfrm>
          <a:off x="264922" y="1420907"/>
          <a:ext cx="17758156" cy="8391525"/>
        </p:xfrm>
        <a:graphic>
          <a:graphicData uri="http://schemas.openxmlformats.org/drawingml/2006/table">
            <a:tbl>
              <a:tblPr/>
              <a:tblGrid>
                <a:gridCol w="5772953"/>
                <a:gridCol w="6127224"/>
                <a:gridCol w="5857978"/>
              </a:tblGrid>
              <a:tr h="1481420">
                <a:tc>
                  <a:txBody>
                    <a:bodyPr anchor="t" rtlCol="false"/>
                    <a:lstStyle/>
                    <a:p>
                      <a:pPr algn="ctr">
                        <a:lnSpc>
                          <a:spcPts val="3499"/>
                        </a:lnSpc>
                        <a:defRPr/>
                      </a:pPr>
                      <a:r>
                        <a:rPr lang="en-US" sz="2499">
                          <a:solidFill>
                            <a:srgbClr val="FFFFFF"/>
                          </a:solidFill>
                          <a:latin typeface="Aileron Ultra-Bold"/>
                          <a:ea typeface="Aileron Ultra-Bold"/>
                          <a:cs typeface="Aileron Ultra-Bold"/>
                          <a:sym typeface="Aileron Ultra-Bold"/>
                        </a:rPr>
                        <a:t>Retraso entrega de Hardware</a:t>
                      </a:r>
                      <a:endParaRPr lang="en-US" sz="1100"/>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1B6F7E"/>
                    </a:solidFill>
                  </a:tcPr>
                </a:tc>
                <a:tc>
                  <a:txBody>
                    <a:bodyPr anchor="t" rtlCol="false"/>
                    <a:lstStyle/>
                    <a:p>
                      <a:pPr algn="ctr">
                        <a:lnSpc>
                          <a:spcPts val="3499"/>
                        </a:lnSpc>
                        <a:defRPr/>
                      </a:pPr>
                      <a:r>
                        <a:rPr lang="en-US" sz="2499">
                          <a:solidFill>
                            <a:srgbClr val="FFFFFF"/>
                          </a:solidFill>
                          <a:latin typeface="Aileron Bold"/>
                          <a:ea typeface="Aileron Bold"/>
                          <a:cs typeface="Aileron Bold"/>
                          <a:sym typeface="Aileron Bold"/>
                        </a:rPr>
                        <a:t>Hardware Defectuoso</a:t>
                      </a:r>
                      <a:endParaRPr lang="en-US" sz="1100"/>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5F6869"/>
                    </a:solidFill>
                  </a:tcPr>
                </a:tc>
                <a:tc>
                  <a:txBody>
                    <a:bodyPr anchor="t" rtlCol="false"/>
                    <a:lstStyle/>
                    <a:p>
                      <a:pPr algn="ctr">
                        <a:lnSpc>
                          <a:spcPts val="3499"/>
                        </a:lnSpc>
                        <a:defRPr/>
                      </a:pPr>
                      <a:r>
                        <a:rPr lang="en-US" sz="2499">
                          <a:solidFill>
                            <a:srgbClr val="FFFFFF"/>
                          </a:solidFill>
                          <a:latin typeface="Aileron Bold"/>
                          <a:ea typeface="Aileron Bold"/>
                          <a:cs typeface="Aileron Bold"/>
                          <a:sym typeface="Aileron Bold"/>
                        </a:rPr>
                        <a:t>Problemas de Integración de Software</a:t>
                      </a:r>
                      <a:endParaRPr lang="en-US" sz="1100"/>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59487C"/>
                    </a:solidFill>
                  </a:tcPr>
                </a:tc>
              </a:tr>
              <a:tr h="6910105">
                <a:tc>
                  <a:txBody>
                    <a:bodyPr anchor="t" rtlCol="false"/>
                    <a:lstStyle/>
                    <a:p>
                      <a:pPr algn="l">
                        <a:lnSpc>
                          <a:spcPts val="2399"/>
                        </a:lnSpc>
                        <a:defRPr/>
                      </a:pPr>
                      <a:r>
                        <a:rPr lang="en-US" sz="1599">
                          <a:solidFill>
                            <a:srgbClr val="FFFFFF"/>
                          </a:solidFill>
                          <a:latin typeface="Aileron Bold"/>
                          <a:ea typeface="Aileron Bold"/>
                          <a:cs typeface="Aileron Bold"/>
                          <a:sym typeface="Aileron Bold"/>
                        </a:rPr>
                        <a:t>Descripción del Riesgo</a:t>
                      </a:r>
                      <a:endParaRPr lang="en-US" sz="1100"/>
                    </a:p>
                    <a:p>
                      <a:pPr algn="l">
                        <a:lnSpc>
                          <a:spcPts val="2399"/>
                        </a:lnSpc>
                      </a:pPr>
                      <a:r>
                        <a:rPr lang="en-US" sz="1599">
                          <a:solidFill>
                            <a:srgbClr val="FFFFFF"/>
                          </a:solidFill>
                          <a:latin typeface="Aileron"/>
                          <a:ea typeface="Aileron"/>
                          <a:cs typeface="Aileron"/>
                          <a:sym typeface="Aileron"/>
                        </a:rPr>
                        <a:t>El hardware necesario para el proyecto podría no llegar a tiempo, lo que podría retrasar el cronograma y afectar el progreso del proyecto.</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Plan de Mitigación</a:t>
                      </a:r>
                    </a:p>
                    <a:p>
                      <a:pPr algn="l" marL="345439" indent="-172720" lvl="1">
                        <a:lnSpc>
                          <a:spcPts val="2399"/>
                        </a:lnSpc>
                        <a:buFont typeface="Arial"/>
                        <a:buChar char="•"/>
                      </a:pPr>
                      <a:r>
                        <a:rPr lang="en-US" sz="1599">
                          <a:solidFill>
                            <a:srgbClr val="FFFFFF"/>
                          </a:solidFill>
                          <a:latin typeface="Aileron"/>
                          <a:ea typeface="Aileron"/>
                          <a:cs typeface="Aileron"/>
                          <a:sym typeface="Aileron"/>
                        </a:rPr>
                        <a:t>Confirmar Fechas de Entrega: Realizar pedidos con anticipación y confirmar las fechas de entrega con los proveedores.</a:t>
                      </a:r>
                    </a:p>
                    <a:p>
                      <a:pPr algn="l" marL="345439" indent="-172720" lvl="1">
                        <a:lnSpc>
                          <a:spcPts val="2399"/>
                        </a:lnSpc>
                        <a:buFont typeface="Arial"/>
                        <a:buChar char="•"/>
                      </a:pPr>
                      <a:r>
                        <a:rPr lang="en-US" sz="1599">
                          <a:solidFill>
                            <a:srgbClr val="FFFFFF"/>
                          </a:solidFill>
                          <a:latin typeface="Aileron"/>
                          <a:ea typeface="Aileron"/>
                          <a:cs typeface="Aileron"/>
                          <a:sym typeface="Aileron"/>
                        </a:rPr>
                        <a:t>Crear un Plan de Contingencia: Identificar proveedores alternativos o hardware de respaldo que pueda ser adquirido rápidamente si es necesario.</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Acciones Correctivas</a:t>
                      </a:r>
                    </a:p>
                    <a:p>
                      <a:pPr algn="l" marL="345439" indent="-172720" lvl="1">
                        <a:lnSpc>
                          <a:spcPts val="2399"/>
                        </a:lnSpc>
                        <a:buFont typeface="Arial"/>
                        <a:buChar char="•"/>
                      </a:pPr>
                      <a:r>
                        <a:rPr lang="en-US" sz="1599">
                          <a:solidFill>
                            <a:srgbClr val="FFFFFF"/>
                          </a:solidFill>
                          <a:latin typeface="Aileron"/>
                          <a:ea typeface="Aileron"/>
                          <a:cs typeface="Aileron"/>
                          <a:sym typeface="Aileron"/>
                        </a:rPr>
                        <a:t>Ajustar el Cronograma: Replanificar las tareas afectadas y ajustar el cronograma del proyecto en función </a:t>
                      </a:r>
                    </a:p>
                    <a:p>
                      <a:pPr algn="l" marL="345439" indent="-172720" lvl="1">
                        <a:lnSpc>
                          <a:spcPts val="2399"/>
                        </a:lnSpc>
                        <a:buFont typeface="Arial"/>
                        <a:buChar char="•"/>
                      </a:pPr>
                      <a:r>
                        <a:rPr lang="en-US" sz="1599">
                          <a:solidFill>
                            <a:srgbClr val="FFFFFF"/>
                          </a:solidFill>
                          <a:latin typeface="Aileron"/>
                          <a:ea typeface="Aileron"/>
                          <a:cs typeface="Aileron"/>
                          <a:sym typeface="Aileron"/>
                        </a:rPr>
                        <a:t>Comunicación: Informar a todos los stakeholders sobre el retraso y sus implicaciones para el proyecto.</a:t>
                      </a:r>
                    </a:p>
                    <a:p>
                      <a:pPr algn="l">
                        <a:lnSpc>
                          <a:spcPts val="2399"/>
                        </a:lnSpc>
                      </a:pPr>
                    </a:p>
                    <a:p>
                      <a:pPr algn="l">
                        <a:lnSpc>
                          <a:spcPts val="2399"/>
                        </a:lnSpc>
                      </a:pPr>
                    </a:p>
                    <a:p>
                      <a:pPr algn="l">
                        <a:lnSpc>
                          <a:spcPts val="2399"/>
                        </a:lnSpc>
                      </a:pP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c>
                  <a:txBody>
                    <a:bodyPr anchor="t" rtlCol="false"/>
                    <a:lstStyle/>
                    <a:p>
                      <a:pPr algn="l">
                        <a:lnSpc>
                          <a:spcPts val="2399"/>
                        </a:lnSpc>
                        <a:defRPr/>
                      </a:pPr>
                      <a:r>
                        <a:rPr lang="en-US" sz="1599">
                          <a:solidFill>
                            <a:srgbClr val="FFFFFF"/>
                          </a:solidFill>
                          <a:latin typeface="Aileron Bold"/>
                          <a:ea typeface="Aileron Bold"/>
                          <a:cs typeface="Aileron Bold"/>
                          <a:sym typeface="Aileron Bold"/>
                        </a:rPr>
                        <a:t>Descripción del Riesgo</a:t>
                      </a:r>
                      <a:endParaRPr lang="en-US" sz="1100"/>
                    </a:p>
                    <a:p>
                      <a:pPr algn="l">
                        <a:lnSpc>
                          <a:spcPts val="2399"/>
                        </a:lnSpc>
                      </a:pPr>
                      <a:r>
                        <a:rPr lang="en-US" sz="1599">
                          <a:solidFill>
                            <a:srgbClr val="FFFFFF"/>
                          </a:solidFill>
                          <a:latin typeface="Aileron"/>
                          <a:ea typeface="Aileron"/>
                          <a:cs typeface="Aileron"/>
                          <a:sym typeface="Aileron"/>
                        </a:rPr>
                        <a:t>El hardware recibido podría estar defectuoso, lo que podría afectar su funcionamiento y el progreso del proyecto.</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Plan de Mitigación</a:t>
                      </a:r>
                    </a:p>
                    <a:p>
                      <a:pPr algn="l" marL="345439" indent="-172720" lvl="1">
                        <a:lnSpc>
                          <a:spcPts val="2399"/>
                        </a:lnSpc>
                        <a:buFont typeface="Arial"/>
                        <a:buChar char="•"/>
                      </a:pPr>
                      <a:r>
                        <a:rPr lang="en-US" sz="1599">
                          <a:solidFill>
                            <a:srgbClr val="FFFFFF"/>
                          </a:solidFill>
                          <a:latin typeface="Aileron"/>
                          <a:ea typeface="Aileron"/>
                          <a:cs typeface="Aileron"/>
                          <a:sym typeface="Aileron"/>
                        </a:rPr>
                        <a:t>Revisión de Calidad: Realizar pruebas de calidad y verificación del hardware a su llegada.</a:t>
                      </a:r>
                    </a:p>
                    <a:p>
                      <a:pPr algn="l" marL="345439" indent="-172720" lvl="1">
                        <a:lnSpc>
                          <a:spcPts val="2399"/>
                        </a:lnSpc>
                        <a:buFont typeface="Arial"/>
                        <a:buChar char="•"/>
                      </a:pPr>
                      <a:r>
                        <a:rPr lang="en-US" sz="1599">
                          <a:solidFill>
                            <a:srgbClr val="FFFFFF"/>
                          </a:solidFill>
                          <a:latin typeface="Aileron"/>
                          <a:ea typeface="Aileron"/>
                          <a:cs typeface="Aileron"/>
                          <a:sym typeface="Aileron"/>
                        </a:rPr>
                        <a:t>Garantías y Políticas de Devolución: Asegurarse de que el hardware tenga garantías y conocer las políticas de devolución o reemplazo del proveedor.</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Acciones Correctivas</a:t>
                      </a:r>
                    </a:p>
                    <a:p>
                      <a:pPr algn="l" marL="345439" indent="-172720" lvl="1">
                        <a:lnSpc>
                          <a:spcPts val="2399"/>
                        </a:lnSpc>
                        <a:buFont typeface="Arial"/>
                        <a:buChar char="•"/>
                      </a:pPr>
                      <a:r>
                        <a:rPr lang="en-US" sz="1599">
                          <a:solidFill>
                            <a:srgbClr val="FFFFFF"/>
                          </a:solidFill>
                          <a:latin typeface="Aileron"/>
                          <a:ea typeface="Aileron"/>
                          <a:cs typeface="Aileron"/>
                          <a:sym typeface="Aileron"/>
                        </a:rPr>
                        <a:t>Reemplazo o Reparación: Contactar al proveedor para obtener reemplazos o reparaciones si se identifican defectos.</a:t>
                      </a:r>
                    </a:p>
                    <a:p>
                      <a:pPr algn="l" marL="345439" indent="-172720" lvl="1">
                        <a:lnSpc>
                          <a:spcPts val="2399"/>
                        </a:lnSpc>
                        <a:buFont typeface="Arial"/>
                        <a:buChar char="•"/>
                      </a:pPr>
                      <a:r>
                        <a:rPr lang="en-US" sz="1599">
                          <a:solidFill>
                            <a:srgbClr val="FFFFFF"/>
                          </a:solidFill>
                          <a:latin typeface="Aileron"/>
                          <a:ea typeface="Aileron"/>
                          <a:cs typeface="Aileron"/>
                          <a:sym typeface="Aileron"/>
                        </a:rPr>
                        <a:t>Documentación de Problemas: Documentar cualquier problema de hardware y las acciones tomadas para resolverlo para referencia futura.</a:t>
                      </a:r>
                    </a:p>
                    <a:p>
                      <a:pPr algn="l">
                        <a:lnSpc>
                          <a:spcPts val="2399"/>
                        </a:lnSpc>
                      </a:pPr>
                    </a:p>
                    <a:p>
                      <a:pPr algn="l">
                        <a:lnSpc>
                          <a:spcPts val="2399"/>
                        </a:lnSpc>
                      </a:pP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c>
                  <a:txBody>
                    <a:bodyPr anchor="t" rtlCol="false"/>
                    <a:lstStyle/>
                    <a:p>
                      <a:pPr algn="l">
                        <a:lnSpc>
                          <a:spcPts val="2399"/>
                        </a:lnSpc>
                        <a:defRPr/>
                      </a:pPr>
                      <a:r>
                        <a:rPr lang="en-US" sz="1599">
                          <a:solidFill>
                            <a:srgbClr val="FFFFFF"/>
                          </a:solidFill>
                          <a:latin typeface="Aileron Bold"/>
                          <a:ea typeface="Aileron Bold"/>
                          <a:cs typeface="Aileron Bold"/>
                          <a:sym typeface="Aileron Bold"/>
                        </a:rPr>
                        <a:t>Descripción del Riesgo</a:t>
                      </a:r>
                      <a:endParaRPr lang="en-US" sz="1100"/>
                    </a:p>
                    <a:p>
                      <a:pPr algn="l">
                        <a:lnSpc>
                          <a:spcPts val="2399"/>
                        </a:lnSpc>
                      </a:pPr>
                      <a:r>
                        <a:rPr lang="en-US" sz="1599">
                          <a:solidFill>
                            <a:srgbClr val="FFFFFF"/>
                          </a:solidFill>
                          <a:latin typeface="Aileron"/>
                          <a:ea typeface="Aileron"/>
                          <a:cs typeface="Aileron"/>
                          <a:sym typeface="Aileron"/>
                        </a:rPr>
                        <a:t>Pueden surgir problemas durante la integración del hardware con el software del sistema de gestión documental.</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Plan de Mitigación</a:t>
                      </a:r>
                    </a:p>
                    <a:p>
                      <a:pPr algn="l" marL="345439" indent="-172720" lvl="1">
                        <a:lnSpc>
                          <a:spcPts val="2399"/>
                        </a:lnSpc>
                        <a:buFont typeface="Arial"/>
                        <a:buChar char="•"/>
                      </a:pPr>
                      <a:r>
                        <a:rPr lang="en-US" sz="1599">
                          <a:solidFill>
                            <a:srgbClr val="FFFFFF"/>
                          </a:solidFill>
                          <a:latin typeface="Aileron"/>
                          <a:ea typeface="Aileron"/>
                          <a:cs typeface="Aileron"/>
                          <a:sym typeface="Aileron"/>
                        </a:rPr>
                        <a:t>Pruebas de Integración: Realizar pruebas de integración antes de la implementación completa.</a:t>
                      </a:r>
                    </a:p>
                    <a:p>
                      <a:pPr algn="l" marL="345439" indent="-172720" lvl="1">
                        <a:lnSpc>
                          <a:spcPts val="2399"/>
                        </a:lnSpc>
                        <a:buFont typeface="Arial"/>
                        <a:buChar char="•"/>
                      </a:pPr>
                      <a:r>
                        <a:rPr lang="en-US" sz="1599">
                          <a:solidFill>
                            <a:srgbClr val="FFFFFF"/>
                          </a:solidFill>
                          <a:latin typeface="Aileron"/>
                          <a:ea typeface="Aileron"/>
                          <a:cs typeface="Aileron"/>
                          <a:sym typeface="Aileron"/>
                        </a:rPr>
                        <a:t>Documentación Técnica: Asegurarse de que toda la documentación técnica esté completa y actualizada para facilitar</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Acciones Correctivas</a:t>
                      </a:r>
                    </a:p>
                    <a:p>
                      <a:pPr algn="l" marL="345439" indent="-172720" lvl="1">
                        <a:lnSpc>
                          <a:spcPts val="2399"/>
                        </a:lnSpc>
                        <a:buFont typeface="Arial"/>
                        <a:buChar char="•"/>
                      </a:pPr>
                      <a:r>
                        <a:rPr lang="en-US" sz="1599">
                          <a:solidFill>
                            <a:srgbClr val="FFFFFF"/>
                          </a:solidFill>
                          <a:latin typeface="Aileron"/>
                          <a:ea typeface="Aileron"/>
                          <a:cs typeface="Aileron"/>
                          <a:sym typeface="Aileron"/>
                        </a:rPr>
                        <a:t>Soporte Técnico: Buscar soporte técnico para resolver problemas de integración.</a:t>
                      </a:r>
                    </a:p>
                    <a:p>
                      <a:pPr algn="l" marL="345439" indent="-172720" lvl="1">
                        <a:lnSpc>
                          <a:spcPts val="2399"/>
                        </a:lnSpc>
                        <a:buFont typeface="Arial"/>
                        <a:buChar char="•"/>
                      </a:pPr>
                      <a:r>
                        <a:rPr lang="en-US" sz="1599">
                          <a:solidFill>
                            <a:srgbClr val="FFFFFF"/>
                          </a:solidFill>
                          <a:latin typeface="Aileron"/>
                          <a:ea typeface="Aileron"/>
                          <a:cs typeface="Aileron"/>
                          <a:sym typeface="Aileron"/>
                        </a:rPr>
                        <a:t>Ajustes en el Proyecto: Reajustar el plan del proyecto y el cronograma en función de los problemas encontrados y su resolución.</a:t>
                      </a:r>
                    </a:p>
                    <a:p>
                      <a:pPr algn="l">
                        <a:lnSpc>
                          <a:spcPts val="2399"/>
                        </a:lnSpc>
                      </a:pPr>
                    </a:p>
                    <a:p>
                      <a:pPr algn="l">
                        <a:lnSpc>
                          <a:spcPts val="2399"/>
                        </a:lnSpc>
                      </a:pP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r>
            </a:tbl>
          </a:graphicData>
        </a:graphic>
      </p:graphicFrame>
      <p:sp>
        <p:nvSpPr>
          <p:cNvPr name="TextBox 4" id="4"/>
          <p:cNvSpPr txBox="true"/>
          <p:nvPr/>
        </p:nvSpPr>
        <p:spPr>
          <a:xfrm rot="0">
            <a:off x="1903197" y="183019"/>
            <a:ext cx="9269471" cy="679450"/>
          </a:xfrm>
          <a:prstGeom prst="rect">
            <a:avLst/>
          </a:prstGeom>
        </p:spPr>
        <p:txBody>
          <a:bodyPr anchor="t" rtlCol="false" tIns="0" lIns="0" bIns="0" rIns="0">
            <a:spAutoFit/>
          </a:bodyPr>
          <a:lstStyle/>
          <a:p>
            <a:pPr algn="ctr" marL="0" indent="0" lvl="0">
              <a:lnSpc>
                <a:spcPts val="5599"/>
              </a:lnSpc>
              <a:spcBef>
                <a:spcPct val="0"/>
              </a:spcBef>
            </a:pPr>
            <a:r>
              <a:rPr lang="en-US" sz="3999">
                <a:solidFill>
                  <a:srgbClr val="FFFFFF"/>
                </a:solidFill>
                <a:latin typeface="Noto Serif Bold"/>
                <a:ea typeface="Noto Serif Bold"/>
                <a:cs typeface="Noto Serif Bold"/>
                <a:sym typeface="Noto Serif Bold"/>
              </a:rPr>
              <a:t>PLAN DE MITIGACIÓN DE RIESGOS</a:t>
            </a:r>
          </a:p>
        </p:txBody>
      </p:sp>
      <p:sp>
        <p:nvSpPr>
          <p:cNvPr name="TextBox 5" id="5"/>
          <p:cNvSpPr txBox="true"/>
          <p:nvPr/>
        </p:nvSpPr>
        <p:spPr>
          <a:xfrm rot="0">
            <a:off x="11172668" y="285710"/>
            <a:ext cx="4058352" cy="514350"/>
          </a:xfrm>
          <a:prstGeom prst="rect">
            <a:avLst/>
          </a:prstGeom>
        </p:spPr>
        <p:txBody>
          <a:bodyPr anchor="t" rtlCol="false" tIns="0" lIns="0" bIns="0" rIns="0">
            <a:spAutoFit/>
          </a:bodyPr>
          <a:lstStyle/>
          <a:p>
            <a:pPr algn="ctr" marL="0" indent="0" lvl="0">
              <a:lnSpc>
                <a:spcPts val="4200"/>
              </a:lnSpc>
              <a:spcBef>
                <a:spcPct val="0"/>
              </a:spcBef>
            </a:pPr>
            <a:r>
              <a:rPr lang="en-US" sz="3000">
                <a:solidFill>
                  <a:srgbClr val="FFFFFF"/>
                </a:solidFill>
                <a:latin typeface="Noto Serif Bold"/>
                <a:ea typeface="Noto Serif Bold"/>
                <a:cs typeface="Noto Serif Bold"/>
                <a:sym typeface="Noto Serif Bold"/>
              </a:rPr>
              <a:t>RIESGOS DIRECTOS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3C4B50"/>
        </a:solidFill>
      </p:bgPr>
    </p:bg>
    <p:spTree>
      <p:nvGrpSpPr>
        <p:cNvPr id="1" name=""/>
        <p:cNvGrpSpPr/>
        <p:nvPr/>
      </p:nvGrpSpPr>
      <p:grpSpPr>
        <a:xfrm>
          <a:off x="0" y="0"/>
          <a:ext cx="0" cy="0"/>
          <a:chOff x="0" y="0"/>
          <a:chExt cx="0" cy="0"/>
        </a:xfrm>
      </p:grpSpPr>
      <p:sp>
        <p:nvSpPr>
          <p:cNvPr name="Freeform 2" id="2"/>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2">
              <a:alphaModFix amt="50000"/>
            </a:blip>
            <a:stretch>
              <a:fillRect l="0" t="0" r="0" b="0"/>
            </a:stretch>
          </a:blipFill>
        </p:spPr>
      </p:sp>
      <p:graphicFrame>
        <p:nvGraphicFramePr>
          <p:cNvPr name="Table 3" id="3"/>
          <p:cNvGraphicFramePr>
            <a:graphicFrameLocks noGrp="true"/>
          </p:cNvGraphicFramePr>
          <p:nvPr/>
        </p:nvGraphicFramePr>
        <p:xfrm>
          <a:off x="264922" y="1420907"/>
          <a:ext cx="17758156" cy="7454126"/>
        </p:xfrm>
        <a:graphic>
          <a:graphicData uri="http://schemas.openxmlformats.org/drawingml/2006/table">
            <a:tbl>
              <a:tblPr/>
              <a:tblGrid>
                <a:gridCol w="9010638"/>
                <a:gridCol w="8747518"/>
              </a:tblGrid>
              <a:tr h="1482056">
                <a:tc>
                  <a:txBody>
                    <a:bodyPr anchor="t" rtlCol="false"/>
                    <a:lstStyle/>
                    <a:p>
                      <a:pPr algn="ctr">
                        <a:lnSpc>
                          <a:spcPts val="3499"/>
                        </a:lnSpc>
                        <a:defRPr/>
                      </a:pPr>
                      <a:r>
                        <a:rPr lang="en-US" sz="2499">
                          <a:solidFill>
                            <a:srgbClr val="FFFFFF"/>
                          </a:solidFill>
                          <a:latin typeface="Aileron Ultra-Bold"/>
                          <a:ea typeface="Aileron Ultra-Bold"/>
                          <a:cs typeface="Aileron Ultra-Bold"/>
                          <a:sym typeface="Aileron Ultra-Bold"/>
                        </a:rPr>
                        <a:t>Restriccione</a:t>
                      </a:r>
                      <a:endParaRPr lang="en-US" sz="1100"/>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1B6F7E"/>
                    </a:solidFill>
                  </a:tcPr>
                </a:tc>
                <a:tc>
                  <a:txBody>
                    <a:bodyPr anchor="t" rtlCol="false"/>
                    <a:lstStyle/>
                    <a:p>
                      <a:pPr algn="ctr">
                        <a:lnSpc>
                          <a:spcPts val="3499"/>
                        </a:lnSpc>
                        <a:defRPr/>
                      </a:pPr>
                      <a:r>
                        <a:rPr lang="en-US" sz="2499">
                          <a:solidFill>
                            <a:srgbClr val="FFFFFF"/>
                          </a:solidFill>
                          <a:latin typeface="Aileron Bold"/>
                          <a:ea typeface="Aileron Bold"/>
                          <a:cs typeface="Aileron Bold"/>
                          <a:sym typeface="Aileron Bold"/>
                        </a:rPr>
                        <a:t>Problemas del Mercado</a:t>
                      </a:r>
                      <a:endParaRPr lang="en-US" sz="1100"/>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5F6869"/>
                    </a:solidFill>
                  </a:tcPr>
                </a:tc>
              </a:tr>
              <a:tr h="5972069">
                <a:tc>
                  <a:txBody>
                    <a:bodyPr anchor="t" rtlCol="false"/>
                    <a:lstStyle/>
                    <a:p>
                      <a:pPr algn="l">
                        <a:lnSpc>
                          <a:spcPts val="2399"/>
                        </a:lnSpc>
                        <a:defRPr/>
                      </a:pPr>
                      <a:r>
                        <a:rPr lang="en-US" sz="1599">
                          <a:solidFill>
                            <a:srgbClr val="FFFFFF"/>
                          </a:solidFill>
                          <a:latin typeface="Aileron Bold"/>
                          <a:ea typeface="Aileron Bold"/>
                          <a:cs typeface="Aileron Bold"/>
                          <a:sym typeface="Aileron Bold"/>
                        </a:rPr>
                        <a:t>Descripción del Riesgo</a:t>
                      </a:r>
                      <a:endParaRPr lang="en-US" sz="1100"/>
                    </a:p>
                    <a:p>
                      <a:pPr algn="l">
                        <a:lnSpc>
                          <a:spcPts val="2399"/>
                        </a:lnSpc>
                      </a:pPr>
                      <a:r>
                        <a:rPr lang="en-US" sz="1599">
                          <a:solidFill>
                            <a:srgbClr val="FFFFFF"/>
                          </a:solidFill>
                          <a:latin typeface="Aileron"/>
                          <a:ea typeface="Aileron"/>
                          <a:cs typeface="Aileron"/>
                          <a:sym typeface="Aileron"/>
                        </a:rPr>
                        <a:t>Cambios en las regulaciones o nuevas restricciones del gobierno pueden afectar el progreso del proyecto, especialmente en términos de seguridad y cumplimiento.</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Plan de Mitigación</a:t>
                      </a:r>
                    </a:p>
                    <a:p>
                      <a:pPr algn="l" marL="345439" indent="-172720" lvl="1">
                        <a:lnSpc>
                          <a:spcPts val="2399"/>
                        </a:lnSpc>
                        <a:buFont typeface="Arial"/>
                        <a:buChar char="•"/>
                      </a:pPr>
                      <a:r>
                        <a:rPr lang="en-US" sz="1599">
                          <a:solidFill>
                            <a:srgbClr val="FFFFFF"/>
                          </a:solidFill>
                          <a:latin typeface="Aileron"/>
                          <a:ea typeface="Aileron"/>
                          <a:cs typeface="Aileron"/>
                          <a:sym typeface="Aileron"/>
                        </a:rPr>
                        <a:t>Monitoreo de Normativas: Mantenerse actualizado sobre las regulaciones y políticas gubernamentales que puedan afectar el proyecto.</a:t>
                      </a:r>
                    </a:p>
                    <a:p>
                      <a:pPr algn="l" marL="345439" indent="-172720" lvl="1">
                        <a:lnSpc>
                          <a:spcPts val="2399"/>
                        </a:lnSpc>
                        <a:buFont typeface="Arial"/>
                        <a:buChar char="•"/>
                      </a:pPr>
                      <a:r>
                        <a:rPr lang="en-US" sz="1599">
                          <a:solidFill>
                            <a:srgbClr val="FFFFFF"/>
                          </a:solidFill>
                          <a:latin typeface="Aileron"/>
                          <a:ea typeface="Aileron"/>
                          <a:cs typeface="Aileron"/>
                          <a:sym typeface="Aileron"/>
                        </a:rPr>
                        <a:t>Asesoría Legal: Consultar con expertos legales para asegurar que el proyecto cumpla con todas las regulaciones relevantes.</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Acciones Correctivas</a:t>
                      </a:r>
                    </a:p>
                    <a:p>
                      <a:pPr algn="l" marL="345439" indent="-172720" lvl="1">
                        <a:lnSpc>
                          <a:spcPts val="2399"/>
                        </a:lnSpc>
                        <a:buFont typeface="Arial"/>
                        <a:buChar char="•"/>
                      </a:pPr>
                      <a:r>
                        <a:rPr lang="en-US" sz="1599">
                          <a:solidFill>
                            <a:srgbClr val="FFFFFF"/>
                          </a:solidFill>
                          <a:latin typeface="Aileron"/>
                          <a:ea typeface="Aileron"/>
                          <a:cs typeface="Aileron"/>
                          <a:sym typeface="Aileron"/>
                        </a:rPr>
                        <a:t>Adaptación a Cambios: Ajustar el proyecto y las políticas de seguridad para cumplir con nuevas restricciones.</a:t>
                      </a:r>
                    </a:p>
                    <a:p>
                      <a:pPr algn="l" marL="345439" indent="-172720" lvl="1">
                        <a:lnSpc>
                          <a:spcPts val="2399"/>
                        </a:lnSpc>
                        <a:buFont typeface="Arial"/>
                        <a:buChar char="•"/>
                      </a:pPr>
                      <a:r>
                        <a:rPr lang="en-US" sz="1599">
                          <a:solidFill>
                            <a:srgbClr val="FFFFFF"/>
                          </a:solidFill>
                          <a:latin typeface="Aileron"/>
                          <a:ea typeface="Aileron"/>
                          <a:cs typeface="Aileron"/>
                          <a:sym typeface="Aileron"/>
                        </a:rPr>
                        <a:t>Comunicación: Informar a los stakeholders sobre cualquier impacto en el proyecto debido a cambios en las regulaciones.</a:t>
                      </a:r>
                    </a:p>
                    <a:p>
                      <a:pPr algn="l">
                        <a:lnSpc>
                          <a:spcPts val="2399"/>
                        </a:lnSpc>
                      </a:pPr>
                    </a:p>
                    <a:p>
                      <a:pPr algn="l">
                        <a:lnSpc>
                          <a:spcPts val="2399"/>
                        </a:lnSpc>
                      </a:pPr>
                    </a:p>
                    <a:p>
                      <a:pPr algn="l">
                        <a:lnSpc>
                          <a:spcPts val="2399"/>
                        </a:lnSpc>
                      </a:pP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c>
                  <a:txBody>
                    <a:bodyPr anchor="t" rtlCol="false"/>
                    <a:lstStyle/>
                    <a:p>
                      <a:pPr algn="l">
                        <a:lnSpc>
                          <a:spcPts val="2399"/>
                        </a:lnSpc>
                        <a:defRPr/>
                      </a:pPr>
                      <a:r>
                        <a:rPr lang="en-US" sz="1599">
                          <a:solidFill>
                            <a:srgbClr val="FFFFFF"/>
                          </a:solidFill>
                          <a:latin typeface="Aileron Bold"/>
                          <a:ea typeface="Aileron Bold"/>
                          <a:cs typeface="Aileron Bold"/>
                          <a:sym typeface="Aileron Bold"/>
                        </a:rPr>
                        <a:t>Descripción del Riesgo</a:t>
                      </a:r>
                      <a:endParaRPr lang="en-US" sz="1100"/>
                    </a:p>
                    <a:p>
                      <a:pPr algn="l">
                        <a:lnSpc>
                          <a:spcPts val="2399"/>
                        </a:lnSpc>
                      </a:pPr>
                      <a:r>
                        <a:rPr lang="en-US" sz="1599">
                          <a:solidFill>
                            <a:srgbClr val="FFFFFF"/>
                          </a:solidFill>
                          <a:latin typeface="Aileron"/>
                          <a:ea typeface="Aileron"/>
                          <a:cs typeface="Aileron"/>
                          <a:sym typeface="Aileron"/>
                        </a:rPr>
                        <a:t>Variación en el mercado, como cambios en los precios de los recursos o escasez de proveedores, pueden afectar el presupuesto y la disponibilidad de recursos para el proyecto.</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Plan de Mitigación</a:t>
                      </a:r>
                    </a:p>
                    <a:p>
                      <a:pPr algn="l" marL="345439" indent="-172720" lvl="1">
                        <a:lnSpc>
                          <a:spcPts val="2399"/>
                        </a:lnSpc>
                        <a:buFont typeface="Arial"/>
                        <a:buChar char="•"/>
                      </a:pPr>
                      <a:r>
                        <a:rPr lang="en-US" sz="1599">
                          <a:solidFill>
                            <a:srgbClr val="FFFFFF"/>
                          </a:solidFill>
                          <a:latin typeface="Aileron"/>
                          <a:ea typeface="Aileron"/>
                          <a:cs typeface="Aileron"/>
                          <a:sym typeface="Aileron"/>
                        </a:rPr>
                        <a:t>Cambiar de Proveedores: Tener relación con múltiples proveedores para disminuir la dependencia de un solo recurso.</a:t>
                      </a:r>
                    </a:p>
                    <a:p>
                      <a:pPr algn="l" marL="345439" indent="-172720" lvl="1">
                        <a:lnSpc>
                          <a:spcPts val="2399"/>
                        </a:lnSpc>
                        <a:buFont typeface="Arial"/>
                        <a:buChar char="•"/>
                      </a:pPr>
                      <a:r>
                        <a:rPr lang="en-US" sz="1599">
                          <a:solidFill>
                            <a:srgbClr val="FFFFFF"/>
                          </a:solidFill>
                          <a:latin typeface="Aileron"/>
                          <a:ea typeface="Aileron"/>
                          <a:cs typeface="Aileron"/>
                          <a:sym typeface="Aileron"/>
                        </a:rPr>
                        <a:t>Presupuesto mayor: Incluir un presupuesto alto para manejar posibles aumentos de costos o problemas de suministro.</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Acciones Correctivas</a:t>
                      </a:r>
                    </a:p>
                    <a:p>
                      <a:pPr algn="l" marL="345439" indent="-172720" lvl="1">
                        <a:lnSpc>
                          <a:spcPts val="2399"/>
                        </a:lnSpc>
                        <a:buFont typeface="Arial"/>
                        <a:buChar char="•"/>
                      </a:pPr>
                      <a:r>
                        <a:rPr lang="en-US" sz="1599">
                          <a:solidFill>
                            <a:srgbClr val="FFFFFF"/>
                          </a:solidFill>
                          <a:latin typeface="Aileron"/>
                          <a:ea typeface="Aileron"/>
                          <a:cs typeface="Aileron"/>
                          <a:sym typeface="Aileron"/>
                        </a:rPr>
                        <a:t>Evaluación de Recursos: Validar los recursos necesarios y ajustar el presupuesto y el cronograma en función de los problemas del mercado.</a:t>
                      </a:r>
                    </a:p>
                    <a:p>
                      <a:pPr algn="l" marL="345439" indent="-172720" lvl="1">
                        <a:lnSpc>
                          <a:spcPts val="2399"/>
                        </a:lnSpc>
                        <a:buFont typeface="Arial"/>
                        <a:buChar char="•"/>
                      </a:pPr>
                      <a:r>
                        <a:rPr lang="en-US" sz="1599">
                          <a:solidFill>
                            <a:srgbClr val="FFFFFF"/>
                          </a:solidFill>
                          <a:latin typeface="Aileron"/>
                          <a:ea typeface="Aileron"/>
                          <a:cs typeface="Aileron"/>
                          <a:sym typeface="Aileron"/>
                        </a:rPr>
                        <a:t>Negociación con Proveedores: Negociar precios y condiciones con los proveedores para mitigar el impacto de las fluctuaciones del mercado.</a:t>
                      </a: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r>
            </a:tbl>
          </a:graphicData>
        </a:graphic>
      </p:graphicFrame>
      <p:sp>
        <p:nvSpPr>
          <p:cNvPr name="TextBox 4" id="4"/>
          <p:cNvSpPr txBox="true"/>
          <p:nvPr/>
        </p:nvSpPr>
        <p:spPr>
          <a:xfrm rot="0">
            <a:off x="1903197" y="183019"/>
            <a:ext cx="9269471" cy="679450"/>
          </a:xfrm>
          <a:prstGeom prst="rect">
            <a:avLst/>
          </a:prstGeom>
        </p:spPr>
        <p:txBody>
          <a:bodyPr anchor="t" rtlCol="false" tIns="0" lIns="0" bIns="0" rIns="0">
            <a:spAutoFit/>
          </a:bodyPr>
          <a:lstStyle/>
          <a:p>
            <a:pPr algn="ctr" marL="0" indent="0" lvl="0">
              <a:lnSpc>
                <a:spcPts val="5599"/>
              </a:lnSpc>
              <a:spcBef>
                <a:spcPct val="0"/>
              </a:spcBef>
            </a:pPr>
            <a:r>
              <a:rPr lang="en-US" sz="3999">
                <a:solidFill>
                  <a:srgbClr val="FFFFFF"/>
                </a:solidFill>
                <a:latin typeface="Noto Serif Bold"/>
                <a:ea typeface="Noto Serif Bold"/>
                <a:cs typeface="Noto Serif Bold"/>
                <a:sym typeface="Noto Serif Bold"/>
              </a:rPr>
              <a:t>PLAN DE MITIGACIÓN DE RIESGOS</a:t>
            </a:r>
          </a:p>
        </p:txBody>
      </p:sp>
      <p:sp>
        <p:nvSpPr>
          <p:cNvPr name="TextBox 5" id="5"/>
          <p:cNvSpPr txBox="true"/>
          <p:nvPr/>
        </p:nvSpPr>
        <p:spPr>
          <a:xfrm rot="0">
            <a:off x="11172668" y="285710"/>
            <a:ext cx="4536818" cy="514350"/>
          </a:xfrm>
          <a:prstGeom prst="rect">
            <a:avLst/>
          </a:prstGeom>
        </p:spPr>
        <p:txBody>
          <a:bodyPr anchor="t" rtlCol="false" tIns="0" lIns="0" bIns="0" rIns="0">
            <a:spAutoFit/>
          </a:bodyPr>
          <a:lstStyle/>
          <a:p>
            <a:pPr algn="ctr" marL="0" indent="0" lvl="0">
              <a:lnSpc>
                <a:spcPts val="4200"/>
              </a:lnSpc>
              <a:spcBef>
                <a:spcPct val="0"/>
              </a:spcBef>
            </a:pPr>
            <a:r>
              <a:rPr lang="en-US" sz="3000">
                <a:solidFill>
                  <a:srgbClr val="FFFFFF"/>
                </a:solidFill>
                <a:latin typeface="Noto Serif Bold"/>
                <a:ea typeface="Noto Serif Bold"/>
                <a:cs typeface="Noto Serif Bold"/>
                <a:sym typeface="Noto Serif Bold"/>
              </a:rPr>
              <a:t>RIESGOS INDIRECTOS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3C4B50"/>
        </a:solidFill>
      </p:bgPr>
    </p:bg>
    <p:spTree>
      <p:nvGrpSpPr>
        <p:cNvPr id="1" name=""/>
        <p:cNvGrpSpPr/>
        <p:nvPr/>
      </p:nvGrpSpPr>
      <p:grpSpPr>
        <a:xfrm>
          <a:off x="0" y="0"/>
          <a:ext cx="0" cy="0"/>
          <a:chOff x="0" y="0"/>
          <a:chExt cx="0" cy="0"/>
        </a:xfrm>
      </p:grpSpPr>
      <p:sp>
        <p:nvSpPr>
          <p:cNvPr name="Freeform 2" id="2"/>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2">
              <a:alphaModFix amt="50000"/>
            </a:blip>
            <a:stretch>
              <a:fillRect l="0" t="0" r="0" b="0"/>
            </a:stretch>
          </a:blipFill>
        </p:spPr>
      </p:sp>
      <p:graphicFrame>
        <p:nvGraphicFramePr>
          <p:cNvPr name="Table 3" id="3"/>
          <p:cNvGraphicFramePr>
            <a:graphicFrameLocks noGrp="true"/>
          </p:cNvGraphicFramePr>
          <p:nvPr/>
        </p:nvGraphicFramePr>
        <p:xfrm>
          <a:off x="171309" y="883080"/>
          <a:ext cx="17945382" cy="9256264"/>
        </p:xfrm>
        <a:graphic>
          <a:graphicData uri="http://schemas.openxmlformats.org/drawingml/2006/table">
            <a:tbl>
              <a:tblPr/>
              <a:tblGrid>
                <a:gridCol w="4434662"/>
                <a:gridCol w="4607290"/>
                <a:gridCol w="4404834"/>
                <a:gridCol w="4498596"/>
              </a:tblGrid>
              <a:tr h="1415288">
                <a:tc>
                  <a:txBody>
                    <a:bodyPr anchor="t" rtlCol="false"/>
                    <a:lstStyle/>
                    <a:p>
                      <a:pPr algn="ctr">
                        <a:lnSpc>
                          <a:spcPts val="3499"/>
                        </a:lnSpc>
                        <a:defRPr/>
                      </a:pPr>
                      <a:r>
                        <a:rPr lang="en-US" sz="2499">
                          <a:solidFill>
                            <a:srgbClr val="FFFFFF"/>
                          </a:solidFill>
                          <a:latin typeface="Aileron Ultra-Bold"/>
                          <a:ea typeface="Aileron Ultra-Bold"/>
                          <a:cs typeface="Aileron Ultra-Bold"/>
                          <a:sym typeface="Aileron Ultra-Bold"/>
                        </a:rPr>
                        <a:t>Site Survey Previo a Instalar</a:t>
                      </a:r>
                      <a:endParaRPr lang="en-US" sz="1100"/>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1B6F7E"/>
                    </a:solidFill>
                  </a:tcPr>
                </a:tc>
                <a:tc>
                  <a:txBody>
                    <a:bodyPr anchor="t" rtlCol="false"/>
                    <a:lstStyle/>
                    <a:p>
                      <a:pPr algn="ctr">
                        <a:lnSpc>
                          <a:spcPts val="3499"/>
                        </a:lnSpc>
                        <a:defRPr/>
                      </a:pPr>
                      <a:r>
                        <a:rPr lang="en-US" sz="2499">
                          <a:solidFill>
                            <a:srgbClr val="FFFFFF"/>
                          </a:solidFill>
                          <a:latin typeface="Aileron Bold"/>
                          <a:ea typeface="Aileron Bold"/>
                          <a:cs typeface="Aileron Bold"/>
                          <a:sym typeface="Aileron Bold"/>
                        </a:rPr>
                        <a:t>Reporte de Instalación</a:t>
                      </a:r>
                      <a:endParaRPr lang="en-US" sz="1100"/>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5F6869"/>
                    </a:solidFill>
                  </a:tcPr>
                </a:tc>
                <a:tc>
                  <a:txBody>
                    <a:bodyPr anchor="t" rtlCol="false"/>
                    <a:lstStyle/>
                    <a:p>
                      <a:pPr algn="ctr">
                        <a:lnSpc>
                          <a:spcPts val="3499"/>
                        </a:lnSpc>
                        <a:defRPr/>
                      </a:pPr>
                      <a:r>
                        <a:rPr lang="en-US" sz="2499">
                          <a:solidFill>
                            <a:srgbClr val="FFFFFF"/>
                          </a:solidFill>
                          <a:latin typeface="Aileron Bold"/>
                          <a:ea typeface="Aileron Bold"/>
                          <a:cs typeface="Aileron Bold"/>
                          <a:sym typeface="Aileron Bold"/>
                        </a:rPr>
                        <a:t>Pruebas de Funcionalidad</a:t>
                      </a:r>
                      <a:endParaRPr lang="en-US" sz="1100"/>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59487C"/>
                    </a:solidFill>
                  </a:tcPr>
                </a:tc>
                <a:tc>
                  <a:txBody>
                    <a:bodyPr anchor="t" rtlCol="false"/>
                    <a:lstStyle/>
                    <a:p>
                      <a:pPr algn="ctr">
                        <a:lnSpc>
                          <a:spcPts val="3499"/>
                        </a:lnSpc>
                        <a:defRPr/>
                      </a:pPr>
                      <a:r>
                        <a:rPr lang="en-US" sz="2499">
                          <a:solidFill>
                            <a:srgbClr val="FFFFFF"/>
                          </a:solidFill>
                          <a:latin typeface="Aileron Bold"/>
                          <a:ea typeface="Aileron Bold"/>
                          <a:cs typeface="Aileron Bold"/>
                          <a:sym typeface="Aileron Bold"/>
                        </a:rPr>
                        <a:t>Certificación de Calidad del Proveedor</a:t>
                      </a:r>
                      <a:endParaRPr lang="en-US" sz="1100"/>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59487C"/>
                    </a:solidFill>
                  </a:tcPr>
                </a:tc>
              </a:tr>
              <a:tr h="7840976">
                <a:tc>
                  <a:txBody>
                    <a:bodyPr anchor="t" rtlCol="false"/>
                    <a:lstStyle/>
                    <a:p>
                      <a:pPr algn="l">
                        <a:lnSpc>
                          <a:spcPts val="2399"/>
                        </a:lnSpc>
                        <a:defRPr/>
                      </a:pPr>
                      <a:r>
                        <a:rPr lang="en-US" sz="1599">
                          <a:solidFill>
                            <a:srgbClr val="FFFFFF"/>
                          </a:solidFill>
                          <a:latin typeface="Aileron Bold"/>
                          <a:ea typeface="Aileron Bold"/>
                          <a:cs typeface="Aileron Bold"/>
                          <a:sym typeface="Aileron Bold"/>
                        </a:rPr>
                        <a:t>Descripción</a:t>
                      </a:r>
                      <a:endParaRPr lang="en-US" sz="1100"/>
                    </a:p>
                    <a:p>
                      <a:pPr algn="l">
                        <a:lnSpc>
                          <a:spcPts val="2399"/>
                        </a:lnSpc>
                      </a:pPr>
                      <a:r>
                        <a:rPr lang="en-US" sz="1599">
                          <a:solidFill>
                            <a:srgbClr val="FFFFFF"/>
                          </a:solidFill>
                          <a:latin typeface="Aileron"/>
                          <a:ea typeface="Aileron"/>
                          <a:cs typeface="Aileron"/>
                          <a:sym typeface="Aileron"/>
                        </a:rPr>
                        <a:t>Realizar una inspección del sitio antes de la instalación para asegurar que el entorno cumpla con los requisitos necesarios para el hardware. Esto incluye verificar el espacio, la infraestructura eléctrica, y las condiciones ambientales.</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Responsable</a:t>
                      </a:r>
                    </a:p>
                    <a:p>
                      <a:pPr algn="l" marL="345439" indent="-172720" lvl="1">
                        <a:lnSpc>
                          <a:spcPts val="2399"/>
                        </a:lnSpc>
                        <a:buFont typeface="Arial"/>
                        <a:buChar char="•"/>
                      </a:pPr>
                      <a:r>
                        <a:rPr lang="en-US" sz="1599">
                          <a:solidFill>
                            <a:srgbClr val="FFFFFF"/>
                          </a:solidFill>
                          <a:latin typeface="Aileron"/>
                          <a:ea typeface="Aileron"/>
                          <a:cs typeface="Aileron"/>
                          <a:sym typeface="Aileron"/>
                        </a:rPr>
                        <a:t>Administrador de Sistemas</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Objetivo</a:t>
                      </a:r>
                    </a:p>
                    <a:p>
                      <a:pPr algn="l" marL="345439" indent="-172720" lvl="1">
                        <a:lnSpc>
                          <a:spcPts val="2399"/>
                        </a:lnSpc>
                        <a:buFont typeface="Arial"/>
                        <a:buChar char="•"/>
                      </a:pPr>
                      <a:r>
                        <a:rPr lang="en-US" sz="1599">
                          <a:solidFill>
                            <a:srgbClr val="FFFFFF"/>
                          </a:solidFill>
                          <a:latin typeface="Aileron"/>
                          <a:ea typeface="Aileron"/>
                          <a:cs typeface="Aileron"/>
                          <a:sym typeface="Aileron"/>
                        </a:rPr>
                        <a:t>Asegurar que el sitio esté preparado adecuadamente para la instalación del hardware y prevenir problemas durante la implementación.</a:t>
                      </a:r>
                    </a:p>
                    <a:p>
                      <a:pPr algn="l">
                        <a:lnSpc>
                          <a:spcPts val="2399"/>
                        </a:lnSpc>
                      </a:pPr>
                    </a:p>
                    <a:p>
                      <a:pPr algn="l">
                        <a:lnSpc>
                          <a:spcPts val="2399"/>
                        </a:lnSpc>
                      </a:pP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c>
                  <a:txBody>
                    <a:bodyPr anchor="t" rtlCol="false"/>
                    <a:lstStyle/>
                    <a:p>
                      <a:pPr algn="l">
                        <a:lnSpc>
                          <a:spcPts val="2399"/>
                        </a:lnSpc>
                        <a:defRPr/>
                      </a:pPr>
                      <a:r>
                        <a:rPr lang="en-US" sz="1599">
                          <a:solidFill>
                            <a:srgbClr val="FFFFFF"/>
                          </a:solidFill>
                          <a:latin typeface="Aileron Bold"/>
                          <a:ea typeface="Aileron Bold"/>
                          <a:cs typeface="Aileron Bold"/>
                          <a:sym typeface="Aileron Bold"/>
                        </a:rPr>
                        <a:t>Descripción</a:t>
                      </a:r>
                      <a:endParaRPr lang="en-US" sz="1100"/>
                    </a:p>
                    <a:p>
                      <a:pPr algn="l" marL="345439" indent="-172720" lvl="1">
                        <a:lnSpc>
                          <a:spcPts val="2399"/>
                        </a:lnSpc>
                        <a:buFont typeface="Arial"/>
                        <a:buChar char="•"/>
                      </a:pPr>
                      <a:r>
                        <a:rPr lang="en-US" sz="1599">
                          <a:solidFill>
                            <a:srgbClr val="FFFFFF"/>
                          </a:solidFill>
                          <a:latin typeface="Aileron"/>
                          <a:ea typeface="Aileron"/>
                          <a:cs typeface="Aileron"/>
                          <a:sym typeface="Aileron"/>
                        </a:rPr>
                        <a:t> Documentar el proceso de instalación del hardware, incluyendo la configuración realizada, problemas encontrados y soluciones aplicadas. El reporte debe detallar los pasos seguidos, los resultados obtenidos y cualquier ajuste realizado.</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Responsable</a:t>
                      </a:r>
                    </a:p>
                    <a:p>
                      <a:pPr algn="l" marL="345439" indent="-172720" lvl="1">
                        <a:lnSpc>
                          <a:spcPts val="2399"/>
                        </a:lnSpc>
                        <a:buFont typeface="Arial"/>
                        <a:buChar char="•"/>
                      </a:pPr>
                      <a:r>
                        <a:rPr lang="en-US" sz="1599">
                          <a:solidFill>
                            <a:srgbClr val="FFFFFF"/>
                          </a:solidFill>
                          <a:latin typeface="Aileron"/>
                          <a:ea typeface="Aileron"/>
                          <a:cs typeface="Aileron"/>
                          <a:sym typeface="Aileron"/>
                        </a:rPr>
                        <a:t> Técnico de Instalación</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Objetivo</a:t>
                      </a:r>
                    </a:p>
                    <a:p>
                      <a:pPr algn="l" marL="345439" indent="-172720" lvl="1">
                        <a:lnSpc>
                          <a:spcPts val="2399"/>
                        </a:lnSpc>
                        <a:buFont typeface="Arial"/>
                        <a:buChar char="•"/>
                      </a:pPr>
                      <a:r>
                        <a:rPr lang="en-US" sz="1599">
                          <a:solidFill>
                            <a:srgbClr val="FFFFFF"/>
                          </a:solidFill>
                          <a:latin typeface="Aileron"/>
                          <a:ea typeface="Aileron"/>
                          <a:cs typeface="Aileron"/>
                          <a:sym typeface="Aileron"/>
                        </a:rPr>
                        <a:t>Proporcionar un registro detallado de la instalación para referencia futura y para garantizar que el hardware se haya instalado y configurado correctamente.</a:t>
                      </a:r>
                    </a:p>
                    <a:p>
                      <a:pPr algn="l">
                        <a:lnSpc>
                          <a:spcPts val="2399"/>
                        </a:lnSpc>
                      </a:pP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c>
                  <a:txBody>
                    <a:bodyPr anchor="t" rtlCol="false"/>
                    <a:lstStyle/>
                    <a:p>
                      <a:pPr algn="l">
                        <a:lnSpc>
                          <a:spcPts val="2399"/>
                        </a:lnSpc>
                        <a:defRPr/>
                      </a:pPr>
                      <a:r>
                        <a:rPr lang="en-US" sz="1599">
                          <a:solidFill>
                            <a:srgbClr val="FFFFFF"/>
                          </a:solidFill>
                          <a:latin typeface="Aileron Bold"/>
                          <a:ea typeface="Aileron Bold"/>
                          <a:cs typeface="Aileron Bold"/>
                          <a:sym typeface="Aileron Bold"/>
                        </a:rPr>
                        <a:t>Descripción</a:t>
                      </a:r>
                      <a:endParaRPr lang="en-US" sz="1100"/>
                    </a:p>
                    <a:p>
                      <a:pPr algn="l" marL="345439" indent="-172720" lvl="1">
                        <a:lnSpc>
                          <a:spcPts val="2399"/>
                        </a:lnSpc>
                        <a:buFont typeface="Arial"/>
                        <a:buChar char="•"/>
                      </a:pPr>
                      <a:r>
                        <a:rPr lang="en-US" sz="1599">
                          <a:solidFill>
                            <a:srgbClr val="FFFFFF"/>
                          </a:solidFill>
                          <a:latin typeface="Aileron"/>
                          <a:ea typeface="Aileron"/>
                          <a:cs typeface="Aileron"/>
                          <a:sym typeface="Aileron"/>
                        </a:rPr>
                        <a:t> Realizar pruebas para verificar que el hardware funciona correctamente según las especificaciones del proveedor y los requisitos del proyecto. Esto incluye pruebas de rendimiento y estabilidad.</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Responsable</a:t>
                      </a:r>
                    </a:p>
                    <a:p>
                      <a:pPr algn="l" marL="345439" indent="-172720" lvl="1">
                        <a:lnSpc>
                          <a:spcPts val="2399"/>
                        </a:lnSpc>
                        <a:buFont typeface="Arial"/>
                        <a:buChar char="•"/>
                      </a:pPr>
                      <a:r>
                        <a:rPr lang="en-US" sz="1599">
                          <a:solidFill>
                            <a:srgbClr val="FFFFFF"/>
                          </a:solidFill>
                          <a:latin typeface="Aileron"/>
                          <a:ea typeface="Aileron"/>
                          <a:cs typeface="Aileron"/>
                          <a:sym typeface="Aileron"/>
                        </a:rPr>
                        <a:t>Administrador de Sistemas</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Objetivo</a:t>
                      </a:r>
                    </a:p>
                    <a:p>
                      <a:pPr algn="l" marL="345439" indent="-172720" lvl="1">
                        <a:lnSpc>
                          <a:spcPts val="2399"/>
                        </a:lnSpc>
                        <a:buFont typeface="Arial"/>
                        <a:buChar char="•"/>
                      </a:pPr>
                      <a:r>
                        <a:rPr lang="en-US" sz="1599">
                          <a:solidFill>
                            <a:srgbClr val="FFFFFF"/>
                          </a:solidFill>
                          <a:latin typeface="Aileron"/>
                          <a:ea typeface="Aileron"/>
                          <a:cs typeface="Aileron"/>
                          <a:sym typeface="Aileron"/>
                        </a:rPr>
                        <a:t>Confirmar que el hardware cumple con los estándares de calidad y funciona como se espera antes de su puesta en marcha.</a:t>
                      </a:r>
                    </a:p>
                    <a:p>
                      <a:pPr algn="l">
                        <a:lnSpc>
                          <a:spcPts val="2399"/>
                        </a:lnSpc>
                      </a:pP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c>
                  <a:txBody>
                    <a:bodyPr anchor="t" rtlCol="false"/>
                    <a:lstStyle/>
                    <a:p>
                      <a:pPr algn="l">
                        <a:lnSpc>
                          <a:spcPts val="2399"/>
                        </a:lnSpc>
                        <a:defRPr/>
                      </a:pPr>
                      <a:r>
                        <a:rPr lang="en-US" sz="1599">
                          <a:solidFill>
                            <a:srgbClr val="FFFFFF"/>
                          </a:solidFill>
                          <a:latin typeface="Aileron Bold"/>
                          <a:ea typeface="Aileron Bold"/>
                          <a:cs typeface="Aileron Bold"/>
                          <a:sym typeface="Aileron Bold"/>
                        </a:rPr>
                        <a:t>Descripción</a:t>
                      </a:r>
                      <a:endParaRPr lang="en-US" sz="1100"/>
                    </a:p>
                    <a:p>
                      <a:pPr algn="l" marL="345439" indent="-172720" lvl="1">
                        <a:lnSpc>
                          <a:spcPts val="2399"/>
                        </a:lnSpc>
                        <a:buFont typeface="Arial"/>
                        <a:buChar char="•"/>
                      </a:pPr>
                      <a:r>
                        <a:rPr lang="en-US" sz="1599">
                          <a:solidFill>
                            <a:srgbClr val="FFFFFF"/>
                          </a:solidFill>
                          <a:latin typeface="Aileron Bold"/>
                          <a:ea typeface="Aileron Bold"/>
                          <a:cs typeface="Aileron Bold"/>
                          <a:sym typeface="Aileron Bold"/>
                        </a:rPr>
                        <a:t> </a:t>
                      </a:r>
                      <a:r>
                        <a:rPr lang="en-US" sz="1599">
                          <a:solidFill>
                            <a:srgbClr val="FFFFFF"/>
                          </a:solidFill>
                          <a:latin typeface="Aileron"/>
                          <a:ea typeface="Aileron"/>
                          <a:cs typeface="Aileron"/>
                          <a:sym typeface="Aileron"/>
                        </a:rPr>
                        <a:t>Asegurar que el hardware proviene de un proveedor certificado que cumpla con estándares de calidad reconocidos.</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Responsable</a:t>
                      </a:r>
                    </a:p>
                    <a:p>
                      <a:pPr algn="l" marL="345439" indent="-172720" lvl="1">
                        <a:lnSpc>
                          <a:spcPts val="2399"/>
                        </a:lnSpc>
                        <a:buFont typeface="Arial"/>
                        <a:buChar char="•"/>
                      </a:pPr>
                      <a:r>
                        <a:rPr lang="en-US" sz="1599">
                          <a:solidFill>
                            <a:srgbClr val="FFFFFF"/>
                          </a:solidFill>
                          <a:latin typeface="Aileron"/>
                          <a:ea typeface="Aileron"/>
                          <a:cs typeface="Aileron"/>
                          <a:sym typeface="Aileron"/>
                        </a:rPr>
                        <a:t>Project Manager</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Objetivo</a:t>
                      </a:r>
                    </a:p>
                    <a:p>
                      <a:pPr algn="l" marL="345439" indent="-172720" lvl="1">
                        <a:lnSpc>
                          <a:spcPts val="2399"/>
                        </a:lnSpc>
                        <a:buFont typeface="Arial"/>
                        <a:buChar char="•"/>
                      </a:pPr>
                      <a:r>
                        <a:rPr lang="en-US" sz="1599">
                          <a:solidFill>
                            <a:srgbClr val="FFFFFF"/>
                          </a:solidFill>
                          <a:latin typeface="Aileron Bold"/>
                          <a:ea typeface="Aileron Bold"/>
                          <a:cs typeface="Aileron Bold"/>
                          <a:sym typeface="Aileron Bold"/>
                        </a:rPr>
                        <a:t> </a:t>
                      </a:r>
                      <a:r>
                        <a:rPr lang="en-US" sz="1599">
                          <a:solidFill>
                            <a:srgbClr val="FFFFFF"/>
                          </a:solidFill>
                          <a:latin typeface="Aileron"/>
                          <a:ea typeface="Aileron"/>
                          <a:cs typeface="Aileron"/>
                          <a:sym typeface="Aileron"/>
                        </a:rPr>
                        <a:t>Garantizar que el hardware adquirido es de alta calidad y cumple con las especificaciones técnicas requeridas.</a:t>
                      </a:r>
                    </a:p>
                    <a:p>
                      <a:pPr algn="l">
                        <a:lnSpc>
                          <a:spcPts val="2399"/>
                        </a:lnSpc>
                      </a:pP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r>
            </a:tbl>
          </a:graphicData>
        </a:graphic>
      </p:graphicFrame>
      <p:sp>
        <p:nvSpPr>
          <p:cNvPr name="TextBox 4" id="4"/>
          <p:cNvSpPr txBox="true"/>
          <p:nvPr/>
        </p:nvSpPr>
        <p:spPr>
          <a:xfrm rot="0">
            <a:off x="4509264" y="120610"/>
            <a:ext cx="9269471" cy="679450"/>
          </a:xfrm>
          <a:prstGeom prst="rect">
            <a:avLst/>
          </a:prstGeom>
        </p:spPr>
        <p:txBody>
          <a:bodyPr anchor="t" rtlCol="false" tIns="0" lIns="0" bIns="0" rIns="0">
            <a:spAutoFit/>
          </a:bodyPr>
          <a:lstStyle/>
          <a:p>
            <a:pPr algn="ctr" marL="0" indent="0" lvl="0">
              <a:lnSpc>
                <a:spcPts val="5599"/>
              </a:lnSpc>
              <a:spcBef>
                <a:spcPct val="0"/>
              </a:spcBef>
            </a:pPr>
            <a:r>
              <a:rPr lang="en-US" sz="3999">
                <a:solidFill>
                  <a:srgbClr val="FFFFFF"/>
                </a:solidFill>
                <a:latin typeface="Noto Serif Bold"/>
                <a:ea typeface="Noto Serif Bold"/>
                <a:cs typeface="Noto Serif Bold"/>
                <a:sym typeface="Noto Serif Bold"/>
              </a:rPr>
              <a:t>PLAN DE CALIDAD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3C4B50"/>
        </a:solidFill>
      </p:bgPr>
    </p:bg>
    <p:spTree>
      <p:nvGrpSpPr>
        <p:cNvPr id="1" name=""/>
        <p:cNvGrpSpPr/>
        <p:nvPr/>
      </p:nvGrpSpPr>
      <p:grpSpPr>
        <a:xfrm>
          <a:off x="0" y="0"/>
          <a:ext cx="0" cy="0"/>
          <a:chOff x="0" y="0"/>
          <a:chExt cx="0" cy="0"/>
        </a:xfrm>
      </p:grpSpPr>
      <p:sp>
        <p:nvSpPr>
          <p:cNvPr name="Freeform 2" id="2"/>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2">
              <a:alphaModFix amt="50000"/>
            </a:blip>
            <a:stretch>
              <a:fillRect l="0" t="0" r="0" b="0"/>
            </a:stretch>
          </a:blipFill>
        </p:spPr>
      </p:sp>
      <p:graphicFrame>
        <p:nvGraphicFramePr>
          <p:cNvPr name="Table 3" id="3"/>
          <p:cNvGraphicFramePr>
            <a:graphicFrameLocks noGrp="true"/>
          </p:cNvGraphicFramePr>
          <p:nvPr/>
        </p:nvGraphicFramePr>
        <p:xfrm>
          <a:off x="171309" y="883080"/>
          <a:ext cx="17945382" cy="9069039"/>
        </p:xfrm>
        <a:graphic>
          <a:graphicData uri="http://schemas.openxmlformats.org/drawingml/2006/table">
            <a:tbl>
              <a:tblPr/>
              <a:tblGrid>
                <a:gridCol w="4434662"/>
                <a:gridCol w="4607290"/>
                <a:gridCol w="4404834"/>
                <a:gridCol w="4498596"/>
              </a:tblGrid>
              <a:tr h="1415379">
                <a:tc>
                  <a:txBody>
                    <a:bodyPr anchor="t" rtlCol="false"/>
                    <a:lstStyle/>
                    <a:p>
                      <a:pPr algn="ctr">
                        <a:lnSpc>
                          <a:spcPts val="3499"/>
                        </a:lnSpc>
                        <a:defRPr/>
                      </a:pPr>
                      <a:r>
                        <a:rPr lang="en-US" sz="2499">
                          <a:solidFill>
                            <a:srgbClr val="FFFFFF"/>
                          </a:solidFill>
                          <a:latin typeface="Aileron Ultra-Bold"/>
                          <a:ea typeface="Aileron Ultra-Bold"/>
                          <a:cs typeface="Aileron Ultra-Bold"/>
                          <a:sym typeface="Aileron Ultra-Bold"/>
                        </a:rPr>
                        <a:t>Revisión Cruzada de Documentos</a:t>
                      </a:r>
                      <a:endParaRPr lang="en-US" sz="1100"/>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1B6F7E"/>
                    </a:solidFill>
                  </a:tcPr>
                </a:tc>
                <a:tc>
                  <a:txBody>
                    <a:bodyPr anchor="t" rtlCol="false"/>
                    <a:lstStyle/>
                    <a:p>
                      <a:pPr algn="ctr">
                        <a:lnSpc>
                          <a:spcPts val="3499"/>
                        </a:lnSpc>
                        <a:defRPr/>
                      </a:pPr>
                      <a:r>
                        <a:rPr lang="en-US" sz="2499">
                          <a:solidFill>
                            <a:srgbClr val="FFFFFF"/>
                          </a:solidFill>
                          <a:latin typeface="Aileron Bold"/>
                          <a:ea typeface="Aileron Bold"/>
                          <a:cs typeface="Aileron Bold"/>
                          <a:sym typeface="Aileron Bold"/>
                        </a:rPr>
                        <a:t>Validación de Contenido</a:t>
                      </a:r>
                      <a:endParaRPr lang="en-US" sz="1100"/>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5F6869"/>
                    </a:solidFill>
                  </a:tcPr>
                </a:tc>
                <a:tc>
                  <a:txBody>
                    <a:bodyPr anchor="t" rtlCol="false"/>
                    <a:lstStyle/>
                    <a:p>
                      <a:pPr algn="ctr">
                        <a:lnSpc>
                          <a:spcPts val="3499"/>
                        </a:lnSpc>
                        <a:defRPr/>
                      </a:pPr>
                      <a:r>
                        <a:rPr lang="en-US" sz="2499">
                          <a:solidFill>
                            <a:srgbClr val="FFFFFF"/>
                          </a:solidFill>
                          <a:latin typeface="Aileron Bold"/>
                          <a:ea typeface="Aileron Bold"/>
                          <a:cs typeface="Aileron Bold"/>
                          <a:sym typeface="Aileron Bold"/>
                        </a:rPr>
                        <a:t>Control de Versiones</a:t>
                      </a:r>
                      <a:endParaRPr lang="en-US" sz="1100"/>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59487C"/>
                    </a:solidFill>
                  </a:tcPr>
                </a:tc>
                <a:tc>
                  <a:txBody>
                    <a:bodyPr anchor="t" rtlCol="false"/>
                    <a:lstStyle/>
                    <a:p>
                      <a:pPr algn="ctr">
                        <a:lnSpc>
                          <a:spcPts val="3499"/>
                        </a:lnSpc>
                        <a:defRPr/>
                      </a:pPr>
                      <a:r>
                        <a:rPr lang="en-US" sz="2499">
                          <a:solidFill>
                            <a:srgbClr val="FFFFFF"/>
                          </a:solidFill>
                          <a:latin typeface="Aileron Bold"/>
                          <a:ea typeface="Aileron Bold"/>
                          <a:cs typeface="Aileron Bold"/>
                          <a:sym typeface="Aileron Bold"/>
                        </a:rPr>
                        <a:t>Capacitación en Documentación</a:t>
                      </a:r>
                      <a:endParaRPr lang="en-US" sz="1100"/>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59487C"/>
                    </a:solidFill>
                  </a:tcPr>
                </a:tc>
              </a:tr>
              <a:tr h="7653660">
                <a:tc>
                  <a:txBody>
                    <a:bodyPr anchor="t" rtlCol="false"/>
                    <a:lstStyle/>
                    <a:p>
                      <a:pPr algn="l">
                        <a:lnSpc>
                          <a:spcPts val="2399"/>
                        </a:lnSpc>
                        <a:defRPr/>
                      </a:pPr>
                      <a:r>
                        <a:rPr lang="en-US" sz="1599">
                          <a:solidFill>
                            <a:srgbClr val="FFFFFF"/>
                          </a:solidFill>
                          <a:latin typeface="Aileron Bold"/>
                          <a:ea typeface="Aileron Bold"/>
                          <a:cs typeface="Aileron Bold"/>
                          <a:sym typeface="Aileron Bold"/>
                        </a:rPr>
                        <a:t>Descripción</a:t>
                      </a:r>
                      <a:endParaRPr lang="en-US" sz="1100"/>
                    </a:p>
                    <a:p>
                      <a:pPr algn="l">
                        <a:lnSpc>
                          <a:spcPts val="2399"/>
                        </a:lnSpc>
                      </a:pPr>
                      <a:r>
                        <a:rPr lang="en-US" sz="1599">
                          <a:solidFill>
                            <a:srgbClr val="FFFFFF"/>
                          </a:solidFill>
                          <a:latin typeface="Aileron"/>
                          <a:ea typeface="Aileron"/>
                          <a:cs typeface="Aileron"/>
                          <a:sym typeface="Aileron"/>
                        </a:rPr>
                        <a:t>Implementar un proceso de revisión cruzada donde diferentes miembros del equipo revisen los documentos para detectar errores, inconsistencias o áreas de mejora. Esto incluye la revisión de especificaciones, informes y políticas.</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Responsable</a:t>
                      </a:r>
                    </a:p>
                    <a:p>
                      <a:pPr algn="l" marL="345439" indent="-172720" lvl="1">
                        <a:lnSpc>
                          <a:spcPts val="2399"/>
                        </a:lnSpc>
                        <a:buFont typeface="Arial"/>
                        <a:buChar char="•"/>
                      </a:pPr>
                      <a:r>
                        <a:rPr lang="en-US" sz="1599">
                          <a:solidFill>
                            <a:srgbClr val="FFFFFF"/>
                          </a:solidFill>
                          <a:latin typeface="Aileron"/>
                          <a:ea typeface="Aileron"/>
                          <a:cs typeface="Aileron"/>
                          <a:sym typeface="Aileron"/>
                        </a:rPr>
                        <a:t>Analista de Seguridad y Especialista en Políticas de Seguridad</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Objetivo</a:t>
                      </a:r>
                    </a:p>
                    <a:p>
                      <a:pPr algn="l" marL="345439" indent="-172720" lvl="1">
                        <a:lnSpc>
                          <a:spcPts val="2399"/>
                        </a:lnSpc>
                        <a:buFont typeface="Arial"/>
                        <a:buChar char="•"/>
                      </a:pPr>
                      <a:r>
                        <a:rPr lang="en-US" sz="1599">
                          <a:solidFill>
                            <a:srgbClr val="FFFFFF"/>
                          </a:solidFill>
                          <a:latin typeface="Aileron"/>
                          <a:ea typeface="Aileron"/>
                          <a:cs typeface="Aileron"/>
                          <a:sym typeface="Aileron"/>
                        </a:rPr>
                        <a:t>Asegurar que los documentos sean precisos, completos y cumplan con los requisitos del proyecto.</a:t>
                      </a:r>
                    </a:p>
                    <a:p>
                      <a:pPr algn="l">
                        <a:lnSpc>
                          <a:spcPts val="2399"/>
                        </a:lnSpc>
                      </a:pPr>
                    </a:p>
                    <a:p>
                      <a:pPr algn="l">
                        <a:lnSpc>
                          <a:spcPts val="2399"/>
                        </a:lnSpc>
                      </a:pP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c>
                  <a:txBody>
                    <a:bodyPr anchor="t" rtlCol="false"/>
                    <a:lstStyle/>
                    <a:p>
                      <a:pPr algn="l">
                        <a:lnSpc>
                          <a:spcPts val="2399"/>
                        </a:lnSpc>
                        <a:defRPr/>
                      </a:pPr>
                      <a:r>
                        <a:rPr lang="en-US" sz="1599">
                          <a:solidFill>
                            <a:srgbClr val="FFFFFF"/>
                          </a:solidFill>
                          <a:latin typeface="Aileron Bold"/>
                          <a:ea typeface="Aileron Bold"/>
                          <a:cs typeface="Aileron Bold"/>
                          <a:sym typeface="Aileron Bold"/>
                        </a:rPr>
                        <a:t>Descripción</a:t>
                      </a:r>
                      <a:endParaRPr lang="en-US" sz="1100"/>
                    </a:p>
                    <a:p>
                      <a:pPr algn="l" marL="345439" indent="-172720" lvl="1">
                        <a:lnSpc>
                          <a:spcPts val="2399"/>
                        </a:lnSpc>
                        <a:buFont typeface="Arial"/>
                        <a:buChar char="•"/>
                      </a:pPr>
                      <a:r>
                        <a:rPr lang="en-US" sz="1599">
                          <a:solidFill>
                            <a:srgbClr val="FFFFFF"/>
                          </a:solidFill>
                          <a:latin typeface="Aileron"/>
                          <a:ea typeface="Aileron"/>
                          <a:cs typeface="Aileron"/>
                          <a:sym typeface="Aileron"/>
                        </a:rPr>
                        <a:t> Verificar que el contenido de los documentos cumpla con los requisitos del cliente y los estándares del proyecto. Esto incluye la confirmación de datos, la precisión de la información y la coherencia con los objetivos del proyecto.</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Responsable</a:t>
                      </a:r>
                    </a:p>
                    <a:p>
                      <a:pPr algn="l" marL="345439" indent="-172720" lvl="1">
                        <a:lnSpc>
                          <a:spcPts val="2399"/>
                        </a:lnSpc>
                        <a:buFont typeface="Arial"/>
                        <a:buChar char="•"/>
                      </a:pPr>
                      <a:r>
                        <a:rPr lang="en-US" sz="1599">
                          <a:solidFill>
                            <a:srgbClr val="FFFFFF"/>
                          </a:solidFill>
                          <a:latin typeface="Aileron"/>
                          <a:ea typeface="Aileron"/>
                          <a:cs typeface="Aileron"/>
                          <a:sym typeface="Aileron"/>
                        </a:rPr>
                        <a:t> Especialista en Políticas de Seguridad</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Objetivo</a:t>
                      </a:r>
                    </a:p>
                    <a:p>
                      <a:pPr algn="l" marL="345439" indent="-172720" lvl="1">
                        <a:lnSpc>
                          <a:spcPts val="2399"/>
                        </a:lnSpc>
                        <a:buFont typeface="Arial"/>
                        <a:buChar char="•"/>
                      </a:pPr>
                      <a:r>
                        <a:rPr lang="en-US" sz="1599">
                          <a:solidFill>
                            <a:srgbClr val="FFFFFF"/>
                          </a:solidFill>
                          <a:latin typeface="Aileron"/>
                          <a:ea typeface="Aileron"/>
                          <a:cs typeface="Aileron"/>
                          <a:sym typeface="Aileron"/>
                        </a:rPr>
                        <a:t>Asegurar que toda la documentación entregada sea relevante, precisa y alineada con las expectativas del cliente.</a:t>
                      </a:r>
                    </a:p>
                    <a:p>
                      <a:pPr algn="l">
                        <a:lnSpc>
                          <a:spcPts val="2399"/>
                        </a:lnSpc>
                      </a:pP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c>
                  <a:txBody>
                    <a:bodyPr anchor="t" rtlCol="false"/>
                    <a:lstStyle/>
                    <a:p>
                      <a:pPr algn="l">
                        <a:lnSpc>
                          <a:spcPts val="2399"/>
                        </a:lnSpc>
                        <a:defRPr/>
                      </a:pPr>
                      <a:r>
                        <a:rPr lang="en-US" sz="1599">
                          <a:solidFill>
                            <a:srgbClr val="FFFFFF"/>
                          </a:solidFill>
                          <a:latin typeface="Aileron Bold"/>
                          <a:ea typeface="Aileron Bold"/>
                          <a:cs typeface="Aileron Bold"/>
                          <a:sym typeface="Aileron Bold"/>
                        </a:rPr>
                        <a:t>Descripción</a:t>
                      </a:r>
                      <a:endParaRPr lang="en-US" sz="1100"/>
                    </a:p>
                    <a:p>
                      <a:pPr algn="l" marL="345439" indent="-172720" lvl="1">
                        <a:lnSpc>
                          <a:spcPts val="2399"/>
                        </a:lnSpc>
                        <a:buFont typeface="Arial"/>
                        <a:buChar char="•"/>
                      </a:pPr>
                      <a:r>
                        <a:rPr lang="en-US" sz="1599">
                          <a:solidFill>
                            <a:srgbClr val="FFFFFF"/>
                          </a:solidFill>
                          <a:latin typeface="Aileron"/>
                          <a:ea typeface="Aileron"/>
                          <a:cs typeface="Aileron"/>
                          <a:sym typeface="Aileron"/>
                        </a:rPr>
                        <a:t> Implementar un sistema de control de versiones para gestionar las actualizaciones y cambios en los documentos. Asegurarse de que todas las versiones anteriores se conserven y que las versiones actuales sean claramente identificables.</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Responsable</a:t>
                      </a:r>
                    </a:p>
                    <a:p>
                      <a:pPr algn="l" marL="345439" indent="-172720" lvl="1">
                        <a:lnSpc>
                          <a:spcPts val="2399"/>
                        </a:lnSpc>
                        <a:buFont typeface="Arial"/>
                        <a:buChar char="•"/>
                      </a:pPr>
                      <a:r>
                        <a:rPr lang="en-US" sz="1599">
                          <a:solidFill>
                            <a:srgbClr val="FFFFFF"/>
                          </a:solidFill>
                          <a:latin typeface="Aileron"/>
                          <a:ea typeface="Aileron"/>
                          <a:cs typeface="Aileron"/>
                          <a:sym typeface="Aileron"/>
                        </a:rPr>
                        <a:t>Project Manager</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Objetivo</a:t>
                      </a:r>
                    </a:p>
                    <a:p>
                      <a:pPr algn="l" marL="345439" indent="-172720" lvl="1">
                        <a:lnSpc>
                          <a:spcPts val="2399"/>
                        </a:lnSpc>
                        <a:buFont typeface="Arial"/>
                        <a:buChar char="•"/>
                      </a:pPr>
                      <a:r>
                        <a:rPr lang="en-US" sz="1599">
                          <a:solidFill>
                            <a:srgbClr val="FFFFFF"/>
                          </a:solidFill>
                          <a:latin typeface="Aileron"/>
                          <a:ea typeface="Aileron"/>
                          <a:cs typeface="Aileron"/>
                          <a:sym typeface="Aileron"/>
                        </a:rPr>
                        <a:t>Facilitar el seguimiento de cambios en la documentación y garantizar que se utilice la versión más reciente y correcta.</a:t>
                      </a:r>
                    </a:p>
                    <a:p>
                      <a:pPr algn="l">
                        <a:lnSpc>
                          <a:spcPts val="2399"/>
                        </a:lnSpc>
                      </a:pP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c>
                  <a:txBody>
                    <a:bodyPr anchor="t" rtlCol="false"/>
                    <a:lstStyle/>
                    <a:p>
                      <a:pPr algn="l">
                        <a:lnSpc>
                          <a:spcPts val="2399"/>
                        </a:lnSpc>
                        <a:defRPr/>
                      </a:pPr>
                      <a:r>
                        <a:rPr lang="en-US" sz="1599">
                          <a:solidFill>
                            <a:srgbClr val="FFFFFF"/>
                          </a:solidFill>
                          <a:latin typeface="Aileron Bold"/>
                          <a:ea typeface="Aileron Bold"/>
                          <a:cs typeface="Aileron Bold"/>
                          <a:sym typeface="Aileron Bold"/>
                        </a:rPr>
                        <a:t>Descripción</a:t>
                      </a:r>
                      <a:endParaRPr lang="en-US" sz="1100"/>
                    </a:p>
                    <a:p>
                      <a:pPr algn="l" marL="345439" indent="-172720" lvl="1">
                        <a:lnSpc>
                          <a:spcPts val="2399"/>
                        </a:lnSpc>
                        <a:buFont typeface="Arial"/>
                        <a:buChar char="•"/>
                      </a:pPr>
                      <a:r>
                        <a:rPr lang="en-US" sz="1599">
                          <a:solidFill>
                            <a:srgbClr val="FFFFFF"/>
                          </a:solidFill>
                          <a:latin typeface="Aileron Bold"/>
                          <a:ea typeface="Aileron Bold"/>
                          <a:cs typeface="Aileron Bold"/>
                          <a:sym typeface="Aileron Bold"/>
                        </a:rPr>
                        <a:t> </a:t>
                      </a:r>
                      <a:r>
                        <a:rPr lang="en-US" sz="1599">
                          <a:solidFill>
                            <a:srgbClr val="FFFFFF"/>
                          </a:solidFill>
                          <a:latin typeface="Aileron"/>
                          <a:ea typeface="Aileron"/>
                          <a:cs typeface="Aileron"/>
                          <a:sym typeface="Aileron"/>
                        </a:rPr>
                        <a:t>Obtener la aprobación formal de los documentos clave por parte de los stakeholders relevantes antes de su entrega final. Esto incluye la firma o validación por parte de los responsables del proyecto.</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Responsable</a:t>
                      </a:r>
                    </a:p>
                    <a:p>
                      <a:pPr algn="l" marL="345439" indent="-172720" lvl="1">
                        <a:lnSpc>
                          <a:spcPts val="2399"/>
                        </a:lnSpc>
                        <a:buFont typeface="Arial"/>
                        <a:buChar char="•"/>
                      </a:pPr>
                      <a:r>
                        <a:rPr lang="en-US" sz="1599">
                          <a:solidFill>
                            <a:srgbClr val="FFFFFF"/>
                          </a:solidFill>
                          <a:latin typeface="Aileron"/>
                          <a:ea typeface="Aileron"/>
                          <a:cs typeface="Aileron"/>
                          <a:sym typeface="Aileron"/>
                        </a:rPr>
                        <a:t>Project Manager y Stakeholders</a:t>
                      </a:r>
                    </a:p>
                    <a:p>
                      <a:pPr algn="l">
                        <a:lnSpc>
                          <a:spcPts val="2399"/>
                        </a:lnSpc>
                      </a:pPr>
                    </a:p>
                    <a:p>
                      <a:pPr algn="l">
                        <a:lnSpc>
                          <a:spcPts val="2399"/>
                        </a:lnSpc>
                      </a:pPr>
                      <a:r>
                        <a:rPr lang="en-US" sz="1599">
                          <a:solidFill>
                            <a:srgbClr val="FFFFFF"/>
                          </a:solidFill>
                          <a:latin typeface="Aileron Bold"/>
                          <a:ea typeface="Aileron Bold"/>
                          <a:cs typeface="Aileron Bold"/>
                          <a:sym typeface="Aileron Bold"/>
                        </a:rPr>
                        <a:t>Objetivo</a:t>
                      </a:r>
                    </a:p>
                    <a:p>
                      <a:pPr algn="l" marL="345439" indent="-172720" lvl="1">
                        <a:lnSpc>
                          <a:spcPts val="2399"/>
                        </a:lnSpc>
                        <a:buFont typeface="Arial"/>
                        <a:buChar char="•"/>
                      </a:pPr>
                      <a:r>
                        <a:rPr lang="en-US" sz="1599">
                          <a:solidFill>
                            <a:srgbClr val="FFFFFF"/>
                          </a:solidFill>
                          <a:latin typeface="Aileron Bold"/>
                          <a:ea typeface="Aileron Bold"/>
                          <a:cs typeface="Aileron Bold"/>
                          <a:sym typeface="Aileron Bold"/>
                        </a:rPr>
                        <a:t> </a:t>
                      </a:r>
                      <a:r>
                        <a:rPr lang="en-US" sz="1599">
                          <a:solidFill>
                            <a:srgbClr val="FFFFFF"/>
                          </a:solidFill>
                          <a:latin typeface="Aileron"/>
                          <a:ea typeface="Aileron"/>
                          <a:cs typeface="Aileron"/>
                          <a:sym typeface="Aileron"/>
                        </a:rPr>
                        <a:t>Garantizar que los documentos han sido revisados y aceptados por todas las partes interesadas antes de su distribución final.</a:t>
                      </a:r>
                    </a:p>
                    <a:p>
                      <a:pPr algn="l">
                        <a:lnSpc>
                          <a:spcPts val="2399"/>
                        </a:lnSpc>
                      </a:pP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r>
            </a:tbl>
          </a:graphicData>
        </a:graphic>
      </p:graphicFrame>
      <p:sp>
        <p:nvSpPr>
          <p:cNvPr name="TextBox 4" id="4"/>
          <p:cNvSpPr txBox="true"/>
          <p:nvPr/>
        </p:nvSpPr>
        <p:spPr>
          <a:xfrm rot="0">
            <a:off x="4509264" y="130135"/>
            <a:ext cx="10247206" cy="596900"/>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FFFFFF"/>
                </a:solidFill>
                <a:latin typeface="Noto Serif Bold"/>
                <a:ea typeface="Noto Serif Bold"/>
                <a:cs typeface="Noto Serif Bold"/>
                <a:sym typeface="Noto Serif Bold"/>
              </a:rPr>
              <a:t>CALIDAD EN ENTREGA DE DOCUMENTOS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52003" y="-209610"/>
            <a:ext cx="18572956" cy="10725270"/>
          </a:xfrm>
          <a:custGeom>
            <a:avLst/>
            <a:gdLst/>
            <a:ahLst/>
            <a:cxnLst/>
            <a:rect r="r" b="b" t="t" l="l"/>
            <a:pathLst>
              <a:path h="10725270" w="18572956">
                <a:moveTo>
                  <a:pt x="18572956" y="0"/>
                </a:moveTo>
                <a:lnTo>
                  <a:pt x="0" y="0"/>
                </a:lnTo>
                <a:lnTo>
                  <a:pt x="0" y="10725270"/>
                </a:lnTo>
                <a:lnTo>
                  <a:pt x="18572956" y="10725270"/>
                </a:lnTo>
                <a:lnTo>
                  <a:pt x="18572956" y="0"/>
                </a:lnTo>
                <a:close/>
              </a:path>
            </a:pathLst>
          </a:custGeom>
          <a:blipFill>
            <a:blip r:embed="rId2">
              <a:extLst>
                <a:ext uri="{96DAC541-7B7A-43D3-8B79-37D633B846F1}">
                  <asvg:svgBlip xmlns:asvg="http://schemas.microsoft.com/office/drawing/2016/SVG/main" r:embed="rId3"/>
                </a:ext>
              </a:extLst>
            </a:blip>
            <a:stretch>
              <a:fillRect l="-20391" t="0" r="-15939" b="-32797"/>
            </a:stretch>
          </a:blipFill>
        </p:spPr>
      </p:sp>
      <p:sp>
        <p:nvSpPr>
          <p:cNvPr name="TextBox 3" id="3"/>
          <p:cNvSpPr txBox="true"/>
          <p:nvPr/>
        </p:nvSpPr>
        <p:spPr>
          <a:xfrm rot="0">
            <a:off x="2629190" y="796904"/>
            <a:ext cx="13029620" cy="659130"/>
          </a:xfrm>
          <a:prstGeom prst="rect">
            <a:avLst/>
          </a:prstGeom>
        </p:spPr>
        <p:txBody>
          <a:bodyPr anchor="t" rtlCol="false" tIns="0" lIns="0" bIns="0" rIns="0">
            <a:spAutoFit/>
          </a:bodyPr>
          <a:lstStyle/>
          <a:p>
            <a:pPr algn="ctr">
              <a:lnSpc>
                <a:spcPts val="4949"/>
              </a:lnSpc>
            </a:pPr>
            <a:r>
              <a:rPr lang="en-US" sz="4949">
                <a:solidFill>
                  <a:srgbClr val="FFFFFF"/>
                </a:solidFill>
                <a:latin typeface="Garet Bold"/>
                <a:ea typeface="Garet Bold"/>
                <a:cs typeface="Garet Bold"/>
                <a:sym typeface="Garet Bold"/>
              </a:rPr>
              <a:t>Timeplan del Proyecto</a:t>
            </a:r>
          </a:p>
        </p:txBody>
      </p:sp>
      <p:grpSp>
        <p:nvGrpSpPr>
          <p:cNvPr name="Group 4" id="4"/>
          <p:cNvGrpSpPr/>
          <p:nvPr/>
        </p:nvGrpSpPr>
        <p:grpSpPr>
          <a:xfrm rot="0">
            <a:off x="2785338" y="2171768"/>
            <a:ext cx="3083252" cy="999218"/>
            <a:chOff x="0" y="0"/>
            <a:chExt cx="2880036" cy="933359"/>
          </a:xfrm>
        </p:grpSpPr>
        <p:sp>
          <p:nvSpPr>
            <p:cNvPr name="Freeform 5" id="5"/>
            <p:cNvSpPr/>
            <p:nvPr/>
          </p:nvSpPr>
          <p:spPr>
            <a:xfrm flipH="false" flipV="false" rot="0">
              <a:off x="0" y="0"/>
              <a:ext cx="2880036" cy="933360"/>
            </a:xfrm>
            <a:custGeom>
              <a:avLst/>
              <a:gdLst/>
              <a:ahLst/>
              <a:cxnLst/>
              <a:rect r="r" b="b" t="t" l="l"/>
              <a:pathLst>
                <a:path h="933360" w="2880036">
                  <a:moveTo>
                    <a:pt x="2755576" y="933359"/>
                  </a:moveTo>
                  <a:lnTo>
                    <a:pt x="124460" y="933359"/>
                  </a:lnTo>
                  <a:cubicBezTo>
                    <a:pt x="55880" y="933359"/>
                    <a:pt x="0" y="877479"/>
                    <a:pt x="0" y="808899"/>
                  </a:cubicBezTo>
                  <a:lnTo>
                    <a:pt x="0" y="124460"/>
                  </a:lnTo>
                  <a:cubicBezTo>
                    <a:pt x="0" y="55880"/>
                    <a:pt x="55880" y="0"/>
                    <a:pt x="124460" y="0"/>
                  </a:cubicBezTo>
                  <a:lnTo>
                    <a:pt x="2755576" y="0"/>
                  </a:lnTo>
                  <a:cubicBezTo>
                    <a:pt x="2824156" y="0"/>
                    <a:pt x="2880036" y="55880"/>
                    <a:pt x="2880036" y="124460"/>
                  </a:cubicBezTo>
                  <a:lnTo>
                    <a:pt x="2880036" y="808899"/>
                  </a:lnTo>
                  <a:cubicBezTo>
                    <a:pt x="2880036" y="877479"/>
                    <a:pt x="2824156" y="933360"/>
                    <a:pt x="2755576" y="933360"/>
                  </a:cubicBezTo>
                  <a:close/>
                </a:path>
              </a:pathLst>
            </a:custGeom>
            <a:solidFill>
              <a:srgbClr val="FFFFFF"/>
            </a:solidFill>
          </p:spPr>
        </p:sp>
      </p:grpSp>
      <p:grpSp>
        <p:nvGrpSpPr>
          <p:cNvPr name="Group 6" id="6"/>
          <p:cNvGrpSpPr/>
          <p:nvPr/>
        </p:nvGrpSpPr>
        <p:grpSpPr>
          <a:xfrm rot="0">
            <a:off x="5995844" y="2171768"/>
            <a:ext cx="3083252" cy="999218"/>
            <a:chOff x="0" y="0"/>
            <a:chExt cx="2880036" cy="933359"/>
          </a:xfrm>
        </p:grpSpPr>
        <p:sp>
          <p:nvSpPr>
            <p:cNvPr name="Freeform 7" id="7"/>
            <p:cNvSpPr/>
            <p:nvPr/>
          </p:nvSpPr>
          <p:spPr>
            <a:xfrm flipH="false" flipV="false" rot="0">
              <a:off x="0" y="0"/>
              <a:ext cx="2880036" cy="933360"/>
            </a:xfrm>
            <a:custGeom>
              <a:avLst/>
              <a:gdLst/>
              <a:ahLst/>
              <a:cxnLst/>
              <a:rect r="r" b="b" t="t" l="l"/>
              <a:pathLst>
                <a:path h="933360" w="2880036">
                  <a:moveTo>
                    <a:pt x="2755576" y="933359"/>
                  </a:moveTo>
                  <a:lnTo>
                    <a:pt x="124460" y="933359"/>
                  </a:lnTo>
                  <a:cubicBezTo>
                    <a:pt x="55880" y="933359"/>
                    <a:pt x="0" y="877479"/>
                    <a:pt x="0" y="808899"/>
                  </a:cubicBezTo>
                  <a:lnTo>
                    <a:pt x="0" y="124460"/>
                  </a:lnTo>
                  <a:cubicBezTo>
                    <a:pt x="0" y="55880"/>
                    <a:pt x="55880" y="0"/>
                    <a:pt x="124460" y="0"/>
                  </a:cubicBezTo>
                  <a:lnTo>
                    <a:pt x="2755576" y="0"/>
                  </a:lnTo>
                  <a:cubicBezTo>
                    <a:pt x="2824156" y="0"/>
                    <a:pt x="2880036" y="55880"/>
                    <a:pt x="2880036" y="124460"/>
                  </a:cubicBezTo>
                  <a:lnTo>
                    <a:pt x="2880036" y="808899"/>
                  </a:lnTo>
                  <a:cubicBezTo>
                    <a:pt x="2880036" y="877479"/>
                    <a:pt x="2824156" y="933360"/>
                    <a:pt x="2755576" y="933360"/>
                  </a:cubicBezTo>
                  <a:close/>
                </a:path>
              </a:pathLst>
            </a:custGeom>
            <a:solidFill>
              <a:srgbClr val="FFFFFF"/>
            </a:solidFill>
          </p:spPr>
        </p:sp>
      </p:grpSp>
      <p:grpSp>
        <p:nvGrpSpPr>
          <p:cNvPr name="Group 8" id="8"/>
          <p:cNvGrpSpPr/>
          <p:nvPr/>
        </p:nvGrpSpPr>
        <p:grpSpPr>
          <a:xfrm rot="0">
            <a:off x="5995844" y="3297241"/>
            <a:ext cx="3083252" cy="1262755"/>
            <a:chOff x="0" y="0"/>
            <a:chExt cx="2880036" cy="1179527"/>
          </a:xfrm>
        </p:grpSpPr>
        <p:sp>
          <p:nvSpPr>
            <p:cNvPr name="Freeform 9" id="9"/>
            <p:cNvSpPr/>
            <p:nvPr/>
          </p:nvSpPr>
          <p:spPr>
            <a:xfrm flipH="false" flipV="false" rot="0">
              <a:off x="0" y="0"/>
              <a:ext cx="2880036" cy="1179528"/>
            </a:xfrm>
            <a:custGeom>
              <a:avLst/>
              <a:gdLst/>
              <a:ahLst/>
              <a:cxnLst/>
              <a:rect r="r" b="b" t="t" l="l"/>
              <a:pathLst>
                <a:path h="1179528" w="2880036">
                  <a:moveTo>
                    <a:pt x="2755576" y="1179527"/>
                  </a:moveTo>
                  <a:lnTo>
                    <a:pt x="124460" y="1179527"/>
                  </a:lnTo>
                  <a:cubicBezTo>
                    <a:pt x="55880" y="1179527"/>
                    <a:pt x="0" y="1123647"/>
                    <a:pt x="0" y="1055067"/>
                  </a:cubicBezTo>
                  <a:lnTo>
                    <a:pt x="0" y="124460"/>
                  </a:lnTo>
                  <a:cubicBezTo>
                    <a:pt x="0" y="55880"/>
                    <a:pt x="55880" y="0"/>
                    <a:pt x="124460" y="0"/>
                  </a:cubicBezTo>
                  <a:lnTo>
                    <a:pt x="2755576" y="0"/>
                  </a:lnTo>
                  <a:cubicBezTo>
                    <a:pt x="2824156" y="0"/>
                    <a:pt x="2880036" y="55880"/>
                    <a:pt x="2880036" y="124460"/>
                  </a:cubicBezTo>
                  <a:lnTo>
                    <a:pt x="2880036" y="1055068"/>
                  </a:lnTo>
                  <a:cubicBezTo>
                    <a:pt x="2880036" y="1123647"/>
                    <a:pt x="2824156" y="1179528"/>
                    <a:pt x="2755576" y="1179528"/>
                  </a:cubicBezTo>
                  <a:close/>
                </a:path>
              </a:pathLst>
            </a:custGeom>
            <a:solidFill>
              <a:srgbClr val="FFFFFF"/>
            </a:solidFill>
          </p:spPr>
        </p:sp>
      </p:grpSp>
      <p:grpSp>
        <p:nvGrpSpPr>
          <p:cNvPr name="Group 10" id="10"/>
          <p:cNvGrpSpPr/>
          <p:nvPr/>
        </p:nvGrpSpPr>
        <p:grpSpPr>
          <a:xfrm rot="0">
            <a:off x="2785338" y="3297241"/>
            <a:ext cx="3083252" cy="1262755"/>
            <a:chOff x="0" y="0"/>
            <a:chExt cx="2880036" cy="1179527"/>
          </a:xfrm>
        </p:grpSpPr>
        <p:sp>
          <p:nvSpPr>
            <p:cNvPr name="Freeform 11" id="11"/>
            <p:cNvSpPr/>
            <p:nvPr/>
          </p:nvSpPr>
          <p:spPr>
            <a:xfrm flipH="false" flipV="false" rot="0">
              <a:off x="0" y="0"/>
              <a:ext cx="2880036" cy="1179528"/>
            </a:xfrm>
            <a:custGeom>
              <a:avLst/>
              <a:gdLst/>
              <a:ahLst/>
              <a:cxnLst/>
              <a:rect r="r" b="b" t="t" l="l"/>
              <a:pathLst>
                <a:path h="1179528" w="2880036">
                  <a:moveTo>
                    <a:pt x="2755576" y="1179527"/>
                  </a:moveTo>
                  <a:lnTo>
                    <a:pt x="124460" y="1179527"/>
                  </a:lnTo>
                  <a:cubicBezTo>
                    <a:pt x="55880" y="1179527"/>
                    <a:pt x="0" y="1123647"/>
                    <a:pt x="0" y="1055067"/>
                  </a:cubicBezTo>
                  <a:lnTo>
                    <a:pt x="0" y="124460"/>
                  </a:lnTo>
                  <a:cubicBezTo>
                    <a:pt x="0" y="55880"/>
                    <a:pt x="55880" y="0"/>
                    <a:pt x="124460" y="0"/>
                  </a:cubicBezTo>
                  <a:lnTo>
                    <a:pt x="2755576" y="0"/>
                  </a:lnTo>
                  <a:cubicBezTo>
                    <a:pt x="2824156" y="0"/>
                    <a:pt x="2880036" y="55880"/>
                    <a:pt x="2880036" y="124460"/>
                  </a:cubicBezTo>
                  <a:lnTo>
                    <a:pt x="2880036" y="1055068"/>
                  </a:lnTo>
                  <a:cubicBezTo>
                    <a:pt x="2880036" y="1123647"/>
                    <a:pt x="2824156" y="1179528"/>
                    <a:pt x="2755576" y="1179528"/>
                  </a:cubicBezTo>
                  <a:close/>
                </a:path>
              </a:pathLst>
            </a:custGeom>
            <a:solidFill>
              <a:srgbClr val="FFFFFF"/>
            </a:solidFill>
          </p:spPr>
        </p:sp>
      </p:grpSp>
      <p:grpSp>
        <p:nvGrpSpPr>
          <p:cNvPr name="Group 12" id="12"/>
          <p:cNvGrpSpPr/>
          <p:nvPr/>
        </p:nvGrpSpPr>
        <p:grpSpPr>
          <a:xfrm rot="0">
            <a:off x="5995844" y="4687280"/>
            <a:ext cx="3083252" cy="1262755"/>
            <a:chOff x="0" y="0"/>
            <a:chExt cx="2880036" cy="1179527"/>
          </a:xfrm>
        </p:grpSpPr>
        <p:sp>
          <p:nvSpPr>
            <p:cNvPr name="Freeform 13" id="13"/>
            <p:cNvSpPr/>
            <p:nvPr/>
          </p:nvSpPr>
          <p:spPr>
            <a:xfrm flipH="false" flipV="false" rot="0">
              <a:off x="0" y="0"/>
              <a:ext cx="2880036" cy="1179528"/>
            </a:xfrm>
            <a:custGeom>
              <a:avLst/>
              <a:gdLst/>
              <a:ahLst/>
              <a:cxnLst/>
              <a:rect r="r" b="b" t="t" l="l"/>
              <a:pathLst>
                <a:path h="1179528" w="2880036">
                  <a:moveTo>
                    <a:pt x="2755576" y="1179527"/>
                  </a:moveTo>
                  <a:lnTo>
                    <a:pt x="124460" y="1179527"/>
                  </a:lnTo>
                  <a:cubicBezTo>
                    <a:pt x="55880" y="1179527"/>
                    <a:pt x="0" y="1123647"/>
                    <a:pt x="0" y="1055067"/>
                  </a:cubicBezTo>
                  <a:lnTo>
                    <a:pt x="0" y="124460"/>
                  </a:lnTo>
                  <a:cubicBezTo>
                    <a:pt x="0" y="55880"/>
                    <a:pt x="55880" y="0"/>
                    <a:pt x="124460" y="0"/>
                  </a:cubicBezTo>
                  <a:lnTo>
                    <a:pt x="2755576" y="0"/>
                  </a:lnTo>
                  <a:cubicBezTo>
                    <a:pt x="2824156" y="0"/>
                    <a:pt x="2880036" y="55880"/>
                    <a:pt x="2880036" y="124460"/>
                  </a:cubicBezTo>
                  <a:lnTo>
                    <a:pt x="2880036" y="1055068"/>
                  </a:lnTo>
                  <a:cubicBezTo>
                    <a:pt x="2880036" y="1123647"/>
                    <a:pt x="2824156" y="1179528"/>
                    <a:pt x="2755576" y="1179528"/>
                  </a:cubicBezTo>
                  <a:close/>
                </a:path>
              </a:pathLst>
            </a:custGeom>
            <a:solidFill>
              <a:srgbClr val="FFFFFF"/>
            </a:solidFill>
          </p:spPr>
        </p:sp>
      </p:grpSp>
      <p:grpSp>
        <p:nvGrpSpPr>
          <p:cNvPr name="Group 14" id="14"/>
          <p:cNvGrpSpPr/>
          <p:nvPr/>
        </p:nvGrpSpPr>
        <p:grpSpPr>
          <a:xfrm rot="0">
            <a:off x="2785338" y="4687280"/>
            <a:ext cx="3083252" cy="1262755"/>
            <a:chOff x="0" y="0"/>
            <a:chExt cx="2880036" cy="1179527"/>
          </a:xfrm>
        </p:grpSpPr>
        <p:sp>
          <p:nvSpPr>
            <p:cNvPr name="Freeform 15" id="15"/>
            <p:cNvSpPr/>
            <p:nvPr/>
          </p:nvSpPr>
          <p:spPr>
            <a:xfrm flipH="false" flipV="false" rot="0">
              <a:off x="0" y="0"/>
              <a:ext cx="2880036" cy="1179528"/>
            </a:xfrm>
            <a:custGeom>
              <a:avLst/>
              <a:gdLst/>
              <a:ahLst/>
              <a:cxnLst/>
              <a:rect r="r" b="b" t="t" l="l"/>
              <a:pathLst>
                <a:path h="1179528" w="2880036">
                  <a:moveTo>
                    <a:pt x="2755576" y="1179527"/>
                  </a:moveTo>
                  <a:lnTo>
                    <a:pt x="124460" y="1179527"/>
                  </a:lnTo>
                  <a:cubicBezTo>
                    <a:pt x="55880" y="1179527"/>
                    <a:pt x="0" y="1123647"/>
                    <a:pt x="0" y="1055067"/>
                  </a:cubicBezTo>
                  <a:lnTo>
                    <a:pt x="0" y="124460"/>
                  </a:lnTo>
                  <a:cubicBezTo>
                    <a:pt x="0" y="55880"/>
                    <a:pt x="55880" y="0"/>
                    <a:pt x="124460" y="0"/>
                  </a:cubicBezTo>
                  <a:lnTo>
                    <a:pt x="2755576" y="0"/>
                  </a:lnTo>
                  <a:cubicBezTo>
                    <a:pt x="2824156" y="0"/>
                    <a:pt x="2880036" y="55880"/>
                    <a:pt x="2880036" y="124460"/>
                  </a:cubicBezTo>
                  <a:lnTo>
                    <a:pt x="2880036" y="1055068"/>
                  </a:lnTo>
                  <a:cubicBezTo>
                    <a:pt x="2880036" y="1123647"/>
                    <a:pt x="2824156" y="1179528"/>
                    <a:pt x="2755576" y="1179528"/>
                  </a:cubicBezTo>
                  <a:close/>
                </a:path>
              </a:pathLst>
            </a:custGeom>
            <a:solidFill>
              <a:srgbClr val="FFFFFF"/>
            </a:solidFill>
          </p:spPr>
        </p:sp>
      </p:grpSp>
      <p:grpSp>
        <p:nvGrpSpPr>
          <p:cNvPr name="Group 16" id="16"/>
          <p:cNvGrpSpPr/>
          <p:nvPr/>
        </p:nvGrpSpPr>
        <p:grpSpPr>
          <a:xfrm rot="0">
            <a:off x="5995844" y="6077319"/>
            <a:ext cx="3083252" cy="1262755"/>
            <a:chOff x="0" y="0"/>
            <a:chExt cx="2880036" cy="1179527"/>
          </a:xfrm>
        </p:grpSpPr>
        <p:sp>
          <p:nvSpPr>
            <p:cNvPr name="Freeform 17" id="17"/>
            <p:cNvSpPr/>
            <p:nvPr/>
          </p:nvSpPr>
          <p:spPr>
            <a:xfrm flipH="false" flipV="false" rot="0">
              <a:off x="0" y="0"/>
              <a:ext cx="2880036" cy="1179528"/>
            </a:xfrm>
            <a:custGeom>
              <a:avLst/>
              <a:gdLst/>
              <a:ahLst/>
              <a:cxnLst/>
              <a:rect r="r" b="b" t="t" l="l"/>
              <a:pathLst>
                <a:path h="1179528" w="2880036">
                  <a:moveTo>
                    <a:pt x="2755576" y="1179527"/>
                  </a:moveTo>
                  <a:lnTo>
                    <a:pt x="124460" y="1179527"/>
                  </a:lnTo>
                  <a:cubicBezTo>
                    <a:pt x="55880" y="1179527"/>
                    <a:pt x="0" y="1123647"/>
                    <a:pt x="0" y="1055067"/>
                  </a:cubicBezTo>
                  <a:lnTo>
                    <a:pt x="0" y="124460"/>
                  </a:lnTo>
                  <a:cubicBezTo>
                    <a:pt x="0" y="55880"/>
                    <a:pt x="55880" y="0"/>
                    <a:pt x="124460" y="0"/>
                  </a:cubicBezTo>
                  <a:lnTo>
                    <a:pt x="2755576" y="0"/>
                  </a:lnTo>
                  <a:cubicBezTo>
                    <a:pt x="2824156" y="0"/>
                    <a:pt x="2880036" y="55880"/>
                    <a:pt x="2880036" y="124460"/>
                  </a:cubicBezTo>
                  <a:lnTo>
                    <a:pt x="2880036" y="1055068"/>
                  </a:lnTo>
                  <a:cubicBezTo>
                    <a:pt x="2880036" y="1123647"/>
                    <a:pt x="2824156" y="1179528"/>
                    <a:pt x="2755576" y="1179528"/>
                  </a:cubicBezTo>
                  <a:close/>
                </a:path>
              </a:pathLst>
            </a:custGeom>
            <a:solidFill>
              <a:srgbClr val="FFFFFF"/>
            </a:solidFill>
          </p:spPr>
        </p:sp>
      </p:grpSp>
      <p:grpSp>
        <p:nvGrpSpPr>
          <p:cNvPr name="Group 18" id="18"/>
          <p:cNvGrpSpPr/>
          <p:nvPr/>
        </p:nvGrpSpPr>
        <p:grpSpPr>
          <a:xfrm rot="0">
            <a:off x="2785338" y="6077319"/>
            <a:ext cx="3083252" cy="1262755"/>
            <a:chOff x="0" y="0"/>
            <a:chExt cx="2880036" cy="1179527"/>
          </a:xfrm>
        </p:grpSpPr>
        <p:sp>
          <p:nvSpPr>
            <p:cNvPr name="Freeform 19" id="19"/>
            <p:cNvSpPr/>
            <p:nvPr/>
          </p:nvSpPr>
          <p:spPr>
            <a:xfrm flipH="false" flipV="false" rot="0">
              <a:off x="0" y="0"/>
              <a:ext cx="2880036" cy="1179528"/>
            </a:xfrm>
            <a:custGeom>
              <a:avLst/>
              <a:gdLst/>
              <a:ahLst/>
              <a:cxnLst/>
              <a:rect r="r" b="b" t="t" l="l"/>
              <a:pathLst>
                <a:path h="1179528" w="2880036">
                  <a:moveTo>
                    <a:pt x="2755576" y="1179527"/>
                  </a:moveTo>
                  <a:lnTo>
                    <a:pt x="124460" y="1179527"/>
                  </a:lnTo>
                  <a:cubicBezTo>
                    <a:pt x="55880" y="1179527"/>
                    <a:pt x="0" y="1123647"/>
                    <a:pt x="0" y="1055067"/>
                  </a:cubicBezTo>
                  <a:lnTo>
                    <a:pt x="0" y="124460"/>
                  </a:lnTo>
                  <a:cubicBezTo>
                    <a:pt x="0" y="55880"/>
                    <a:pt x="55880" y="0"/>
                    <a:pt x="124460" y="0"/>
                  </a:cubicBezTo>
                  <a:lnTo>
                    <a:pt x="2755576" y="0"/>
                  </a:lnTo>
                  <a:cubicBezTo>
                    <a:pt x="2824156" y="0"/>
                    <a:pt x="2880036" y="55880"/>
                    <a:pt x="2880036" y="124460"/>
                  </a:cubicBezTo>
                  <a:lnTo>
                    <a:pt x="2880036" y="1055068"/>
                  </a:lnTo>
                  <a:cubicBezTo>
                    <a:pt x="2880036" y="1123647"/>
                    <a:pt x="2824156" y="1179528"/>
                    <a:pt x="2755576" y="1179528"/>
                  </a:cubicBezTo>
                  <a:close/>
                </a:path>
              </a:pathLst>
            </a:custGeom>
            <a:solidFill>
              <a:srgbClr val="FFFFFF"/>
            </a:solidFill>
          </p:spPr>
        </p:sp>
      </p:grpSp>
      <p:grpSp>
        <p:nvGrpSpPr>
          <p:cNvPr name="Group 20" id="20"/>
          <p:cNvGrpSpPr/>
          <p:nvPr/>
        </p:nvGrpSpPr>
        <p:grpSpPr>
          <a:xfrm rot="0">
            <a:off x="5995844" y="7478630"/>
            <a:ext cx="3083252" cy="1281805"/>
            <a:chOff x="0" y="0"/>
            <a:chExt cx="2880036" cy="1197322"/>
          </a:xfrm>
        </p:grpSpPr>
        <p:sp>
          <p:nvSpPr>
            <p:cNvPr name="Freeform 21" id="21"/>
            <p:cNvSpPr/>
            <p:nvPr/>
          </p:nvSpPr>
          <p:spPr>
            <a:xfrm flipH="false" flipV="false" rot="0">
              <a:off x="0" y="0"/>
              <a:ext cx="2880036" cy="1197322"/>
            </a:xfrm>
            <a:custGeom>
              <a:avLst/>
              <a:gdLst/>
              <a:ahLst/>
              <a:cxnLst/>
              <a:rect r="r" b="b" t="t" l="l"/>
              <a:pathLst>
                <a:path h="1197322" w="2880036">
                  <a:moveTo>
                    <a:pt x="2755576" y="1197322"/>
                  </a:moveTo>
                  <a:lnTo>
                    <a:pt x="124460" y="1197322"/>
                  </a:lnTo>
                  <a:cubicBezTo>
                    <a:pt x="55880" y="1197322"/>
                    <a:pt x="0" y="1141442"/>
                    <a:pt x="0" y="1072862"/>
                  </a:cubicBezTo>
                  <a:lnTo>
                    <a:pt x="0" y="124460"/>
                  </a:lnTo>
                  <a:cubicBezTo>
                    <a:pt x="0" y="55880"/>
                    <a:pt x="55880" y="0"/>
                    <a:pt x="124460" y="0"/>
                  </a:cubicBezTo>
                  <a:lnTo>
                    <a:pt x="2755576" y="0"/>
                  </a:lnTo>
                  <a:cubicBezTo>
                    <a:pt x="2824156" y="0"/>
                    <a:pt x="2880036" y="55880"/>
                    <a:pt x="2880036" y="124460"/>
                  </a:cubicBezTo>
                  <a:lnTo>
                    <a:pt x="2880036" y="1072862"/>
                  </a:lnTo>
                  <a:cubicBezTo>
                    <a:pt x="2880036" y="1141442"/>
                    <a:pt x="2824156" y="1197322"/>
                    <a:pt x="2755576" y="1197322"/>
                  </a:cubicBezTo>
                  <a:close/>
                </a:path>
              </a:pathLst>
            </a:custGeom>
            <a:solidFill>
              <a:srgbClr val="FFFFFF"/>
            </a:solidFill>
          </p:spPr>
        </p:sp>
      </p:grpSp>
      <p:grpSp>
        <p:nvGrpSpPr>
          <p:cNvPr name="Group 22" id="22"/>
          <p:cNvGrpSpPr/>
          <p:nvPr/>
        </p:nvGrpSpPr>
        <p:grpSpPr>
          <a:xfrm rot="0">
            <a:off x="2785338" y="7478630"/>
            <a:ext cx="3083252" cy="1281805"/>
            <a:chOff x="0" y="0"/>
            <a:chExt cx="2880036" cy="1197322"/>
          </a:xfrm>
        </p:grpSpPr>
        <p:sp>
          <p:nvSpPr>
            <p:cNvPr name="Freeform 23" id="23"/>
            <p:cNvSpPr/>
            <p:nvPr/>
          </p:nvSpPr>
          <p:spPr>
            <a:xfrm flipH="false" flipV="false" rot="0">
              <a:off x="0" y="0"/>
              <a:ext cx="2880036" cy="1197322"/>
            </a:xfrm>
            <a:custGeom>
              <a:avLst/>
              <a:gdLst/>
              <a:ahLst/>
              <a:cxnLst/>
              <a:rect r="r" b="b" t="t" l="l"/>
              <a:pathLst>
                <a:path h="1197322" w="2880036">
                  <a:moveTo>
                    <a:pt x="2755576" y="1197322"/>
                  </a:moveTo>
                  <a:lnTo>
                    <a:pt x="124460" y="1197322"/>
                  </a:lnTo>
                  <a:cubicBezTo>
                    <a:pt x="55880" y="1197322"/>
                    <a:pt x="0" y="1141442"/>
                    <a:pt x="0" y="1072862"/>
                  </a:cubicBezTo>
                  <a:lnTo>
                    <a:pt x="0" y="124460"/>
                  </a:lnTo>
                  <a:cubicBezTo>
                    <a:pt x="0" y="55880"/>
                    <a:pt x="55880" y="0"/>
                    <a:pt x="124460" y="0"/>
                  </a:cubicBezTo>
                  <a:lnTo>
                    <a:pt x="2755576" y="0"/>
                  </a:lnTo>
                  <a:cubicBezTo>
                    <a:pt x="2824156" y="0"/>
                    <a:pt x="2880036" y="55880"/>
                    <a:pt x="2880036" y="124460"/>
                  </a:cubicBezTo>
                  <a:lnTo>
                    <a:pt x="2880036" y="1072862"/>
                  </a:lnTo>
                  <a:cubicBezTo>
                    <a:pt x="2880036" y="1141442"/>
                    <a:pt x="2824156" y="1197322"/>
                    <a:pt x="2755576" y="1197322"/>
                  </a:cubicBezTo>
                  <a:close/>
                </a:path>
              </a:pathLst>
            </a:custGeom>
            <a:solidFill>
              <a:srgbClr val="FFFFFF"/>
            </a:solidFill>
          </p:spPr>
        </p:sp>
      </p:grpSp>
      <p:grpSp>
        <p:nvGrpSpPr>
          <p:cNvPr name="Group 24" id="24"/>
          <p:cNvGrpSpPr/>
          <p:nvPr/>
        </p:nvGrpSpPr>
        <p:grpSpPr>
          <a:xfrm rot="0">
            <a:off x="9199379" y="2171768"/>
            <a:ext cx="3083252" cy="999218"/>
            <a:chOff x="0" y="0"/>
            <a:chExt cx="2880036" cy="933359"/>
          </a:xfrm>
        </p:grpSpPr>
        <p:sp>
          <p:nvSpPr>
            <p:cNvPr name="Freeform 25" id="25"/>
            <p:cNvSpPr/>
            <p:nvPr/>
          </p:nvSpPr>
          <p:spPr>
            <a:xfrm flipH="false" flipV="false" rot="0">
              <a:off x="0" y="0"/>
              <a:ext cx="2880036" cy="933360"/>
            </a:xfrm>
            <a:custGeom>
              <a:avLst/>
              <a:gdLst/>
              <a:ahLst/>
              <a:cxnLst/>
              <a:rect r="r" b="b" t="t" l="l"/>
              <a:pathLst>
                <a:path h="933360" w="2880036">
                  <a:moveTo>
                    <a:pt x="2755576" y="933359"/>
                  </a:moveTo>
                  <a:lnTo>
                    <a:pt x="124460" y="933359"/>
                  </a:lnTo>
                  <a:cubicBezTo>
                    <a:pt x="55880" y="933359"/>
                    <a:pt x="0" y="877479"/>
                    <a:pt x="0" y="808899"/>
                  </a:cubicBezTo>
                  <a:lnTo>
                    <a:pt x="0" y="124460"/>
                  </a:lnTo>
                  <a:cubicBezTo>
                    <a:pt x="0" y="55880"/>
                    <a:pt x="55880" y="0"/>
                    <a:pt x="124460" y="0"/>
                  </a:cubicBezTo>
                  <a:lnTo>
                    <a:pt x="2755576" y="0"/>
                  </a:lnTo>
                  <a:cubicBezTo>
                    <a:pt x="2824156" y="0"/>
                    <a:pt x="2880036" y="55880"/>
                    <a:pt x="2880036" y="124460"/>
                  </a:cubicBezTo>
                  <a:lnTo>
                    <a:pt x="2880036" y="808899"/>
                  </a:lnTo>
                  <a:cubicBezTo>
                    <a:pt x="2880036" y="877479"/>
                    <a:pt x="2824156" y="933360"/>
                    <a:pt x="2755576" y="933360"/>
                  </a:cubicBezTo>
                  <a:close/>
                </a:path>
              </a:pathLst>
            </a:custGeom>
            <a:solidFill>
              <a:srgbClr val="FFFFFF"/>
            </a:solidFill>
          </p:spPr>
        </p:sp>
      </p:grpSp>
      <p:grpSp>
        <p:nvGrpSpPr>
          <p:cNvPr name="Group 26" id="26"/>
          <p:cNvGrpSpPr/>
          <p:nvPr/>
        </p:nvGrpSpPr>
        <p:grpSpPr>
          <a:xfrm rot="0">
            <a:off x="9199379" y="3297241"/>
            <a:ext cx="3083252" cy="1262755"/>
            <a:chOff x="0" y="0"/>
            <a:chExt cx="2880036" cy="1179527"/>
          </a:xfrm>
        </p:grpSpPr>
        <p:sp>
          <p:nvSpPr>
            <p:cNvPr name="Freeform 27" id="27"/>
            <p:cNvSpPr/>
            <p:nvPr/>
          </p:nvSpPr>
          <p:spPr>
            <a:xfrm flipH="false" flipV="false" rot="0">
              <a:off x="0" y="0"/>
              <a:ext cx="2880036" cy="1179528"/>
            </a:xfrm>
            <a:custGeom>
              <a:avLst/>
              <a:gdLst/>
              <a:ahLst/>
              <a:cxnLst/>
              <a:rect r="r" b="b" t="t" l="l"/>
              <a:pathLst>
                <a:path h="1179528" w="2880036">
                  <a:moveTo>
                    <a:pt x="2755576" y="1179527"/>
                  </a:moveTo>
                  <a:lnTo>
                    <a:pt x="124460" y="1179527"/>
                  </a:lnTo>
                  <a:cubicBezTo>
                    <a:pt x="55880" y="1179527"/>
                    <a:pt x="0" y="1123647"/>
                    <a:pt x="0" y="1055067"/>
                  </a:cubicBezTo>
                  <a:lnTo>
                    <a:pt x="0" y="124460"/>
                  </a:lnTo>
                  <a:cubicBezTo>
                    <a:pt x="0" y="55880"/>
                    <a:pt x="55880" y="0"/>
                    <a:pt x="124460" y="0"/>
                  </a:cubicBezTo>
                  <a:lnTo>
                    <a:pt x="2755576" y="0"/>
                  </a:lnTo>
                  <a:cubicBezTo>
                    <a:pt x="2824156" y="0"/>
                    <a:pt x="2880036" y="55880"/>
                    <a:pt x="2880036" y="124460"/>
                  </a:cubicBezTo>
                  <a:lnTo>
                    <a:pt x="2880036" y="1055068"/>
                  </a:lnTo>
                  <a:cubicBezTo>
                    <a:pt x="2880036" y="1123647"/>
                    <a:pt x="2824156" y="1179528"/>
                    <a:pt x="2755576" y="1179528"/>
                  </a:cubicBezTo>
                  <a:close/>
                </a:path>
              </a:pathLst>
            </a:custGeom>
            <a:solidFill>
              <a:srgbClr val="FFFFFF"/>
            </a:solidFill>
          </p:spPr>
        </p:sp>
      </p:grpSp>
      <p:grpSp>
        <p:nvGrpSpPr>
          <p:cNvPr name="Group 28" id="28"/>
          <p:cNvGrpSpPr/>
          <p:nvPr/>
        </p:nvGrpSpPr>
        <p:grpSpPr>
          <a:xfrm rot="0">
            <a:off x="9199379" y="4687280"/>
            <a:ext cx="3083252" cy="1262755"/>
            <a:chOff x="0" y="0"/>
            <a:chExt cx="2880036" cy="1179527"/>
          </a:xfrm>
        </p:grpSpPr>
        <p:sp>
          <p:nvSpPr>
            <p:cNvPr name="Freeform 29" id="29"/>
            <p:cNvSpPr/>
            <p:nvPr/>
          </p:nvSpPr>
          <p:spPr>
            <a:xfrm flipH="false" flipV="false" rot="0">
              <a:off x="0" y="0"/>
              <a:ext cx="2880036" cy="1179528"/>
            </a:xfrm>
            <a:custGeom>
              <a:avLst/>
              <a:gdLst/>
              <a:ahLst/>
              <a:cxnLst/>
              <a:rect r="r" b="b" t="t" l="l"/>
              <a:pathLst>
                <a:path h="1179528" w="2880036">
                  <a:moveTo>
                    <a:pt x="2755576" y="1179527"/>
                  </a:moveTo>
                  <a:lnTo>
                    <a:pt x="124460" y="1179527"/>
                  </a:lnTo>
                  <a:cubicBezTo>
                    <a:pt x="55880" y="1179527"/>
                    <a:pt x="0" y="1123647"/>
                    <a:pt x="0" y="1055067"/>
                  </a:cubicBezTo>
                  <a:lnTo>
                    <a:pt x="0" y="124460"/>
                  </a:lnTo>
                  <a:cubicBezTo>
                    <a:pt x="0" y="55880"/>
                    <a:pt x="55880" y="0"/>
                    <a:pt x="124460" y="0"/>
                  </a:cubicBezTo>
                  <a:lnTo>
                    <a:pt x="2755576" y="0"/>
                  </a:lnTo>
                  <a:cubicBezTo>
                    <a:pt x="2824156" y="0"/>
                    <a:pt x="2880036" y="55880"/>
                    <a:pt x="2880036" y="124460"/>
                  </a:cubicBezTo>
                  <a:lnTo>
                    <a:pt x="2880036" y="1055068"/>
                  </a:lnTo>
                  <a:cubicBezTo>
                    <a:pt x="2880036" y="1123647"/>
                    <a:pt x="2824156" y="1179528"/>
                    <a:pt x="2755576" y="1179528"/>
                  </a:cubicBezTo>
                  <a:close/>
                </a:path>
              </a:pathLst>
            </a:custGeom>
            <a:solidFill>
              <a:srgbClr val="FFFFFF"/>
            </a:solidFill>
          </p:spPr>
        </p:sp>
      </p:grpSp>
      <p:grpSp>
        <p:nvGrpSpPr>
          <p:cNvPr name="Group 30" id="30"/>
          <p:cNvGrpSpPr/>
          <p:nvPr/>
        </p:nvGrpSpPr>
        <p:grpSpPr>
          <a:xfrm rot="0">
            <a:off x="9199379" y="6077319"/>
            <a:ext cx="3083252" cy="1262755"/>
            <a:chOff x="0" y="0"/>
            <a:chExt cx="2880036" cy="1179527"/>
          </a:xfrm>
        </p:grpSpPr>
        <p:sp>
          <p:nvSpPr>
            <p:cNvPr name="Freeform 31" id="31"/>
            <p:cNvSpPr/>
            <p:nvPr/>
          </p:nvSpPr>
          <p:spPr>
            <a:xfrm flipH="false" flipV="false" rot="0">
              <a:off x="0" y="0"/>
              <a:ext cx="2880036" cy="1179528"/>
            </a:xfrm>
            <a:custGeom>
              <a:avLst/>
              <a:gdLst/>
              <a:ahLst/>
              <a:cxnLst/>
              <a:rect r="r" b="b" t="t" l="l"/>
              <a:pathLst>
                <a:path h="1179528" w="2880036">
                  <a:moveTo>
                    <a:pt x="2755576" y="1179527"/>
                  </a:moveTo>
                  <a:lnTo>
                    <a:pt x="124460" y="1179527"/>
                  </a:lnTo>
                  <a:cubicBezTo>
                    <a:pt x="55880" y="1179527"/>
                    <a:pt x="0" y="1123647"/>
                    <a:pt x="0" y="1055067"/>
                  </a:cubicBezTo>
                  <a:lnTo>
                    <a:pt x="0" y="124460"/>
                  </a:lnTo>
                  <a:cubicBezTo>
                    <a:pt x="0" y="55880"/>
                    <a:pt x="55880" y="0"/>
                    <a:pt x="124460" y="0"/>
                  </a:cubicBezTo>
                  <a:lnTo>
                    <a:pt x="2755576" y="0"/>
                  </a:lnTo>
                  <a:cubicBezTo>
                    <a:pt x="2824156" y="0"/>
                    <a:pt x="2880036" y="55880"/>
                    <a:pt x="2880036" y="124460"/>
                  </a:cubicBezTo>
                  <a:lnTo>
                    <a:pt x="2880036" y="1055068"/>
                  </a:lnTo>
                  <a:cubicBezTo>
                    <a:pt x="2880036" y="1123647"/>
                    <a:pt x="2824156" y="1179528"/>
                    <a:pt x="2755576" y="1179528"/>
                  </a:cubicBezTo>
                  <a:close/>
                </a:path>
              </a:pathLst>
            </a:custGeom>
            <a:solidFill>
              <a:srgbClr val="FFFFFF"/>
            </a:solidFill>
          </p:spPr>
        </p:sp>
      </p:grpSp>
      <p:grpSp>
        <p:nvGrpSpPr>
          <p:cNvPr name="Group 32" id="32"/>
          <p:cNvGrpSpPr/>
          <p:nvPr/>
        </p:nvGrpSpPr>
        <p:grpSpPr>
          <a:xfrm rot="0">
            <a:off x="9199379" y="7478630"/>
            <a:ext cx="3083252" cy="1281805"/>
            <a:chOff x="0" y="0"/>
            <a:chExt cx="2880036" cy="1197322"/>
          </a:xfrm>
        </p:grpSpPr>
        <p:sp>
          <p:nvSpPr>
            <p:cNvPr name="Freeform 33" id="33"/>
            <p:cNvSpPr/>
            <p:nvPr/>
          </p:nvSpPr>
          <p:spPr>
            <a:xfrm flipH="false" flipV="false" rot="0">
              <a:off x="0" y="0"/>
              <a:ext cx="2880036" cy="1197322"/>
            </a:xfrm>
            <a:custGeom>
              <a:avLst/>
              <a:gdLst/>
              <a:ahLst/>
              <a:cxnLst/>
              <a:rect r="r" b="b" t="t" l="l"/>
              <a:pathLst>
                <a:path h="1197322" w="2880036">
                  <a:moveTo>
                    <a:pt x="2755576" y="1197322"/>
                  </a:moveTo>
                  <a:lnTo>
                    <a:pt x="124460" y="1197322"/>
                  </a:lnTo>
                  <a:cubicBezTo>
                    <a:pt x="55880" y="1197322"/>
                    <a:pt x="0" y="1141442"/>
                    <a:pt x="0" y="1072862"/>
                  </a:cubicBezTo>
                  <a:lnTo>
                    <a:pt x="0" y="124460"/>
                  </a:lnTo>
                  <a:cubicBezTo>
                    <a:pt x="0" y="55880"/>
                    <a:pt x="55880" y="0"/>
                    <a:pt x="124460" y="0"/>
                  </a:cubicBezTo>
                  <a:lnTo>
                    <a:pt x="2755576" y="0"/>
                  </a:lnTo>
                  <a:cubicBezTo>
                    <a:pt x="2824156" y="0"/>
                    <a:pt x="2880036" y="55880"/>
                    <a:pt x="2880036" y="124460"/>
                  </a:cubicBezTo>
                  <a:lnTo>
                    <a:pt x="2880036" y="1072862"/>
                  </a:lnTo>
                  <a:cubicBezTo>
                    <a:pt x="2880036" y="1141442"/>
                    <a:pt x="2824156" y="1197322"/>
                    <a:pt x="2755576" y="1197322"/>
                  </a:cubicBezTo>
                  <a:close/>
                </a:path>
              </a:pathLst>
            </a:custGeom>
            <a:solidFill>
              <a:srgbClr val="FFFFFF"/>
            </a:solidFill>
          </p:spPr>
        </p:sp>
      </p:grpSp>
      <p:grpSp>
        <p:nvGrpSpPr>
          <p:cNvPr name="Group 34" id="34"/>
          <p:cNvGrpSpPr/>
          <p:nvPr/>
        </p:nvGrpSpPr>
        <p:grpSpPr>
          <a:xfrm rot="0">
            <a:off x="12400359" y="2171768"/>
            <a:ext cx="3083252" cy="989693"/>
            <a:chOff x="0" y="0"/>
            <a:chExt cx="2880036" cy="924462"/>
          </a:xfrm>
        </p:grpSpPr>
        <p:sp>
          <p:nvSpPr>
            <p:cNvPr name="Freeform 35" id="35"/>
            <p:cNvSpPr/>
            <p:nvPr/>
          </p:nvSpPr>
          <p:spPr>
            <a:xfrm flipH="false" flipV="false" rot="0">
              <a:off x="0" y="0"/>
              <a:ext cx="2880036" cy="924462"/>
            </a:xfrm>
            <a:custGeom>
              <a:avLst/>
              <a:gdLst/>
              <a:ahLst/>
              <a:cxnLst/>
              <a:rect r="r" b="b" t="t" l="l"/>
              <a:pathLst>
                <a:path h="924462" w="2880036">
                  <a:moveTo>
                    <a:pt x="2755576" y="924462"/>
                  </a:moveTo>
                  <a:lnTo>
                    <a:pt x="124460" y="924462"/>
                  </a:lnTo>
                  <a:cubicBezTo>
                    <a:pt x="55880" y="924462"/>
                    <a:pt x="0" y="868582"/>
                    <a:pt x="0" y="800002"/>
                  </a:cubicBezTo>
                  <a:lnTo>
                    <a:pt x="0" y="124460"/>
                  </a:lnTo>
                  <a:cubicBezTo>
                    <a:pt x="0" y="55880"/>
                    <a:pt x="55880" y="0"/>
                    <a:pt x="124460" y="0"/>
                  </a:cubicBezTo>
                  <a:lnTo>
                    <a:pt x="2755576" y="0"/>
                  </a:lnTo>
                  <a:cubicBezTo>
                    <a:pt x="2824156" y="0"/>
                    <a:pt x="2880036" y="55880"/>
                    <a:pt x="2880036" y="124460"/>
                  </a:cubicBezTo>
                  <a:lnTo>
                    <a:pt x="2880036" y="800002"/>
                  </a:lnTo>
                  <a:cubicBezTo>
                    <a:pt x="2880036" y="868582"/>
                    <a:pt x="2824156" y="924462"/>
                    <a:pt x="2755576" y="924462"/>
                  </a:cubicBezTo>
                  <a:close/>
                </a:path>
              </a:pathLst>
            </a:custGeom>
            <a:solidFill>
              <a:srgbClr val="FFFFFF"/>
            </a:solidFill>
          </p:spPr>
        </p:sp>
      </p:grpSp>
      <p:grpSp>
        <p:nvGrpSpPr>
          <p:cNvPr name="Group 36" id="36"/>
          <p:cNvGrpSpPr/>
          <p:nvPr/>
        </p:nvGrpSpPr>
        <p:grpSpPr>
          <a:xfrm rot="0">
            <a:off x="12400359" y="3297241"/>
            <a:ext cx="3083252" cy="1262755"/>
            <a:chOff x="0" y="0"/>
            <a:chExt cx="2880036" cy="1179527"/>
          </a:xfrm>
        </p:grpSpPr>
        <p:sp>
          <p:nvSpPr>
            <p:cNvPr name="Freeform 37" id="37"/>
            <p:cNvSpPr/>
            <p:nvPr/>
          </p:nvSpPr>
          <p:spPr>
            <a:xfrm flipH="false" flipV="false" rot="0">
              <a:off x="0" y="0"/>
              <a:ext cx="2880036" cy="1179528"/>
            </a:xfrm>
            <a:custGeom>
              <a:avLst/>
              <a:gdLst/>
              <a:ahLst/>
              <a:cxnLst/>
              <a:rect r="r" b="b" t="t" l="l"/>
              <a:pathLst>
                <a:path h="1179528" w="2880036">
                  <a:moveTo>
                    <a:pt x="2755576" y="1179527"/>
                  </a:moveTo>
                  <a:lnTo>
                    <a:pt x="124460" y="1179527"/>
                  </a:lnTo>
                  <a:cubicBezTo>
                    <a:pt x="55880" y="1179527"/>
                    <a:pt x="0" y="1123647"/>
                    <a:pt x="0" y="1055067"/>
                  </a:cubicBezTo>
                  <a:lnTo>
                    <a:pt x="0" y="124460"/>
                  </a:lnTo>
                  <a:cubicBezTo>
                    <a:pt x="0" y="55880"/>
                    <a:pt x="55880" y="0"/>
                    <a:pt x="124460" y="0"/>
                  </a:cubicBezTo>
                  <a:lnTo>
                    <a:pt x="2755576" y="0"/>
                  </a:lnTo>
                  <a:cubicBezTo>
                    <a:pt x="2824156" y="0"/>
                    <a:pt x="2880036" y="55880"/>
                    <a:pt x="2880036" y="124460"/>
                  </a:cubicBezTo>
                  <a:lnTo>
                    <a:pt x="2880036" y="1055068"/>
                  </a:lnTo>
                  <a:cubicBezTo>
                    <a:pt x="2880036" y="1123647"/>
                    <a:pt x="2824156" y="1179528"/>
                    <a:pt x="2755576" y="1179528"/>
                  </a:cubicBezTo>
                  <a:close/>
                </a:path>
              </a:pathLst>
            </a:custGeom>
            <a:solidFill>
              <a:srgbClr val="FFFFFF"/>
            </a:solidFill>
          </p:spPr>
        </p:sp>
      </p:grpSp>
      <p:grpSp>
        <p:nvGrpSpPr>
          <p:cNvPr name="Group 38" id="38"/>
          <p:cNvGrpSpPr/>
          <p:nvPr/>
        </p:nvGrpSpPr>
        <p:grpSpPr>
          <a:xfrm rot="0">
            <a:off x="12400359" y="4687280"/>
            <a:ext cx="3083252" cy="1262755"/>
            <a:chOff x="0" y="0"/>
            <a:chExt cx="2880036" cy="1179527"/>
          </a:xfrm>
        </p:grpSpPr>
        <p:sp>
          <p:nvSpPr>
            <p:cNvPr name="Freeform 39" id="39"/>
            <p:cNvSpPr/>
            <p:nvPr/>
          </p:nvSpPr>
          <p:spPr>
            <a:xfrm flipH="false" flipV="false" rot="0">
              <a:off x="0" y="0"/>
              <a:ext cx="2880036" cy="1179528"/>
            </a:xfrm>
            <a:custGeom>
              <a:avLst/>
              <a:gdLst/>
              <a:ahLst/>
              <a:cxnLst/>
              <a:rect r="r" b="b" t="t" l="l"/>
              <a:pathLst>
                <a:path h="1179528" w="2880036">
                  <a:moveTo>
                    <a:pt x="2755576" y="1179527"/>
                  </a:moveTo>
                  <a:lnTo>
                    <a:pt x="124460" y="1179527"/>
                  </a:lnTo>
                  <a:cubicBezTo>
                    <a:pt x="55880" y="1179527"/>
                    <a:pt x="0" y="1123647"/>
                    <a:pt x="0" y="1055067"/>
                  </a:cubicBezTo>
                  <a:lnTo>
                    <a:pt x="0" y="124460"/>
                  </a:lnTo>
                  <a:cubicBezTo>
                    <a:pt x="0" y="55880"/>
                    <a:pt x="55880" y="0"/>
                    <a:pt x="124460" y="0"/>
                  </a:cubicBezTo>
                  <a:lnTo>
                    <a:pt x="2755576" y="0"/>
                  </a:lnTo>
                  <a:cubicBezTo>
                    <a:pt x="2824156" y="0"/>
                    <a:pt x="2880036" y="55880"/>
                    <a:pt x="2880036" y="124460"/>
                  </a:cubicBezTo>
                  <a:lnTo>
                    <a:pt x="2880036" y="1055068"/>
                  </a:lnTo>
                  <a:cubicBezTo>
                    <a:pt x="2880036" y="1123647"/>
                    <a:pt x="2824156" y="1179528"/>
                    <a:pt x="2755576" y="1179528"/>
                  </a:cubicBezTo>
                  <a:close/>
                </a:path>
              </a:pathLst>
            </a:custGeom>
            <a:solidFill>
              <a:srgbClr val="FFFFFF"/>
            </a:solidFill>
          </p:spPr>
        </p:sp>
      </p:grpSp>
      <p:grpSp>
        <p:nvGrpSpPr>
          <p:cNvPr name="Group 40" id="40"/>
          <p:cNvGrpSpPr/>
          <p:nvPr/>
        </p:nvGrpSpPr>
        <p:grpSpPr>
          <a:xfrm rot="0">
            <a:off x="12400359" y="6077319"/>
            <a:ext cx="3083252" cy="1262755"/>
            <a:chOff x="0" y="0"/>
            <a:chExt cx="2880036" cy="1179527"/>
          </a:xfrm>
        </p:grpSpPr>
        <p:sp>
          <p:nvSpPr>
            <p:cNvPr name="Freeform 41" id="41"/>
            <p:cNvSpPr/>
            <p:nvPr/>
          </p:nvSpPr>
          <p:spPr>
            <a:xfrm flipH="false" flipV="false" rot="0">
              <a:off x="0" y="0"/>
              <a:ext cx="2880036" cy="1179528"/>
            </a:xfrm>
            <a:custGeom>
              <a:avLst/>
              <a:gdLst/>
              <a:ahLst/>
              <a:cxnLst/>
              <a:rect r="r" b="b" t="t" l="l"/>
              <a:pathLst>
                <a:path h="1179528" w="2880036">
                  <a:moveTo>
                    <a:pt x="2755576" y="1179527"/>
                  </a:moveTo>
                  <a:lnTo>
                    <a:pt x="124460" y="1179527"/>
                  </a:lnTo>
                  <a:cubicBezTo>
                    <a:pt x="55880" y="1179527"/>
                    <a:pt x="0" y="1123647"/>
                    <a:pt x="0" y="1055067"/>
                  </a:cubicBezTo>
                  <a:lnTo>
                    <a:pt x="0" y="124460"/>
                  </a:lnTo>
                  <a:cubicBezTo>
                    <a:pt x="0" y="55880"/>
                    <a:pt x="55880" y="0"/>
                    <a:pt x="124460" y="0"/>
                  </a:cubicBezTo>
                  <a:lnTo>
                    <a:pt x="2755576" y="0"/>
                  </a:lnTo>
                  <a:cubicBezTo>
                    <a:pt x="2824156" y="0"/>
                    <a:pt x="2880036" y="55880"/>
                    <a:pt x="2880036" y="124460"/>
                  </a:cubicBezTo>
                  <a:lnTo>
                    <a:pt x="2880036" y="1055068"/>
                  </a:lnTo>
                  <a:cubicBezTo>
                    <a:pt x="2880036" y="1123647"/>
                    <a:pt x="2824156" y="1179528"/>
                    <a:pt x="2755576" y="1179528"/>
                  </a:cubicBezTo>
                  <a:close/>
                </a:path>
              </a:pathLst>
            </a:custGeom>
            <a:solidFill>
              <a:srgbClr val="FFFFFF"/>
            </a:solidFill>
          </p:spPr>
        </p:sp>
      </p:grpSp>
      <p:grpSp>
        <p:nvGrpSpPr>
          <p:cNvPr name="Group 42" id="42"/>
          <p:cNvGrpSpPr/>
          <p:nvPr/>
        </p:nvGrpSpPr>
        <p:grpSpPr>
          <a:xfrm rot="0">
            <a:off x="12400359" y="7478630"/>
            <a:ext cx="3083252" cy="1281805"/>
            <a:chOff x="0" y="0"/>
            <a:chExt cx="2880036" cy="1197322"/>
          </a:xfrm>
        </p:grpSpPr>
        <p:sp>
          <p:nvSpPr>
            <p:cNvPr name="Freeform 43" id="43"/>
            <p:cNvSpPr/>
            <p:nvPr/>
          </p:nvSpPr>
          <p:spPr>
            <a:xfrm flipH="false" flipV="false" rot="0">
              <a:off x="0" y="0"/>
              <a:ext cx="2880036" cy="1197322"/>
            </a:xfrm>
            <a:custGeom>
              <a:avLst/>
              <a:gdLst/>
              <a:ahLst/>
              <a:cxnLst/>
              <a:rect r="r" b="b" t="t" l="l"/>
              <a:pathLst>
                <a:path h="1197322" w="2880036">
                  <a:moveTo>
                    <a:pt x="2755576" y="1197322"/>
                  </a:moveTo>
                  <a:lnTo>
                    <a:pt x="124460" y="1197322"/>
                  </a:lnTo>
                  <a:cubicBezTo>
                    <a:pt x="55880" y="1197322"/>
                    <a:pt x="0" y="1141442"/>
                    <a:pt x="0" y="1072862"/>
                  </a:cubicBezTo>
                  <a:lnTo>
                    <a:pt x="0" y="124460"/>
                  </a:lnTo>
                  <a:cubicBezTo>
                    <a:pt x="0" y="55880"/>
                    <a:pt x="55880" y="0"/>
                    <a:pt x="124460" y="0"/>
                  </a:cubicBezTo>
                  <a:lnTo>
                    <a:pt x="2755576" y="0"/>
                  </a:lnTo>
                  <a:cubicBezTo>
                    <a:pt x="2824156" y="0"/>
                    <a:pt x="2880036" y="55880"/>
                    <a:pt x="2880036" y="124460"/>
                  </a:cubicBezTo>
                  <a:lnTo>
                    <a:pt x="2880036" y="1072862"/>
                  </a:lnTo>
                  <a:cubicBezTo>
                    <a:pt x="2880036" y="1141442"/>
                    <a:pt x="2824156" y="1197322"/>
                    <a:pt x="2755576" y="1197322"/>
                  </a:cubicBezTo>
                  <a:close/>
                </a:path>
              </a:pathLst>
            </a:custGeom>
            <a:solidFill>
              <a:srgbClr val="FFFFFF"/>
            </a:solidFill>
          </p:spPr>
        </p:sp>
      </p:grpSp>
      <p:sp>
        <p:nvSpPr>
          <p:cNvPr name="TextBox 44" id="44"/>
          <p:cNvSpPr txBox="true"/>
          <p:nvPr/>
        </p:nvSpPr>
        <p:spPr>
          <a:xfrm rot="0">
            <a:off x="3064423" y="2454207"/>
            <a:ext cx="2525083" cy="396241"/>
          </a:xfrm>
          <a:prstGeom prst="rect">
            <a:avLst/>
          </a:prstGeom>
        </p:spPr>
        <p:txBody>
          <a:bodyPr anchor="t" rtlCol="false" tIns="0" lIns="0" bIns="0" rIns="0">
            <a:spAutoFit/>
          </a:bodyPr>
          <a:lstStyle/>
          <a:p>
            <a:pPr algn="ctr">
              <a:lnSpc>
                <a:spcPts val="3359"/>
              </a:lnSpc>
              <a:spcBef>
                <a:spcPct val="0"/>
              </a:spcBef>
            </a:pPr>
            <a:r>
              <a:rPr lang="en-US" sz="2399" spc="71">
                <a:solidFill>
                  <a:srgbClr val="2288E6"/>
                </a:solidFill>
                <a:latin typeface="Garet Bold"/>
                <a:ea typeface="Garet Bold"/>
                <a:cs typeface="Garet Bold"/>
                <a:sym typeface="Garet Bold"/>
              </a:rPr>
              <a:t>FASE</a:t>
            </a:r>
          </a:p>
        </p:txBody>
      </p:sp>
      <p:sp>
        <p:nvSpPr>
          <p:cNvPr name="TextBox 45" id="45"/>
          <p:cNvSpPr txBox="true"/>
          <p:nvPr/>
        </p:nvSpPr>
        <p:spPr>
          <a:xfrm rot="0">
            <a:off x="6274928" y="2454207"/>
            <a:ext cx="2525083" cy="396241"/>
          </a:xfrm>
          <a:prstGeom prst="rect">
            <a:avLst/>
          </a:prstGeom>
        </p:spPr>
        <p:txBody>
          <a:bodyPr anchor="t" rtlCol="false" tIns="0" lIns="0" bIns="0" rIns="0">
            <a:spAutoFit/>
          </a:bodyPr>
          <a:lstStyle/>
          <a:p>
            <a:pPr algn="ctr">
              <a:lnSpc>
                <a:spcPts val="3359"/>
              </a:lnSpc>
              <a:spcBef>
                <a:spcPct val="0"/>
              </a:spcBef>
            </a:pPr>
            <a:r>
              <a:rPr lang="en-US" sz="2399" spc="71">
                <a:solidFill>
                  <a:srgbClr val="2288E6"/>
                </a:solidFill>
                <a:latin typeface="Garet Bold"/>
                <a:ea typeface="Garet Bold"/>
                <a:cs typeface="Garet Bold"/>
                <a:sym typeface="Garet Bold"/>
              </a:rPr>
              <a:t>ACTIVIDAD</a:t>
            </a:r>
          </a:p>
        </p:txBody>
      </p:sp>
      <p:sp>
        <p:nvSpPr>
          <p:cNvPr name="TextBox 46" id="46"/>
          <p:cNvSpPr txBox="true"/>
          <p:nvPr/>
        </p:nvSpPr>
        <p:spPr>
          <a:xfrm rot="0">
            <a:off x="6064898" y="3476578"/>
            <a:ext cx="3005033" cy="940607"/>
          </a:xfrm>
          <a:prstGeom prst="rect">
            <a:avLst/>
          </a:prstGeom>
        </p:spPr>
        <p:txBody>
          <a:bodyPr anchor="t" rtlCol="false" tIns="0" lIns="0" bIns="0" rIns="0">
            <a:spAutoFit/>
          </a:bodyPr>
          <a:lstStyle/>
          <a:p>
            <a:pPr algn="l" marL="259438" indent="-129719" lvl="1">
              <a:lnSpc>
                <a:spcPts val="1910"/>
              </a:lnSpc>
              <a:buFont typeface="Arial"/>
              <a:buChar char="•"/>
            </a:pPr>
            <a:r>
              <a:rPr lang="en-US" sz="1201">
                <a:solidFill>
                  <a:srgbClr val="000000"/>
                </a:solidFill>
                <a:latin typeface="Now"/>
                <a:ea typeface="Now"/>
                <a:cs typeface="Now"/>
                <a:sym typeface="Now"/>
              </a:rPr>
              <a:t>Revisión Inicial del Sistema</a:t>
            </a:r>
          </a:p>
          <a:p>
            <a:pPr algn="l" marL="259438" indent="-129719" lvl="1">
              <a:lnSpc>
                <a:spcPts val="1910"/>
              </a:lnSpc>
              <a:buFont typeface="Arial"/>
              <a:buChar char="•"/>
            </a:pPr>
            <a:r>
              <a:rPr lang="en-US" sz="1201">
                <a:solidFill>
                  <a:srgbClr val="000000"/>
                </a:solidFill>
                <a:latin typeface="Now"/>
                <a:ea typeface="Now"/>
                <a:cs typeface="Now"/>
                <a:sym typeface="Now"/>
              </a:rPr>
              <a:t>Definición de Políticas de Seguridad</a:t>
            </a:r>
          </a:p>
          <a:p>
            <a:pPr algn="l" marL="259438" indent="-129719" lvl="1">
              <a:lnSpc>
                <a:spcPts val="1910"/>
              </a:lnSpc>
              <a:buFont typeface="Arial"/>
              <a:buChar char="•"/>
            </a:pPr>
            <a:r>
              <a:rPr lang="en-US" sz="1201">
                <a:solidFill>
                  <a:srgbClr val="000000"/>
                </a:solidFill>
                <a:latin typeface="Now"/>
                <a:ea typeface="Now"/>
                <a:cs typeface="Now"/>
                <a:sym typeface="Now"/>
              </a:rPr>
              <a:t>Confirmación de Hardware y Proveedores</a:t>
            </a:r>
          </a:p>
        </p:txBody>
      </p:sp>
      <p:sp>
        <p:nvSpPr>
          <p:cNvPr name="TextBox 47" id="47"/>
          <p:cNvSpPr txBox="true"/>
          <p:nvPr/>
        </p:nvSpPr>
        <p:spPr>
          <a:xfrm rot="0">
            <a:off x="3496083" y="3781782"/>
            <a:ext cx="1661764" cy="339725"/>
          </a:xfrm>
          <a:prstGeom prst="rect">
            <a:avLst/>
          </a:prstGeom>
        </p:spPr>
        <p:txBody>
          <a:bodyPr anchor="t" rtlCol="false" tIns="0" lIns="0" bIns="0" rIns="0">
            <a:spAutoFit/>
          </a:bodyPr>
          <a:lstStyle/>
          <a:p>
            <a:pPr algn="l">
              <a:lnSpc>
                <a:spcPts val="2800"/>
              </a:lnSpc>
            </a:pPr>
            <a:r>
              <a:rPr lang="en-US" sz="2000">
                <a:solidFill>
                  <a:srgbClr val="000000"/>
                </a:solidFill>
                <a:latin typeface="Now"/>
                <a:ea typeface="Now"/>
                <a:cs typeface="Now"/>
                <a:sym typeface="Now"/>
              </a:rPr>
              <a:t>Planificación</a:t>
            </a:r>
          </a:p>
        </p:txBody>
      </p:sp>
      <p:sp>
        <p:nvSpPr>
          <p:cNvPr name="TextBox 48" id="48"/>
          <p:cNvSpPr txBox="true"/>
          <p:nvPr/>
        </p:nvSpPr>
        <p:spPr>
          <a:xfrm rot="0">
            <a:off x="9478464" y="2454207"/>
            <a:ext cx="2525083" cy="396240"/>
          </a:xfrm>
          <a:prstGeom prst="rect">
            <a:avLst/>
          </a:prstGeom>
        </p:spPr>
        <p:txBody>
          <a:bodyPr anchor="t" rtlCol="false" tIns="0" lIns="0" bIns="0" rIns="0">
            <a:spAutoFit/>
          </a:bodyPr>
          <a:lstStyle/>
          <a:p>
            <a:pPr algn="ctr">
              <a:lnSpc>
                <a:spcPts val="3359"/>
              </a:lnSpc>
              <a:spcBef>
                <a:spcPct val="0"/>
              </a:spcBef>
            </a:pPr>
            <a:r>
              <a:rPr lang="en-US" sz="2399" spc="71">
                <a:solidFill>
                  <a:srgbClr val="2288E6"/>
                </a:solidFill>
                <a:latin typeface="Garet Bold"/>
                <a:ea typeface="Garet Bold"/>
                <a:cs typeface="Garet Bold"/>
                <a:sym typeface="Garet Bold"/>
              </a:rPr>
              <a:t>FECHA INICIO</a:t>
            </a:r>
          </a:p>
        </p:txBody>
      </p:sp>
      <p:sp>
        <p:nvSpPr>
          <p:cNvPr name="TextBox 49" id="49"/>
          <p:cNvSpPr txBox="true"/>
          <p:nvPr/>
        </p:nvSpPr>
        <p:spPr>
          <a:xfrm rot="0">
            <a:off x="12679444" y="2454207"/>
            <a:ext cx="2525083" cy="396240"/>
          </a:xfrm>
          <a:prstGeom prst="rect">
            <a:avLst/>
          </a:prstGeom>
        </p:spPr>
        <p:txBody>
          <a:bodyPr anchor="t" rtlCol="false" tIns="0" lIns="0" bIns="0" rIns="0">
            <a:spAutoFit/>
          </a:bodyPr>
          <a:lstStyle/>
          <a:p>
            <a:pPr algn="ctr">
              <a:lnSpc>
                <a:spcPts val="3359"/>
              </a:lnSpc>
              <a:spcBef>
                <a:spcPct val="0"/>
              </a:spcBef>
            </a:pPr>
            <a:r>
              <a:rPr lang="en-US" sz="2399" spc="71">
                <a:solidFill>
                  <a:srgbClr val="2288E6"/>
                </a:solidFill>
                <a:latin typeface="Garet Bold"/>
                <a:ea typeface="Garet Bold"/>
                <a:cs typeface="Garet Bold"/>
                <a:sym typeface="Garet Bold"/>
              </a:rPr>
              <a:t>FECHA FIN</a:t>
            </a:r>
          </a:p>
        </p:txBody>
      </p:sp>
      <p:sp>
        <p:nvSpPr>
          <p:cNvPr name="TextBox 50" id="50"/>
          <p:cNvSpPr txBox="true"/>
          <p:nvPr/>
        </p:nvSpPr>
        <p:spPr>
          <a:xfrm rot="0">
            <a:off x="12692206" y="3800832"/>
            <a:ext cx="2525083" cy="198120"/>
          </a:xfrm>
          <a:prstGeom prst="rect">
            <a:avLst/>
          </a:prstGeom>
        </p:spPr>
        <p:txBody>
          <a:bodyPr anchor="t" rtlCol="false" tIns="0" lIns="0" bIns="0" rIns="0">
            <a:spAutoFit/>
          </a:bodyPr>
          <a:lstStyle/>
          <a:p>
            <a:pPr algn="ctr">
              <a:lnSpc>
                <a:spcPts val="1680"/>
              </a:lnSpc>
            </a:pPr>
            <a:r>
              <a:rPr lang="en-US" sz="1200">
                <a:solidFill>
                  <a:srgbClr val="000000"/>
                </a:solidFill>
                <a:latin typeface="Now"/>
                <a:ea typeface="Now"/>
                <a:cs typeface="Now"/>
                <a:sym typeface="Now"/>
              </a:rPr>
              <a:t>01 Marzo 2024</a:t>
            </a:r>
          </a:p>
        </p:txBody>
      </p:sp>
      <p:sp>
        <p:nvSpPr>
          <p:cNvPr name="TextBox 51" id="51"/>
          <p:cNvSpPr txBox="true"/>
          <p:nvPr/>
        </p:nvSpPr>
        <p:spPr>
          <a:xfrm rot="0">
            <a:off x="3496083" y="5169597"/>
            <a:ext cx="1661764" cy="339725"/>
          </a:xfrm>
          <a:prstGeom prst="rect">
            <a:avLst/>
          </a:prstGeom>
        </p:spPr>
        <p:txBody>
          <a:bodyPr anchor="t" rtlCol="false" tIns="0" lIns="0" bIns="0" rIns="0">
            <a:spAutoFit/>
          </a:bodyPr>
          <a:lstStyle/>
          <a:p>
            <a:pPr algn="l">
              <a:lnSpc>
                <a:spcPts val="2800"/>
              </a:lnSpc>
            </a:pPr>
            <a:r>
              <a:rPr lang="en-US" sz="2000">
                <a:solidFill>
                  <a:srgbClr val="000000"/>
                </a:solidFill>
                <a:latin typeface="Now"/>
                <a:ea typeface="Now"/>
                <a:cs typeface="Now"/>
                <a:sym typeface="Now"/>
              </a:rPr>
              <a:t>Análisis</a:t>
            </a:r>
          </a:p>
        </p:txBody>
      </p:sp>
      <p:sp>
        <p:nvSpPr>
          <p:cNvPr name="TextBox 52" id="52"/>
          <p:cNvSpPr txBox="true"/>
          <p:nvPr/>
        </p:nvSpPr>
        <p:spPr>
          <a:xfrm rot="0">
            <a:off x="3496083" y="6559636"/>
            <a:ext cx="2015413" cy="339725"/>
          </a:xfrm>
          <a:prstGeom prst="rect">
            <a:avLst/>
          </a:prstGeom>
        </p:spPr>
        <p:txBody>
          <a:bodyPr anchor="t" rtlCol="false" tIns="0" lIns="0" bIns="0" rIns="0">
            <a:spAutoFit/>
          </a:bodyPr>
          <a:lstStyle/>
          <a:p>
            <a:pPr algn="l">
              <a:lnSpc>
                <a:spcPts val="2800"/>
              </a:lnSpc>
            </a:pPr>
            <a:r>
              <a:rPr lang="en-US" sz="2000">
                <a:solidFill>
                  <a:srgbClr val="000000"/>
                </a:solidFill>
                <a:latin typeface="Now"/>
                <a:ea typeface="Now"/>
                <a:cs typeface="Now"/>
                <a:sym typeface="Now"/>
              </a:rPr>
              <a:t>Implementación</a:t>
            </a:r>
          </a:p>
        </p:txBody>
      </p:sp>
      <p:sp>
        <p:nvSpPr>
          <p:cNvPr name="TextBox 53" id="53"/>
          <p:cNvSpPr txBox="true"/>
          <p:nvPr/>
        </p:nvSpPr>
        <p:spPr>
          <a:xfrm rot="0">
            <a:off x="3496083" y="7863949"/>
            <a:ext cx="1823486" cy="339725"/>
          </a:xfrm>
          <a:prstGeom prst="rect">
            <a:avLst/>
          </a:prstGeom>
        </p:spPr>
        <p:txBody>
          <a:bodyPr anchor="t" rtlCol="false" tIns="0" lIns="0" bIns="0" rIns="0">
            <a:spAutoFit/>
          </a:bodyPr>
          <a:lstStyle/>
          <a:p>
            <a:pPr algn="l">
              <a:lnSpc>
                <a:spcPts val="2800"/>
              </a:lnSpc>
            </a:pPr>
            <a:r>
              <a:rPr lang="en-US" sz="2000">
                <a:solidFill>
                  <a:srgbClr val="000000"/>
                </a:solidFill>
                <a:latin typeface="Now"/>
                <a:ea typeface="Now"/>
                <a:cs typeface="Now"/>
                <a:sym typeface="Now"/>
              </a:rPr>
              <a:t>Capacitación</a:t>
            </a:r>
          </a:p>
        </p:txBody>
      </p:sp>
      <p:sp>
        <p:nvSpPr>
          <p:cNvPr name="TextBox 54" id="54"/>
          <p:cNvSpPr txBox="true"/>
          <p:nvPr/>
        </p:nvSpPr>
        <p:spPr>
          <a:xfrm rot="0">
            <a:off x="6031468" y="4753136"/>
            <a:ext cx="3005033" cy="940607"/>
          </a:xfrm>
          <a:prstGeom prst="rect">
            <a:avLst/>
          </a:prstGeom>
        </p:spPr>
        <p:txBody>
          <a:bodyPr anchor="t" rtlCol="false" tIns="0" lIns="0" bIns="0" rIns="0">
            <a:spAutoFit/>
          </a:bodyPr>
          <a:lstStyle/>
          <a:p>
            <a:pPr algn="l" marL="259438" indent="-129719" lvl="1">
              <a:lnSpc>
                <a:spcPts val="1910"/>
              </a:lnSpc>
              <a:buFont typeface="Arial"/>
              <a:buChar char="•"/>
            </a:pPr>
            <a:r>
              <a:rPr lang="en-US" sz="1201">
                <a:solidFill>
                  <a:srgbClr val="000000"/>
                </a:solidFill>
                <a:latin typeface="Now"/>
                <a:ea typeface="Now"/>
                <a:cs typeface="Now"/>
                <a:sym typeface="Now"/>
              </a:rPr>
              <a:t>Site Survey Previo a la Instalación</a:t>
            </a:r>
          </a:p>
          <a:p>
            <a:pPr algn="l" marL="259438" indent="-129719" lvl="1">
              <a:lnSpc>
                <a:spcPts val="1910"/>
              </a:lnSpc>
              <a:buFont typeface="Arial"/>
              <a:buChar char="•"/>
            </a:pPr>
            <a:r>
              <a:rPr lang="en-US" sz="1201">
                <a:solidFill>
                  <a:srgbClr val="000000"/>
                </a:solidFill>
                <a:latin typeface="Now"/>
                <a:ea typeface="Now"/>
                <a:cs typeface="Now"/>
                <a:sym typeface="Now"/>
              </a:rPr>
              <a:t>Análisis de Vulnerabilidades</a:t>
            </a:r>
          </a:p>
          <a:p>
            <a:pPr algn="l" marL="259438" indent="-129719" lvl="1">
              <a:lnSpc>
                <a:spcPts val="1910"/>
              </a:lnSpc>
              <a:buFont typeface="Arial"/>
              <a:buChar char="•"/>
            </a:pPr>
            <a:r>
              <a:rPr lang="en-US" sz="1201">
                <a:solidFill>
                  <a:srgbClr val="000000"/>
                </a:solidFill>
                <a:latin typeface="Now"/>
                <a:ea typeface="Now"/>
                <a:cs typeface="Now"/>
                <a:sym typeface="Now"/>
              </a:rPr>
              <a:t>Pruebas de Funcionalidad de Hardware</a:t>
            </a:r>
          </a:p>
        </p:txBody>
      </p:sp>
      <p:sp>
        <p:nvSpPr>
          <p:cNvPr name="TextBox 55" id="55"/>
          <p:cNvSpPr txBox="true"/>
          <p:nvPr/>
        </p:nvSpPr>
        <p:spPr>
          <a:xfrm rot="0">
            <a:off x="6034953" y="6140536"/>
            <a:ext cx="3005033" cy="940607"/>
          </a:xfrm>
          <a:prstGeom prst="rect">
            <a:avLst/>
          </a:prstGeom>
        </p:spPr>
        <p:txBody>
          <a:bodyPr anchor="t" rtlCol="false" tIns="0" lIns="0" bIns="0" rIns="0">
            <a:spAutoFit/>
          </a:bodyPr>
          <a:lstStyle/>
          <a:p>
            <a:pPr algn="l" marL="259438" indent="-129719" lvl="1">
              <a:lnSpc>
                <a:spcPts val="1910"/>
              </a:lnSpc>
              <a:buFont typeface="Arial"/>
              <a:buChar char="•"/>
            </a:pPr>
            <a:r>
              <a:rPr lang="en-US" sz="1201">
                <a:solidFill>
                  <a:srgbClr val="000000"/>
                </a:solidFill>
                <a:latin typeface="Now"/>
                <a:ea typeface="Now"/>
                <a:cs typeface="Now"/>
                <a:sym typeface="Now"/>
              </a:rPr>
              <a:t>Instalación de Hardware</a:t>
            </a:r>
          </a:p>
          <a:p>
            <a:pPr algn="l" marL="259438" indent="-129719" lvl="1">
              <a:lnSpc>
                <a:spcPts val="1910"/>
              </a:lnSpc>
              <a:buFont typeface="Arial"/>
              <a:buChar char="•"/>
            </a:pPr>
            <a:r>
              <a:rPr lang="en-US" sz="1201">
                <a:solidFill>
                  <a:srgbClr val="000000"/>
                </a:solidFill>
                <a:latin typeface="Now"/>
                <a:ea typeface="Now"/>
                <a:cs typeface="Now"/>
                <a:sym typeface="Now"/>
              </a:rPr>
              <a:t>Desarrollo e Integración de Políticas</a:t>
            </a:r>
          </a:p>
          <a:p>
            <a:pPr algn="l" marL="259438" indent="-129719" lvl="1">
              <a:lnSpc>
                <a:spcPts val="1910"/>
              </a:lnSpc>
              <a:buFont typeface="Arial"/>
              <a:buChar char="•"/>
            </a:pPr>
            <a:r>
              <a:rPr lang="en-US" sz="1201">
                <a:solidFill>
                  <a:srgbClr val="000000"/>
                </a:solidFill>
                <a:latin typeface="Now"/>
                <a:ea typeface="Now"/>
                <a:cs typeface="Now"/>
                <a:sym typeface="Now"/>
              </a:rPr>
              <a:t>Documentación de Instalación y Configuración</a:t>
            </a:r>
          </a:p>
        </p:txBody>
      </p:sp>
      <p:sp>
        <p:nvSpPr>
          <p:cNvPr name="TextBox 56" id="56"/>
          <p:cNvSpPr txBox="true"/>
          <p:nvPr/>
        </p:nvSpPr>
        <p:spPr>
          <a:xfrm rot="0">
            <a:off x="6064898" y="7530574"/>
            <a:ext cx="3005033" cy="1178732"/>
          </a:xfrm>
          <a:prstGeom prst="rect">
            <a:avLst/>
          </a:prstGeom>
        </p:spPr>
        <p:txBody>
          <a:bodyPr anchor="t" rtlCol="false" tIns="0" lIns="0" bIns="0" rIns="0">
            <a:spAutoFit/>
          </a:bodyPr>
          <a:lstStyle/>
          <a:p>
            <a:pPr algn="l" marL="259438" indent="-129719" lvl="1">
              <a:lnSpc>
                <a:spcPts val="1910"/>
              </a:lnSpc>
              <a:buFont typeface="Arial"/>
              <a:buChar char="•"/>
            </a:pPr>
            <a:r>
              <a:rPr lang="en-US" sz="1201">
                <a:solidFill>
                  <a:srgbClr val="000000"/>
                </a:solidFill>
                <a:latin typeface="Now"/>
                <a:ea typeface="Now"/>
                <a:cs typeface="Now"/>
                <a:sym typeface="Now"/>
              </a:rPr>
              <a:t>Desarrollo de Materiales de Capacitación</a:t>
            </a:r>
          </a:p>
          <a:p>
            <a:pPr algn="l" marL="259438" indent="-129719" lvl="1">
              <a:lnSpc>
                <a:spcPts val="1910"/>
              </a:lnSpc>
              <a:buFont typeface="Arial"/>
              <a:buChar char="•"/>
            </a:pPr>
            <a:r>
              <a:rPr lang="en-US" sz="1201">
                <a:solidFill>
                  <a:srgbClr val="000000"/>
                </a:solidFill>
                <a:latin typeface="Now"/>
                <a:ea typeface="Now"/>
                <a:cs typeface="Now"/>
                <a:sym typeface="Now"/>
              </a:rPr>
              <a:t>Capacitación del Personal</a:t>
            </a:r>
          </a:p>
          <a:p>
            <a:pPr algn="l" marL="259438" indent="-129719" lvl="1">
              <a:lnSpc>
                <a:spcPts val="1910"/>
              </a:lnSpc>
              <a:buFont typeface="Arial"/>
              <a:buChar char="•"/>
            </a:pPr>
            <a:r>
              <a:rPr lang="en-US" sz="1201">
                <a:solidFill>
                  <a:srgbClr val="000000"/>
                </a:solidFill>
                <a:latin typeface="Now"/>
                <a:ea typeface="Now"/>
                <a:cs typeface="Now"/>
                <a:sym typeface="Now"/>
              </a:rPr>
              <a:t>Entrega de Documentación Final y Cierre</a:t>
            </a:r>
          </a:p>
        </p:txBody>
      </p:sp>
      <p:sp>
        <p:nvSpPr>
          <p:cNvPr name="TextBox 57" id="57"/>
          <p:cNvSpPr txBox="true"/>
          <p:nvPr/>
        </p:nvSpPr>
        <p:spPr>
          <a:xfrm rot="0">
            <a:off x="9478464" y="3800832"/>
            <a:ext cx="2525083" cy="198120"/>
          </a:xfrm>
          <a:prstGeom prst="rect">
            <a:avLst/>
          </a:prstGeom>
        </p:spPr>
        <p:txBody>
          <a:bodyPr anchor="t" rtlCol="false" tIns="0" lIns="0" bIns="0" rIns="0">
            <a:spAutoFit/>
          </a:bodyPr>
          <a:lstStyle/>
          <a:p>
            <a:pPr algn="ctr">
              <a:lnSpc>
                <a:spcPts val="1680"/>
              </a:lnSpc>
            </a:pPr>
            <a:r>
              <a:rPr lang="en-US" sz="1200">
                <a:solidFill>
                  <a:srgbClr val="000000"/>
                </a:solidFill>
                <a:latin typeface="Now"/>
                <a:ea typeface="Now"/>
                <a:cs typeface="Now"/>
                <a:sym typeface="Now"/>
              </a:rPr>
              <a:t>01 Enero 2024 </a:t>
            </a:r>
          </a:p>
        </p:txBody>
      </p:sp>
      <p:sp>
        <p:nvSpPr>
          <p:cNvPr name="TextBox 58" id="58"/>
          <p:cNvSpPr txBox="true"/>
          <p:nvPr/>
        </p:nvSpPr>
        <p:spPr>
          <a:xfrm rot="0">
            <a:off x="12626961" y="5188647"/>
            <a:ext cx="2525083" cy="198120"/>
          </a:xfrm>
          <a:prstGeom prst="rect">
            <a:avLst/>
          </a:prstGeom>
        </p:spPr>
        <p:txBody>
          <a:bodyPr anchor="t" rtlCol="false" tIns="0" lIns="0" bIns="0" rIns="0">
            <a:spAutoFit/>
          </a:bodyPr>
          <a:lstStyle/>
          <a:p>
            <a:pPr algn="ctr">
              <a:lnSpc>
                <a:spcPts val="1680"/>
              </a:lnSpc>
            </a:pPr>
            <a:r>
              <a:rPr lang="en-US" sz="1200">
                <a:solidFill>
                  <a:srgbClr val="000000"/>
                </a:solidFill>
                <a:latin typeface="Now"/>
                <a:ea typeface="Now"/>
                <a:cs typeface="Now"/>
                <a:sym typeface="Now"/>
              </a:rPr>
              <a:t>01 Mayo 2024</a:t>
            </a:r>
          </a:p>
        </p:txBody>
      </p:sp>
      <p:sp>
        <p:nvSpPr>
          <p:cNvPr name="TextBox 59" id="59"/>
          <p:cNvSpPr txBox="true"/>
          <p:nvPr/>
        </p:nvSpPr>
        <p:spPr>
          <a:xfrm rot="0">
            <a:off x="9413219" y="5188647"/>
            <a:ext cx="2525083" cy="198120"/>
          </a:xfrm>
          <a:prstGeom prst="rect">
            <a:avLst/>
          </a:prstGeom>
        </p:spPr>
        <p:txBody>
          <a:bodyPr anchor="t" rtlCol="false" tIns="0" lIns="0" bIns="0" rIns="0">
            <a:spAutoFit/>
          </a:bodyPr>
          <a:lstStyle/>
          <a:p>
            <a:pPr algn="ctr">
              <a:lnSpc>
                <a:spcPts val="1680"/>
              </a:lnSpc>
            </a:pPr>
            <a:r>
              <a:rPr lang="en-US" sz="1200">
                <a:solidFill>
                  <a:srgbClr val="000000"/>
                </a:solidFill>
                <a:latin typeface="Now"/>
                <a:ea typeface="Now"/>
                <a:cs typeface="Now"/>
                <a:sym typeface="Now"/>
              </a:rPr>
              <a:t>01 Marzo 2024</a:t>
            </a:r>
          </a:p>
        </p:txBody>
      </p:sp>
      <p:sp>
        <p:nvSpPr>
          <p:cNvPr name="TextBox 60" id="60"/>
          <p:cNvSpPr txBox="true"/>
          <p:nvPr/>
        </p:nvSpPr>
        <p:spPr>
          <a:xfrm rot="0">
            <a:off x="12744689" y="6578686"/>
            <a:ext cx="2525083" cy="198120"/>
          </a:xfrm>
          <a:prstGeom prst="rect">
            <a:avLst/>
          </a:prstGeom>
        </p:spPr>
        <p:txBody>
          <a:bodyPr anchor="t" rtlCol="false" tIns="0" lIns="0" bIns="0" rIns="0">
            <a:spAutoFit/>
          </a:bodyPr>
          <a:lstStyle/>
          <a:p>
            <a:pPr algn="ctr">
              <a:lnSpc>
                <a:spcPts val="1680"/>
              </a:lnSpc>
            </a:pPr>
            <a:r>
              <a:rPr lang="en-US" sz="1200">
                <a:solidFill>
                  <a:srgbClr val="000000"/>
                </a:solidFill>
                <a:latin typeface="Now"/>
                <a:ea typeface="Now"/>
                <a:cs typeface="Now"/>
                <a:sym typeface="Now"/>
              </a:rPr>
              <a:t>25 Mayo 2024</a:t>
            </a:r>
          </a:p>
        </p:txBody>
      </p:sp>
      <p:sp>
        <p:nvSpPr>
          <p:cNvPr name="TextBox 61" id="61"/>
          <p:cNvSpPr txBox="true"/>
          <p:nvPr/>
        </p:nvSpPr>
        <p:spPr>
          <a:xfrm rot="0">
            <a:off x="9530946" y="6578686"/>
            <a:ext cx="2525083" cy="198120"/>
          </a:xfrm>
          <a:prstGeom prst="rect">
            <a:avLst/>
          </a:prstGeom>
        </p:spPr>
        <p:txBody>
          <a:bodyPr anchor="t" rtlCol="false" tIns="0" lIns="0" bIns="0" rIns="0">
            <a:spAutoFit/>
          </a:bodyPr>
          <a:lstStyle/>
          <a:p>
            <a:pPr algn="ctr">
              <a:lnSpc>
                <a:spcPts val="1680"/>
              </a:lnSpc>
            </a:pPr>
            <a:r>
              <a:rPr lang="en-US" sz="1200">
                <a:solidFill>
                  <a:srgbClr val="000000"/>
                </a:solidFill>
                <a:latin typeface="Now"/>
                <a:ea typeface="Now"/>
                <a:cs typeface="Now"/>
                <a:sym typeface="Now"/>
              </a:rPr>
              <a:t>01 Mayo 2024</a:t>
            </a:r>
          </a:p>
        </p:txBody>
      </p:sp>
      <p:sp>
        <p:nvSpPr>
          <p:cNvPr name="TextBox 62" id="62"/>
          <p:cNvSpPr txBox="true"/>
          <p:nvPr/>
        </p:nvSpPr>
        <p:spPr>
          <a:xfrm rot="0">
            <a:off x="12626961" y="7978249"/>
            <a:ext cx="2525083" cy="198120"/>
          </a:xfrm>
          <a:prstGeom prst="rect">
            <a:avLst/>
          </a:prstGeom>
        </p:spPr>
        <p:txBody>
          <a:bodyPr anchor="t" rtlCol="false" tIns="0" lIns="0" bIns="0" rIns="0">
            <a:spAutoFit/>
          </a:bodyPr>
          <a:lstStyle/>
          <a:p>
            <a:pPr algn="ctr">
              <a:lnSpc>
                <a:spcPts val="1680"/>
              </a:lnSpc>
            </a:pPr>
            <a:r>
              <a:rPr lang="en-US" sz="1200">
                <a:solidFill>
                  <a:srgbClr val="000000"/>
                </a:solidFill>
                <a:latin typeface="Now"/>
                <a:ea typeface="Now"/>
                <a:cs typeface="Now"/>
                <a:sym typeface="Now"/>
              </a:rPr>
              <a:t>05 Julio 2024</a:t>
            </a:r>
          </a:p>
        </p:txBody>
      </p:sp>
      <p:sp>
        <p:nvSpPr>
          <p:cNvPr name="TextBox 63" id="63"/>
          <p:cNvSpPr txBox="true"/>
          <p:nvPr/>
        </p:nvSpPr>
        <p:spPr>
          <a:xfrm rot="0">
            <a:off x="9413219" y="7978249"/>
            <a:ext cx="2525083" cy="198120"/>
          </a:xfrm>
          <a:prstGeom prst="rect">
            <a:avLst/>
          </a:prstGeom>
        </p:spPr>
        <p:txBody>
          <a:bodyPr anchor="t" rtlCol="false" tIns="0" lIns="0" bIns="0" rIns="0">
            <a:spAutoFit/>
          </a:bodyPr>
          <a:lstStyle/>
          <a:p>
            <a:pPr algn="ctr">
              <a:lnSpc>
                <a:spcPts val="1680"/>
              </a:lnSpc>
            </a:pPr>
            <a:r>
              <a:rPr lang="en-US" sz="1200">
                <a:solidFill>
                  <a:srgbClr val="000000"/>
                </a:solidFill>
                <a:latin typeface="Now"/>
                <a:ea typeface="Now"/>
                <a:cs typeface="Now"/>
                <a:sym typeface="Now"/>
              </a:rPr>
              <a:t>25 Mayo 2024</a:t>
            </a:r>
          </a:p>
        </p:txBody>
      </p:sp>
      <p:sp>
        <p:nvSpPr>
          <p:cNvPr name="Freeform 64" id="64"/>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4">
              <a:alphaModFix amt="50000"/>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C4B50"/>
        </a:solidFill>
      </p:bgPr>
    </p:bg>
    <p:spTree>
      <p:nvGrpSpPr>
        <p:cNvPr id="1" name=""/>
        <p:cNvGrpSpPr/>
        <p:nvPr/>
      </p:nvGrpSpPr>
      <p:grpSpPr>
        <a:xfrm>
          <a:off x="0" y="0"/>
          <a:ext cx="0" cy="0"/>
          <a:chOff x="0" y="0"/>
          <a:chExt cx="0" cy="0"/>
        </a:xfrm>
      </p:grpSpPr>
      <p:sp>
        <p:nvSpPr>
          <p:cNvPr name="TextBox 2" id="2"/>
          <p:cNvSpPr txBox="true"/>
          <p:nvPr/>
        </p:nvSpPr>
        <p:spPr>
          <a:xfrm rot="0">
            <a:off x="108933" y="730088"/>
            <a:ext cx="16230600" cy="1319708"/>
          </a:xfrm>
          <a:prstGeom prst="rect">
            <a:avLst/>
          </a:prstGeom>
        </p:spPr>
        <p:txBody>
          <a:bodyPr anchor="t" rtlCol="false" tIns="0" lIns="0" bIns="0" rIns="0">
            <a:spAutoFit/>
          </a:bodyPr>
          <a:lstStyle/>
          <a:p>
            <a:pPr algn="ctr">
              <a:lnSpc>
                <a:spcPts val="10735"/>
              </a:lnSpc>
            </a:pPr>
            <a:r>
              <a:rPr lang="en-US" sz="7667">
                <a:solidFill>
                  <a:srgbClr val="FFFFFF"/>
                </a:solidFill>
                <a:latin typeface="Noto Serif"/>
                <a:ea typeface="Noto Serif"/>
                <a:cs typeface="Noto Serif"/>
                <a:sym typeface="Noto Serif"/>
              </a:rPr>
              <a:t>DETALLES</a:t>
            </a:r>
          </a:p>
        </p:txBody>
      </p:sp>
      <p:sp>
        <p:nvSpPr>
          <p:cNvPr name="TextBox 3" id="3"/>
          <p:cNvSpPr txBox="true"/>
          <p:nvPr/>
        </p:nvSpPr>
        <p:spPr>
          <a:xfrm rot="0">
            <a:off x="1101084" y="2284200"/>
            <a:ext cx="12214628" cy="7133051"/>
          </a:xfrm>
          <a:prstGeom prst="rect">
            <a:avLst/>
          </a:prstGeom>
        </p:spPr>
        <p:txBody>
          <a:bodyPr anchor="t" rtlCol="false" tIns="0" lIns="0" bIns="0" rIns="0">
            <a:spAutoFit/>
          </a:bodyPr>
          <a:lstStyle/>
          <a:p>
            <a:pPr algn="l">
              <a:lnSpc>
                <a:spcPts val="3302"/>
              </a:lnSpc>
            </a:pPr>
            <a:r>
              <a:rPr lang="en-US" sz="2358" spc="70">
                <a:solidFill>
                  <a:srgbClr val="FFFFFF"/>
                </a:solidFill>
                <a:latin typeface="Overpass Light Bold"/>
                <a:ea typeface="Overpass Light Bold"/>
                <a:cs typeface="Overpass Light Bold"/>
                <a:sym typeface="Overpass Light Bold"/>
              </a:rPr>
              <a:t>Nombre del proyecto</a:t>
            </a:r>
          </a:p>
          <a:p>
            <a:pPr algn="l">
              <a:lnSpc>
                <a:spcPts val="3302"/>
              </a:lnSpc>
            </a:pPr>
            <a:r>
              <a:rPr lang="en-US" sz="2358" spc="70">
                <a:solidFill>
                  <a:srgbClr val="FFFFFF"/>
                </a:solidFill>
                <a:latin typeface="Overpass Light"/>
                <a:ea typeface="Overpass Light"/>
                <a:cs typeface="Overpass Light"/>
                <a:sym typeface="Overpass Light"/>
              </a:rPr>
              <a:t>Sistema de Gestión Documental</a:t>
            </a:r>
          </a:p>
          <a:p>
            <a:pPr algn="l">
              <a:lnSpc>
                <a:spcPts val="3302"/>
              </a:lnSpc>
            </a:pPr>
          </a:p>
          <a:p>
            <a:pPr algn="l">
              <a:lnSpc>
                <a:spcPts val="3302"/>
              </a:lnSpc>
            </a:pPr>
            <a:r>
              <a:rPr lang="en-US" sz="2358" spc="70">
                <a:solidFill>
                  <a:srgbClr val="FFFFFF"/>
                </a:solidFill>
                <a:latin typeface="Overpass Light Bold"/>
                <a:ea typeface="Overpass Light Bold"/>
                <a:cs typeface="Overpass Light Bold"/>
                <a:sym typeface="Overpass Light Bold"/>
              </a:rPr>
              <a:t>Orden de Compra</a:t>
            </a:r>
          </a:p>
          <a:p>
            <a:pPr algn="l">
              <a:lnSpc>
                <a:spcPts val="3302"/>
              </a:lnSpc>
            </a:pPr>
            <a:r>
              <a:rPr lang="en-US" sz="2358" spc="70">
                <a:solidFill>
                  <a:srgbClr val="FFFFFF"/>
                </a:solidFill>
                <a:latin typeface="Overpass Light"/>
                <a:ea typeface="Overpass Light"/>
                <a:cs typeface="Overpass Light"/>
                <a:sym typeface="Overpass Light"/>
              </a:rPr>
              <a:t>ORD-20240806-4582</a:t>
            </a:r>
          </a:p>
          <a:p>
            <a:pPr algn="l">
              <a:lnSpc>
                <a:spcPts val="3302"/>
              </a:lnSpc>
            </a:pPr>
          </a:p>
          <a:p>
            <a:pPr algn="l">
              <a:lnSpc>
                <a:spcPts val="3302"/>
              </a:lnSpc>
            </a:pPr>
            <a:r>
              <a:rPr lang="en-US" sz="2358" spc="70">
                <a:solidFill>
                  <a:srgbClr val="FFFFFF"/>
                </a:solidFill>
                <a:latin typeface="Overpass Light Bold"/>
                <a:ea typeface="Overpass Light Bold"/>
                <a:cs typeface="Overpass Light Bold"/>
                <a:sym typeface="Overpass Light Bold"/>
              </a:rPr>
              <a:t>Descripción</a:t>
            </a:r>
          </a:p>
          <a:p>
            <a:pPr algn="l">
              <a:lnSpc>
                <a:spcPts val="3302"/>
              </a:lnSpc>
            </a:pPr>
            <a:r>
              <a:rPr lang="en-US" sz="2358" spc="70">
                <a:solidFill>
                  <a:srgbClr val="FFFFFF"/>
                </a:solidFill>
                <a:latin typeface="Overpass Light"/>
                <a:ea typeface="Overpass Light"/>
                <a:cs typeface="Overpass Light"/>
                <a:sym typeface="Overpass Light"/>
              </a:rPr>
              <a:t>Análisis de vulnerabilidades e integración de políticas de seguridad.</a:t>
            </a:r>
          </a:p>
          <a:p>
            <a:pPr algn="l">
              <a:lnSpc>
                <a:spcPts val="3302"/>
              </a:lnSpc>
            </a:pPr>
          </a:p>
          <a:p>
            <a:pPr algn="l">
              <a:lnSpc>
                <a:spcPts val="3302"/>
              </a:lnSpc>
            </a:pPr>
            <a:r>
              <a:rPr lang="en-US" sz="2358" spc="70">
                <a:solidFill>
                  <a:srgbClr val="FFFFFF"/>
                </a:solidFill>
                <a:latin typeface="Overpass Light Bold"/>
                <a:ea typeface="Overpass Light Bold"/>
                <a:cs typeface="Overpass Light Bold"/>
                <a:sym typeface="Overpass Light Bold"/>
              </a:rPr>
              <a:t>Cliente</a:t>
            </a:r>
          </a:p>
          <a:p>
            <a:pPr algn="l">
              <a:lnSpc>
                <a:spcPts val="3302"/>
              </a:lnSpc>
            </a:pPr>
            <a:r>
              <a:rPr lang="en-US" sz="2358" spc="70">
                <a:solidFill>
                  <a:srgbClr val="FFFFFF"/>
                </a:solidFill>
                <a:latin typeface="Overpass Light"/>
                <a:ea typeface="Overpass Light"/>
                <a:cs typeface="Overpass Light"/>
                <a:sym typeface="Overpass Light"/>
              </a:rPr>
              <a:t>Occidente Consultorías Ambientales. ACME-20240806-01</a:t>
            </a:r>
          </a:p>
          <a:p>
            <a:pPr algn="l">
              <a:lnSpc>
                <a:spcPts val="3302"/>
              </a:lnSpc>
            </a:pPr>
          </a:p>
          <a:p>
            <a:pPr algn="l">
              <a:lnSpc>
                <a:spcPts val="3302"/>
              </a:lnSpc>
            </a:pPr>
            <a:r>
              <a:rPr lang="en-US" sz="2358" spc="70">
                <a:solidFill>
                  <a:srgbClr val="FFFFFF"/>
                </a:solidFill>
                <a:latin typeface="Overpass Light Bold"/>
                <a:ea typeface="Overpass Light Bold"/>
                <a:cs typeface="Overpass Light Bold"/>
                <a:sym typeface="Overpass Light Bold"/>
              </a:rPr>
              <a:t>Background</a:t>
            </a:r>
          </a:p>
          <a:p>
            <a:pPr algn="l">
              <a:lnSpc>
                <a:spcPts val="3302"/>
              </a:lnSpc>
              <a:spcBef>
                <a:spcPct val="0"/>
              </a:spcBef>
            </a:pPr>
            <a:r>
              <a:rPr lang="en-US" sz="2358" spc="70">
                <a:solidFill>
                  <a:srgbClr val="FFFFFF"/>
                </a:solidFill>
                <a:latin typeface="Overpass Light"/>
                <a:ea typeface="Overpass Light"/>
                <a:cs typeface="Overpass Light"/>
                <a:sym typeface="Overpass Light"/>
              </a:rPr>
              <a:t>Debido al aumento la cantidad de documentos, es crucial fortalecer la seguridad del Sistema de Gestión Documental. Esto incluye realizar un análisis exhaustivo de vulnerabilidades para identificar posibles brechas de seguridad y asegurar la implementación adecuada de políticas de seguridad.</a:t>
            </a:r>
          </a:p>
        </p:txBody>
      </p:sp>
      <p:sp>
        <p:nvSpPr>
          <p:cNvPr name="Freeform 4" id="4"/>
          <p:cNvSpPr/>
          <p:nvPr/>
        </p:nvSpPr>
        <p:spPr>
          <a:xfrm flipH="false" flipV="false" rot="5400000">
            <a:off x="13420149" y="-271536"/>
            <a:ext cx="11538021" cy="10287000"/>
          </a:xfrm>
          <a:custGeom>
            <a:avLst/>
            <a:gdLst/>
            <a:ahLst/>
            <a:cxnLst/>
            <a:rect r="r" b="b" t="t" l="l"/>
            <a:pathLst>
              <a:path h="10287000" w="11538021">
                <a:moveTo>
                  <a:pt x="0" y="0"/>
                </a:moveTo>
                <a:lnTo>
                  <a:pt x="11538021" y="0"/>
                </a:lnTo>
                <a:lnTo>
                  <a:pt x="11538021" y="10287000"/>
                </a:lnTo>
                <a:lnTo>
                  <a:pt x="0" y="10287000"/>
                </a:lnTo>
                <a:lnTo>
                  <a:pt x="0" y="0"/>
                </a:lnTo>
                <a:close/>
              </a:path>
            </a:pathLst>
          </a:custGeom>
          <a:blipFill>
            <a:blip r:embed="rId2">
              <a:alphaModFix amt="18999"/>
            </a:blip>
            <a:stretch>
              <a:fillRect l="-181" t="-34325" r="0" b="-34325"/>
            </a:stretch>
          </a:blipFill>
        </p:spPr>
      </p:sp>
      <p:sp>
        <p:nvSpPr>
          <p:cNvPr name="Freeform 5" id="5"/>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3">
              <a:alphaModFix amt="50000"/>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C4B50"/>
        </a:solidFill>
      </p:bgPr>
    </p:bg>
    <p:spTree>
      <p:nvGrpSpPr>
        <p:cNvPr id="1" name=""/>
        <p:cNvGrpSpPr/>
        <p:nvPr/>
      </p:nvGrpSpPr>
      <p:grpSpPr>
        <a:xfrm>
          <a:off x="0" y="0"/>
          <a:ext cx="0" cy="0"/>
          <a:chOff x="0" y="0"/>
          <a:chExt cx="0" cy="0"/>
        </a:xfrm>
      </p:grpSpPr>
      <p:sp>
        <p:nvSpPr>
          <p:cNvPr name="Freeform 2" id="2"/>
          <p:cNvSpPr/>
          <p:nvPr/>
        </p:nvSpPr>
        <p:spPr>
          <a:xfrm flipH="false" flipV="false" rot="0">
            <a:off x="9336808" y="7229043"/>
            <a:ext cx="11135305" cy="1146607"/>
          </a:xfrm>
          <a:custGeom>
            <a:avLst/>
            <a:gdLst/>
            <a:ahLst/>
            <a:cxnLst/>
            <a:rect r="r" b="b" t="t" l="l"/>
            <a:pathLst>
              <a:path h="1146607" w="11135305">
                <a:moveTo>
                  <a:pt x="0" y="0"/>
                </a:moveTo>
                <a:lnTo>
                  <a:pt x="11135306" y="0"/>
                </a:lnTo>
                <a:lnTo>
                  <a:pt x="11135306" y="1146607"/>
                </a:lnTo>
                <a:lnTo>
                  <a:pt x="0" y="1146607"/>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871152"/>
            </a:stretch>
          </a:blipFill>
          <a:ln cap="sq">
            <a:noFill/>
            <a:prstDash val="solid"/>
            <a:miter/>
          </a:ln>
        </p:spPr>
      </p:sp>
      <p:sp>
        <p:nvSpPr>
          <p:cNvPr name="Freeform 3" id="3"/>
          <p:cNvSpPr/>
          <p:nvPr/>
        </p:nvSpPr>
        <p:spPr>
          <a:xfrm flipH="true" flipV="false" rot="0">
            <a:off x="-2111008" y="3413633"/>
            <a:ext cx="11135305" cy="1146607"/>
          </a:xfrm>
          <a:custGeom>
            <a:avLst/>
            <a:gdLst/>
            <a:ahLst/>
            <a:cxnLst/>
            <a:rect r="r" b="b" t="t" l="l"/>
            <a:pathLst>
              <a:path h="1146607" w="11135305">
                <a:moveTo>
                  <a:pt x="11135305" y="0"/>
                </a:moveTo>
                <a:lnTo>
                  <a:pt x="0" y="0"/>
                </a:lnTo>
                <a:lnTo>
                  <a:pt x="0" y="1146607"/>
                </a:lnTo>
                <a:lnTo>
                  <a:pt x="11135305" y="1146607"/>
                </a:lnTo>
                <a:lnTo>
                  <a:pt x="11135305" y="0"/>
                </a:lnTo>
                <a:close/>
              </a:path>
            </a:pathLst>
          </a:custGeom>
          <a:blipFill>
            <a:blip r:embed="rId4">
              <a:alphaModFix amt="40000"/>
              <a:extLst>
                <a:ext uri="{96DAC541-7B7A-43D3-8B79-37D633B846F1}">
                  <asvg:svgBlip xmlns:asvg="http://schemas.microsoft.com/office/drawing/2016/SVG/main" r:embed="rId5"/>
                </a:ext>
              </a:extLst>
            </a:blip>
            <a:stretch>
              <a:fillRect l="0" t="0" r="0" b="-871152"/>
            </a:stretch>
          </a:blipFill>
          <a:ln cap="sq">
            <a:noFill/>
            <a:prstDash val="solid"/>
            <a:miter/>
          </a:ln>
        </p:spPr>
      </p:sp>
      <p:sp>
        <p:nvSpPr>
          <p:cNvPr name="TextBox 4" id="4"/>
          <p:cNvSpPr txBox="true"/>
          <p:nvPr/>
        </p:nvSpPr>
        <p:spPr>
          <a:xfrm rot="0">
            <a:off x="1683975" y="3699886"/>
            <a:ext cx="6635860" cy="514350"/>
          </a:xfrm>
          <a:prstGeom prst="rect">
            <a:avLst/>
          </a:prstGeom>
        </p:spPr>
        <p:txBody>
          <a:bodyPr anchor="t" rtlCol="false" tIns="0" lIns="0" bIns="0" rIns="0">
            <a:spAutoFit/>
          </a:bodyPr>
          <a:lstStyle/>
          <a:p>
            <a:pPr algn="ctr" marL="0" indent="0" lvl="0">
              <a:lnSpc>
                <a:spcPts val="4200"/>
              </a:lnSpc>
              <a:spcBef>
                <a:spcPct val="0"/>
              </a:spcBef>
            </a:pPr>
            <a:r>
              <a:rPr lang="en-US" sz="3000" strike="noStrike" u="none">
                <a:solidFill>
                  <a:srgbClr val="FFFFFF"/>
                </a:solidFill>
                <a:latin typeface="Noto Serif Bold"/>
                <a:ea typeface="Noto Serif Bold"/>
                <a:cs typeface="Noto Serif Bold"/>
                <a:sym typeface="Noto Serif Bold"/>
              </a:rPr>
              <a:t>PRERREQUISITOS</a:t>
            </a:r>
          </a:p>
        </p:txBody>
      </p:sp>
      <p:sp>
        <p:nvSpPr>
          <p:cNvPr name="TextBox 5" id="5"/>
          <p:cNvSpPr txBox="true"/>
          <p:nvPr/>
        </p:nvSpPr>
        <p:spPr>
          <a:xfrm rot="0">
            <a:off x="492505" y="4660274"/>
            <a:ext cx="16917374" cy="2168525"/>
          </a:xfrm>
          <a:prstGeom prst="rect">
            <a:avLst/>
          </a:prstGeom>
        </p:spPr>
        <p:txBody>
          <a:bodyPr anchor="t" rtlCol="false" tIns="0" lIns="0" bIns="0" rIns="0">
            <a:spAutoFit/>
          </a:bodyPr>
          <a:lstStyle/>
          <a:p>
            <a:pPr algn="l" marL="431801" indent="-215900" lvl="1">
              <a:lnSpc>
                <a:spcPts val="2800"/>
              </a:lnSpc>
              <a:buFont typeface="Arial"/>
              <a:buChar char="•"/>
            </a:pPr>
            <a:r>
              <a:rPr lang="en-US" sz="2000" spc="60" strike="noStrike" u="none">
                <a:solidFill>
                  <a:srgbClr val="FFFFFF"/>
                </a:solidFill>
                <a:latin typeface="Overpass Light Bold"/>
                <a:ea typeface="Overpass Light Bold"/>
                <a:cs typeface="Overpass Light Bold"/>
                <a:sym typeface="Overpass Light Bold"/>
              </a:rPr>
              <a:t>Revisión del Sistema: Evaluar el estado actual del sistema de gestión documental para comprender su arquitectura y puntos vulnerables</a:t>
            </a:r>
          </a:p>
          <a:p>
            <a:pPr algn="l">
              <a:lnSpc>
                <a:spcPts val="2800"/>
              </a:lnSpc>
            </a:pPr>
          </a:p>
          <a:p>
            <a:pPr algn="l" marL="431801" indent="-215900" lvl="1">
              <a:lnSpc>
                <a:spcPts val="2800"/>
              </a:lnSpc>
              <a:buFont typeface="Arial"/>
              <a:buChar char="•"/>
            </a:pPr>
            <a:r>
              <a:rPr lang="en-US" sz="2000" spc="60" strike="noStrike" u="none">
                <a:solidFill>
                  <a:srgbClr val="FFFFFF"/>
                </a:solidFill>
                <a:latin typeface="Overpass Light Bold"/>
                <a:ea typeface="Overpass Light Bold"/>
                <a:cs typeface="Overpass Light Bold"/>
                <a:sym typeface="Overpass Light Bold"/>
              </a:rPr>
              <a:t>Definir Políticas de Seguridad: Colaborar con el equipo de seguridad para definir las políticas de seguridad necesarias para el sistema</a:t>
            </a:r>
          </a:p>
          <a:p>
            <a:pPr algn="l">
              <a:lnSpc>
                <a:spcPts val="2800"/>
              </a:lnSpc>
            </a:pPr>
          </a:p>
          <a:p>
            <a:pPr algn="l" marL="431801" indent="-215900" lvl="1">
              <a:lnSpc>
                <a:spcPts val="2800"/>
              </a:lnSpc>
              <a:buFont typeface="Arial"/>
              <a:buChar char="•"/>
            </a:pPr>
            <a:r>
              <a:rPr lang="en-US" sz="2000" spc="60" strike="noStrike" u="none">
                <a:solidFill>
                  <a:srgbClr val="FFFFFF"/>
                </a:solidFill>
                <a:latin typeface="Overpass Light Bold"/>
                <a:ea typeface="Overpass Light Bold"/>
                <a:cs typeface="Overpass Light Bold"/>
                <a:sym typeface="Overpass Light Bold"/>
              </a:rPr>
              <a:t>Acceso a Recursos: Asegurar que el equipo del proyecto tenga acceso completo a los recursos y herramientas necesarios para realizar el análisis de vulnerabilidades.</a:t>
            </a:r>
          </a:p>
        </p:txBody>
      </p:sp>
      <p:sp>
        <p:nvSpPr>
          <p:cNvPr name="TextBox 6" id="6"/>
          <p:cNvSpPr txBox="true"/>
          <p:nvPr/>
        </p:nvSpPr>
        <p:spPr>
          <a:xfrm rot="0">
            <a:off x="9966472" y="7515296"/>
            <a:ext cx="6707854" cy="514350"/>
          </a:xfrm>
          <a:prstGeom prst="rect">
            <a:avLst/>
          </a:prstGeom>
        </p:spPr>
        <p:txBody>
          <a:bodyPr anchor="t" rtlCol="false" tIns="0" lIns="0" bIns="0" rIns="0">
            <a:spAutoFit/>
          </a:bodyPr>
          <a:lstStyle/>
          <a:p>
            <a:pPr algn="ctr" marL="0" indent="0" lvl="0">
              <a:lnSpc>
                <a:spcPts val="4200"/>
              </a:lnSpc>
              <a:spcBef>
                <a:spcPct val="0"/>
              </a:spcBef>
            </a:pPr>
            <a:r>
              <a:rPr lang="en-US" sz="3000" strike="noStrike" u="none">
                <a:solidFill>
                  <a:srgbClr val="FFFFFF"/>
                </a:solidFill>
                <a:latin typeface="Noto Serif Bold"/>
                <a:ea typeface="Noto Serif Bold"/>
                <a:cs typeface="Noto Serif Bold"/>
                <a:sym typeface="Noto Serif Bold"/>
              </a:rPr>
              <a:t>HARDWARE</a:t>
            </a:r>
          </a:p>
        </p:txBody>
      </p:sp>
      <p:sp>
        <p:nvSpPr>
          <p:cNvPr name="TextBox 7" id="7"/>
          <p:cNvSpPr txBox="true"/>
          <p:nvPr/>
        </p:nvSpPr>
        <p:spPr>
          <a:xfrm rot="0">
            <a:off x="950586" y="8499475"/>
            <a:ext cx="15204531" cy="758825"/>
          </a:xfrm>
          <a:prstGeom prst="rect">
            <a:avLst/>
          </a:prstGeom>
        </p:spPr>
        <p:txBody>
          <a:bodyPr anchor="t" rtlCol="false" tIns="0" lIns="0" bIns="0" rIns="0">
            <a:spAutoFit/>
          </a:bodyPr>
          <a:lstStyle/>
          <a:p>
            <a:pPr algn="r">
              <a:lnSpc>
                <a:spcPts val="2800"/>
              </a:lnSpc>
            </a:pPr>
            <a:r>
              <a:rPr lang="en-US" sz="2000" spc="60" strike="noStrike" u="none">
                <a:solidFill>
                  <a:srgbClr val="FFFFFF"/>
                </a:solidFill>
                <a:latin typeface="Overpass Light Bold"/>
                <a:ea typeface="Overpass Light Bold"/>
                <a:cs typeface="Overpass Light Bold"/>
                <a:sym typeface="Overpass Light Bold"/>
              </a:rPr>
              <a:t>Asegurar la entrega del hardware necesario, como servidores de pruebas y estaciones de trabajo, con fecha límite del 12/08/2024 para permitir la realización del análisis y pruebas de seguridad.</a:t>
            </a:r>
          </a:p>
        </p:txBody>
      </p:sp>
      <p:sp>
        <p:nvSpPr>
          <p:cNvPr name="TextBox 8" id="8"/>
          <p:cNvSpPr txBox="true"/>
          <p:nvPr/>
        </p:nvSpPr>
        <p:spPr>
          <a:xfrm rot="0">
            <a:off x="5001905" y="294195"/>
            <a:ext cx="9269471" cy="679450"/>
          </a:xfrm>
          <a:prstGeom prst="rect">
            <a:avLst/>
          </a:prstGeom>
        </p:spPr>
        <p:txBody>
          <a:bodyPr anchor="t" rtlCol="false" tIns="0" lIns="0" bIns="0" rIns="0">
            <a:spAutoFit/>
          </a:bodyPr>
          <a:lstStyle/>
          <a:p>
            <a:pPr algn="ctr" marL="0" indent="0" lvl="0">
              <a:lnSpc>
                <a:spcPts val="5599"/>
              </a:lnSpc>
              <a:spcBef>
                <a:spcPct val="0"/>
              </a:spcBef>
            </a:pPr>
            <a:r>
              <a:rPr lang="en-US" sz="3999">
                <a:solidFill>
                  <a:srgbClr val="FFFFFF"/>
                </a:solidFill>
                <a:latin typeface="Noto Serif Bold"/>
                <a:ea typeface="Noto Serif Bold"/>
                <a:cs typeface="Noto Serif Bold"/>
                <a:sym typeface="Noto Serif Bold"/>
              </a:rPr>
              <a:t>ALCANCE DEL PROYECTO</a:t>
            </a:r>
          </a:p>
        </p:txBody>
      </p:sp>
      <p:sp>
        <p:nvSpPr>
          <p:cNvPr name="Freeform 9" id="9"/>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6">
              <a:alphaModFix amt="50000"/>
            </a:blip>
            <a:stretch>
              <a:fillRect l="0" t="0" r="0" b="0"/>
            </a:stretch>
          </a:blipFill>
        </p:spPr>
      </p:sp>
      <p:sp>
        <p:nvSpPr>
          <p:cNvPr name="TextBox 10" id="10"/>
          <p:cNvSpPr txBox="true"/>
          <p:nvPr/>
        </p:nvSpPr>
        <p:spPr>
          <a:xfrm rot="0">
            <a:off x="236029" y="1235583"/>
            <a:ext cx="18055348" cy="1816100"/>
          </a:xfrm>
          <a:prstGeom prst="rect">
            <a:avLst/>
          </a:prstGeom>
        </p:spPr>
        <p:txBody>
          <a:bodyPr anchor="t" rtlCol="false" tIns="0" lIns="0" bIns="0" rIns="0">
            <a:spAutoFit/>
          </a:bodyPr>
          <a:lstStyle/>
          <a:p>
            <a:pPr algn="ctr">
              <a:lnSpc>
                <a:spcPts val="2800"/>
              </a:lnSpc>
            </a:pPr>
            <a:r>
              <a:rPr lang="en-US" sz="2000" spc="60">
                <a:solidFill>
                  <a:srgbClr val="FFFFFF"/>
                </a:solidFill>
                <a:latin typeface="Overpass Light Bold"/>
                <a:ea typeface="Overpass Light Bold"/>
                <a:cs typeface="Overpass Light Bold"/>
                <a:sym typeface="Overpass Light Bold"/>
              </a:rPr>
              <a:t>Una evaluación exhaustiva de las vulnerabilidades y la integración de medidas de seguridad para el sistema de gestión de documentos ambientales de la empresa. La seguridad es imprescindible para evitar accesos no autorizados y amenazas, ya que cada día se cargan más documentos, así como analizar de vulnerabilidad de seguridad y formas de reducir los riesgos, la integración de políticas de seguridad establecerá salvaguardas y procedimientos para mantener los datos seguros</a:t>
            </a:r>
          </a:p>
          <a:p>
            <a:pPr algn="ctr" marL="0" indent="0" lvl="0">
              <a:lnSpc>
                <a:spcPts val="280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C4B50"/>
        </a:solidFill>
      </p:bgPr>
    </p:bg>
    <p:spTree>
      <p:nvGrpSpPr>
        <p:cNvPr id="1" name=""/>
        <p:cNvGrpSpPr/>
        <p:nvPr/>
      </p:nvGrpSpPr>
      <p:grpSpPr>
        <a:xfrm>
          <a:off x="0" y="0"/>
          <a:ext cx="0" cy="0"/>
          <a:chOff x="0" y="0"/>
          <a:chExt cx="0" cy="0"/>
        </a:xfrm>
      </p:grpSpPr>
      <p:sp>
        <p:nvSpPr>
          <p:cNvPr name="Freeform 2" id="2"/>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2">
              <a:alphaModFix amt="50000"/>
            </a:blip>
            <a:stretch>
              <a:fillRect l="0" t="0" r="0" b="0"/>
            </a:stretch>
          </a:blipFill>
        </p:spPr>
      </p:sp>
      <p:graphicFrame>
        <p:nvGraphicFramePr>
          <p:cNvPr name="Table 3" id="3"/>
          <p:cNvGraphicFramePr>
            <a:graphicFrameLocks noGrp="true"/>
          </p:cNvGraphicFramePr>
          <p:nvPr/>
        </p:nvGraphicFramePr>
        <p:xfrm>
          <a:off x="738188" y="1513812"/>
          <a:ext cx="16811625" cy="6232976"/>
        </p:xfrm>
        <a:graphic>
          <a:graphicData uri="http://schemas.openxmlformats.org/drawingml/2006/table">
            <a:tbl>
              <a:tblPr/>
              <a:tblGrid>
                <a:gridCol w="4202906"/>
                <a:gridCol w="4202906"/>
                <a:gridCol w="4202906"/>
                <a:gridCol w="4202906"/>
              </a:tblGrid>
              <a:tr h="2199806">
                <a:tc>
                  <a:txBody>
                    <a:bodyPr anchor="t" rtlCol="false"/>
                    <a:lstStyle/>
                    <a:p>
                      <a:pPr algn="ctr">
                        <a:lnSpc>
                          <a:spcPts val="4200"/>
                        </a:lnSpc>
                        <a:defRPr/>
                      </a:pPr>
                      <a:r>
                        <a:rPr lang="en-US" sz="3000">
                          <a:solidFill>
                            <a:srgbClr val="FFFFFF"/>
                          </a:solidFill>
                          <a:latin typeface="Aileron Ultra-Bold"/>
                          <a:ea typeface="Aileron Ultra-Bold"/>
                          <a:cs typeface="Aileron Ultra-Bold"/>
                          <a:sym typeface="Aileron Ultra-Bold"/>
                        </a:rPr>
                        <a:t>O</a:t>
                      </a:r>
                      <a:endParaRPr lang="en-US" sz="1100"/>
                    </a:p>
                    <a:p>
                      <a:pPr algn="ctr">
                        <a:lnSpc>
                          <a:spcPts val="4200"/>
                        </a:lnSpc>
                      </a:pPr>
                      <a:r>
                        <a:rPr lang="en-US" sz="3000">
                          <a:solidFill>
                            <a:srgbClr val="FFFFFF"/>
                          </a:solidFill>
                          <a:latin typeface="Aileron Ultra-Bold"/>
                          <a:ea typeface="Aileron Ultra-Bold"/>
                          <a:cs typeface="Aileron Ultra-Bold"/>
                          <a:sym typeface="Aileron Ultra-Bold"/>
                        </a:rPr>
                        <a:t>(Objetivo)</a:t>
                      </a:r>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1B6F7E"/>
                    </a:solidFill>
                  </a:tcPr>
                </a:tc>
                <a:tc>
                  <a:txBody>
                    <a:bodyPr anchor="t" rtlCol="false"/>
                    <a:lstStyle/>
                    <a:p>
                      <a:pPr algn="ctr">
                        <a:lnSpc>
                          <a:spcPts val="4200"/>
                        </a:lnSpc>
                        <a:defRPr/>
                      </a:pPr>
                      <a:r>
                        <a:rPr lang="en-US" sz="3000">
                          <a:solidFill>
                            <a:srgbClr val="FFFFFF"/>
                          </a:solidFill>
                          <a:latin typeface="Aileron Bold"/>
                          <a:ea typeface="Aileron Bold"/>
                          <a:cs typeface="Aileron Bold"/>
                          <a:sym typeface="Aileron Bold"/>
                        </a:rPr>
                        <a:t>A</a:t>
                      </a:r>
                      <a:endParaRPr lang="en-US" sz="1100"/>
                    </a:p>
                    <a:p>
                      <a:pPr algn="ctr">
                        <a:lnSpc>
                          <a:spcPts val="4200"/>
                        </a:lnSpc>
                      </a:pPr>
                      <a:r>
                        <a:rPr lang="en-US" sz="3000">
                          <a:solidFill>
                            <a:srgbClr val="FFFFFF"/>
                          </a:solidFill>
                          <a:latin typeface="Aileron Bold"/>
                          <a:ea typeface="Aileron Bold"/>
                          <a:cs typeface="Aileron Bold"/>
                          <a:sym typeface="Aileron Bold"/>
                        </a:rPr>
                        <a:t>(Alcance)</a:t>
                      </a:r>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5F6869"/>
                    </a:solidFill>
                  </a:tcPr>
                </a:tc>
                <a:tc>
                  <a:txBody>
                    <a:bodyPr anchor="t" rtlCol="false"/>
                    <a:lstStyle/>
                    <a:p>
                      <a:pPr algn="ctr">
                        <a:lnSpc>
                          <a:spcPts val="4200"/>
                        </a:lnSpc>
                        <a:defRPr/>
                      </a:pPr>
                      <a:r>
                        <a:rPr lang="en-US" sz="3000">
                          <a:solidFill>
                            <a:srgbClr val="FFFFFF"/>
                          </a:solidFill>
                          <a:latin typeface="Aileron Bold"/>
                          <a:ea typeface="Aileron Bold"/>
                          <a:cs typeface="Aileron Bold"/>
                          <a:sym typeface="Aileron Bold"/>
                        </a:rPr>
                        <a:t>M</a:t>
                      </a:r>
                      <a:endParaRPr lang="en-US" sz="1100"/>
                    </a:p>
                    <a:p>
                      <a:pPr algn="ctr">
                        <a:lnSpc>
                          <a:spcPts val="4200"/>
                        </a:lnSpc>
                      </a:pPr>
                      <a:r>
                        <a:rPr lang="en-US" sz="3000">
                          <a:solidFill>
                            <a:srgbClr val="FFFFFF"/>
                          </a:solidFill>
                          <a:latin typeface="Aileron Bold"/>
                          <a:ea typeface="Aileron Bold"/>
                          <a:cs typeface="Aileron Bold"/>
                          <a:sym typeface="Aileron Bold"/>
                        </a:rPr>
                        <a:t>(Metodología)</a:t>
                      </a:r>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59487C"/>
                    </a:solidFill>
                  </a:tcPr>
                </a:tc>
                <a:tc>
                  <a:txBody>
                    <a:bodyPr anchor="t" rtlCol="false"/>
                    <a:lstStyle/>
                    <a:p>
                      <a:pPr algn="ctr">
                        <a:lnSpc>
                          <a:spcPts val="4200"/>
                        </a:lnSpc>
                        <a:defRPr/>
                      </a:pPr>
                      <a:r>
                        <a:rPr lang="en-US" sz="3000">
                          <a:solidFill>
                            <a:srgbClr val="FFFFFF"/>
                          </a:solidFill>
                          <a:latin typeface="Aileron Bold"/>
                          <a:ea typeface="Aileron Bold"/>
                          <a:cs typeface="Aileron Bold"/>
                          <a:sym typeface="Aileron Bold"/>
                        </a:rPr>
                        <a:t>E</a:t>
                      </a:r>
                      <a:endParaRPr lang="en-US" sz="1100"/>
                    </a:p>
                    <a:p>
                      <a:pPr algn="ctr">
                        <a:lnSpc>
                          <a:spcPts val="4200"/>
                        </a:lnSpc>
                      </a:pPr>
                      <a:r>
                        <a:rPr lang="en-US" sz="3000">
                          <a:solidFill>
                            <a:srgbClr val="FFFFFF"/>
                          </a:solidFill>
                          <a:latin typeface="Aileron Bold"/>
                          <a:ea typeface="Aileron Bold"/>
                          <a:cs typeface="Aileron Bold"/>
                          <a:sym typeface="Aileron Bold"/>
                        </a:rPr>
                        <a:t>(Entregables)</a:t>
                      </a:r>
                    </a:p>
                  </a:txBody>
                  <a:tcPr marL="190500" marR="190500" marT="190500" marB="190500" anchor="ctr">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solidFill>
                      <a:srgbClr val="1A6E46"/>
                    </a:solidFill>
                  </a:tcPr>
                </a:tc>
              </a:tr>
              <a:tr h="4033170">
                <a:tc>
                  <a:txBody>
                    <a:bodyPr anchor="t" rtlCol="false"/>
                    <a:lstStyle/>
                    <a:p>
                      <a:pPr algn="ctr">
                        <a:lnSpc>
                          <a:spcPts val="2399"/>
                        </a:lnSpc>
                        <a:defRPr/>
                      </a:pPr>
                      <a:endParaRPr lang="en-US" sz="1100"/>
                    </a:p>
                    <a:p>
                      <a:pPr algn="ctr">
                        <a:lnSpc>
                          <a:spcPts val="2399"/>
                        </a:lnSpc>
                      </a:pPr>
                    </a:p>
                    <a:p>
                      <a:pPr algn="ctr">
                        <a:lnSpc>
                          <a:spcPts val="2399"/>
                        </a:lnSpc>
                      </a:pPr>
                    </a:p>
                    <a:p>
                      <a:pPr algn="ctr">
                        <a:lnSpc>
                          <a:spcPts val="2399"/>
                        </a:lnSpc>
                      </a:pPr>
                      <a:r>
                        <a:rPr lang="en-US" sz="1599">
                          <a:solidFill>
                            <a:srgbClr val="FFFFFF"/>
                          </a:solidFill>
                          <a:latin typeface="Aileron"/>
                          <a:ea typeface="Aileron"/>
                          <a:cs typeface="Aileron"/>
                          <a:sym typeface="Aileron"/>
                        </a:rPr>
                        <a:t>Realizar una investigación para poder cumplir una descripción general del análisis de vulnerabilidades e integración de políticas de seguridad para el Sistema de Gestión Documental.</a:t>
                      </a: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c>
                  <a:txBody>
                    <a:bodyPr anchor="t" rtlCol="false"/>
                    <a:lstStyle/>
                    <a:p>
                      <a:pPr algn="l">
                        <a:lnSpc>
                          <a:spcPts val="2399"/>
                        </a:lnSpc>
                        <a:defRPr/>
                      </a:pPr>
                      <a:endParaRPr lang="en-US" sz="1100"/>
                    </a:p>
                    <a:p>
                      <a:pPr algn="l">
                        <a:lnSpc>
                          <a:spcPts val="2399"/>
                        </a:lnSpc>
                      </a:pPr>
                    </a:p>
                    <a:p>
                      <a:pPr algn="l">
                        <a:lnSpc>
                          <a:spcPts val="2399"/>
                        </a:lnSpc>
                      </a:pPr>
                    </a:p>
                    <a:p>
                      <a:pPr algn="ctr">
                        <a:lnSpc>
                          <a:spcPts val="2399"/>
                        </a:lnSpc>
                      </a:pPr>
                      <a:r>
                        <a:rPr lang="en-US" sz="1599">
                          <a:solidFill>
                            <a:srgbClr val="FFFFFF"/>
                          </a:solidFill>
                          <a:latin typeface="Aileron"/>
                          <a:ea typeface="Aileron"/>
                          <a:cs typeface="Aileron"/>
                          <a:sym typeface="Aileron"/>
                        </a:rPr>
                        <a:t>Detallar cada uno </a:t>
                      </a:r>
                      <a:r>
                        <a:rPr lang="en-US" sz="1599">
                          <a:solidFill>
                            <a:srgbClr val="FFFFFF"/>
                          </a:solidFill>
                          <a:latin typeface="Aileron"/>
                          <a:ea typeface="Aileron"/>
                          <a:cs typeface="Aileron"/>
                          <a:sym typeface="Aileron"/>
                        </a:rPr>
                        <a:t>de los aspectos cubiertos por el proyecto, incluyendo el análisis de vulnerabilidades, implementación de políticas de seguridad y otros componentes relevantes.</a:t>
                      </a: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c>
                  <a:txBody>
                    <a:bodyPr anchor="t" rtlCol="false"/>
                    <a:lstStyle/>
                    <a:p>
                      <a:pPr algn="l">
                        <a:lnSpc>
                          <a:spcPts val="2399"/>
                        </a:lnSpc>
                        <a:defRPr/>
                      </a:pPr>
                      <a:endParaRPr lang="en-US" sz="1100"/>
                    </a:p>
                    <a:p>
                      <a:pPr algn="l">
                        <a:lnSpc>
                          <a:spcPts val="2399"/>
                        </a:lnSpc>
                      </a:pPr>
                    </a:p>
                    <a:p>
                      <a:pPr algn="l">
                        <a:lnSpc>
                          <a:spcPts val="2399"/>
                        </a:lnSpc>
                      </a:pPr>
                    </a:p>
                    <a:p>
                      <a:pPr algn="ctr">
                        <a:lnSpc>
                          <a:spcPts val="2399"/>
                        </a:lnSpc>
                      </a:pPr>
                      <a:r>
                        <a:rPr lang="en-US" sz="1599">
                          <a:solidFill>
                            <a:srgbClr val="FFFFFF"/>
                          </a:solidFill>
                          <a:latin typeface="Aileron"/>
                          <a:ea typeface="Aileron"/>
                          <a:cs typeface="Aileron"/>
                          <a:sym typeface="Aileron"/>
                        </a:rPr>
                        <a:t>Cumplir con el </a:t>
                      </a:r>
                      <a:r>
                        <a:rPr lang="en-US" sz="1599">
                          <a:solidFill>
                            <a:srgbClr val="FFFFFF"/>
                          </a:solidFill>
                          <a:latin typeface="Aileron"/>
                          <a:ea typeface="Aileron"/>
                          <a:cs typeface="Aileron"/>
                          <a:sym typeface="Aileron"/>
                        </a:rPr>
                        <a:t>nfoque y métodos utilizados para llevar a cabo el análisis de vulnerabilidades y la integración de políticas de seguridad para la empresa.</a:t>
                      </a: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c>
                  <a:txBody>
                    <a:bodyPr anchor="t" rtlCol="false"/>
                    <a:lstStyle/>
                    <a:p>
                      <a:pPr algn="ctr">
                        <a:lnSpc>
                          <a:spcPts val="2399"/>
                        </a:lnSpc>
                        <a:defRPr/>
                      </a:pPr>
                      <a:endParaRPr lang="en-US" sz="1100"/>
                    </a:p>
                    <a:p>
                      <a:pPr algn="ctr">
                        <a:lnSpc>
                          <a:spcPts val="2399"/>
                        </a:lnSpc>
                      </a:pPr>
                    </a:p>
                    <a:p>
                      <a:pPr algn="ctr">
                        <a:lnSpc>
                          <a:spcPts val="2399"/>
                        </a:lnSpc>
                      </a:pPr>
                    </a:p>
                    <a:p>
                      <a:pPr algn="ctr">
                        <a:lnSpc>
                          <a:spcPts val="2399"/>
                        </a:lnSpc>
                      </a:pPr>
                      <a:r>
                        <a:rPr lang="en-US" sz="1599">
                          <a:solidFill>
                            <a:srgbClr val="FFFFFF"/>
                          </a:solidFill>
                          <a:latin typeface="Aileron"/>
                          <a:ea typeface="Aileron"/>
                          <a:cs typeface="Aileron"/>
                          <a:sym typeface="Aileron"/>
                        </a:rPr>
                        <a:t>Realizar una lista de todos los documentos y productos finales que se entregarán a la empresa de Occidente Consultorías Ambientales con el objetivo de que conozcan los objetivos cumplidos.</a:t>
                      </a:r>
                    </a:p>
                  </a:txBody>
                  <a:tcPr marL="190500" marR="190500" marT="190500" marB="190500" anchor="t">
                    <a:lnL cmpd="sng" algn="ctr" cap="flat" w="28575">
                      <a:solidFill>
                        <a:srgbClr val="D9D9D9"/>
                      </a:solidFill>
                      <a:prstDash val="solid"/>
                      <a:round/>
                      <a:headEnd type="none" w="med" len="med"/>
                      <a:tailEnd type="none" w="med" len="med"/>
                    </a:lnL>
                    <a:lnR cmpd="sng" algn="ctr" cap="flat" w="28575">
                      <a:solidFill>
                        <a:srgbClr val="D9D9D9"/>
                      </a:solidFill>
                      <a:prstDash val="solid"/>
                      <a:round/>
                      <a:headEnd type="none" w="med" len="med"/>
                      <a:tailEnd type="none" w="med" len="med"/>
                    </a:lnR>
                    <a:lnT cmpd="sng" algn="ctr" cap="flat" w="28575">
                      <a:solidFill>
                        <a:srgbClr val="D9D9D9"/>
                      </a:solidFill>
                      <a:prstDash val="solid"/>
                      <a:round/>
                      <a:headEnd type="none" w="med" len="med"/>
                      <a:tailEnd type="none" w="med" len="med"/>
                    </a:lnT>
                    <a:lnB cmpd="sng" algn="ctr" cap="flat" w="28575">
                      <a:solidFill>
                        <a:srgbClr val="D9D9D9"/>
                      </a:solidFill>
                      <a:prstDash val="solid"/>
                      <a:round/>
                      <a:headEnd type="none" w="med" len="med"/>
                      <a:tailEnd type="none" w="med" len="med"/>
                    </a:lnB>
                  </a:tcPr>
                </a:tc>
              </a:tr>
            </a:tbl>
          </a:graphicData>
        </a:graphic>
      </p:graphicFrame>
      <p:sp>
        <p:nvSpPr>
          <p:cNvPr name="TextBox 4" id="4"/>
          <p:cNvSpPr txBox="true"/>
          <p:nvPr/>
        </p:nvSpPr>
        <p:spPr>
          <a:xfrm rot="0">
            <a:off x="5001905" y="294195"/>
            <a:ext cx="9269471" cy="679450"/>
          </a:xfrm>
          <a:prstGeom prst="rect">
            <a:avLst/>
          </a:prstGeom>
        </p:spPr>
        <p:txBody>
          <a:bodyPr anchor="t" rtlCol="false" tIns="0" lIns="0" bIns="0" rIns="0">
            <a:spAutoFit/>
          </a:bodyPr>
          <a:lstStyle/>
          <a:p>
            <a:pPr algn="ctr" marL="0" indent="0" lvl="0">
              <a:lnSpc>
                <a:spcPts val="5599"/>
              </a:lnSpc>
              <a:spcBef>
                <a:spcPct val="0"/>
              </a:spcBef>
            </a:pPr>
            <a:r>
              <a:rPr lang="en-US" sz="3999">
                <a:solidFill>
                  <a:srgbClr val="FFFFFF"/>
                </a:solidFill>
                <a:latin typeface="Noto Serif Bold"/>
                <a:ea typeface="Noto Serif Bold"/>
                <a:cs typeface="Noto Serif Bold"/>
                <a:sym typeface="Noto Serif Bold"/>
              </a:rPr>
              <a:t>DOCUMENTACIÓN</a:t>
            </a:r>
          </a:p>
        </p:txBody>
      </p:sp>
      <p:sp>
        <p:nvSpPr>
          <p:cNvPr name="TextBox 5" id="5"/>
          <p:cNvSpPr txBox="true"/>
          <p:nvPr/>
        </p:nvSpPr>
        <p:spPr>
          <a:xfrm rot="0">
            <a:off x="5001905" y="7849338"/>
            <a:ext cx="9269471" cy="514350"/>
          </a:xfrm>
          <a:prstGeom prst="rect">
            <a:avLst/>
          </a:prstGeom>
        </p:spPr>
        <p:txBody>
          <a:bodyPr anchor="t" rtlCol="false" tIns="0" lIns="0" bIns="0" rIns="0">
            <a:spAutoFit/>
          </a:bodyPr>
          <a:lstStyle/>
          <a:p>
            <a:pPr algn="ctr" marL="0" indent="0" lvl="0">
              <a:lnSpc>
                <a:spcPts val="4200"/>
              </a:lnSpc>
              <a:spcBef>
                <a:spcPct val="0"/>
              </a:spcBef>
            </a:pPr>
            <a:r>
              <a:rPr lang="en-US" sz="3000">
                <a:solidFill>
                  <a:srgbClr val="FFFFFF"/>
                </a:solidFill>
                <a:latin typeface="Noto Serif Bold"/>
                <a:ea typeface="Noto Serif Bold"/>
                <a:cs typeface="Noto Serif Bold"/>
                <a:sym typeface="Noto Serif Bold"/>
              </a:rPr>
              <a:t>PLAN DE TRABAJO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C4B50"/>
        </a:solidFill>
      </p:bgPr>
    </p:bg>
    <p:spTree>
      <p:nvGrpSpPr>
        <p:cNvPr id="1" name=""/>
        <p:cNvGrpSpPr/>
        <p:nvPr/>
      </p:nvGrpSpPr>
      <p:grpSpPr>
        <a:xfrm>
          <a:off x="0" y="0"/>
          <a:ext cx="0" cy="0"/>
          <a:chOff x="0" y="0"/>
          <a:chExt cx="0" cy="0"/>
        </a:xfrm>
      </p:grpSpPr>
      <p:grpSp>
        <p:nvGrpSpPr>
          <p:cNvPr name="Group 2" id="2"/>
          <p:cNvGrpSpPr/>
          <p:nvPr/>
        </p:nvGrpSpPr>
        <p:grpSpPr>
          <a:xfrm rot="0">
            <a:off x="9334218" y="3666627"/>
            <a:ext cx="537838" cy="53783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18AFD6"/>
            </a:solidFill>
          </p:spPr>
        </p:sp>
        <p:sp>
          <p:nvSpPr>
            <p:cNvPr name="TextBox 4" id="4"/>
            <p:cNvSpPr txBox="true"/>
            <p:nvPr/>
          </p:nvSpPr>
          <p:spPr>
            <a:xfrm>
              <a:off x="0" y="146050"/>
              <a:ext cx="711200" cy="463550"/>
            </a:xfrm>
            <a:prstGeom prst="rect">
              <a:avLst/>
            </a:prstGeom>
          </p:spPr>
          <p:txBody>
            <a:bodyPr anchor="ctr" rtlCol="false" tIns="50800" lIns="50800" bIns="50800" rIns="50800"/>
            <a:lstStyle/>
            <a:p>
              <a:pPr algn="ctr">
                <a:lnSpc>
                  <a:spcPts val="2700"/>
                </a:lnSpc>
              </a:pPr>
            </a:p>
          </p:txBody>
        </p:sp>
      </p:grpSp>
      <p:sp>
        <p:nvSpPr>
          <p:cNvPr name="AutoShape 5" id="5"/>
          <p:cNvSpPr/>
          <p:nvPr/>
        </p:nvSpPr>
        <p:spPr>
          <a:xfrm rot="0">
            <a:off x="8908555" y="3151924"/>
            <a:ext cx="584075" cy="1052542"/>
          </a:xfrm>
          <a:prstGeom prst="rect">
            <a:avLst/>
          </a:prstGeom>
          <a:solidFill>
            <a:srgbClr val="7CD4D2"/>
          </a:solidFill>
        </p:spPr>
      </p:sp>
      <p:grpSp>
        <p:nvGrpSpPr>
          <p:cNvPr name="Group 6" id="6"/>
          <p:cNvGrpSpPr/>
          <p:nvPr/>
        </p:nvGrpSpPr>
        <p:grpSpPr>
          <a:xfrm rot="-10800000">
            <a:off x="8513491" y="4484762"/>
            <a:ext cx="537838" cy="53783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18AFD6"/>
            </a:solidFill>
          </p:spPr>
        </p:sp>
        <p:sp>
          <p:nvSpPr>
            <p:cNvPr name="TextBox 8" id="8"/>
            <p:cNvSpPr txBox="true"/>
            <p:nvPr/>
          </p:nvSpPr>
          <p:spPr>
            <a:xfrm>
              <a:off x="0" y="146050"/>
              <a:ext cx="711200" cy="463550"/>
            </a:xfrm>
            <a:prstGeom prst="rect">
              <a:avLst/>
            </a:prstGeom>
          </p:spPr>
          <p:txBody>
            <a:bodyPr anchor="ctr" rtlCol="false" tIns="50800" lIns="50800" bIns="50800" rIns="50800"/>
            <a:lstStyle/>
            <a:p>
              <a:pPr algn="ctr">
                <a:lnSpc>
                  <a:spcPts val="2700"/>
                </a:lnSpc>
              </a:pPr>
            </a:p>
          </p:txBody>
        </p:sp>
      </p:grpSp>
      <p:sp>
        <p:nvSpPr>
          <p:cNvPr name="AutoShape 9" id="9"/>
          <p:cNvSpPr/>
          <p:nvPr/>
        </p:nvSpPr>
        <p:spPr>
          <a:xfrm rot="0">
            <a:off x="8908555" y="4204465"/>
            <a:ext cx="584075" cy="1052542"/>
          </a:xfrm>
          <a:prstGeom prst="rect">
            <a:avLst/>
          </a:prstGeom>
          <a:solidFill>
            <a:srgbClr val="4AB1B4"/>
          </a:solidFill>
        </p:spPr>
      </p:sp>
      <p:grpSp>
        <p:nvGrpSpPr>
          <p:cNvPr name="Group 10" id="10"/>
          <p:cNvGrpSpPr/>
          <p:nvPr/>
        </p:nvGrpSpPr>
        <p:grpSpPr>
          <a:xfrm rot="0">
            <a:off x="9370099" y="5597614"/>
            <a:ext cx="537838" cy="53783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18AFD6"/>
            </a:solidFill>
          </p:spPr>
        </p:sp>
        <p:sp>
          <p:nvSpPr>
            <p:cNvPr name="TextBox 12" id="12"/>
            <p:cNvSpPr txBox="true"/>
            <p:nvPr/>
          </p:nvSpPr>
          <p:spPr>
            <a:xfrm>
              <a:off x="0" y="146050"/>
              <a:ext cx="711200" cy="463550"/>
            </a:xfrm>
            <a:prstGeom prst="rect">
              <a:avLst/>
            </a:prstGeom>
          </p:spPr>
          <p:txBody>
            <a:bodyPr anchor="ctr" rtlCol="false" tIns="50800" lIns="50800" bIns="50800" rIns="50800"/>
            <a:lstStyle/>
            <a:p>
              <a:pPr algn="ctr">
                <a:lnSpc>
                  <a:spcPts val="2700"/>
                </a:lnSpc>
              </a:pPr>
            </a:p>
          </p:txBody>
        </p:sp>
      </p:grpSp>
      <p:sp>
        <p:nvSpPr>
          <p:cNvPr name="AutoShape 13" id="13"/>
          <p:cNvSpPr/>
          <p:nvPr/>
        </p:nvSpPr>
        <p:spPr>
          <a:xfrm rot="0">
            <a:off x="8908555" y="5257007"/>
            <a:ext cx="584075" cy="1052542"/>
          </a:xfrm>
          <a:prstGeom prst="rect">
            <a:avLst/>
          </a:prstGeom>
          <a:solidFill>
            <a:srgbClr val="37C9EF"/>
          </a:solidFill>
        </p:spPr>
      </p:sp>
      <p:grpSp>
        <p:nvGrpSpPr>
          <p:cNvPr name="Group 14" id="14"/>
          <p:cNvGrpSpPr/>
          <p:nvPr/>
        </p:nvGrpSpPr>
        <p:grpSpPr>
          <a:xfrm rot="-10800000">
            <a:off x="8491850" y="6746421"/>
            <a:ext cx="537838" cy="53783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18AFD6"/>
            </a:solidFill>
          </p:spPr>
        </p:sp>
        <p:sp>
          <p:nvSpPr>
            <p:cNvPr name="TextBox 16" id="16"/>
            <p:cNvSpPr txBox="true"/>
            <p:nvPr/>
          </p:nvSpPr>
          <p:spPr>
            <a:xfrm>
              <a:off x="0" y="146050"/>
              <a:ext cx="711200" cy="463550"/>
            </a:xfrm>
            <a:prstGeom prst="rect">
              <a:avLst/>
            </a:prstGeom>
          </p:spPr>
          <p:txBody>
            <a:bodyPr anchor="ctr" rtlCol="false" tIns="50800" lIns="50800" bIns="50800" rIns="50800"/>
            <a:lstStyle/>
            <a:p>
              <a:pPr algn="ctr">
                <a:lnSpc>
                  <a:spcPts val="2700"/>
                </a:lnSpc>
              </a:pPr>
            </a:p>
          </p:txBody>
        </p:sp>
      </p:grpSp>
      <p:sp>
        <p:nvSpPr>
          <p:cNvPr name="AutoShape 17" id="17"/>
          <p:cNvSpPr/>
          <p:nvPr/>
        </p:nvSpPr>
        <p:spPr>
          <a:xfrm rot="0">
            <a:off x="8908555" y="6309549"/>
            <a:ext cx="584075" cy="1052542"/>
          </a:xfrm>
          <a:prstGeom prst="rect">
            <a:avLst/>
          </a:prstGeom>
          <a:solidFill>
            <a:srgbClr val="2C92D5"/>
          </a:solidFill>
        </p:spPr>
      </p:sp>
      <p:grpSp>
        <p:nvGrpSpPr>
          <p:cNvPr name="Group 18" id="18"/>
          <p:cNvGrpSpPr/>
          <p:nvPr/>
        </p:nvGrpSpPr>
        <p:grpSpPr>
          <a:xfrm rot="0">
            <a:off x="10003329" y="2871627"/>
            <a:ext cx="8047435" cy="1613136"/>
            <a:chOff x="0" y="0"/>
            <a:chExt cx="10729914" cy="2150848"/>
          </a:xfrm>
        </p:grpSpPr>
        <p:sp>
          <p:nvSpPr>
            <p:cNvPr name="TextBox 19" id="19"/>
            <p:cNvSpPr txBox="true"/>
            <p:nvPr/>
          </p:nvSpPr>
          <p:spPr>
            <a:xfrm rot="0">
              <a:off x="0" y="661773"/>
              <a:ext cx="10729914" cy="1489075"/>
            </a:xfrm>
            <a:prstGeom prst="rect">
              <a:avLst/>
            </a:prstGeom>
          </p:spPr>
          <p:txBody>
            <a:bodyPr anchor="t" rtlCol="false" tIns="0" lIns="0" bIns="0" rIns="0">
              <a:spAutoFit/>
            </a:bodyPr>
            <a:lstStyle/>
            <a:p>
              <a:pPr algn="l">
                <a:lnSpc>
                  <a:spcPts val="3000"/>
                </a:lnSpc>
              </a:pPr>
              <a:r>
                <a:rPr lang="en-US" sz="2000" spc="60">
                  <a:solidFill>
                    <a:srgbClr val="FFFFFF"/>
                  </a:solidFill>
                  <a:latin typeface="Aileron"/>
                  <a:ea typeface="Aileron"/>
                  <a:cs typeface="Aileron"/>
                  <a:sym typeface="Aileron"/>
                </a:rPr>
                <a:t> Desglose del proyecto en fases principales, como análisis preliminar, análisis de vulnerabilidades, desarrollo de políticas de seguridad, implementación, y revisión</a:t>
              </a:r>
            </a:p>
          </p:txBody>
        </p:sp>
        <p:sp>
          <p:nvSpPr>
            <p:cNvPr name="TextBox 20" id="20"/>
            <p:cNvSpPr txBox="true"/>
            <p:nvPr/>
          </p:nvSpPr>
          <p:spPr>
            <a:xfrm rot="0">
              <a:off x="0" y="-47625"/>
              <a:ext cx="10729914" cy="547158"/>
            </a:xfrm>
            <a:prstGeom prst="rect">
              <a:avLst/>
            </a:prstGeom>
          </p:spPr>
          <p:txBody>
            <a:bodyPr anchor="t" rtlCol="false" tIns="0" lIns="0" bIns="0" rIns="0">
              <a:spAutoFit/>
            </a:bodyPr>
            <a:lstStyle/>
            <a:p>
              <a:pPr algn="l" marL="0" indent="0" lvl="0">
                <a:lnSpc>
                  <a:spcPts val="3499"/>
                </a:lnSpc>
              </a:pPr>
              <a:r>
                <a:rPr lang="en-US" sz="2499" spc="97">
                  <a:solidFill>
                    <a:srgbClr val="FFFFFF"/>
                  </a:solidFill>
                  <a:latin typeface="Aileron Bold"/>
                  <a:ea typeface="Aileron Bold"/>
                  <a:cs typeface="Aileron Bold"/>
                  <a:sym typeface="Aileron Bold"/>
                </a:rPr>
                <a:t>Fases del Proyecto</a:t>
              </a:r>
            </a:p>
          </p:txBody>
        </p:sp>
      </p:grpSp>
      <p:grpSp>
        <p:nvGrpSpPr>
          <p:cNvPr name="Group 21" id="21"/>
          <p:cNvGrpSpPr/>
          <p:nvPr/>
        </p:nvGrpSpPr>
        <p:grpSpPr>
          <a:xfrm rot="0">
            <a:off x="10003329" y="5167210"/>
            <a:ext cx="7894928" cy="1232136"/>
            <a:chOff x="0" y="0"/>
            <a:chExt cx="10526570" cy="1642848"/>
          </a:xfrm>
        </p:grpSpPr>
        <p:sp>
          <p:nvSpPr>
            <p:cNvPr name="TextBox 22" id="22"/>
            <p:cNvSpPr txBox="true"/>
            <p:nvPr/>
          </p:nvSpPr>
          <p:spPr>
            <a:xfrm rot="0">
              <a:off x="0" y="661773"/>
              <a:ext cx="10526570" cy="981075"/>
            </a:xfrm>
            <a:prstGeom prst="rect">
              <a:avLst/>
            </a:prstGeom>
          </p:spPr>
          <p:txBody>
            <a:bodyPr anchor="t" rtlCol="false" tIns="0" lIns="0" bIns="0" rIns="0">
              <a:spAutoFit/>
            </a:bodyPr>
            <a:lstStyle/>
            <a:p>
              <a:pPr algn="l">
                <a:lnSpc>
                  <a:spcPts val="3000"/>
                </a:lnSpc>
              </a:pPr>
              <a:r>
                <a:rPr lang="en-US" sz="2000" spc="60">
                  <a:solidFill>
                    <a:srgbClr val="FFFFFF"/>
                  </a:solidFill>
                  <a:latin typeface="Aileron"/>
                  <a:ea typeface="Aileron"/>
                  <a:cs typeface="Aileron"/>
                  <a:sym typeface="Aileron"/>
                </a:rPr>
                <a:t>Fechas programadas para el inicio y finalización de cada fase y tarea.</a:t>
              </a:r>
            </a:p>
          </p:txBody>
        </p:sp>
        <p:sp>
          <p:nvSpPr>
            <p:cNvPr name="TextBox 23" id="23"/>
            <p:cNvSpPr txBox="true"/>
            <p:nvPr/>
          </p:nvSpPr>
          <p:spPr>
            <a:xfrm rot="0">
              <a:off x="0" y="-47625"/>
              <a:ext cx="10526570" cy="547158"/>
            </a:xfrm>
            <a:prstGeom prst="rect">
              <a:avLst/>
            </a:prstGeom>
          </p:spPr>
          <p:txBody>
            <a:bodyPr anchor="t" rtlCol="false" tIns="0" lIns="0" bIns="0" rIns="0">
              <a:spAutoFit/>
            </a:bodyPr>
            <a:lstStyle/>
            <a:p>
              <a:pPr algn="l" marL="0" indent="0" lvl="0">
                <a:lnSpc>
                  <a:spcPts val="3499"/>
                </a:lnSpc>
              </a:pPr>
              <a:r>
                <a:rPr lang="en-US" sz="2499" spc="97">
                  <a:solidFill>
                    <a:srgbClr val="FFFFFF"/>
                  </a:solidFill>
                  <a:latin typeface="Aileron Bold"/>
                  <a:ea typeface="Aileron Bold"/>
                  <a:cs typeface="Aileron Bold"/>
                  <a:sym typeface="Aileron Bold"/>
                </a:rPr>
                <a:t>Fechas de Inicio y Fin</a:t>
              </a:r>
            </a:p>
          </p:txBody>
        </p:sp>
      </p:grpSp>
      <p:sp>
        <p:nvSpPr>
          <p:cNvPr name="TextBox 24" id="24"/>
          <p:cNvSpPr txBox="true"/>
          <p:nvPr/>
        </p:nvSpPr>
        <p:spPr>
          <a:xfrm rot="0">
            <a:off x="10776163" y="7942454"/>
            <a:ext cx="4956102" cy="371475"/>
          </a:xfrm>
          <a:prstGeom prst="rect">
            <a:avLst/>
          </a:prstGeom>
        </p:spPr>
        <p:txBody>
          <a:bodyPr anchor="t" rtlCol="false" tIns="0" lIns="0" bIns="0" rIns="0">
            <a:spAutoFit/>
          </a:bodyPr>
          <a:lstStyle/>
          <a:p>
            <a:pPr algn="l">
              <a:lnSpc>
                <a:spcPts val="3000"/>
              </a:lnSpc>
            </a:pPr>
          </a:p>
        </p:txBody>
      </p:sp>
      <p:grpSp>
        <p:nvGrpSpPr>
          <p:cNvPr name="Group 25" id="25"/>
          <p:cNvGrpSpPr/>
          <p:nvPr/>
        </p:nvGrpSpPr>
        <p:grpSpPr>
          <a:xfrm rot="0">
            <a:off x="237235" y="4114668"/>
            <a:ext cx="8254615" cy="1232136"/>
            <a:chOff x="0" y="0"/>
            <a:chExt cx="11006153" cy="1642848"/>
          </a:xfrm>
        </p:grpSpPr>
        <p:sp>
          <p:nvSpPr>
            <p:cNvPr name="TextBox 26" id="26"/>
            <p:cNvSpPr txBox="true"/>
            <p:nvPr/>
          </p:nvSpPr>
          <p:spPr>
            <a:xfrm rot="0">
              <a:off x="0" y="661773"/>
              <a:ext cx="11006153" cy="981075"/>
            </a:xfrm>
            <a:prstGeom prst="rect">
              <a:avLst/>
            </a:prstGeom>
          </p:spPr>
          <p:txBody>
            <a:bodyPr anchor="t" rtlCol="false" tIns="0" lIns="0" bIns="0" rIns="0">
              <a:spAutoFit/>
            </a:bodyPr>
            <a:lstStyle/>
            <a:p>
              <a:pPr algn="just">
                <a:lnSpc>
                  <a:spcPts val="3000"/>
                </a:lnSpc>
              </a:pPr>
              <a:r>
                <a:rPr lang="en-US" sz="2000" spc="60">
                  <a:solidFill>
                    <a:srgbClr val="FFFFFF"/>
                  </a:solidFill>
                  <a:latin typeface="Aileron"/>
                  <a:ea typeface="Aileron"/>
                  <a:cs typeface="Aileron"/>
                  <a:sym typeface="Aileron"/>
                </a:rPr>
                <a:t>Descripción de las tareas y actividades específicas a realizar en cada fase.</a:t>
              </a:r>
            </a:p>
          </p:txBody>
        </p:sp>
        <p:sp>
          <p:nvSpPr>
            <p:cNvPr name="TextBox 27" id="27"/>
            <p:cNvSpPr txBox="true"/>
            <p:nvPr/>
          </p:nvSpPr>
          <p:spPr>
            <a:xfrm rot="0">
              <a:off x="0" y="-47625"/>
              <a:ext cx="11006153" cy="547158"/>
            </a:xfrm>
            <a:prstGeom prst="rect">
              <a:avLst/>
            </a:prstGeom>
          </p:spPr>
          <p:txBody>
            <a:bodyPr anchor="t" rtlCol="false" tIns="0" lIns="0" bIns="0" rIns="0">
              <a:spAutoFit/>
            </a:bodyPr>
            <a:lstStyle/>
            <a:p>
              <a:pPr algn="just" marL="0" indent="0" lvl="0">
                <a:lnSpc>
                  <a:spcPts val="3499"/>
                </a:lnSpc>
              </a:pPr>
              <a:r>
                <a:rPr lang="en-US" sz="2499" spc="97">
                  <a:solidFill>
                    <a:srgbClr val="FFFFFF"/>
                  </a:solidFill>
                  <a:latin typeface="Aileron Bold"/>
                  <a:ea typeface="Aileron Bold"/>
                  <a:cs typeface="Aileron Bold"/>
                  <a:sym typeface="Aileron Bold"/>
                </a:rPr>
                <a:t>Tareas y Actividades</a:t>
              </a:r>
            </a:p>
          </p:txBody>
        </p:sp>
      </p:grpSp>
      <p:grpSp>
        <p:nvGrpSpPr>
          <p:cNvPr name="Group 28" id="28"/>
          <p:cNvGrpSpPr/>
          <p:nvPr/>
        </p:nvGrpSpPr>
        <p:grpSpPr>
          <a:xfrm rot="0">
            <a:off x="237235" y="6219752"/>
            <a:ext cx="8254615" cy="1232136"/>
            <a:chOff x="0" y="0"/>
            <a:chExt cx="11006153" cy="1642848"/>
          </a:xfrm>
        </p:grpSpPr>
        <p:sp>
          <p:nvSpPr>
            <p:cNvPr name="TextBox 29" id="29"/>
            <p:cNvSpPr txBox="true"/>
            <p:nvPr/>
          </p:nvSpPr>
          <p:spPr>
            <a:xfrm rot="0">
              <a:off x="0" y="661773"/>
              <a:ext cx="11006153" cy="981075"/>
            </a:xfrm>
            <a:prstGeom prst="rect">
              <a:avLst/>
            </a:prstGeom>
          </p:spPr>
          <p:txBody>
            <a:bodyPr anchor="t" rtlCol="false" tIns="0" lIns="0" bIns="0" rIns="0">
              <a:spAutoFit/>
            </a:bodyPr>
            <a:lstStyle/>
            <a:p>
              <a:pPr algn="l">
                <a:lnSpc>
                  <a:spcPts val="3000"/>
                </a:lnSpc>
              </a:pPr>
              <a:r>
                <a:rPr lang="en-US" sz="2000" spc="60">
                  <a:solidFill>
                    <a:srgbClr val="FFFFFF"/>
                  </a:solidFill>
                  <a:latin typeface="Aileron"/>
                  <a:ea typeface="Aileron"/>
                  <a:cs typeface="Aileron"/>
                  <a:sym typeface="Aileron"/>
                </a:rPr>
                <a:t>Fechas clave y logros importantes, como la finalización del análisis de vulnerabilidades y la implementación de políticas de seguridad.</a:t>
              </a:r>
            </a:p>
          </p:txBody>
        </p:sp>
        <p:sp>
          <p:nvSpPr>
            <p:cNvPr name="TextBox 30" id="30"/>
            <p:cNvSpPr txBox="true"/>
            <p:nvPr/>
          </p:nvSpPr>
          <p:spPr>
            <a:xfrm rot="0">
              <a:off x="0" y="-47625"/>
              <a:ext cx="11006153" cy="547158"/>
            </a:xfrm>
            <a:prstGeom prst="rect">
              <a:avLst/>
            </a:prstGeom>
          </p:spPr>
          <p:txBody>
            <a:bodyPr anchor="t" rtlCol="false" tIns="0" lIns="0" bIns="0" rIns="0">
              <a:spAutoFit/>
            </a:bodyPr>
            <a:lstStyle/>
            <a:p>
              <a:pPr algn="l" marL="0" indent="0" lvl="0">
                <a:lnSpc>
                  <a:spcPts val="3499"/>
                </a:lnSpc>
              </a:pPr>
              <a:r>
                <a:rPr lang="en-US" sz="2499" spc="97">
                  <a:solidFill>
                    <a:srgbClr val="FFFFFF"/>
                  </a:solidFill>
                  <a:latin typeface="Aileron Bold"/>
                  <a:ea typeface="Aileron Bold"/>
                  <a:cs typeface="Aileron Bold"/>
                  <a:sym typeface="Aileron Bold"/>
                </a:rPr>
                <a:t>Hitos del Proyecto:</a:t>
              </a:r>
            </a:p>
          </p:txBody>
        </p:sp>
      </p:grpSp>
      <p:sp>
        <p:nvSpPr>
          <p:cNvPr name="TextBox 31" id="31"/>
          <p:cNvSpPr txBox="true"/>
          <p:nvPr/>
        </p:nvSpPr>
        <p:spPr>
          <a:xfrm rot="0">
            <a:off x="4509264" y="837668"/>
            <a:ext cx="9269471" cy="679450"/>
          </a:xfrm>
          <a:prstGeom prst="rect">
            <a:avLst/>
          </a:prstGeom>
        </p:spPr>
        <p:txBody>
          <a:bodyPr anchor="t" rtlCol="false" tIns="0" lIns="0" bIns="0" rIns="0">
            <a:spAutoFit/>
          </a:bodyPr>
          <a:lstStyle/>
          <a:p>
            <a:pPr algn="ctr" marL="0" indent="0" lvl="0">
              <a:lnSpc>
                <a:spcPts val="5599"/>
              </a:lnSpc>
              <a:spcBef>
                <a:spcPct val="0"/>
              </a:spcBef>
            </a:pPr>
            <a:r>
              <a:rPr lang="en-US" sz="3999">
                <a:solidFill>
                  <a:srgbClr val="FFFFFF"/>
                </a:solidFill>
                <a:latin typeface="Noto Serif Bold"/>
                <a:ea typeface="Noto Serif Bold"/>
                <a:cs typeface="Noto Serif Bold"/>
                <a:sym typeface="Noto Serif Bold"/>
              </a:rPr>
              <a:t>DOCUMENTACIÓN</a:t>
            </a:r>
          </a:p>
        </p:txBody>
      </p:sp>
      <p:sp>
        <p:nvSpPr>
          <p:cNvPr name="TextBox 32" id="32"/>
          <p:cNvSpPr txBox="true"/>
          <p:nvPr/>
        </p:nvSpPr>
        <p:spPr>
          <a:xfrm rot="0">
            <a:off x="5001905" y="7849338"/>
            <a:ext cx="9269471" cy="514350"/>
          </a:xfrm>
          <a:prstGeom prst="rect">
            <a:avLst/>
          </a:prstGeom>
        </p:spPr>
        <p:txBody>
          <a:bodyPr anchor="t" rtlCol="false" tIns="0" lIns="0" bIns="0" rIns="0">
            <a:spAutoFit/>
          </a:bodyPr>
          <a:lstStyle/>
          <a:p>
            <a:pPr algn="ctr" marL="0" indent="0" lvl="0">
              <a:lnSpc>
                <a:spcPts val="4200"/>
              </a:lnSpc>
              <a:spcBef>
                <a:spcPct val="0"/>
              </a:spcBef>
            </a:pPr>
            <a:r>
              <a:rPr lang="en-US" sz="3000">
                <a:solidFill>
                  <a:srgbClr val="FFFFFF"/>
                </a:solidFill>
                <a:latin typeface="Noto Serif Bold"/>
                <a:ea typeface="Noto Serif Bold"/>
                <a:cs typeface="Noto Serif Bold"/>
                <a:sym typeface="Noto Serif Bold"/>
              </a:rPr>
              <a:t>CRONOGRAMA</a:t>
            </a:r>
          </a:p>
        </p:txBody>
      </p:sp>
      <p:sp>
        <p:nvSpPr>
          <p:cNvPr name="Freeform 33" id="33"/>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2">
              <a:alphaModFix amt="50000"/>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C4B5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524776" y="3341786"/>
          <a:ext cx="15238449" cy="4709140"/>
        </p:xfrm>
        <a:graphic>
          <a:graphicData uri="http://schemas.openxmlformats.org/drawingml/2006/table">
            <a:tbl>
              <a:tblPr/>
              <a:tblGrid>
                <a:gridCol w="2779422"/>
                <a:gridCol w="2388110"/>
                <a:gridCol w="5578323"/>
                <a:gridCol w="4492594"/>
              </a:tblGrid>
              <a:tr h="953995">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Nombre</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127AB0"/>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Organización</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127AB0"/>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Cargo</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127AB0"/>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Contacto</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127AB0"/>
                    </a:solidFill>
                  </a:tcPr>
                </a:tc>
              </a:tr>
              <a:tr h="938786">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Ronaldo</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062E64"/>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SafeWor</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062E64"/>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Project Manager</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062E64"/>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ronaldo@safewor.com</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062E64"/>
                    </a:solidFill>
                  </a:tcPr>
                </a:tc>
              </a:tr>
              <a:tr h="938786">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Miguel</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062E64"/>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SafeWor</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062E64"/>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Analista de Seguridad</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062E64"/>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miguel@safewor.com</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062E64"/>
                    </a:solidFill>
                  </a:tcPr>
                </a:tc>
              </a:tr>
              <a:tr h="938786">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Carlos</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062E64"/>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SafeWor</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062E64"/>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Especialista en Políticas de Seguridad</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062E64"/>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carlos@safewor.com</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062E64"/>
                    </a:solidFill>
                  </a:tcPr>
                </a:tc>
              </a:tr>
              <a:tr h="938786">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Raquel</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062E64"/>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SafeWor</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062E64"/>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Consultor en Seguridad de la Información</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062E64"/>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raquel@safewor.com</a:t>
                      </a:r>
                      <a:endParaRPr lang="en-US" sz="1100"/>
                    </a:p>
                  </a:txBody>
                  <a:tcPr marL="190500" marR="190500" marT="190500" marB="1905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solidFill>
                      <a:srgbClr val="062E64"/>
                    </a:solidFill>
                  </a:tcPr>
                </a:tc>
              </a:tr>
            </a:tbl>
          </a:graphicData>
        </a:graphic>
      </p:graphicFrame>
      <p:sp>
        <p:nvSpPr>
          <p:cNvPr name="TextBox 3" id="3"/>
          <p:cNvSpPr txBox="true"/>
          <p:nvPr/>
        </p:nvSpPr>
        <p:spPr>
          <a:xfrm rot="0">
            <a:off x="4509264" y="952500"/>
            <a:ext cx="9269471" cy="1136650"/>
          </a:xfrm>
          <a:prstGeom prst="rect">
            <a:avLst/>
          </a:prstGeom>
        </p:spPr>
        <p:txBody>
          <a:bodyPr anchor="t" rtlCol="false" tIns="0" lIns="0" bIns="0" rIns="0">
            <a:spAutoFit/>
          </a:bodyPr>
          <a:lstStyle/>
          <a:p>
            <a:pPr algn="ctr">
              <a:lnSpc>
                <a:spcPts val="5599"/>
              </a:lnSpc>
            </a:pPr>
            <a:r>
              <a:rPr lang="en-US" sz="3999">
                <a:solidFill>
                  <a:srgbClr val="FFFFFF"/>
                </a:solidFill>
                <a:latin typeface="Noto Serif Bold"/>
                <a:ea typeface="Noto Serif Bold"/>
                <a:cs typeface="Noto Serif Bold"/>
                <a:sym typeface="Noto Serif Bold"/>
              </a:rPr>
              <a:t>EQUIPO TRABAJO</a:t>
            </a:r>
          </a:p>
          <a:p>
            <a:pPr algn="ctr" marL="0" indent="0" lvl="0">
              <a:lnSpc>
                <a:spcPts val="3499"/>
              </a:lnSpc>
              <a:spcBef>
                <a:spcPct val="0"/>
              </a:spcBef>
            </a:pPr>
            <a:r>
              <a:rPr lang="en-US" sz="2499">
                <a:solidFill>
                  <a:srgbClr val="FFFFFF"/>
                </a:solidFill>
                <a:latin typeface="Noto Serif Bold"/>
                <a:ea typeface="Noto Serif Bold"/>
                <a:cs typeface="Noto Serif Bold"/>
                <a:sym typeface="Noto Serif Bold"/>
              </a:rPr>
              <a:t>SAFEWOR SOLUTION</a:t>
            </a:r>
          </a:p>
        </p:txBody>
      </p:sp>
      <p:sp>
        <p:nvSpPr>
          <p:cNvPr name="TextBox 4" id="4"/>
          <p:cNvSpPr txBox="true"/>
          <p:nvPr/>
        </p:nvSpPr>
        <p:spPr>
          <a:xfrm rot="0">
            <a:off x="5001905" y="8225311"/>
            <a:ext cx="9269471" cy="481330"/>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oto Serif Bold"/>
                <a:ea typeface="Noto Serif Bold"/>
                <a:cs typeface="Noto Serif Bold"/>
                <a:sym typeface="Noto Serif Bold"/>
              </a:rPr>
              <a:t>INTEGRANTES</a:t>
            </a:r>
          </a:p>
        </p:txBody>
      </p:sp>
      <p:sp>
        <p:nvSpPr>
          <p:cNvPr name="Freeform 5" id="5"/>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2">
              <a:alphaModFix amt="50000"/>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C4B5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524776" y="3341786"/>
          <a:ext cx="15238449" cy="4728190"/>
        </p:xfrm>
        <a:graphic>
          <a:graphicData uri="http://schemas.openxmlformats.org/drawingml/2006/table">
            <a:tbl>
              <a:tblPr/>
              <a:tblGrid>
                <a:gridCol w="2779422"/>
                <a:gridCol w="2388110"/>
                <a:gridCol w="5578323"/>
                <a:gridCol w="4492594"/>
              </a:tblGrid>
              <a:tr h="957854">
                <a:tc>
                  <a:txBody>
                    <a:bodyPr anchor="t" rtlCol="false"/>
                    <a:lstStyle/>
                    <a:p>
                      <a:pPr algn="ctr" marL="0" indent="0" lvl="0">
                        <a:lnSpc>
                          <a:spcPts val="2520"/>
                        </a:lnSpc>
                        <a:spcBef>
                          <a:spcPct val="0"/>
                        </a:spcBef>
                        <a:defRPr/>
                      </a:pPr>
                      <a:r>
                        <a:rPr lang="en-US" sz="1800" strike="noStrike" u="none">
                          <a:solidFill>
                            <a:srgbClr val="FFFFFF"/>
                          </a:solidFill>
                          <a:latin typeface="Montserrat Bold"/>
                          <a:ea typeface="Montserrat Bold"/>
                          <a:cs typeface="Montserrat Bold"/>
                          <a:sym typeface="Montserrat Bold"/>
                        </a:rPr>
                        <a:t>Nombre</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59487C"/>
                    </a:solidFill>
                  </a:tcPr>
                </a:tc>
                <a:tc>
                  <a:txBody>
                    <a:bodyPr anchor="t" rtlCol="false"/>
                    <a:lstStyle/>
                    <a:p>
                      <a:pPr algn="ctr" marL="0" indent="0" lvl="0">
                        <a:lnSpc>
                          <a:spcPts val="2520"/>
                        </a:lnSpc>
                        <a:spcBef>
                          <a:spcPct val="0"/>
                        </a:spcBef>
                        <a:defRPr/>
                      </a:pPr>
                      <a:r>
                        <a:rPr lang="en-US" sz="1800" strike="noStrike" u="none">
                          <a:solidFill>
                            <a:srgbClr val="FFFFFF"/>
                          </a:solidFill>
                          <a:latin typeface="Montserrat Bold"/>
                          <a:ea typeface="Montserrat Bold"/>
                          <a:cs typeface="Montserrat Bold"/>
                          <a:sym typeface="Montserrat Bold"/>
                        </a:rPr>
                        <a:t>Organización</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59487C"/>
                    </a:solidFill>
                  </a:tcPr>
                </a:tc>
                <a:tc>
                  <a:txBody>
                    <a:bodyPr anchor="t" rtlCol="false"/>
                    <a:lstStyle/>
                    <a:p>
                      <a:pPr algn="ctr" marL="0" indent="0" lvl="0">
                        <a:lnSpc>
                          <a:spcPts val="2520"/>
                        </a:lnSpc>
                        <a:spcBef>
                          <a:spcPct val="0"/>
                        </a:spcBef>
                        <a:defRPr/>
                      </a:pPr>
                      <a:r>
                        <a:rPr lang="en-US" sz="1800" strike="noStrike" u="none">
                          <a:solidFill>
                            <a:srgbClr val="FFFFFF"/>
                          </a:solidFill>
                          <a:latin typeface="Montserrat Bold"/>
                          <a:ea typeface="Montserrat Bold"/>
                          <a:cs typeface="Montserrat Bold"/>
                          <a:sym typeface="Montserrat Bold"/>
                        </a:rPr>
                        <a:t>Cargo</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59487C"/>
                    </a:solidFill>
                  </a:tcPr>
                </a:tc>
                <a:tc>
                  <a:txBody>
                    <a:bodyPr anchor="t" rtlCol="false"/>
                    <a:lstStyle/>
                    <a:p>
                      <a:pPr algn="ctr" marL="0" indent="0" lvl="0">
                        <a:lnSpc>
                          <a:spcPts val="2520"/>
                        </a:lnSpc>
                        <a:spcBef>
                          <a:spcPct val="0"/>
                        </a:spcBef>
                        <a:defRPr/>
                      </a:pPr>
                      <a:r>
                        <a:rPr lang="en-US" sz="1800" strike="noStrike" u="none">
                          <a:solidFill>
                            <a:srgbClr val="FFFFFF"/>
                          </a:solidFill>
                          <a:latin typeface="Montserrat Bold"/>
                          <a:ea typeface="Montserrat Bold"/>
                          <a:cs typeface="Montserrat Bold"/>
                          <a:sym typeface="Montserrat Bold"/>
                        </a:rPr>
                        <a:t>Contacto</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59487C"/>
                    </a:solidFill>
                  </a:tcPr>
                </a:tc>
              </a:tr>
              <a:tr h="942584">
                <a:tc>
                  <a:txBody>
                    <a:bodyPr anchor="t" rtlCol="false"/>
                    <a:lstStyle/>
                    <a:p>
                      <a:pPr algn="ctr" marL="0" indent="0" lvl="0">
                        <a:lnSpc>
                          <a:spcPts val="2520"/>
                        </a:lnSpc>
                        <a:spcBef>
                          <a:spcPct val="0"/>
                        </a:spcBef>
                        <a:defRPr/>
                      </a:pPr>
                      <a:r>
                        <a:rPr lang="en-US" sz="1800" strike="noStrike" u="none">
                          <a:solidFill>
                            <a:srgbClr val="FFFFFF"/>
                          </a:solidFill>
                          <a:latin typeface="Montserrat Bold"/>
                          <a:ea typeface="Montserrat Bold"/>
                          <a:cs typeface="Montserrat Bold"/>
                          <a:sym typeface="Montserrat Bold"/>
                        </a:rPr>
                        <a:t>Gabriel</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1B6F7E"/>
                    </a:solidFill>
                  </a:tcPr>
                </a:tc>
                <a:tc>
                  <a:txBody>
                    <a:bodyPr anchor="t" rtlCol="false"/>
                    <a:lstStyle/>
                    <a:p>
                      <a:pPr algn="ctr" marL="0" indent="0" lvl="0">
                        <a:lnSpc>
                          <a:spcPts val="2520"/>
                        </a:lnSpc>
                        <a:spcBef>
                          <a:spcPct val="0"/>
                        </a:spcBef>
                        <a:defRPr/>
                      </a:pPr>
                      <a:r>
                        <a:rPr lang="en-US" sz="1800" strike="noStrike" u="none">
                          <a:solidFill>
                            <a:srgbClr val="FFFFFF"/>
                          </a:solidFill>
                          <a:latin typeface="Montserrat Bold"/>
                          <a:ea typeface="Montserrat Bold"/>
                          <a:cs typeface="Montserrat Bold"/>
                          <a:sym typeface="Montserrat Bold"/>
                        </a:rPr>
                        <a:t>Occidente C.A</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1B6F7E"/>
                    </a:solidFill>
                  </a:tcPr>
                </a:tc>
                <a:tc>
                  <a:txBody>
                    <a:bodyPr anchor="t" rtlCol="false"/>
                    <a:lstStyle/>
                    <a:p>
                      <a:pPr algn="ctr" marL="0" indent="0" lvl="0">
                        <a:lnSpc>
                          <a:spcPts val="2520"/>
                        </a:lnSpc>
                        <a:spcBef>
                          <a:spcPct val="0"/>
                        </a:spcBef>
                        <a:defRPr/>
                      </a:pPr>
                      <a:r>
                        <a:rPr lang="en-US" sz="1800" strike="noStrike" u="none">
                          <a:solidFill>
                            <a:srgbClr val="FFFFFF"/>
                          </a:solidFill>
                          <a:latin typeface="Montserrat Bold"/>
                          <a:ea typeface="Montserrat Bold"/>
                          <a:cs typeface="Montserrat Bold"/>
                          <a:sym typeface="Montserrat Bold"/>
                        </a:rPr>
                        <a:t>CEO</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1B6F7E"/>
                    </a:solidFill>
                  </a:tcPr>
                </a:tc>
                <a:tc>
                  <a:txBody>
                    <a:bodyPr anchor="t" rtlCol="false"/>
                    <a:lstStyle/>
                    <a:p>
                      <a:pPr algn="ctr" marL="0" indent="0" lvl="0">
                        <a:lnSpc>
                          <a:spcPts val="2520"/>
                        </a:lnSpc>
                        <a:spcBef>
                          <a:spcPct val="0"/>
                        </a:spcBef>
                        <a:defRPr/>
                      </a:pPr>
                      <a:r>
                        <a:rPr lang="en-US" sz="1800">
                          <a:solidFill>
                            <a:srgbClr val="FFFFFF"/>
                          </a:solidFill>
                          <a:latin typeface="Montserrat Bold"/>
                          <a:ea typeface="Montserrat Bold"/>
                          <a:cs typeface="Montserrat Bold"/>
                          <a:sym typeface="Montserrat Bold"/>
                        </a:rPr>
                        <a:t>gabriel</a:t>
                      </a:r>
                      <a:r>
                        <a:rPr lang="en-US" sz="1800" strike="noStrike" u="none">
                          <a:solidFill>
                            <a:srgbClr val="FFFFFF"/>
                          </a:solidFill>
                          <a:latin typeface="Montserrat Bold"/>
                          <a:ea typeface="Montserrat Bold"/>
                          <a:cs typeface="Montserrat Bold"/>
                          <a:sym typeface="Montserrat Bold"/>
                        </a:rPr>
                        <a:t>@occidenteca.com</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1B6F7E"/>
                    </a:solidFill>
                  </a:tcPr>
                </a:tc>
              </a:tr>
              <a:tr h="942584">
                <a:tc>
                  <a:txBody>
                    <a:bodyPr anchor="t" rtlCol="false"/>
                    <a:lstStyle/>
                    <a:p>
                      <a:pPr algn="ctr" marL="0" indent="0" lvl="0">
                        <a:lnSpc>
                          <a:spcPts val="2520"/>
                        </a:lnSpc>
                        <a:spcBef>
                          <a:spcPct val="0"/>
                        </a:spcBef>
                        <a:defRPr/>
                      </a:pPr>
                      <a:r>
                        <a:rPr lang="en-US" sz="1800" strike="noStrike" u="none">
                          <a:solidFill>
                            <a:srgbClr val="FFFFFF"/>
                          </a:solidFill>
                          <a:latin typeface="Montserrat Bold"/>
                          <a:ea typeface="Montserrat Bold"/>
                          <a:cs typeface="Montserrat Bold"/>
                          <a:sym typeface="Montserrat Bold"/>
                        </a:rPr>
                        <a:t>Stephanie</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1B6F7E"/>
                    </a:solidFill>
                  </a:tcPr>
                </a:tc>
                <a:tc>
                  <a:txBody>
                    <a:bodyPr anchor="t" rtlCol="false"/>
                    <a:lstStyle/>
                    <a:p>
                      <a:pPr algn="ctr" marL="0" indent="0" lvl="0">
                        <a:lnSpc>
                          <a:spcPts val="2520"/>
                        </a:lnSpc>
                        <a:spcBef>
                          <a:spcPct val="0"/>
                        </a:spcBef>
                        <a:defRPr/>
                      </a:pPr>
                      <a:r>
                        <a:rPr lang="en-US" sz="1800" strike="noStrike" u="none">
                          <a:solidFill>
                            <a:srgbClr val="FFFFFF"/>
                          </a:solidFill>
                          <a:latin typeface="Montserrat Bold"/>
                          <a:ea typeface="Montserrat Bold"/>
                          <a:cs typeface="Montserrat Bold"/>
                          <a:sym typeface="Montserrat Bold"/>
                        </a:rPr>
                        <a:t>Occidente C.A</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1B6F7E"/>
                    </a:solidFill>
                  </a:tcPr>
                </a:tc>
                <a:tc>
                  <a:txBody>
                    <a:bodyPr anchor="t" rtlCol="false"/>
                    <a:lstStyle/>
                    <a:p>
                      <a:pPr algn="ctr" marL="0" indent="0" lvl="0">
                        <a:lnSpc>
                          <a:spcPts val="2520"/>
                        </a:lnSpc>
                        <a:spcBef>
                          <a:spcPct val="0"/>
                        </a:spcBef>
                        <a:defRPr/>
                      </a:pPr>
                      <a:r>
                        <a:rPr lang="en-US" sz="1800" strike="noStrike" u="none">
                          <a:solidFill>
                            <a:srgbClr val="FFFFFF"/>
                          </a:solidFill>
                          <a:latin typeface="Montserrat Bold"/>
                          <a:ea typeface="Montserrat Bold"/>
                          <a:cs typeface="Montserrat Bold"/>
                          <a:sym typeface="Montserrat Bold"/>
                        </a:rPr>
                        <a:t>RRHH</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1B6F7E"/>
                    </a:solidFill>
                  </a:tcPr>
                </a:tc>
                <a:tc>
                  <a:txBody>
                    <a:bodyPr anchor="t" rtlCol="false"/>
                    <a:lstStyle/>
                    <a:p>
                      <a:pPr algn="ctr" marL="0" indent="0" lvl="0">
                        <a:lnSpc>
                          <a:spcPts val="2520"/>
                        </a:lnSpc>
                        <a:spcBef>
                          <a:spcPct val="0"/>
                        </a:spcBef>
                        <a:defRPr/>
                      </a:pPr>
                      <a:r>
                        <a:rPr lang="en-US" sz="1800">
                          <a:solidFill>
                            <a:srgbClr val="FFFFFF"/>
                          </a:solidFill>
                          <a:latin typeface="Montserrat Bold"/>
                          <a:ea typeface="Montserrat Bold"/>
                          <a:cs typeface="Montserrat Bold"/>
                          <a:sym typeface="Montserrat Bold"/>
                        </a:rPr>
                        <a:t>stephanie</a:t>
                      </a:r>
                      <a:r>
                        <a:rPr lang="en-US" sz="1800" strike="noStrike" u="none">
                          <a:solidFill>
                            <a:srgbClr val="FFFFFF"/>
                          </a:solidFill>
                          <a:latin typeface="Montserrat Bold"/>
                          <a:ea typeface="Montserrat Bold"/>
                          <a:cs typeface="Montserrat Bold"/>
                          <a:sym typeface="Montserrat Bold"/>
                        </a:rPr>
                        <a:t>@occidenteca.com</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1B6F7E"/>
                    </a:solidFill>
                  </a:tcPr>
                </a:tc>
              </a:tr>
              <a:tr h="942584">
                <a:tc>
                  <a:txBody>
                    <a:bodyPr anchor="t" rtlCol="false"/>
                    <a:lstStyle/>
                    <a:p>
                      <a:pPr algn="ctr" marL="0" indent="0" lvl="0">
                        <a:lnSpc>
                          <a:spcPts val="2520"/>
                        </a:lnSpc>
                        <a:spcBef>
                          <a:spcPct val="0"/>
                        </a:spcBef>
                        <a:defRPr/>
                      </a:pPr>
                      <a:r>
                        <a:rPr lang="en-US" sz="1800" strike="noStrike" u="none">
                          <a:solidFill>
                            <a:srgbClr val="FFFFFF"/>
                          </a:solidFill>
                          <a:latin typeface="Montserrat Bold"/>
                          <a:ea typeface="Montserrat Bold"/>
                          <a:cs typeface="Montserrat Bold"/>
                          <a:sym typeface="Montserrat Bold"/>
                        </a:rPr>
                        <a:t>Michael</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1B6F7E"/>
                    </a:solidFill>
                  </a:tcPr>
                </a:tc>
                <a:tc>
                  <a:txBody>
                    <a:bodyPr anchor="t" rtlCol="false"/>
                    <a:lstStyle/>
                    <a:p>
                      <a:pPr algn="ctr" marL="0" indent="0" lvl="0">
                        <a:lnSpc>
                          <a:spcPts val="2520"/>
                        </a:lnSpc>
                        <a:spcBef>
                          <a:spcPct val="0"/>
                        </a:spcBef>
                        <a:defRPr/>
                      </a:pPr>
                      <a:r>
                        <a:rPr lang="en-US" sz="1800" strike="noStrike" u="none">
                          <a:solidFill>
                            <a:srgbClr val="FFFFFF"/>
                          </a:solidFill>
                          <a:latin typeface="Montserrat Bold"/>
                          <a:ea typeface="Montserrat Bold"/>
                          <a:cs typeface="Montserrat Bold"/>
                          <a:sym typeface="Montserrat Bold"/>
                        </a:rPr>
                        <a:t>Occidente C.A</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1B6F7E"/>
                    </a:solidFill>
                  </a:tcPr>
                </a:tc>
                <a:tc>
                  <a:txBody>
                    <a:bodyPr anchor="t" rtlCol="false"/>
                    <a:lstStyle/>
                    <a:p>
                      <a:pPr algn="ctr" marL="0" indent="0" lvl="0">
                        <a:lnSpc>
                          <a:spcPts val="2520"/>
                        </a:lnSpc>
                        <a:spcBef>
                          <a:spcPct val="0"/>
                        </a:spcBef>
                        <a:defRPr/>
                      </a:pPr>
                      <a:r>
                        <a:rPr lang="en-US" sz="1800">
                          <a:solidFill>
                            <a:srgbClr val="FFFFFF"/>
                          </a:solidFill>
                          <a:latin typeface="Montserrat Bold"/>
                          <a:ea typeface="Montserrat Bold"/>
                          <a:cs typeface="Montserrat Bold"/>
                          <a:sym typeface="Montserrat Bold"/>
                        </a:rPr>
                        <a:t>Desarrollador de Software</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1B6F7E"/>
                    </a:solidFill>
                  </a:tcPr>
                </a:tc>
                <a:tc>
                  <a:txBody>
                    <a:bodyPr anchor="t" rtlCol="false"/>
                    <a:lstStyle/>
                    <a:p>
                      <a:pPr algn="ctr" marL="0" indent="0" lvl="0">
                        <a:lnSpc>
                          <a:spcPts val="2520"/>
                        </a:lnSpc>
                        <a:spcBef>
                          <a:spcPct val="0"/>
                        </a:spcBef>
                        <a:defRPr/>
                      </a:pPr>
                      <a:r>
                        <a:rPr lang="en-US" sz="1800">
                          <a:solidFill>
                            <a:srgbClr val="FFFFFF"/>
                          </a:solidFill>
                          <a:latin typeface="Montserrat Bold"/>
                          <a:ea typeface="Montserrat Bold"/>
                          <a:cs typeface="Montserrat Bold"/>
                          <a:sym typeface="Montserrat Bold"/>
                        </a:rPr>
                        <a:t>michael</a:t>
                      </a:r>
                      <a:r>
                        <a:rPr lang="en-US" sz="1800" strike="noStrike" u="none">
                          <a:solidFill>
                            <a:srgbClr val="FFFFFF"/>
                          </a:solidFill>
                          <a:latin typeface="Montserrat Bold"/>
                          <a:ea typeface="Montserrat Bold"/>
                          <a:cs typeface="Montserrat Bold"/>
                          <a:sym typeface="Montserrat Bold"/>
                        </a:rPr>
                        <a:t>@occidenteca.com</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1B6F7E"/>
                    </a:solidFill>
                  </a:tcPr>
                </a:tc>
              </a:tr>
              <a:tr h="942584">
                <a:tc>
                  <a:txBody>
                    <a:bodyPr anchor="t" rtlCol="false"/>
                    <a:lstStyle/>
                    <a:p>
                      <a:pPr algn="ctr" marL="0" indent="0" lvl="0">
                        <a:lnSpc>
                          <a:spcPts val="2520"/>
                        </a:lnSpc>
                        <a:spcBef>
                          <a:spcPct val="0"/>
                        </a:spcBef>
                        <a:defRPr/>
                      </a:pPr>
                      <a:r>
                        <a:rPr lang="en-US" sz="1800" strike="noStrike" u="none">
                          <a:solidFill>
                            <a:srgbClr val="FFFFFF"/>
                          </a:solidFill>
                          <a:latin typeface="Montserrat Bold"/>
                          <a:ea typeface="Montserrat Bold"/>
                          <a:cs typeface="Montserrat Bold"/>
                          <a:sym typeface="Montserrat Bold"/>
                        </a:rPr>
                        <a:t>Xiomara</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1B6F7E"/>
                    </a:solidFill>
                  </a:tcPr>
                </a:tc>
                <a:tc>
                  <a:txBody>
                    <a:bodyPr anchor="t" rtlCol="false"/>
                    <a:lstStyle/>
                    <a:p>
                      <a:pPr algn="ctr" marL="0" indent="0" lvl="0">
                        <a:lnSpc>
                          <a:spcPts val="2520"/>
                        </a:lnSpc>
                        <a:spcBef>
                          <a:spcPct val="0"/>
                        </a:spcBef>
                        <a:defRPr/>
                      </a:pPr>
                      <a:r>
                        <a:rPr lang="en-US" sz="1800" strike="noStrike" u="none">
                          <a:solidFill>
                            <a:srgbClr val="FFFFFF"/>
                          </a:solidFill>
                          <a:latin typeface="Montserrat Bold"/>
                          <a:ea typeface="Montserrat Bold"/>
                          <a:cs typeface="Montserrat Bold"/>
                          <a:sym typeface="Montserrat Bold"/>
                        </a:rPr>
                        <a:t>Occidente C.A</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1B6F7E"/>
                    </a:solidFill>
                  </a:tcPr>
                </a:tc>
                <a:tc>
                  <a:txBody>
                    <a:bodyPr anchor="t" rtlCol="false"/>
                    <a:lstStyle/>
                    <a:p>
                      <a:pPr algn="ctr" marL="0" indent="0" lvl="0">
                        <a:lnSpc>
                          <a:spcPts val="2520"/>
                        </a:lnSpc>
                        <a:spcBef>
                          <a:spcPct val="0"/>
                        </a:spcBef>
                        <a:defRPr/>
                      </a:pPr>
                      <a:r>
                        <a:rPr lang="en-US" sz="1800">
                          <a:solidFill>
                            <a:srgbClr val="FFFFFF"/>
                          </a:solidFill>
                          <a:latin typeface="Montserrat Bold"/>
                          <a:ea typeface="Montserrat Bold"/>
                          <a:cs typeface="Montserrat Bold"/>
                          <a:sym typeface="Montserrat Bold"/>
                        </a:rPr>
                        <a:t>Administrador de Sistemas</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1B6F7E"/>
                    </a:solidFill>
                  </a:tcPr>
                </a:tc>
                <a:tc>
                  <a:txBody>
                    <a:bodyPr anchor="t" rtlCol="false"/>
                    <a:lstStyle/>
                    <a:p>
                      <a:pPr algn="ctr" marL="0" indent="0" lvl="0">
                        <a:lnSpc>
                          <a:spcPts val="2520"/>
                        </a:lnSpc>
                        <a:spcBef>
                          <a:spcPct val="0"/>
                        </a:spcBef>
                        <a:defRPr/>
                      </a:pPr>
                      <a:r>
                        <a:rPr lang="en-US" sz="1800">
                          <a:solidFill>
                            <a:srgbClr val="FFFFFF"/>
                          </a:solidFill>
                          <a:latin typeface="Montserrat Bold"/>
                          <a:ea typeface="Montserrat Bold"/>
                          <a:cs typeface="Montserrat Bold"/>
                          <a:sym typeface="Montserrat Bold"/>
                        </a:rPr>
                        <a:t>xiomara</a:t>
                      </a:r>
                      <a:r>
                        <a:rPr lang="en-US" sz="1800" strike="noStrike" u="none">
                          <a:solidFill>
                            <a:srgbClr val="FFFFFF"/>
                          </a:solidFill>
                          <a:latin typeface="Montserrat Bold"/>
                          <a:ea typeface="Montserrat Bold"/>
                          <a:cs typeface="Montserrat Bold"/>
                          <a:sym typeface="Montserrat Bold"/>
                        </a:rPr>
                        <a:t>@occidenteca.com</a:t>
                      </a:r>
                      <a:endParaRPr lang="en-US" sz="1100"/>
                    </a:p>
                  </a:txBody>
                  <a:tcPr marL="190500" marR="190500" marT="190500" marB="190500" anchor="ctr">
                    <a:lnL cmpd="sng" algn="ctr" cap="flat" w="38100">
                      <a:solidFill>
                        <a:srgbClr val="061D3D"/>
                      </a:solidFill>
                      <a:prstDash val="solid"/>
                      <a:round/>
                      <a:headEnd type="none" w="med" len="med"/>
                      <a:tailEnd type="none" w="med" len="med"/>
                    </a:lnL>
                    <a:lnR cmpd="sng" algn="ctr" cap="flat" w="38100">
                      <a:solidFill>
                        <a:srgbClr val="061D3D"/>
                      </a:solidFill>
                      <a:prstDash val="solid"/>
                      <a:round/>
                      <a:headEnd type="none" w="med" len="med"/>
                      <a:tailEnd type="none" w="med" len="med"/>
                    </a:lnR>
                    <a:lnT cmpd="sng" algn="ctr" cap="flat" w="38100">
                      <a:solidFill>
                        <a:srgbClr val="061D3D"/>
                      </a:solidFill>
                      <a:prstDash val="solid"/>
                      <a:round/>
                      <a:headEnd type="none" w="med" len="med"/>
                      <a:tailEnd type="none" w="med" len="med"/>
                    </a:lnT>
                    <a:lnB cmpd="sng" algn="ctr" cap="flat" w="38100">
                      <a:solidFill>
                        <a:srgbClr val="061D3D"/>
                      </a:solidFill>
                      <a:prstDash val="solid"/>
                      <a:round/>
                      <a:headEnd type="none" w="med" len="med"/>
                      <a:tailEnd type="none" w="med" len="med"/>
                    </a:lnB>
                    <a:solidFill>
                      <a:srgbClr val="1B6F7E"/>
                    </a:solidFill>
                  </a:tcPr>
                </a:tc>
              </a:tr>
            </a:tbl>
          </a:graphicData>
        </a:graphic>
      </p:graphicFrame>
      <p:sp>
        <p:nvSpPr>
          <p:cNvPr name="TextBox 3" id="3"/>
          <p:cNvSpPr txBox="true"/>
          <p:nvPr/>
        </p:nvSpPr>
        <p:spPr>
          <a:xfrm rot="0">
            <a:off x="4509264" y="952500"/>
            <a:ext cx="9269471" cy="1136650"/>
          </a:xfrm>
          <a:prstGeom prst="rect">
            <a:avLst/>
          </a:prstGeom>
        </p:spPr>
        <p:txBody>
          <a:bodyPr anchor="t" rtlCol="false" tIns="0" lIns="0" bIns="0" rIns="0">
            <a:spAutoFit/>
          </a:bodyPr>
          <a:lstStyle/>
          <a:p>
            <a:pPr algn="ctr">
              <a:lnSpc>
                <a:spcPts val="5599"/>
              </a:lnSpc>
            </a:pPr>
            <a:r>
              <a:rPr lang="en-US" sz="3999">
                <a:solidFill>
                  <a:srgbClr val="FFFFFF"/>
                </a:solidFill>
                <a:latin typeface="Noto Serif Bold"/>
                <a:ea typeface="Noto Serif Bold"/>
                <a:cs typeface="Noto Serif Bold"/>
                <a:sym typeface="Noto Serif Bold"/>
              </a:rPr>
              <a:t>EQUIPO TRABAJO</a:t>
            </a:r>
          </a:p>
          <a:p>
            <a:pPr algn="ctr" marL="0" indent="0" lvl="0">
              <a:lnSpc>
                <a:spcPts val="3499"/>
              </a:lnSpc>
              <a:spcBef>
                <a:spcPct val="0"/>
              </a:spcBef>
            </a:pPr>
            <a:r>
              <a:rPr lang="en-US" sz="2499">
                <a:solidFill>
                  <a:srgbClr val="FFFFFF"/>
                </a:solidFill>
                <a:latin typeface="Noto Serif Bold"/>
                <a:ea typeface="Noto Serif Bold"/>
                <a:cs typeface="Noto Serif Bold"/>
                <a:sym typeface="Noto Serif Bold"/>
              </a:rPr>
              <a:t>OCCIDENTE CONSULTORÍAS AMBIENTALES</a:t>
            </a:r>
          </a:p>
        </p:txBody>
      </p:sp>
      <p:sp>
        <p:nvSpPr>
          <p:cNvPr name="TextBox 4" id="4"/>
          <p:cNvSpPr txBox="true"/>
          <p:nvPr/>
        </p:nvSpPr>
        <p:spPr>
          <a:xfrm rot="0">
            <a:off x="5001905" y="8225311"/>
            <a:ext cx="9269471" cy="481330"/>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oto Serif Bold"/>
                <a:ea typeface="Noto Serif Bold"/>
                <a:cs typeface="Noto Serif Bold"/>
                <a:sym typeface="Noto Serif Bold"/>
              </a:rPr>
              <a:t>INTEGRANTES</a:t>
            </a:r>
          </a:p>
        </p:txBody>
      </p:sp>
      <p:sp>
        <p:nvSpPr>
          <p:cNvPr name="Freeform 5" id="5"/>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2">
              <a:alphaModFix amt="50000"/>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C4B5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524776" y="3341786"/>
          <a:ext cx="15238449" cy="3791302"/>
        </p:xfrm>
        <a:graphic>
          <a:graphicData uri="http://schemas.openxmlformats.org/drawingml/2006/table">
            <a:tbl>
              <a:tblPr/>
              <a:tblGrid>
                <a:gridCol w="2779422"/>
                <a:gridCol w="2388110"/>
                <a:gridCol w="5578323"/>
                <a:gridCol w="4492594"/>
              </a:tblGrid>
              <a:tr h="959295">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Nombre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5F6869"/>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Organización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5F6869"/>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Cargo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5F6869"/>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Contacto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5F6869"/>
                    </a:solidFill>
                  </a:tcPr>
                </a:tc>
              </a:tr>
              <a:tr h="944002">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Rolando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8C999B"/>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SafeWor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8C999B"/>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Analista de Seguridad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8C999B"/>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roalndo@safewor.com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8C999B"/>
                    </a:solidFill>
                  </a:tcPr>
                </a:tc>
              </a:tr>
              <a:tr h="944002">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Dayana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8C999B"/>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SafeWor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8C999B"/>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Especialista en Redes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8C999B"/>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dayana@safewor.com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8C999B"/>
                    </a:solidFill>
                  </a:tcPr>
                </a:tc>
              </a:tr>
              <a:tr h="944002">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Henry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8C999B"/>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SafeWor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8C999B"/>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Auditor de Seguridad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8C999B"/>
                    </a:solidFill>
                  </a:tcPr>
                </a:tc>
                <a:tc>
                  <a:txBody>
                    <a:bodyPr anchor="t" rtlCol="false"/>
                    <a:lstStyle/>
                    <a:p>
                      <a:pPr algn="ctr">
                        <a:lnSpc>
                          <a:spcPts val="2520"/>
                        </a:lnSpc>
                        <a:defRPr/>
                      </a:pPr>
                      <a:r>
                        <a:rPr lang="en-US" sz="1800">
                          <a:solidFill>
                            <a:srgbClr val="FFFFFF"/>
                          </a:solidFill>
                          <a:latin typeface="Montserrat Bold"/>
                          <a:ea typeface="Montserrat Bold"/>
                          <a:cs typeface="Montserrat Bold"/>
                          <a:sym typeface="Montserrat Bold"/>
                        </a:rPr>
                        <a:t>henry@safewor.com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8C999B"/>
                    </a:solidFill>
                  </a:tcPr>
                </a:tc>
              </a:tr>
            </a:tbl>
          </a:graphicData>
        </a:graphic>
      </p:graphicFrame>
      <p:sp>
        <p:nvSpPr>
          <p:cNvPr name="TextBox 3" id="3"/>
          <p:cNvSpPr txBox="true"/>
          <p:nvPr/>
        </p:nvSpPr>
        <p:spPr>
          <a:xfrm rot="0">
            <a:off x="4509264" y="952500"/>
            <a:ext cx="9269471" cy="1136650"/>
          </a:xfrm>
          <a:prstGeom prst="rect">
            <a:avLst/>
          </a:prstGeom>
        </p:spPr>
        <p:txBody>
          <a:bodyPr anchor="t" rtlCol="false" tIns="0" lIns="0" bIns="0" rIns="0">
            <a:spAutoFit/>
          </a:bodyPr>
          <a:lstStyle/>
          <a:p>
            <a:pPr algn="ctr">
              <a:lnSpc>
                <a:spcPts val="5599"/>
              </a:lnSpc>
            </a:pPr>
            <a:r>
              <a:rPr lang="en-US" sz="3999">
                <a:solidFill>
                  <a:srgbClr val="FFFFFF"/>
                </a:solidFill>
                <a:latin typeface="Noto Serif Bold"/>
                <a:ea typeface="Noto Serif Bold"/>
                <a:cs typeface="Noto Serif Bold"/>
                <a:sym typeface="Noto Serif Bold"/>
              </a:rPr>
              <a:t>MATRIZ DE ESCALACIÓN</a:t>
            </a:r>
          </a:p>
          <a:p>
            <a:pPr algn="ctr" marL="0" indent="0" lvl="0">
              <a:lnSpc>
                <a:spcPts val="3499"/>
              </a:lnSpc>
              <a:spcBef>
                <a:spcPct val="0"/>
              </a:spcBef>
            </a:pPr>
            <a:r>
              <a:rPr lang="en-US" sz="2499">
                <a:solidFill>
                  <a:srgbClr val="FFFFFF"/>
                </a:solidFill>
                <a:latin typeface="Noto Serif Bold"/>
                <a:ea typeface="Noto Serif Bold"/>
                <a:cs typeface="Noto Serif Bold"/>
                <a:sym typeface="Noto Serif Bold"/>
              </a:rPr>
              <a:t>SAFEWOR SOLUTION</a:t>
            </a:r>
          </a:p>
        </p:txBody>
      </p:sp>
      <p:sp>
        <p:nvSpPr>
          <p:cNvPr name="TextBox 4" id="4"/>
          <p:cNvSpPr txBox="true"/>
          <p:nvPr/>
        </p:nvSpPr>
        <p:spPr>
          <a:xfrm rot="0">
            <a:off x="4991461" y="7462921"/>
            <a:ext cx="9269471" cy="481330"/>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oto Serif Bold"/>
                <a:ea typeface="Noto Serif Bold"/>
                <a:cs typeface="Noto Serif Bold"/>
                <a:sym typeface="Noto Serif Bold"/>
              </a:rPr>
              <a:t>INTEGRANTES</a:t>
            </a:r>
          </a:p>
        </p:txBody>
      </p:sp>
      <p:sp>
        <p:nvSpPr>
          <p:cNvPr name="Freeform 5" id="5"/>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2">
              <a:alphaModFix amt="50000"/>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C4B50"/>
        </a:solidFill>
      </p:bgPr>
    </p:bg>
    <p:spTree>
      <p:nvGrpSpPr>
        <p:cNvPr id="1" name=""/>
        <p:cNvGrpSpPr/>
        <p:nvPr/>
      </p:nvGrpSpPr>
      <p:grpSpPr>
        <a:xfrm>
          <a:off x="0" y="0"/>
          <a:ext cx="0" cy="0"/>
          <a:chOff x="0" y="0"/>
          <a:chExt cx="0" cy="0"/>
        </a:xfrm>
      </p:grpSpPr>
      <p:sp>
        <p:nvSpPr>
          <p:cNvPr name="TextBox 2" id="2"/>
          <p:cNvSpPr txBox="true"/>
          <p:nvPr/>
        </p:nvSpPr>
        <p:spPr>
          <a:xfrm rot="0">
            <a:off x="4509264" y="502006"/>
            <a:ext cx="9269471" cy="1225550"/>
          </a:xfrm>
          <a:prstGeom prst="rect">
            <a:avLst/>
          </a:prstGeom>
        </p:spPr>
        <p:txBody>
          <a:bodyPr anchor="t" rtlCol="false" tIns="0" lIns="0" bIns="0" rIns="0">
            <a:spAutoFit/>
          </a:bodyPr>
          <a:lstStyle/>
          <a:p>
            <a:pPr algn="ctr">
              <a:lnSpc>
                <a:spcPts val="5599"/>
              </a:lnSpc>
            </a:pPr>
            <a:r>
              <a:rPr lang="en-US" sz="3999">
                <a:solidFill>
                  <a:srgbClr val="FFFFFF"/>
                </a:solidFill>
                <a:latin typeface="Noto Serif Bold"/>
                <a:ea typeface="Noto Serif Bold"/>
                <a:cs typeface="Noto Serif Bold"/>
                <a:sym typeface="Noto Serif Bold"/>
              </a:rPr>
              <a:t>PLAN DE COMUNCACIÓN</a:t>
            </a:r>
          </a:p>
          <a:p>
            <a:pPr algn="ctr" marL="0" indent="0" lvl="0">
              <a:lnSpc>
                <a:spcPts val="4200"/>
              </a:lnSpc>
              <a:spcBef>
                <a:spcPct val="0"/>
              </a:spcBef>
            </a:pPr>
            <a:r>
              <a:rPr lang="en-US" sz="3000">
                <a:solidFill>
                  <a:srgbClr val="FFFFFF"/>
                </a:solidFill>
                <a:latin typeface="Noto Serif Bold"/>
                <a:ea typeface="Noto Serif Bold"/>
                <a:cs typeface="Noto Serif Bold"/>
                <a:sym typeface="Noto Serif Bold"/>
              </a:rPr>
              <a:t>STAKEHOLDERS DIRECTOS</a:t>
            </a:r>
          </a:p>
        </p:txBody>
      </p:sp>
      <p:grpSp>
        <p:nvGrpSpPr>
          <p:cNvPr name="Group 3" id="3"/>
          <p:cNvGrpSpPr/>
          <p:nvPr/>
        </p:nvGrpSpPr>
        <p:grpSpPr>
          <a:xfrm rot="0">
            <a:off x="2298316" y="6282824"/>
            <a:ext cx="4381957" cy="2411517"/>
            <a:chOff x="0" y="0"/>
            <a:chExt cx="4892275" cy="2692359"/>
          </a:xfrm>
        </p:grpSpPr>
        <p:sp>
          <p:nvSpPr>
            <p:cNvPr name="Freeform 4" id="4"/>
            <p:cNvSpPr/>
            <p:nvPr/>
          </p:nvSpPr>
          <p:spPr>
            <a:xfrm flipH="false" flipV="false" rot="0">
              <a:off x="0" y="0"/>
              <a:ext cx="4892275" cy="2692359"/>
            </a:xfrm>
            <a:custGeom>
              <a:avLst/>
              <a:gdLst/>
              <a:ahLst/>
              <a:cxnLst/>
              <a:rect r="r" b="b" t="t" l="l"/>
              <a:pathLst>
                <a:path h="2692359" w="4892275">
                  <a:moveTo>
                    <a:pt x="4767815" y="2692359"/>
                  </a:moveTo>
                  <a:lnTo>
                    <a:pt x="124460" y="2692359"/>
                  </a:lnTo>
                  <a:cubicBezTo>
                    <a:pt x="55880" y="2692359"/>
                    <a:pt x="0" y="2636479"/>
                    <a:pt x="0" y="2567899"/>
                  </a:cubicBezTo>
                  <a:lnTo>
                    <a:pt x="0" y="124460"/>
                  </a:lnTo>
                  <a:cubicBezTo>
                    <a:pt x="0" y="55880"/>
                    <a:pt x="55880" y="0"/>
                    <a:pt x="124460" y="0"/>
                  </a:cubicBezTo>
                  <a:lnTo>
                    <a:pt x="4767815" y="0"/>
                  </a:lnTo>
                  <a:cubicBezTo>
                    <a:pt x="4836395" y="0"/>
                    <a:pt x="4892275" y="55880"/>
                    <a:pt x="4892275" y="124460"/>
                  </a:cubicBezTo>
                  <a:lnTo>
                    <a:pt x="4892275" y="2567899"/>
                  </a:lnTo>
                  <a:cubicBezTo>
                    <a:pt x="4892275" y="2636479"/>
                    <a:pt x="4836395" y="2692359"/>
                    <a:pt x="4767815" y="2692359"/>
                  </a:cubicBezTo>
                  <a:close/>
                </a:path>
              </a:pathLst>
            </a:custGeom>
            <a:solidFill>
              <a:srgbClr val="062E64"/>
            </a:solidFill>
          </p:spPr>
        </p:sp>
      </p:grpSp>
      <p:sp>
        <p:nvSpPr>
          <p:cNvPr name="AutoShape 5" id="5"/>
          <p:cNvSpPr/>
          <p:nvPr/>
        </p:nvSpPr>
        <p:spPr>
          <a:xfrm flipH="true">
            <a:off x="4508616" y="5445098"/>
            <a:ext cx="6002" cy="1151615"/>
          </a:xfrm>
          <a:prstGeom prst="line">
            <a:avLst/>
          </a:prstGeom>
          <a:ln cap="flat" w="180975">
            <a:solidFill>
              <a:srgbClr val="062E64"/>
            </a:solidFill>
            <a:prstDash val="solid"/>
            <a:headEnd type="none" len="sm" w="sm"/>
            <a:tailEnd type="none" len="sm" w="sm"/>
          </a:ln>
        </p:spPr>
      </p:sp>
      <p:sp>
        <p:nvSpPr>
          <p:cNvPr name="AutoShape 6" id="6"/>
          <p:cNvSpPr/>
          <p:nvPr/>
        </p:nvSpPr>
        <p:spPr>
          <a:xfrm flipV="true">
            <a:off x="4489294" y="5285258"/>
            <a:ext cx="11175037" cy="19806"/>
          </a:xfrm>
          <a:prstGeom prst="line">
            <a:avLst/>
          </a:prstGeom>
          <a:ln cap="flat" w="38100">
            <a:solidFill>
              <a:srgbClr val="575757"/>
            </a:solidFill>
            <a:prstDash val="solid"/>
            <a:headEnd type="none" len="sm" w="sm"/>
            <a:tailEnd type="none" len="sm" w="sm"/>
          </a:ln>
        </p:spPr>
      </p:sp>
      <p:sp>
        <p:nvSpPr>
          <p:cNvPr name="AutoShape 7" id="7"/>
          <p:cNvSpPr/>
          <p:nvPr/>
        </p:nvSpPr>
        <p:spPr>
          <a:xfrm flipV="true">
            <a:off x="7383002" y="4133643"/>
            <a:ext cx="6002" cy="1151615"/>
          </a:xfrm>
          <a:prstGeom prst="line">
            <a:avLst/>
          </a:prstGeom>
          <a:ln cap="flat" w="180975">
            <a:solidFill>
              <a:srgbClr val="127AB0"/>
            </a:solidFill>
            <a:prstDash val="solid"/>
            <a:headEnd type="none" len="sm" w="sm"/>
            <a:tailEnd type="none" len="sm" w="sm"/>
          </a:ln>
        </p:spPr>
      </p:sp>
      <p:sp>
        <p:nvSpPr>
          <p:cNvPr name="Freeform 8" id="8"/>
          <p:cNvSpPr/>
          <p:nvPr/>
        </p:nvSpPr>
        <p:spPr>
          <a:xfrm flipH="false" flipV="false" rot="0">
            <a:off x="6922564" y="4822888"/>
            <a:ext cx="1058996" cy="1058996"/>
          </a:xfrm>
          <a:custGeom>
            <a:avLst/>
            <a:gdLst/>
            <a:ahLst/>
            <a:cxnLst/>
            <a:rect r="r" b="b" t="t" l="l"/>
            <a:pathLst>
              <a:path h="1058996" w="1058996">
                <a:moveTo>
                  <a:pt x="0" y="0"/>
                </a:moveTo>
                <a:lnTo>
                  <a:pt x="1058996" y="0"/>
                </a:lnTo>
                <a:lnTo>
                  <a:pt x="1058996" y="1058997"/>
                </a:lnTo>
                <a:lnTo>
                  <a:pt x="0" y="105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7045380" y="4945704"/>
            <a:ext cx="813365" cy="813365"/>
          </a:xfrm>
          <a:custGeom>
            <a:avLst/>
            <a:gdLst/>
            <a:ahLst/>
            <a:cxnLst/>
            <a:rect r="r" b="b" t="t" l="l"/>
            <a:pathLst>
              <a:path h="813365" w="813365">
                <a:moveTo>
                  <a:pt x="0" y="0"/>
                </a:moveTo>
                <a:lnTo>
                  <a:pt x="813365" y="0"/>
                </a:lnTo>
                <a:lnTo>
                  <a:pt x="813365" y="813365"/>
                </a:lnTo>
                <a:lnTo>
                  <a:pt x="0" y="813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3959796" y="4822888"/>
            <a:ext cx="1058996" cy="1058996"/>
          </a:xfrm>
          <a:custGeom>
            <a:avLst/>
            <a:gdLst/>
            <a:ahLst/>
            <a:cxnLst/>
            <a:rect r="r" b="b" t="t" l="l"/>
            <a:pathLst>
              <a:path h="1058996" w="1058996">
                <a:moveTo>
                  <a:pt x="0" y="0"/>
                </a:moveTo>
                <a:lnTo>
                  <a:pt x="1058996" y="0"/>
                </a:lnTo>
                <a:lnTo>
                  <a:pt x="1058996" y="1058997"/>
                </a:lnTo>
                <a:lnTo>
                  <a:pt x="0" y="105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4082612" y="4945704"/>
            <a:ext cx="813365" cy="813365"/>
          </a:xfrm>
          <a:custGeom>
            <a:avLst/>
            <a:gdLst/>
            <a:ahLst/>
            <a:cxnLst/>
            <a:rect r="r" b="b" t="t" l="l"/>
            <a:pathLst>
              <a:path h="813365" w="813365">
                <a:moveTo>
                  <a:pt x="0" y="0"/>
                </a:moveTo>
                <a:lnTo>
                  <a:pt x="813364" y="0"/>
                </a:lnTo>
                <a:lnTo>
                  <a:pt x="813364" y="813365"/>
                </a:lnTo>
                <a:lnTo>
                  <a:pt x="0" y="81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2" id="12"/>
          <p:cNvSpPr/>
          <p:nvPr/>
        </p:nvSpPr>
        <p:spPr>
          <a:xfrm flipH="true">
            <a:off x="10411830" y="5426864"/>
            <a:ext cx="6002" cy="1151615"/>
          </a:xfrm>
          <a:prstGeom prst="line">
            <a:avLst/>
          </a:prstGeom>
          <a:ln cap="flat" w="180975">
            <a:solidFill>
              <a:srgbClr val="485057"/>
            </a:solidFill>
            <a:prstDash val="solid"/>
            <a:headEnd type="none" len="sm" w="sm"/>
            <a:tailEnd type="none" len="sm" w="sm"/>
          </a:ln>
        </p:spPr>
      </p:sp>
      <p:sp>
        <p:nvSpPr>
          <p:cNvPr name="Freeform 13" id="13"/>
          <p:cNvSpPr/>
          <p:nvPr/>
        </p:nvSpPr>
        <p:spPr>
          <a:xfrm flipH="false" flipV="false" rot="0">
            <a:off x="9885332" y="4822888"/>
            <a:ext cx="1058996" cy="1058996"/>
          </a:xfrm>
          <a:custGeom>
            <a:avLst/>
            <a:gdLst/>
            <a:ahLst/>
            <a:cxnLst/>
            <a:rect r="r" b="b" t="t" l="l"/>
            <a:pathLst>
              <a:path h="1058996" w="1058996">
                <a:moveTo>
                  <a:pt x="0" y="0"/>
                </a:moveTo>
                <a:lnTo>
                  <a:pt x="1058997" y="0"/>
                </a:lnTo>
                <a:lnTo>
                  <a:pt x="1058997" y="1058997"/>
                </a:lnTo>
                <a:lnTo>
                  <a:pt x="0" y="105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008148" y="4945704"/>
            <a:ext cx="813365" cy="813365"/>
          </a:xfrm>
          <a:custGeom>
            <a:avLst/>
            <a:gdLst/>
            <a:ahLst/>
            <a:cxnLst/>
            <a:rect r="r" b="b" t="t" l="l"/>
            <a:pathLst>
              <a:path h="813365" w="813365">
                <a:moveTo>
                  <a:pt x="0" y="0"/>
                </a:moveTo>
                <a:lnTo>
                  <a:pt x="813365" y="0"/>
                </a:lnTo>
                <a:lnTo>
                  <a:pt x="813365" y="813365"/>
                </a:lnTo>
                <a:lnTo>
                  <a:pt x="0" y="8133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15" id="15"/>
          <p:cNvSpPr/>
          <p:nvPr/>
        </p:nvSpPr>
        <p:spPr>
          <a:xfrm flipV="true">
            <a:off x="13423333" y="4133643"/>
            <a:ext cx="6002" cy="1151615"/>
          </a:xfrm>
          <a:prstGeom prst="line">
            <a:avLst/>
          </a:prstGeom>
          <a:ln cap="flat" w="180975">
            <a:solidFill>
              <a:srgbClr val="0097B2"/>
            </a:solidFill>
            <a:prstDash val="solid"/>
            <a:headEnd type="none" len="sm" w="sm"/>
            <a:tailEnd type="none" len="sm" w="sm"/>
          </a:ln>
        </p:spPr>
      </p:sp>
      <p:sp>
        <p:nvSpPr>
          <p:cNvPr name="Freeform 16" id="16"/>
          <p:cNvSpPr/>
          <p:nvPr/>
        </p:nvSpPr>
        <p:spPr>
          <a:xfrm flipH="false" flipV="false" rot="0">
            <a:off x="12906775" y="4822888"/>
            <a:ext cx="1058996" cy="1058996"/>
          </a:xfrm>
          <a:custGeom>
            <a:avLst/>
            <a:gdLst/>
            <a:ahLst/>
            <a:cxnLst/>
            <a:rect r="r" b="b" t="t" l="l"/>
            <a:pathLst>
              <a:path h="1058996" w="1058996">
                <a:moveTo>
                  <a:pt x="0" y="0"/>
                </a:moveTo>
                <a:lnTo>
                  <a:pt x="1058996" y="0"/>
                </a:lnTo>
                <a:lnTo>
                  <a:pt x="1058996" y="1058997"/>
                </a:lnTo>
                <a:lnTo>
                  <a:pt x="0" y="105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3029591" y="4945704"/>
            <a:ext cx="813365" cy="813365"/>
          </a:xfrm>
          <a:custGeom>
            <a:avLst/>
            <a:gdLst/>
            <a:ahLst/>
            <a:cxnLst/>
            <a:rect r="r" b="b" t="t" l="l"/>
            <a:pathLst>
              <a:path h="813365" w="813365">
                <a:moveTo>
                  <a:pt x="0" y="0"/>
                </a:moveTo>
                <a:lnTo>
                  <a:pt x="813364" y="0"/>
                </a:lnTo>
                <a:lnTo>
                  <a:pt x="813364" y="813365"/>
                </a:lnTo>
                <a:lnTo>
                  <a:pt x="0" y="8133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451903" y="7202128"/>
            <a:ext cx="4024643" cy="1057267"/>
          </a:xfrm>
          <a:prstGeom prst="rect">
            <a:avLst/>
          </a:prstGeom>
        </p:spPr>
        <p:txBody>
          <a:bodyPr anchor="t" rtlCol="false" tIns="0" lIns="0" bIns="0" rIns="0">
            <a:spAutoFit/>
          </a:bodyPr>
          <a:lstStyle/>
          <a:p>
            <a:pPr algn="ctr">
              <a:lnSpc>
                <a:spcPts val="1723"/>
              </a:lnSpc>
            </a:pPr>
            <a:r>
              <a:rPr lang="en-US" sz="1498" spc="62">
                <a:solidFill>
                  <a:srgbClr val="FFFFFF"/>
                </a:solidFill>
                <a:latin typeface="Montaser Arabic"/>
                <a:ea typeface="Montaser Arabic"/>
                <a:cs typeface="Montaser Arabic"/>
                <a:sym typeface="Montaser Arabic"/>
              </a:rPr>
              <a:t>Realizar reuniones semanales para revisar el progreso del proyecto, discutir cualquier problema o riesgo identificado, y planificar las actividades para la siguiente semana</a:t>
            </a:r>
          </a:p>
        </p:txBody>
      </p:sp>
      <p:grpSp>
        <p:nvGrpSpPr>
          <p:cNvPr name="Group 19" id="19"/>
          <p:cNvGrpSpPr/>
          <p:nvPr/>
        </p:nvGrpSpPr>
        <p:grpSpPr>
          <a:xfrm rot="0">
            <a:off x="8220851" y="6282824"/>
            <a:ext cx="4381957" cy="2411517"/>
            <a:chOff x="0" y="0"/>
            <a:chExt cx="4892275" cy="2692359"/>
          </a:xfrm>
        </p:grpSpPr>
        <p:sp>
          <p:nvSpPr>
            <p:cNvPr name="Freeform 20" id="20"/>
            <p:cNvSpPr/>
            <p:nvPr/>
          </p:nvSpPr>
          <p:spPr>
            <a:xfrm flipH="false" flipV="false" rot="0">
              <a:off x="0" y="0"/>
              <a:ext cx="4892275" cy="2692359"/>
            </a:xfrm>
            <a:custGeom>
              <a:avLst/>
              <a:gdLst/>
              <a:ahLst/>
              <a:cxnLst/>
              <a:rect r="r" b="b" t="t" l="l"/>
              <a:pathLst>
                <a:path h="2692359" w="4892275">
                  <a:moveTo>
                    <a:pt x="4767815" y="2692359"/>
                  </a:moveTo>
                  <a:lnTo>
                    <a:pt x="124460" y="2692359"/>
                  </a:lnTo>
                  <a:cubicBezTo>
                    <a:pt x="55880" y="2692359"/>
                    <a:pt x="0" y="2636479"/>
                    <a:pt x="0" y="2567899"/>
                  </a:cubicBezTo>
                  <a:lnTo>
                    <a:pt x="0" y="124460"/>
                  </a:lnTo>
                  <a:cubicBezTo>
                    <a:pt x="0" y="55880"/>
                    <a:pt x="55880" y="0"/>
                    <a:pt x="124460" y="0"/>
                  </a:cubicBezTo>
                  <a:lnTo>
                    <a:pt x="4767815" y="0"/>
                  </a:lnTo>
                  <a:cubicBezTo>
                    <a:pt x="4836395" y="0"/>
                    <a:pt x="4892275" y="55880"/>
                    <a:pt x="4892275" y="124460"/>
                  </a:cubicBezTo>
                  <a:lnTo>
                    <a:pt x="4892275" y="2567899"/>
                  </a:lnTo>
                  <a:cubicBezTo>
                    <a:pt x="4892275" y="2636479"/>
                    <a:pt x="4836395" y="2692359"/>
                    <a:pt x="4767815" y="2692359"/>
                  </a:cubicBezTo>
                  <a:close/>
                </a:path>
              </a:pathLst>
            </a:custGeom>
            <a:solidFill>
              <a:srgbClr val="485057"/>
            </a:solidFill>
          </p:spPr>
        </p:sp>
      </p:grpSp>
      <p:sp>
        <p:nvSpPr>
          <p:cNvPr name="TextBox 21" id="21"/>
          <p:cNvSpPr txBox="true"/>
          <p:nvPr/>
        </p:nvSpPr>
        <p:spPr>
          <a:xfrm rot="0">
            <a:off x="8530834" y="7202128"/>
            <a:ext cx="3773994" cy="1057267"/>
          </a:xfrm>
          <a:prstGeom prst="rect">
            <a:avLst/>
          </a:prstGeom>
        </p:spPr>
        <p:txBody>
          <a:bodyPr anchor="t" rtlCol="false" tIns="0" lIns="0" bIns="0" rIns="0">
            <a:spAutoFit/>
          </a:bodyPr>
          <a:lstStyle/>
          <a:p>
            <a:pPr algn="ctr">
              <a:lnSpc>
                <a:spcPts val="1723"/>
              </a:lnSpc>
            </a:pPr>
            <a:r>
              <a:rPr lang="en-US" sz="1498" spc="62">
                <a:solidFill>
                  <a:srgbClr val="FFFFFF"/>
                </a:solidFill>
                <a:latin typeface="Montaser Arabic"/>
                <a:ea typeface="Montaser Arabic"/>
                <a:cs typeface="Montaser Arabic"/>
                <a:sym typeface="Montaser Arabic"/>
              </a:rPr>
              <a:t>Project Manager, Analista de Seguridad, Especialista en Políticas de Seguridad, Administrador de Sistemas, y otros miembros clave del equipo.</a:t>
            </a:r>
          </a:p>
        </p:txBody>
      </p:sp>
      <p:grpSp>
        <p:nvGrpSpPr>
          <p:cNvPr name="Group 22" id="22"/>
          <p:cNvGrpSpPr/>
          <p:nvPr/>
        </p:nvGrpSpPr>
        <p:grpSpPr>
          <a:xfrm rot="0">
            <a:off x="5359838" y="2011322"/>
            <a:ext cx="4381957" cy="2411517"/>
            <a:chOff x="0" y="0"/>
            <a:chExt cx="4892275" cy="2692359"/>
          </a:xfrm>
        </p:grpSpPr>
        <p:sp>
          <p:nvSpPr>
            <p:cNvPr name="Freeform 23" id="23"/>
            <p:cNvSpPr/>
            <p:nvPr/>
          </p:nvSpPr>
          <p:spPr>
            <a:xfrm flipH="false" flipV="false" rot="0">
              <a:off x="0" y="0"/>
              <a:ext cx="4892275" cy="2692359"/>
            </a:xfrm>
            <a:custGeom>
              <a:avLst/>
              <a:gdLst/>
              <a:ahLst/>
              <a:cxnLst/>
              <a:rect r="r" b="b" t="t" l="l"/>
              <a:pathLst>
                <a:path h="2692359" w="4892275">
                  <a:moveTo>
                    <a:pt x="4767815" y="2692359"/>
                  </a:moveTo>
                  <a:lnTo>
                    <a:pt x="124460" y="2692359"/>
                  </a:lnTo>
                  <a:cubicBezTo>
                    <a:pt x="55880" y="2692359"/>
                    <a:pt x="0" y="2636479"/>
                    <a:pt x="0" y="2567899"/>
                  </a:cubicBezTo>
                  <a:lnTo>
                    <a:pt x="0" y="124460"/>
                  </a:lnTo>
                  <a:cubicBezTo>
                    <a:pt x="0" y="55880"/>
                    <a:pt x="55880" y="0"/>
                    <a:pt x="124460" y="0"/>
                  </a:cubicBezTo>
                  <a:lnTo>
                    <a:pt x="4767815" y="0"/>
                  </a:lnTo>
                  <a:cubicBezTo>
                    <a:pt x="4836395" y="0"/>
                    <a:pt x="4892275" y="55880"/>
                    <a:pt x="4892275" y="124460"/>
                  </a:cubicBezTo>
                  <a:lnTo>
                    <a:pt x="4892275" y="2567899"/>
                  </a:lnTo>
                  <a:cubicBezTo>
                    <a:pt x="4892275" y="2636479"/>
                    <a:pt x="4836395" y="2692359"/>
                    <a:pt x="4767815" y="2692359"/>
                  </a:cubicBezTo>
                  <a:close/>
                </a:path>
              </a:pathLst>
            </a:custGeom>
            <a:solidFill>
              <a:srgbClr val="127AB0"/>
            </a:solidFill>
          </p:spPr>
        </p:sp>
      </p:grpSp>
      <p:sp>
        <p:nvSpPr>
          <p:cNvPr name="TextBox 24" id="24"/>
          <p:cNvSpPr txBox="true"/>
          <p:nvPr/>
        </p:nvSpPr>
        <p:spPr>
          <a:xfrm rot="0">
            <a:off x="5663819" y="3217080"/>
            <a:ext cx="3773994" cy="219067"/>
          </a:xfrm>
          <a:prstGeom prst="rect">
            <a:avLst/>
          </a:prstGeom>
        </p:spPr>
        <p:txBody>
          <a:bodyPr anchor="t" rtlCol="false" tIns="0" lIns="0" bIns="0" rIns="0">
            <a:spAutoFit/>
          </a:bodyPr>
          <a:lstStyle/>
          <a:p>
            <a:pPr algn="ctr">
              <a:lnSpc>
                <a:spcPts val="1723"/>
              </a:lnSpc>
            </a:pPr>
            <a:r>
              <a:rPr lang="en-US" sz="1498" spc="62">
                <a:solidFill>
                  <a:srgbClr val="FFFFFF"/>
                </a:solidFill>
                <a:latin typeface="Montaser Arabic"/>
                <a:ea typeface="Montaser Arabic"/>
                <a:cs typeface="Montaser Arabic"/>
                <a:sym typeface="Montaser Arabic"/>
              </a:rPr>
              <a:t>Reuniones semanales</a:t>
            </a:r>
          </a:p>
        </p:txBody>
      </p:sp>
      <p:grpSp>
        <p:nvGrpSpPr>
          <p:cNvPr name="Group 25" id="25"/>
          <p:cNvGrpSpPr/>
          <p:nvPr/>
        </p:nvGrpSpPr>
        <p:grpSpPr>
          <a:xfrm rot="0">
            <a:off x="11282374" y="2011322"/>
            <a:ext cx="4381957" cy="2411517"/>
            <a:chOff x="0" y="0"/>
            <a:chExt cx="4892275" cy="2692359"/>
          </a:xfrm>
        </p:grpSpPr>
        <p:sp>
          <p:nvSpPr>
            <p:cNvPr name="Freeform 26" id="26"/>
            <p:cNvSpPr/>
            <p:nvPr/>
          </p:nvSpPr>
          <p:spPr>
            <a:xfrm flipH="false" flipV="false" rot="0">
              <a:off x="0" y="0"/>
              <a:ext cx="4892275" cy="2692359"/>
            </a:xfrm>
            <a:custGeom>
              <a:avLst/>
              <a:gdLst/>
              <a:ahLst/>
              <a:cxnLst/>
              <a:rect r="r" b="b" t="t" l="l"/>
              <a:pathLst>
                <a:path h="2692359" w="4892275">
                  <a:moveTo>
                    <a:pt x="4767815" y="2692359"/>
                  </a:moveTo>
                  <a:lnTo>
                    <a:pt x="124460" y="2692359"/>
                  </a:lnTo>
                  <a:cubicBezTo>
                    <a:pt x="55880" y="2692359"/>
                    <a:pt x="0" y="2636479"/>
                    <a:pt x="0" y="2567899"/>
                  </a:cubicBezTo>
                  <a:lnTo>
                    <a:pt x="0" y="124460"/>
                  </a:lnTo>
                  <a:cubicBezTo>
                    <a:pt x="0" y="55880"/>
                    <a:pt x="55880" y="0"/>
                    <a:pt x="124460" y="0"/>
                  </a:cubicBezTo>
                  <a:lnTo>
                    <a:pt x="4767815" y="0"/>
                  </a:lnTo>
                  <a:cubicBezTo>
                    <a:pt x="4836395" y="0"/>
                    <a:pt x="4892275" y="55880"/>
                    <a:pt x="4892275" y="124460"/>
                  </a:cubicBezTo>
                  <a:lnTo>
                    <a:pt x="4892275" y="2567899"/>
                  </a:lnTo>
                  <a:cubicBezTo>
                    <a:pt x="4892275" y="2636479"/>
                    <a:pt x="4836395" y="2692359"/>
                    <a:pt x="4767815" y="2692359"/>
                  </a:cubicBezTo>
                  <a:close/>
                </a:path>
              </a:pathLst>
            </a:custGeom>
            <a:solidFill>
              <a:srgbClr val="0097B2"/>
            </a:solidFill>
          </p:spPr>
        </p:sp>
      </p:grpSp>
      <p:sp>
        <p:nvSpPr>
          <p:cNvPr name="TextBox 27" id="27"/>
          <p:cNvSpPr txBox="true"/>
          <p:nvPr/>
        </p:nvSpPr>
        <p:spPr>
          <a:xfrm rot="0">
            <a:off x="11586355" y="2907513"/>
            <a:ext cx="3773994" cy="1057267"/>
          </a:xfrm>
          <a:prstGeom prst="rect">
            <a:avLst/>
          </a:prstGeom>
        </p:spPr>
        <p:txBody>
          <a:bodyPr anchor="t" rtlCol="false" tIns="0" lIns="0" bIns="0" rIns="0">
            <a:spAutoFit/>
          </a:bodyPr>
          <a:lstStyle/>
          <a:p>
            <a:pPr algn="ctr">
              <a:lnSpc>
                <a:spcPts val="1723"/>
              </a:lnSpc>
            </a:pPr>
            <a:r>
              <a:rPr lang="en-US" sz="1498" spc="62">
                <a:solidFill>
                  <a:srgbClr val="FFFFFF"/>
                </a:solidFill>
                <a:latin typeface="Montaser Arabic"/>
                <a:ea typeface="Montaser Arabic"/>
                <a:cs typeface="Montaser Arabic"/>
                <a:sym typeface="Montaser Arabic"/>
              </a:rPr>
              <a:t>Asegurar la alineación de todos los miembros del equipo con los objetivos del proyecto y resolver cualquier obstáculo de manera oportuna.</a:t>
            </a:r>
          </a:p>
        </p:txBody>
      </p:sp>
      <p:sp>
        <p:nvSpPr>
          <p:cNvPr name="TextBox 28" id="28"/>
          <p:cNvSpPr txBox="true"/>
          <p:nvPr/>
        </p:nvSpPr>
        <p:spPr>
          <a:xfrm rot="0">
            <a:off x="3457936" y="6730534"/>
            <a:ext cx="2062715" cy="284251"/>
          </a:xfrm>
          <a:prstGeom prst="rect">
            <a:avLst/>
          </a:prstGeom>
        </p:spPr>
        <p:txBody>
          <a:bodyPr anchor="t" rtlCol="false" tIns="0" lIns="0" bIns="0" rIns="0">
            <a:spAutoFit/>
          </a:bodyPr>
          <a:lstStyle/>
          <a:p>
            <a:pPr algn="l">
              <a:lnSpc>
                <a:spcPts val="2230"/>
              </a:lnSpc>
            </a:pPr>
            <a:r>
              <a:rPr lang="en-US" sz="1974" spc="31">
                <a:solidFill>
                  <a:srgbClr val="FFFFFF"/>
                </a:solidFill>
                <a:latin typeface="Montaser Arabic Bold"/>
                <a:ea typeface="Montaser Arabic Bold"/>
                <a:cs typeface="Montaser Arabic Bold"/>
                <a:sym typeface="Montaser Arabic Bold"/>
              </a:rPr>
              <a:t>DESCRIPCIÓN</a:t>
            </a:r>
          </a:p>
        </p:txBody>
      </p:sp>
      <p:sp>
        <p:nvSpPr>
          <p:cNvPr name="TextBox 29" id="29"/>
          <p:cNvSpPr txBox="true"/>
          <p:nvPr/>
        </p:nvSpPr>
        <p:spPr>
          <a:xfrm rot="0">
            <a:off x="6517343" y="2736268"/>
            <a:ext cx="2066948" cy="284251"/>
          </a:xfrm>
          <a:prstGeom prst="rect">
            <a:avLst/>
          </a:prstGeom>
        </p:spPr>
        <p:txBody>
          <a:bodyPr anchor="t" rtlCol="false" tIns="0" lIns="0" bIns="0" rIns="0">
            <a:spAutoFit/>
          </a:bodyPr>
          <a:lstStyle/>
          <a:p>
            <a:pPr algn="ctr">
              <a:lnSpc>
                <a:spcPts val="2230"/>
              </a:lnSpc>
            </a:pPr>
            <a:r>
              <a:rPr lang="en-US" sz="1974" spc="31">
                <a:solidFill>
                  <a:srgbClr val="FFFFFF"/>
                </a:solidFill>
                <a:latin typeface="Montaser Arabic Bold"/>
                <a:ea typeface="Montaser Arabic Bold"/>
                <a:cs typeface="Montaser Arabic Bold"/>
                <a:sym typeface="Montaser Arabic Bold"/>
              </a:rPr>
              <a:t>FRECUENCIA</a:t>
            </a:r>
          </a:p>
        </p:txBody>
      </p:sp>
      <p:sp>
        <p:nvSpPr>
          <p:cNvPr name="TextBox 30" id="30"/>
          <p:cNvSpPr txBox="true"/>
          <p:nvPr/>
        </p:nvSpPr>
        <p:spPr>
          <a:xfrm rot="0">
            <a:off x="9252209" y="6693251"/>
            <a:ext cx="2319242" cy="284251"/>
          </a:xfrm>
          <a:prstGeom prst="rect">
            <a:avLst/>
          </a:prstGeom>
        </p:spPr>
        <p:txBody>
          <a:bodyPr anchor="t" rtlCol="false" tIns="0" lIns="0" bIns="0" rIns="0">
            <a:spAutoFit/>
          </a:bodyPr>
          <a:lstStyle/>
          <a:p>
            <a:pPr algn="ctr">
              <a:lnSpc>
                <a:spcPts val="2230"/>
              </a:lnSpc>
            </a:pPr>
            <a:r>
              <a:rPr lang="en-US" sz="1974" spc="31">
                <a:solidFill>
                  <a:srgbClr val="FFFFFF"/>
                </a:solidFill>
                <a:latin typeface="Montaser Arabic Bold"/>
                <a:ea typeface="Montaser Arabic Bold"/>
                <a:cs typeface="Montaser Arabic Bold"/>
                <a:sym typeface="Montaser Arabic Bold"/>
              </a:rPr>
              <a:t>PARTICIPANTES</a:t>
            </a:r>
          </a:p>
        </p:txBody>
      </p:sp>
      <p:sp>
        <p:nvSpPr>
          <p:cNvPr name="TextBox 31" id="31"/>
          <p:cNvSpPr txBox="true"/>
          <p:nvPr/>
        </p:nvSpPr>
        <p:spPr>
          <a:xfrm rot="0">
            <a:off x="12670639" y="2442492"/>
            <a:ext cx="1605427" cy="284251"/>
          </a:xfrm>
          <a:prstGeom prst="rect">
            <a:avLst/>
          </a:prstGeom>
        </p:spPr>
        <p:txBody>
          <a:bodyPr anchor="t" rtlCol="false" tIns="0" lIns="0" bIns="0" rIns="0">
            <a:spAutoFit/>
          </a:bodyPr>
          <a:lstStyle/>
          <a:p>
            <a:pPr algn="ctr">
              <a:lnSpc>
                <a:spcPts val="2230"/>
              </a:lnSpc>
            </a:pPr>
            <a:r>
              <a:rPr lang="en-US" sz="1974" spc="31">
                <a:solidFill>
                  <a:srgbClr val="FFFFFF"/>
                </a:solidFill>
                <a:latin typeface="Montaser Arabic Bold"/>
                <a:ea typeface="Montaser Arabic Bold"/>
                <a:cs typeface="Montaser Arabic Bold"/>
                <a:sym typeface="Montaser Arabic Bold"/>
              </a:rPr>
              <a:t>OBJETIVO</a:t>
            </a:r>
          </a:p>
        </p:txBody>
      </p:sp>
      <p:sp>
        <p:nvSpPr>
          <p:cNvPr name="TextBox 32" id="32"/>
          <p:cNvSpPr txBox="true"/>
          <p:nvPr/>
        </p:nvSpPr>
        <p:spPr>
          <a:xfrm rot="0">
            <a:off x="4617473" y="9201150"/>
            <a:ext cx="9269471" cy="481330"/>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oto Serif Bold"/>
                <a:ea typeface="Noto Serif Bold"/>
                <a:cs typeface="Noto Serif Bold"/>
                <a:sym typeface="Noto Serif Bold"/>
              </a:rPr>
              <a:t>SESIONES SEMANALES DE SEGUIMIENTO</a:t>
            </a:r>
          </a:p>
        </p:txBody>
      </p:sp>
      <p:sp>
        <p:nvSpPr>
          <p:cNvPr name="Freeform 33" id="33"/>
          <p:cNvSpPr/>
          <p:nvPr/>
        </p:nvSpPr>
        <p:spPr>
          <a:xfrm flipH="false" flipV="false" rot="0">
            <a:off x="16137286" y="468065"/>
            <a:ext cx="1449614" cy="1449614"/>
          </a:xfrm>
          <a:custGeom>
            <a:avLst/>
            <a:gdLst/>
            <a:ahLst/>
            <a:cxnLst/>
            <a:rect r="r" b="b" t="t" l="l"/>
            <a:pathLst>
              <a:path h="1449614" w="1449614">
                <a:moveTo>
                  <a:pt x="0" y="0"/>
                </a:moveTo>
                <a:lnTo>
                  <a:pt x="1449614" y="0"/>
                </a:lnTo>
                <a:lnTo>
                  <a:pt x="1449614" y="1449614"/>
                </a:lnTo>
                <a:lnTo>
                  <a:pt x="0" y="1449614"/>
                </a:lnTo>
                <a:lnTo>
                  <a:pt x="0" y="0"/>
                </a:lnTo>
                <a:close/>
              </a:path>
            </a:pathLst>
          </a:custGeom>
          <a:blipFill>
            <a:blip r:embed="rId12">
              <a:alphaModFix amt="50000"/>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DAGNHAvdwT4</dc:identifier>
  <dcterms:modified xsi:type="dcterms:W3CDTF">2011-08-01T06:04:30Z</dcterms:modified>
  <cp:revision>1</cp:revision>
  <dc:title>Kick off</dc:title>
</cp:coreProperties>
</file>