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Lst>
  <p:sldSz cx="12192000" cy="6858000"/>
  <p:notesSz cx="9144000" cy="6858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23"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24"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25"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26"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2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64BD368E-6B9A-4356-B326-B7F02ECDDBA5}"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2514600" y="857160"/>
            <a:ext cx="4114440" cy="2314080"/>
          </a:xfrm>
          <a:prstGeom prst="rect">
            <a:avLst/>
          </a:prstGeom>
        </p:spPr>
      </p:sp>
      <p:sp>
        <p:nvSpPr>
          <p:cNvPr id="144" name="PlaceHolder 2"/>
          <p:cNvSpPr>
            <a:spLocks noGrp="1"/>
          </p:cNvSpPr>
          <p:nvPr>
            <p:ph type="body"/>
          </p:nvPr>
        </p:nvSpPr>
        <p:spPr>
          <a:xfrm>
            <a:off x="914400" y="3300480"/>
            <a:ext cx="7314840" cy="2700000"/>
          </a:xfrm>
          <a:prstGeom prst="rect">
            <a:avLst/>
          </a:prstGeom>
        </p:spPr>
        <p:txBody>
          <a:bodyPr>
            <a:noAutofit/>
          </a:bodyPr>
          <a:p>
            <a:pPr marL="216000" indent="-216000">
              <a:lnSpc>
                <a:spcPct val="100000"/>
              </a:lnSpc>
            </a:pPr>
            <a:r>
              <a:rPr b="1" lang="en-IN" sz="2000" spc="-1" strike="noStrike">
                <a:latin typeface="Arial"/>
              </a:rPr>
              <a:t>Image Link: </a:t>
            </a:r>
            <a:r>
              <a:rPr b="0" lang="en-IN" sz="2000" spc="-1" strike="noStrike">
                <a:latin typeface="Arial"/>
              </a:rPr>
              <a:t>https://www.vecteezy.com/vector-art/477470-people-inside-bank-office-design-concept</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1" lang="en-IN" sz="2000" spc="-1" strike="noStrike">
                <a:latin typeface="Arial"/>
              </a:rPr>
              <a:t>Notes:</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The world of business has completely changed and revolves around its customers more than ever. The customer-centric approach is the new norm in today’s market. The reason for that is the ample choices people have when choosing a product/service.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In this era of businesses fighting against each other to better serve and seize customers from their competitors, the need for them to grow and retain their existing customer base is very important.</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But similar to the process of acquiring customers, there is a huge cost associated with the process of retaining existing customers too. (by giving discounts, targeted offers, etc.)</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So, you might think, do they need to retain every single customer? Well, not really. In every business, some customers create more value for the business by being a loyal customer and some are just one-time buyers. Identifying such groups of customers and targeting only the high-value customers will help the business to at least sustain in this competitive market.</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Now, the real challenge begins — </a:t>
            </a:r>
            <a:r>
              <a:rPr b="1" lang="en-IN" sz="1200" spc="-1" strike="noStrike">
                <a:solidFill>
                  <a:srgbClr val="000000"/>
                </a:solidFill>
                <a:latin typeface="+mn-lt"/>
                <a:ea typeface="+mn-ea"/>
              </a:rPr>
              <a:t>How to find the customer value? </a:t>
            </a:r>
            <a:r>
              <a:rPr b="0" lang="en-IN" sz="1200" spc="-1" strike="noStrike">
                <a:solidFill>
                  <a:srgbClr val="000000"/>
                </a:solidFill>
                <a:latin typeface="+mn-lt"/>
                <a:ea typeface="+mn-ea"/>
              </a:rPr>
              <a:t>Before answering this question, let’s just define what does “customer value” means.</a:t>
            </a:r>
            <a:endParaRPr b="0" lang="en-IN" sz="1200" spc="-1" strike="noStrike">
              <a:latin typeface="Arial"/>
            </a:endParaRPr>
          </a:p>
          <a:p>
            <a:pPr marL="216000" indent="-216000">
              <a:lnSpc>
                <a:spcPct val="100000"/>
              </a:lnSpc>
            </a:pPr>
            <a:endParaRPr b="0" lang="en-IN" sz="1200" spc="-1" strike="noStrike">
              <a:latin typeface="Arial"/>
            </a:endParaRPr>
          </a:p>
        </p:txBody>
      </p:sp>
      <p:sp>
        <p:nvSpPr>
          <p:cNvPr id="145" name="TextShape 3"/>
          <p:cNvSpPr txBox="1"/>
          <p:nvPr/>
        </p:nvSpPr>
        <p:spPr>
          <a:xfrm>
            <a:off x="5179320" y="6513840"/>
            <a:ext cx="3962160" cy="343800"/>
          </a:xfrm>
          <a:prstGeom prst="rect">
            <a:avLst/>
          </a:prstGeom>
          <a:noFill/>
          <a:ln>
            <a:noFill/>
          </a:ln>
        </p:spPr>
        <p:txBody>
          <a:bodyPr lIns="90000" rIns="90000" tIns="45000" bIns="45000">
            <a:noAutofit/>
          </a:bodyPr>
          <a:p>
            <a:pPr>
              <a:lnSpc>
                <a:spcPct val="100000"/>
              </a:lnSpc>
            </a:pPr>
            <a:fld id="{3406C893-4EE7-4C97-B86D-0C648DE977D2}" type="slidenum">
              <a:rPr b="0" lang="en-IN" sz="1800" spc="-1" strike="noStrike">
                <a:solidFill>
                  <a:srgbClr val="000000"/>
                </a:solidFill>
                <a:latin typeface="+mn-lt"/>
                <a:ea typeface="+mn-ea"/>
              </a:rPr>
              <a:t>&lt;number&gt;</a:t>
            </a:fld>
            <a:endParaRPr b="0" lang="en-IN" sz="1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2514600" y="857160"/>
            <a:ext cx="4114440" cy="2314080"/>
          </a:xfrm>
          <a:prstGeom prst="rect">
            <a:avLst/>
          </a:prstGeom>
        </p:spPr>
      </p:sp>
      <p:sp>
        <p:nvSpPr>
          <p:cNvPr id="147" name="PlaceHolder 2"/>
          <p:cNvSpPr>
            <a:spLocks noGrp="1"/>
          </p:cNvSpPr>
          <p:nvPr>
            <p:ph type="body"/>
          </p:nvPr>
        </p:nvSpPr>
        <p:spPr>
          <a:xfrm>
            <a:off x="914400" y="3300480"/>
            <a:ext cx="7314840" cy="2700000"/>
          </a:xfrm>
          <a:prstGeom prst="rect">
            <a:avLst/>
          </a:prstGeom>
        </p:spPr>
        <p:txBody>
          <a:bodyPr>
            <a:noAutofit/>
          </a:bodyPr>
          <a:p>
            <a:pPr marL="216000" indent="-216000">
              <a:lnSpc>
                <a:spcPct val="100000"/>
              </a:lnSpc>
            </a:pPr>
            <a:r>
              <a:rPr b="1" lang="en-IN" sz="2000" spc="-1" strike="noStrike">
                <a:latin typeface="Arial"/>
              </a:rPr>
              <a:t>Image Link: </a:t>
            </a:r>
            <a:r>
              <a:rPr b="0" lang="en-IN" sz="2000" spc="-1" strike="noStrike">
                <a:latin typeface="Arial"/>
              </a:rPr>
              <a:t>https://www.vecteezy.com/vector-art/160573-referral-business-people-vector-flat-illustration</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1" lang="en-IN" sz="2000" spc="-1" strike="noStrike">
                <a:latin typeface="Arial"/>
              </a:rPr>
              <a:t>Notes:</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Italian economist Vilfredo Pareto states that 80% of the effect comes from 20% of the causes, this is known as 80/20 rule or Pareto principle. Similarly, 80% of companies business comes from 20% customers. Companies need to identify those top customers and maintain the relationship with them to ensure continuous revenue. In order to maintain a long-term relationship with customers, companies need to schedule loyalty schemes such as the discount, offers, coupons, bonus point, and gifts.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Targeting a new customer is more costly than retaining existing customers because you don’t need to spend resources, time, and work hard to acquire new customers. You just have to keep the existing customers happy. Business analyst's accurately calculate customer acquisition cost using CLTV(Customer Lifetime Value).</a:t>
            </a:r>
            <a:endParaRPr b="0" lang="en-IN" sz="1200" spc="-1" strike="noStrike">
              <a:latin typeface="Arial"/>
            </a:endParaRPr>
          </a:p>
          <a:p>
            <a:pPr marL="216000" indent="-216000">
              <a:lnSpc>
                <a:spcPct val="100000"/>
              </a:lnSpc>
            </a:pPr>
            <a:endParaRPr b="0" lang="en-IN" sz="1200" spc="-1" strike="noStrike">
              <a:latin typeface="Arial"/>
            </a:endParaRPr>
          </a:p>
        </p:txBody>
      </p:sp>
      <p:sp>
        <p:nvSpPr>
          <p:cNvPr id="148" name="TextShape 3"/>
          <p:cNvSpPr txBox="1"/>
          <p:nvPr/>
        </p:nvSpPr>
        <p:spPr>
          <a:xfrm>
            <a:off x="5179320" y="6513840"/>
            <a:ext cx="3962160" cy="343800"/>
          </a:xfrm>
          <a:prstGeom prst="rect">
            <a:avLst/>
          </a:prstGeom>
          <a:noFill/>
          <a:ln>
            <a:noFill/>
          </a:ln>
        </p:spPr>
        <p:txBody>
          <a:bodyPr lIns="90000" rIns="90000" tIns="45000" bIns="45000">
            <a:noAutofit/>
          </a:bodyPr>
          <a:p>
            <a:pPr>
              <a:lnSpc>
                <a:spcPct val="100000"/>
              </a:lnSpc>
            </a:pPr>
            <a:fld id="{4F35BAE7-0EA7-449B-87AA-2DA354F2FAA6}" type="slidenum">
              <a:rPr b="0" lang="en-IN" sz="1800" spc="-1" strike="noStrike">
                <a:solidFill>
                  <a:srgbClr val="000000"/>
                </a:solidFill>
                <a:latin typeface="+mn-lt"/>
                <a:ea typeface="+mn-ea"/>
              </a:rPr>
              <a:t>&lt;number&gt;</a:t>
            </a:fld>
            <a:endParaRPr b="0" lang="en-IN" sz="18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2514600" y="857160"/>
            <a:ext cx="4114440" cy="2314080"/>
          </a:xfrm>
          <a:prstGeom prst="rect">
            <a:avLst/>
          </a:prstGeom>
        </p:spPr>
      </p:sp>
      <p:sp>
        <p:nvSpPr>
          <p:cNvPr id="150" name="PlaceHolder 2"/>
          <p:cNvSpPr>
            <a:spLocks noGrp="1"/>
          </p:cNvSpPr>
          <p:nvPr>
            <p:ph type="body"/>
          </p:nvPr>
        </p:nvSpPr>
        <p:spPr>
          <a:xfrm>
            <a:off x="914400" y="3300480"/>
            <a:ext cx="7314840" cy="2700000"/>
          </a:xfrm>
          <a:prstGeom prst="rect">
            <a:avLst/>
          </a:prstGeom>
        </p:spPr>
        <p:txBody>
          <a:bodyPr>
            <a:noAutofit/>
          </a:bodyPr>
          <a:p>
            <a:pPr marL="216000" indent="-216000">
              <a:lnSpc>
                <a:spcPct val="100000"/>
              </a:lnSpc>
            </a:pPr>
            <a:r>
              <a:rPr b="1" lang="en-IN" sz="2000" spc="-1" strike="noStrike">
                <a:latin typeface="Arial"/>
              </a:rPr>
              <a:t>Image Link:</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1" lang="en-IN" sz="2000" spc="-1" strike="noStrike">
                <a:latin typeface="Arial"/>
              </a:rPr>
              <a:t>Notes: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Customer Lifetime Value is a monetary value that represents the amount of revenue or profit a customer will give the company over the period of the relationship. CLTV demonstrates the implications of acquiring long-term customers compare to short-term customers. Customer lifetime value (CLV) can help you to answers the most important questions about sales to every company:</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How to Identify the most profitable customers?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How can a company offer the best product and make the most money?</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How to segment profitable customers?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How much budget need to spend to acquire customers?</a:t>
            </a:r>
            <a:endParaRPr b="0" lang="en-IN" sz="1200" spc="-1" strike="noStrike">
              <a:latin typeface="Arial"/>
            </a:endParaRPr>
          </a:p>
          <a:p>
            <a:pPr marL="216000" indent="-216000">
              <a:lnSpc>
                <a:spcPct val="100000"/>
              </a:lnSpc>
            </a:pPr>
            <a:endParaRPr b="0" lang="en-IN" sz="1200" spc="-1" strike="noStrike">
              <a:latin typeface="Arial"/>
            </a:endParaRPr>
          </a:p>
        </p:txBody>
      </p:sp>
      <p:sp>
        <p:nvSpPr>
          <p:cNvPr id="151" name="TextShape 3"/>
          <p:cNvSpPr txBox="1"/>
          <p:nvPr/>
        </p:nvSpPr>
        <p:spPr>
          <a:xfrm>
            <a:off x="5179320" y="6513840"/>
            <a:ext cx="3962160" cy="343800"/>
          </a:xfrm>
          <a:prstGeom prst="rect">
            <a:avLst/>
          </a:prstGeom>
          <a:noFill/>
          <a:ln>
            <a:noFill/>
          </a:ln>
        </p:spPr>
        <p:txBody>
          <a:bodyPr lIns="90000" rIns="90000" tIns="45000" bIns="45000">
            <a:noAutofit/>
          </a:bodyPr>
          <a:p>
            <a:pPr>
              <a:lnSpc>
                <a:spcPct val="100000"/>
              </a:lnSpc>
            </a:pPr>
            <a:fld id="{FD9F7DC0-EEBF-4852-AFD3-1C053EF0FCC1}" type="slidenum">
              <a:rPr b="0" lang="en-IN" sz="1800" spc="-1" strike="noStrike">
                <a:solidFill>
                  <a:srgbClr val="000000"/>
                </a:solidFill>
                <a:latin typeface="+mn-lt"/>
                <a:ea typeface="+mn-ea"/>
              </a:rPr>
              <a:t>&lt;number&gt;</a:t>
            </a:fld>
            <a:endParaRPr b="0" lang="en-IN" sz="1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2514600" y="857160"/>
            <a:ext cx="4114440" cy="2314080"/>
          </a:xfrm>
          <a:prstGeom prst="rect">
            <a:avLst/>
          </a:prstGeom>
        </p:spPr>
      </p:sp>
      <p:sp>
        <p:nvSpPr>
          <p:cNvPr id="153" name="PlaceHolder 2"/>
          <p:cNvSpPr>
            <a:spLocks noGrp="1"/>
          </p:cNvSpPr>
          <p:nvPr>
            <p:ph type="body"/>
          </p:nvPr>
        </p:nvSpPr>
        <p:spPr>
          <a:xfrm>
            <a:off x="914400" y="3300480"/>
            <a:ext cx="7314840" cy="2700000"/>
          </a:xfrm>
          <a:prstGeom prst="rect">
            <a:avLst/>
          </a:prstGeom>
        </p:spPr>
        <p:txBody>
          <a:bodyPr>
            <a:noAutofit/>
          </a:bodyPr>
          <a:p>
            <a:pPr marL="216000" indent="-216000">
              <a:lnSpc>
                <a:spcPct val="100000"/>
              </a:lnSpc>
            </a:pPr>
            <a:r>
              <a:rPr b="1" lang="en-IN" sz="2000" spc="-1" strike="noStrike">
                <a:latin typeface="Arial"/>
              </a:rPr>
              <a:t>Image Link: </a:t>
            </a:r>
            <a:r>
              <a:rPr b="0" lang="en-IN" sz="2000" spc="-1" strike="noStrike">
                <a:latin typeface="Arial"/>
              </a:rPr>
              <a:t>https://www.vecteezy.com/vector-art/664350-businessman-catching-money-with-fishing-rod</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1" lang="en-IN" sz="2000" spc="-1" strike="noStrike">
                <a:latin typeface="Arial"/>
              </a:rPr>
              <a:t>Notes: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Customer lifetime value (or CLV) is the worth of a customer over the length of their entire tenure at your bank and is a much more complex calculation than just net profit or Total Sales. Using customer lifetime value as a metric requires your entire bank to shift its focus from quarterly profits to the long-term health of customer relationships.</a:t>
            </a:r>
            <a:br/>
            <a:br/>
            <a:r>
              <a:rPr b="0" lang="en-IN" sz="1200" spc="-1" strike="noStrike">
                <a:solidFill>
                  <a:srgbClr val="000000"/>
                </a:solidFill>
                <a:latin typeface="+mn-lt"/>
                <a:ea typeface="+mn-ea"/>
              </a:rPr>
              <a:t>Not only does CLV help you track your customer profitability, but it also provides an upper limit on your customer acquisition costs. Thus, a thorough customer lifetime value analysis helps you make better-informed decisions when it comes to marketing, sales and pricing for new customers.</a:t>
            </a:r>
            <a:br/>
            <a:br/>
            <a:r>
              <a:rPr b="0" lang="en-IN" sz="1200" spc="-1" strike="noStrike">
                <a:solidFill>
                  <a:srgbClr val="000000"/>
                </a:solidFill>
                <a:latin typeface="+mn-lt"/>
                <a:ea typeface="+mn-ea"/>
              </a:rPr>
              <a:t>While using other metrics (like maximizing product value or curbing transactional costs) might be valuable to your marketing analysis, these metrics are only a distraction for your front-line employees.</a:t>
            </a:r>
            <a:br/>
            <a:br/>
            <a:r>
              <a:rPr b="0" lang="en-IN" sz="1200" spc="-1" strike="noStrike">
                <a:solidFill>
                  <a:srgbClr val="000000"/>
                </a:solidFill>
                <a:latin typeface="+mn-lt"/>
                <a:ea typeface="+mn-ea"/>
              </a:rPr>
              <a:t>Instead, your retail banking staff needs to know which types of customers are worth pursuing for long-term value and which ones are likely to switch banks solely for lower prices. Understanding the difference between those two types of customers guides your front-line employees so that they invest their time and resources appropriately – and maximize your customer lifetime value.</a:t>
            </a:r>
            <a:endParaRPr b="0" lang="en-IN" sz="1200" spc="-1" strike="noStrike">
              <a:latin typeface="Arial"/>
            </a:endParaRPr>
          </a:p>
        </p:txBody>
      </p:sp>
      <p:sp>
        <p:nvSpPr>
          <p:cNvPr id="154" name="TextShape 3"/>
          <p:cNvSpPr txBox="1"/>
          <p:nvPr/>
        </p:nvSpPr>
        <p:spPr>
          <a:xfrm>
            <a:off x="5179320" y="6513840"/>
            <a:ext cx="3962160" cy="343800"/>
          </a:xfrm>
          <a:prstGeom prst="rect">
            <a:avLst/>
          </a:prstGeom>
          <a:noFill/>
          <a:ln>
            <a:noFill/>
          </a:ln>
        </p:spPr>
        <p:txBody>
          <a:bodyPr lIns="90000" rIns="90000" tIns="45000" bIns="45000">
            <a:noAutofit/>
          </a:bodyPr>
          <a:p>
            <a:pPr>
              <a:lnSpc>
                <a:spcPct val="100000"/>
              </a:lnSpc>
            </a:pPr>
            <a:fld id="{5F963884-B613-4D34-9EBD-FABDE7FCF692}" type="slidenum">
              <a:rPr b="0" lang="en-IN" sz="1800" spc="-1" strike="noStrike">
                <a:solidFill>
                  <a:srgbClr val="000000"/>
                </a:solidFill>
                <a:latin typeface="+mn-lt"/>
                <a:ea typeface="+mn-ea"/>
              </a:rPr>
              <a:t>&lt;number&gt;</a:t>
            </a:fld>
            <a:endParaRPr b="0" lang="en-IN" sz="1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0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0158C850-01CC-4897-9753-374771E5956F}" type="datetime">
              <a:rPr b="0" lang="en-IN" sz="1200" spc="-1" strike="noStrike">
                <a:solidFill>
                  <a:srgbClr val="8b8b8b"/>
                </a:solidFill>
                <a:latin typeface="Calibri"/>
              </a:rPr>
              <a:t>25/07/21</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F11E828D-645F-44AB-ACD2-B9C5B0182953}" type="slidenum">
              <a:rPr b="0" lang="en-IN" sz="1200" spc="-1" strike="noStrike">
                <a:solidFill>
                  <a:srgbClr val="8b8b8b"/>
                </a:solidFill>
                <a:latin typeface="Calibri"/>
              </a:rPr>
              <a:t>7</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07CBB386-5D50-4FBF-B633-86988D3627E2}" type="datetime">
              <a:rPr b="0" lang="en-IN" sz="1200" spc="-1" strike="noStrike">
                <a:solidFill>
                  <a:srgbClr val="8b8b8b"/>
                </a:solidFill>
                <a:latin typeface="Calibri"/>
              </a:rPr>
              <a:t>25/07/21</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496A61C-5B76-408E-951C-0F90DFAD46AE}"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3"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39C693E5-B4CC-481C-B19B-51BBF1E9688C}" type="datetime">
              <a:rPr b="0" lang="en-IN" sz="1200" spc="-1" strike="noStrike">
                <a:solidFill>
                  <a:srgbClr val="8b8b8b"/>
                </a:solidFill>
                <a:latin typeface="Calibri"/>
              </a:rPr>
              <a:t>25/07/21</a:t>
            </a:fld>
            <a:endParaRPr b="0" lang="en-IN" sz="1200" spc="-1" strike="noStrike">
              <a:latin typeface="Times New Roman"/>
            </a:endParaRPr>
          </a:p>
        </p:txBody>
      </p:sp>
      <p:sp>
        <p:nvSpPr>
          <p:cNvPr id="84"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85"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6CF681B0-FB29-475B-8BE4-147A11BCCE8B}"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www.analyticsvidhya.com/blog/2020/10/a-definitive-guide-for-predicting-customer-lifetime-value-clv/" TargetMode="External"/><Relationship Id="rId2" Type="http://schemas.openxmlformats.org/officeDocument/2006/relationships/hyperlink" Target="https://www.datacamp.com/community/tutorials/customer-life-time-value" TargetMode="External"/><Relationship Id="rId3" Type="http://schemas.openxmlformats.org/officeDocument/2006/relationships/hyperlink" Target="https://www.bigskyassociates.com/blog/profit-or-loss-the-difference-is-customer-lifetime-value#:~:text=Customer%20lifetime%20value%20(or%20CLV,net%20profit%20or%20total%20sales"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77840" y="2664000"/>
            <a:ext cx="11846160" cy="1233000"/>
          </a:xfrm>
          <a:prstGeom prst="rect">
            <a:avLst/>
          </a:prstGeom>
          <a:noFill/>
          <a:ln>
            <a:noFill/>
          </a:ln>
        </p:spPr>
        <p:txBody>
          <a:bodyPr anchor="b">
            <a:noAutofit/>
          </a:bodyPr>
          <a:p>
            <a:pPr algn="ctr">
              <a:lnSpc>
                <a:spcPct val="90000"/>
              </a:lnSpc>
            </a:pPr>
            <a:r>
              <a:rPr b="1" lang="en-IN" sz="3200" spc="-1" strike="noStrike">
                <a:solidFill>
                  <a:srgbClr val="000000"/>
                </a:solidFill>
                <a:latin typeface="Times New Roman"/>
              </a:rPr>
              <a:t>Customer Analytics – Customer Lifetime Valuation Modeling</a:t>
            </a:r>
            <a:endParaRPr b="1"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827280" y="271800"/>
            <a:ext cx="10515240" cy="939600"/>
          </a:xfrm>
          <a:prstGeom prst="rect">
            <a:avLst/>
          </a:prstGeom>
          <a:noFill/>
          <a:ln>
            <a:noFill/>
          </a:ln>
        </p:spPr>
        <p:txBody>
          <a:bodyPr anchor="ctr">
            <a:normAutofit/>
          </a:bodyPr>
          <a:p>
            <a:pPr algn="ctr">
              <a:lnSpc>
                <a:spcPct val="90000"/>
              </a:lnSpc>
            </a:pPr>
            <a:r>
              <a:rPr b="0" lang="en-IN" sz="3200" spc="-1" strike="noStrike">
                <a:solidFill>
                  <a:srgbClr val="000000"/>
                </a:solidFill>
                <a:latin typeface="Times New Roman"/>
              </a:rPr>
              <a:t>What is “Customer Value”?</a:t>
            </a:r>
            <a:endParaRPr b="0" lang="en-US" sz="3200" spc="-1" strike="noStrike">
              <a:solidFill>
                <a:srgbClr val="000000"/>
              </a:solidFill>
              <a:latin typeface="Calibri"/>
            </a:endParaRPr>
          </a:p>
        </p:txBody>
      </p:sp>
      <p:sp>
        <p:nvSpPr>
          <p:cNvPr id="130" name="TextShape 2"/>
          <p:cNvSpPr txBox="1"/>
          <p:nvPr/>
        </p:nvSpPr>
        <p:spPr>
          <a:xfrm>
            <a:off x="104400" y="1211760"/>
            <a:ext cx="6021720" cy="5232600"/>
          </a:xfrm>
          <a:prstGeom prst="rect">
            <a:avLst/>
          </a:prstGeom>
          <a:noFill/>
          <a:ln>
            <a:noFill/>
          </a:ln>
        </p:spPr>
        <p:txBody>
          <a:bodyPr>
            <a:normAutofit/>
          </a:bodyPr>
          <a:p>
            <a:pPr marL="228600" indent="-228240">
              <a:lnSpc>
                <a:spcPct val="120000"/>
              </a:lnSpc>
              <a:spcBef>
                <a:spcPts val="1001"/>
              </a:spcBef>
              <a:buClr>
                <a:srgbClr val="000000"/>
              </a:buClr>
              <a:buFont typeface="Arial"/>
              <a:buChar char="•"/>
            </a:pPr>
            <a:r>
              <a:rPr b="0" lang="en-IN" sz="2400" spc="-1" strike="noStrike">
                <a:solidFill>
                  <a:srgbClr val="000000"/>
                </a:solidFill>
                <a:latin typeface="Times New Roman"/>
              </a:rPr>
              <a:t>Customer-centric approach is the new norm in today’s market – reason being the ample choices people have when choosing a product/service</a:t>
            </a:r>
            <a:endParaRPr b="0" lang="en-US" sz="2400" spc="-1" strike="noStrike">
              <a:solidFill>
                <a:srgbClr val="000000"/>
              </a:solidFill>
              <a:latin typeface="Calibri"/>
            </a:endParaRPr>
          </a:p>
          <a:p>
            <a:pPr marL="228600" indent="-228240">
              <a:lnSpc>
                <a:spcPct val="120000"/>
              </a:lnSpc>
              <a:spcBef>
                <a:spcPts val="1001"/>
              </a:spcBef>
              <a:buClr>
                <a:srgbClr val="000000"/>
              </a:buClr>
              <a:buFont typeface="Arial"/>
              <a:buChar char="•"/>
            </a:pPr>
            <a:r>
              <a:rPr b="0" lang="en-IN" sz="2400" spc="-1" strike="noStrike">
                <a:solidFill>
                  <a:srgbClr val="000000"/>
                </a:solidFill>
                <a:latin typeface="Times New Roman"/>
              </a:rPr>
              <a:t>Some customers create more value for the business by being a loyal customer and some are just one-time buyers</a:t>
            </a:r>
            <a:endParaRPr b="0" lang="en-US" sz="2400" spc="-1" strike="noStrike">
              <a:solidFill>
                <a:srgbClr val="000000"/>
              </a:solidFill>
              <a:latin typeface="Calibri"/>
            </a:endParaRPr>
          </a:p>
          <a:p>
            <a:pPr marL="228600" indent="-228240">
              <a:lnSpc>
                <a:spcPct val="120000"/>
              </a:lnSpc>
              <a:spcBef>
                <a:spcPts val="1001"/>
              </a:spcBef>
              <a:buClr>
                <a:srgbClr val="000000"/>
              </a:buClr>
              <a:buFont typeface="Arial"/>
              <a:buChar char="•"/>
            </a:pPr>
            <a:r>
              <a:rPr b="0" lang="en-IN" sz="2400" spc="-1" strike="noStrike">
                <a:solidFill>
                  <a:srgbClr val="000000"/>
                </a:solidFill>
                <a:latin typeface="Times New Roman"/>
              </a:rPr>
              <a:t>Identifying such groups of customers and targeting only the high-value customers will help the business to at least sustain in this competitive market </a:t>
            </a:r>
            <a:endParaRPr b="0" lang="en-US" sz="2400" spc="-1" strike="noStrike">
              <a:solidFill>
                <a:srgbClr val="000000"/>
              </a:solidFill>
              <a:latin typeface="Calibri"/>
            </a:endParaRPr>
          </a:p>
        </p:txBody>
      </p:sp>
      <p:pic>
        <p:nvPicPr>
          <p:cNvPr id="131" name="Picture 4" descr=""/>
          <p:cNvPicPr/>
          <p:nvPr/>
        </p:nvPicPr>
        <p:blipFill>
          <a:blip r:embed="rId1"/>
          <a:stretch/>
        </p:blipFill>
        <p:spPr>
          <a:xfrm>
            <a:off x="6335640" y="1793880"/>
            <a:ext cx="5698080" cy="40687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27280" y="271800"/>
            <a:ext cx="10515240" cy="939600"/>
          </a:xfrm>
          <a:prstGeom prst="rect">
            <a:avLst/>
          </a:prstGeom>
          <a:noFill/>
          <a:ln>
            <a:noFill/>
          </a:ln>
        </p:spPr>
        <p:txBody>
          <a:bodyPr anchor="ctr">
            <a:normAutofit/>
          </a:bodyPr>
          <a:p>
            <a:pPr algn="ctr">
              <a:lnSpc>
                <a:spcPct val="90000"/>
              </a:lnSpc>
            </a:pPr>
            <a:r>
              <a:rPr b="0" lang="en-IN" sz="3200" spc="-1" strike="noStrike">
                <a:solidFill>
                  <a:srgbClr val="000000"/>
                </a:solidFill>
                <a:latin typeface="Times New Roman"/>
              </a:rPr>
              <a:t>Customer Lifetime Value</a:t>
            </a:r>
            <a:endParaRPr b="0" lang="en-US" sz="3200" spc="-1" strike="noStrike">
              <a:solidFill>
                <a:srgbClr val="000000"/>
              </a:solidFill>
              <a:latin typeface="Calibri"/>
            </a:endParaRPr>
          </a:p>
        </p:txBody>
      </p:sp>
      <p:sp>
        <p:nvSpPr>
          <p:cNvPr id="133" name="TextShape 2"/>
          <p:cNvSpPr txBox="1"/>
          <p:nvPr/>
        </p:nvSpPr>
        <p:spPr>
          <a:xfrm>
            <a:off x="104400" y="1097280"/>
            <a:ext cx="5770440" cy="5347080"/>
          </a:xfrm>
          <a:prstGeom prst="rect">
            <a:avLst/>
          </a:prstGeom>
          <a:noFill/>
          <a:ln>
            <a:noFill/>
          </a:ln>
        </p:spPr>
        <p:txBody>
          <a:bodyPr>
            <a:normAutofit/>
          </a:bodyPr>
          <a:p>
            <a:pPr marL="228600" indent="-228240">
              <a:lnSpc>
                <a:spcPct val="120000"/>
              </a:lnSpc>
              <a:spcBef>
                <a:spcPts val="1001"/>
              </a:spcBef>
              <a:buClr>
                <a:srgbClr val="000000"/>
              </a:buClr>
              <a:buFont typeface="Arial"/>
              <a:buChar char="•"/>
            </a:pPr>
            <a:r>
              <a:rPr b="0" lang="en-IN" sz="2400" spc="-1" strike="noStrike">
                <a:solidFill>
                  <a:srgbClr val="000000"/>
                </a:solidFill>
                <a:latin typeface="Times New Roman"/>
              </a:rPr>
              <a:t>To ensure continuous revenue, organizations need to identify those top or high-value customers and maintain effective relationships with them</a:t>
            </a:r>
            <a:endParaRPr b="0" lang="en-US" sz="2400" spc="-1" strike="noStrike">
              <a:solidFill>
                <a:srgbClr val="000000"/>
              </a:solidFill>
              <a:latin typeface="Calibri"/>
            </a:endParaRPr>
          </a:p>
          <a:p>
            <a:pPr marL="228600" indent="-228240">
              <a:lnSpc>
                <a:spcPct val="120000"/>
              </a:lnSpc>
              <a:spcBef>
                <a:spcPts val="1001"/>
              </a:spcBef>
              <a:buClr>
                <a:srgbClr val="000000"/>
              </a:buClr>
              <a:buFont typeface="Arial"/>
              <a:buChar char="•"/>
            </a:pPr>
            <a:r>
              <a:rPr b="0" lang="en-IN" sz="2400" spc="-1" strike="noStrike">
                <a:solidFill>
                  <a:srgbClr val="000000"/>
                </a:solidFill>
                <a:latin typeface="Times New Roman"/>
              </a:rPr>
              <a:t>Targeting a new customer is more costly than retaining existing customers because you don’t need to spend resources, time, and work hard to acquire new customers</a:t>
            </a:r>
            <a:endParaRPr b="0" lang="en-US" sz="2400" spc="-1" strike="noStrike">
              <a:solidFill>
                <a:srgbClr val="000000"/>
              </a:solidFill>
              <a:latin typeface="Calibri"/>
            </a:endParaRPr>
          </a:p>
          <a:p>
            <a:pPr marL="228600" indent="-228240">
              <a:lnSpc>
                <a:spcPct val="120000"/>
              </a:lnSpc>
              <a:spcBef>
                <a:spcPts val="1001"/>
              </a:spcBef>
              <a:buClr>
                <a:srgbClr val="000000"/>
              </a:buClr>
              <a:buFont typeface="Arial"/>
              <a:buChar char="•"/>
            </a:pPr>
            <a:r>
              <a:rPr b="0" lang="en-IN" sz="2400" spc="-1" strike="noStrike">
                <a:solidFill>
                  <a:srgbClr val="000000"/>
                </a:solidFill>
                <a:latin typeface="Times New Roman"/>
              </a:rPr>
              <a:t>Business analysts accurately calculate customer acquisition cost using        C</a:t>
            </a:r>
            <a:r>
              <a:rPr b="0" i="1" lang="en-IN" sz="2400" spc="-1" strike="noStrike">
                <a:solidFill>
                  <a:srgbClr val="000000"/>
                </a:solidFill>
                <a:latin typeface="Times New Roman"/>
              </a:rPr>
              <a:t>ustomer Lifetime Value</a:t>
            </a:r>
            <a:endParaRPr b="0" lang="en-US" sz="2400" spc="-1" strike="noStrike">
              <a:solidFill>
                <a:srgbClr val="000000"/>
              </a:solidFill>
              <a:latin typeface="Calibri"/>
            </a:endParaRPr>
          </a:p>
        </p:txBody>
      </p:sp>
      <p:pic>
        <p:nvPicPr>
          <p:cNvPr id="134" name="Picture 3" descr=""/>
          <p:cNvPicPr/>
          <p:nvPr/>
        </p:nvPicPr>
        <p:blipFill>
          <a:blip r:embed="rId1"/>
          <a:stretch/>
        </p:blipFill>
        <p:spPr>
          <a:xfrm>
            <a:off x="6048000" y="1602360"/>
            <a:ext cx="6039000" cy="45396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27280" y="271800"/>
            <a:ext cx="10515240" cy="939600"/>
          </a:xfrm>
          <a:prstGeom prst="rect">
            <a:avLst/>
          </a:prstGeom>
          <a:noFill/>
          <a:ln>
            <a:noFill/>
          </a:ln>
        </p:spPr>
        <p:txBody>
          <a:bodyPr anchor="ctr">
            <a:normAutofit/>
          </a:bodyPr>
          <a:p>
            <a:pPr algn="ctr">
              <a:lnSpc>
                <a:spcPct val="90000"/>
              </a:lnSpc>
            </a:pPr>
            <a:r>
              <a:rPr b="0" lang="en-IN" sz="3200" spc="-1" strike="noStrike">
                <a:solidFill>
                  <a:srgbClr val="000000"/>
                </a:solidFill>
                <a:latin typeface="Times New Roman"/>
              </a:rPr>
              <a:t>Customer Lifetime Value</a:t>
            </a:r>
            <a:endParaRPr b="0" lang="en-US" sz="3200" spc="-1" strike="noStrike">
              <a:solidFill>
                <a:srgbClr val="000000"/>
              </a:solidFill>
              <a:latin typeface="Calibri"/>
            </a:endParaRPr>
          </a:p>
        </p:txBody>
      </p:sp>
      <p:sp>
        <p:nvSpPr>
          <p:cNvPr id="136" name="TextShape 2"/>
          <p:cNvSpPr txBox="1"/>
          <p:nvPr/>
        </p:nvSpPr>
        <p:spPr>
          <a:xfrm>
            <a:off x="641520" y="1211760"/>
            <a:ext cx="11054160" cy="5232600"/>
          </a:xfrm>
          <a:prstGeom prst="rect">
            <a:avLst/>
          </a:prstGeom>
          <a:noFill/>
          <a:ln>
            <a:noFill/>
          </a:ln>
        </p:spPr>
        <p:txBody>
          <a:bodyPr>
            <a:normAutofit/>
          </a:bodyPr>
          <a:p>
            <a:pPr marL="228600" indent="-228240">
              <a:lnSpc>
                <a:spcPct val="120000"/>
              </a:lnSpc>
              <a:spcBef>
                <a:spcPts val="1001"/>
              </a:spcBef>
              <a:buClr>
                <a:srgbClr val="000000"/>
              </a:buClr>
              <a:buFont typeface="Arial"/>
              <a:buChar char="•"/>
            </a:pPr>
            <a:r>
              <a:rPr b="0" lang="en-IN" sz="2400" spc="-1" strike="noStrike">
                <a:solidFill>
                  <a:srgbClr val="000000"/>
                </a:solidFill>
                <a:latin typeface="Times New Roman"/>
              </a:rPr>
              <a:t>Customer value or Customer Lifetime Value (CLV) – is the total monetary value that represents the amount of revenue or profit a customer will give the bank over the period of the relationship</a:t>
            </a:r>
            <a:endParaRPr b="0" lang="en-US" sz="2400" spc="-1" strike="noStrike">
              <a:solidFill>
                <a:srgbClr val="000000"/>
              </a:solidFill>
              <a:latin typeface="Calibri"/>
            </a:endParaRPr>
          </a:p>
          <a:p>
            <a:pPr marL="228600" indent="-228240">
              <a:lnSpc>
                <a:spcPct val="120000"/>
              </a:lnSpc>
              <a:spcBef>
                <a:spcPts val="1001"/>
              </a:spcBef>
              <a:buClr>
                <a:srgbClr val="000000"/>
              </a:buClr>
              <a:buFont typeface="Arial"/>
              <a:buChar char="•"/>
            </a:pPr>
            <a:r>
              <a:rPr b="0" lang="en-IN" sz="2400" spc="-1" strike="noStrike">
                <a:solidFill>
                  <a:srgbClr val="000000"/>
                </a:solidFill>
                <a:latin typeface="Times New Roman"/>
              </a:rPr>
              <a:t>CLV helps answer the following questions:</a:t>
            </a:r>
            <a:endParaRPr b="0" lang="en-US" sz="2400" spc="-1" strike="noStrike">
              <a:solidFill>
                <a:srgbClr val="000000"/>
              </a:solidFill>
              <a:latin typeface="Calibri"/>
            </a:endParaRPr>
          </a:p>
          <a:p>
            <a:pPr lvl="1" marL="685800" indent="-228240">
              <a:lnSpc>
                <a:spcPct val="120000"/>
              </a:lnSpc>
              <a:spcBef>
                <a:spcPts val="499"/>
              </a:spcBef>
              <a:buClr>
                <a:srgbClr val="000000"/>
              </a:buClr>
              <a:buFont typeface="Wingdings" charset="2"/>
              <a:buChar char=""/>
            </a:pPr>
            <a:r>
              <a:rPr b="0" lang="en-IN" sz="2400" spc="-1" strike="noStrike">
                <a:solidFill>
                  <a:srgbClr val="000000"/>
                </a:solidFill>
                <a:latin typeface="Times New Roman"/>
              </a:rPr>
              <a:t>How to Identify the most profitable customers?</a:t>
            </a:r>
            <a:endParaRPr b="0" lang="en-US" sz="2400" spc="-1" strike="noStrike">
              <a:solidFill>
                <a:srgbClr val="000000"/>
              </a:solidFill>
              <a:latin typeface="Calibri"/>
            </a:endParaRPr>
          </a:p>
          <a:p>
            <a:pPr lvl="1" marL="685800" indent="-228240">
              <a:lnSpc>
                <a:spcPct val="120000"/>
              </a:lnSpc>
              <a:spcBef>
                <a:spcPts val="499"/>
              </a:spcBef>
              <a:buClr>
                <a:srgbClr val="000000"/>
              </a:buClr>
              <a:buFont typeface="Wingdings" charset="2"/>
              <a:buChar char=""/>
            </a:pPr>
            <a:r>
              <a:rPr b="0" lang="en-IN" sz="2400" spc="-1" strike="noStrike">
                <a:solidFill>
                  <a:srgbClr val="000000"/>
                </a:solidFill>
                <a:latin typeface="Times New Roman"/>
              </a:rPr>
              <a:t>How can a company offer the best product and make the most money?</a:t>
            </a:r>
            <a:endParaRPr b="0" lang="en-US" sz="2400" spc="-1" strike="noStrike">
              <a:solidFill>
                <a:srgbClr val="000000"/>
              </a:solidFill>
              <a:latin typeface="Calibri"/>
            </a:endParaRPr>
          </a:p>
          <a:p>
            <a:pPr lvl="1" marL="685800" indent="-228240">
              <a:lnSpc>
                <a:spcPct val="120000"/>
              </a:lnSpc>
              <a:spcBef>
                <a:spcPts val="499"/>
              </a:spcBef>
              <a:buClr>
                <a:srgbClr val="000000"/>
              </a:buClr>
              <a:buFont typeface="Wingdings" charset="2"/>
              <a:buChar char=""/>
            </a:pPr>
            <a:r>
              <a:rPr b="0" lang="en-IN" sz="2400" spc="-1" strike="noStrike">
                <a:solidFill>
                  <a:srgbClr val="000000"/>
                </a:solidFill>
                <a:latin typeface="Times New Roman"/>
              </a:rPr>
              <a:t>How to segment profitable customers?</a:t>
            </a:r>
            <a:endParaRPr b="0" lang="en-US" sz="2400" spc="-1" strike="noStrike">
              <a:solidFill>
                <a:srgbClr val="000000"/>
              </a:solidFill>
              <a:latin typeface="Calibri"/>
            </a:endParaRPr>
          </a:p>
          <a:p>
            <a:pPr lvl="1" marL="685800" indent="-228240">
              <a:lnSpc>
                <a:spcPct val="120000"/>
              </a:lnSpc>
              <a:spcBef>
                <a:spcPts val="499"/>
              </a:spcBef>
              <a:buClr>
                <a:srgbClr val="000000"/>
              </a:buClr>
              <a:buFont typeface="Wingdings" charset="2"/>
              <a:buChar char=""/>
            </a:pPr>
            <a:r>
              <a:rPr b="0" lang="en-IN" sz="2400" spc="-1" strike="noStrike">
                <a:solidFill>
                  <a:srgbClr val="000000"/>
                </a:solidFill>
                <a:latin typeface="Times New Roman"/>
              </a:rPr>
              <a:t>How much budget need to spend to acquire customers?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27280" y="271800"/>
            <a:ext cx="10515240" cy="939600"/>
          </a:xfrm>
          <a:prstGeom prst="rect">
            <a:avLst/>
          </a:prstGeom>
          <a:noFill/>
          <a:ln>
            <a:noFill/>
          </a:ln>
        </p:spPr>
        <p:txBody>
          <a:bodyPr anchor="ctr">
            <a:normAutofit/>
          </a:bodyPr>
          <a:p>
            <a:pPr algn="ctr">
              <a:lnSpc>
                <a:spcPct val="90000"/>
              </a:lnSpc>
            </a:pPr>
            <a:r>
              <a:rPr b="0" lang="en-IN" sz="3200" spc="-1" strike="noStrike">
                <a:solidFill>
                  <a:srgbClr val="000000"/>
                </a:solidFill>
                <a:latin typeface="Times New Roman"/>
              </a:rPr>
              <a:t>Customer Lifetime Value</a:t>
            </a:r>
            <a:endParaRPr b="0" lang="en-US" sz="3200" spc="-1" strike="noStrike">
              <a:solidFill>
                <a:srgbClr val="000000"/>
              </a:solidFill>
              <a:latin typeface="Calibri"/>
            </a:endParaRPr>
          </a:p>
        </p:txBody>
      </p:sp>
      <p:sp>
        <p:nvSpPr>
          <p:cNvPr id="138" name="TextShape 2"/>
          <p:cNvSpPr txBox="1"/>
          <p:nvPr/>
        </p:nvSpPr>
        <p:spPr>
          <a:xfrm>
            <a:off x="457200" y="1415160"/>
            <a:ext cx="5475240" cy="5029560"/>
          </a:xfrm>
          <a:prstGeom prst="rect">
            <a:avLst/>
          </a:prstGeom>
          <a:noFill/>
          <a:ln>
            <a:noFill/>
          </a:ln>
        </p:spPr>
        <p:txBody>
          <a:bodyPr>
            <a:normAutofit/>
          </a:bodyPr>
          <a:p>
            <a:pPr marL="228600" indent="-228240">
              <a:lnSpc>
                <a:spcPct val="120000"/>
              </a:lnSpc>
              <a:spcBef>
                <a:spcPts val="1001"/>
              </a:spcBef>
              <a:buClr>
                <a:srgbClr val="000000"/>
              </a:buClr>
              <a:buFont typeface="Arial"/>
              <a:buChar char="•"/>
            </a:pPr>
            <a:r>
              <a:rPr b="0" lang="en-IN" sz="2000" spc="-1" strike="noStrike">
                <a:solidFill>
                  <a:srgbClr val="000000"/>
                </a:solidFill>
                <a:latin typeface="Times New Roman"/>
              </a:rPr>
              <a:t>Using CLV as a metric can help provide an upper limit to customer acquisition costs while also helping to know which types of customers are worth pursuing for long-term value and which ones are likely to switch banks solely for lower prices</a:t>
            </a:r>
            <a:endParaRPr b="0" lang="en-US" sz="2000" spc="-1" strike="noStrike">
              <a:solidFill>
                <a:srgbClr val="000000"/>
              </a:solidFill>
              <a:latin typeface="Calibri"/>
            </a:endParaRPr>
          </a:p>
          <a:p>
            <a:pPr marL="228600" indent="-228240">
              <a:lnSpc>
                <a:spcPct val="120000"/>
              </a:lnSpc>
              <a:spcBef>
                <a:spcPts val="1001"/>
              </a:spcBef>
              <a:buClr>
                <a:srgbClr val="000000"/>
              </a:buClr>
              <a:buFont typeface="Arial"/>
              <a:buChar char="•"/>
            </a:pPr>
            <a:r>
              <a:rPr b="0" lang="en-IN" sz="2000" spc="-1" strike="noStrike">
                <a:solidFill>
                  <a:srgbClr val="000000"/>
                </a:solidFill>
                <a:latin typeface="Times New Roman"/>
              </a:rPr>
              <a:t>This in turn, helps you make better-informed decisions when it comes to marketing, sales and pricing for new customers and guide your front-line employees so that they invest their time and resources appropriately – and maximize your customer lifetime value</a:t>
            </a:r>
            <a:endParaRPr b="0" lang="en-US" sz="2000" spc="-1" strike="noStrike">
              <a:solidFill>
                <a:srgbClr val="000000"/>
              </a:solidFill>
              <a:latin typeface="Calibri"/>
            </a:endParaRPr>
          </a:p>
          <a:p>
            <a:pPr>
              <a:lnSpc>
                <a:spcPct val="120000"/>
              </a:lnSpc>
              <a:spcBef>
                <a:spcPts val="1001"/>
              </a:spcBef>
            </a:pPr>
            <a:endParaRPr b="0" lang="en-US" sz="2000" spc="-1" strike="noStrike">
              <a:solidFill>
                <a:srgbClr val="000000"/>
              </a:solidFill>
              <a:latin typeface="Calibri"/>
            </a:endParaRPr>
          </a:p>
        </p:txBody>
      </p:sp>
      <p:pic>
        <p:nvPicPr>
          <p:cNvPr id="139" name="Picture 4" descr=""/>
          <p:cNvPicPr/>
          <p:nvPr/>
        </p:nvPicPr>
        <p:blipFill>
          <a:blip r:embed="rId1"/>
          <a:stretch/>
        </p:blipFill>
        <p:spPr>
          <a:xfrm>
            <a:off x="6651000" y="1415160"/>
            <a:ext cx="5183280" cy="45151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normAutofit/>
          </a:bodyPr>
          <a:p>
            <a:pPr algn="ctr">
              <a:lnSpc>
                <a:spcPct val="90000"/>
              </a:lnSpc>
            </a:pPr>
            <a:r>
              <a:rPr b="0" lang="en-IN" sz="3200" spc="-1" strike="noStrike">
                <a:solidFill>
                  <a:srgbClr val="000000"/>
                </a:solidFill>
                <a:latin typeface="Times New Roman"/>
              </a:rPr>
              <a:t>Case Study – Customer Lifetime Valuation Modeling</a:t>
            </a:r>
            <a:endParaRPr b="0" lang="en-US" sz="3200" spc="-1" strike="noStrike">
              <a:solidFill>
                <a:srgbClr val="000000"/>
              </a:solidFill>
              <a:latin typeface="Calibri"/>
            </a:endParaRPr>
          </a:p>
        </p:txBody>
      </p:sp>
      <p:sp>
        <p:nvSpPr>
          <p:cNvPr id="141" name="TextShape 2"/>
          <p:cNvSpPr txBox="1"/>
          <p:nvPr/>
        </p:nvSpPr>
        <p:spPr>
          <a:xfrm>
            <a:off x="934560" y="1690560"/>
            <a:ext cx="10418760" cy="4485960"/>
          </a:xfrm>
          <a:prstGeom prst="rect">
            <a:avLst/>
          </a:prstGeom>
          <a:noFill/>
          <a:ln>
            <a:noFill/>
          </a:ln>
        </p:spPr>
        <p:txBody>
          <a:bodyPr>
            <a:normAutofit/>
          </a:bodyPr>
          <a:p>
            <a:pPr>
              <a:lnSpc>
                <a:spcPct val="120000"/>
              </a:lnSpc>
              <a:spcBef>
                <a:spcPts val="1001"/>
              </a:spcBef>
            </a:pPr>
            <a:r>
              <a:rPr b="0" lang="en-IN" sz="2400" spc="-1" strike="noStrike" u="sng">
                <a:solidFill>
                  <a:srgbClr val="000000"/>
                </a:solidFill>
                <a:uFillTx/>
                <a:latin typeface="Times New Roman"/>
              </a:rPr>
              <a:t>Objective:</a:t>
            </a:r>
            <a:endParaRPr b="0" lang="en-US" sz="2400" spc="-1" strike="noStrike">
              <a:solidFill>
                <a:srgbClr val="000000"/>
              </a:solidFill>
              <a:latin typeface="Calibri"/>
            </a:endParaRPr>
          </a:p>
          <a:p>
            <a:pPr>
              <a:lnSpc>
                <a:spcPct val="120000"/>
              </a:lnSpc>
              <a:spcBef>
                <a:spcPts val="1001"/>
              </a:spcBef>
            </a:pPr>
            <a:r>
              <a:rPr b="0" lang="en-IN" sz="2400" spc="-1" strike="noStrike">
                <a:solidFill>
                  <a:srgbClr val="000000"/>
                </a:solidFill>
                <a:latin typeface="Times New Roman"/>
              </a:rPr>
              <a:t>Predict the lifetime valuation of a customer to facilitate target marketing. </a:t>
            </a:r>
            <a:endParaRPr b="0" lang="en-US" sz="2400" spc="-1" strike="noStrike">
              <a:solidFill>
                <a:srgbClr val="000000"/>
              </a:solidFill>
              <a:latin typeface="Calibri"/>
            </a:endParaRPr>
          </a:p>
          <a:p>
            <a:pPr>
              <a:lnSpc>
                <a:spcPct val="120000"/>
              </a:lnSpc>
              <a:spcBef>
                <a:spcPts val="1001"/>
              </a:spcBef>
            </a:pPr>
            <a:r>
              <a:rPr b="0" lang="en-IN" sz="2400" spc="-1" strike="noStrike">
                <a:solidFill>
                  <a:srgbClr val="000000"/>
                </a:solidFill>
                <a:latin typeface="Times New Roman"/>
              </a:rPr>
              <a:t>Detailed objectives are annexed in the mail.</a:t>
            </a:r>
            <a:endParaRPr b="0" lang="en-US" sz="2400" spc="-1" strike="noStrike">
              <a:solidFill>
                <a:srgbClr val="000000"/>
              </a:solidFill>
              <a:latin typeface="Calibri"/>
            </a:endParaRPr>
          </a:p>
          <a:p>
            <a:pPr>
              <a:lnSpc>
                <a:spcPct val="120000"/>
              </a:lnSpc>
              <a:spcBef>
                <a:spcPts val="1001"/>
              </a:spcBef>
            </a:pPr>
            <a:r>
              <a:rPr b="0" lang="en-IN" sz="2400" spc="-1" strike="noStrike" u="sng">
                <a:solidFill>
                  <a:srgbClr val="000000"/>
                </a:solidFill>
                <a:uFillTx/>
                <a:latin typeface="Times New Roman"/>
              </a:rPr>
              <a:t>Dataset:</a:t>
            </a:r>
            <a:endParaRPr b="0" lang="en-US" sz="2400" spc="-1" strike="noStrike">
              <a:solidFill>
                <a:srgbClr val="000000"/>
              </a:solidFill>
              <a:latin typeface="Calibri"/>
            </a:endParaRPr>
          </a:p>
          <a:p>
            <a:pPr>
              <a:lnSpc>
                <a:spcPct val="120000"/>
              </a:lnSpc>
              <a:spcBef>
                <a:spcPts val="1001"/>
              </a:spcBef>
            </a:pPr>
            <a:r>
              <a:rPr b="0" lang="en-IN" sz="2400" spc="-1" strike="noStrike">
                <a:solidFill>
                  <a:srgbClr val="000000"/>
                </a:solidFill>
                <a:latin typeface="Times New Roman"/>
              </a:rPr>
              <a:t>The dataset delineates the demographics and policy specifics purchased by the customers from a bank/firm. Customer Lifetime Valuation is the target variable that is predicted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936000" y="867600"/>
            <a:ext cx="10440000" cy="4028400"/>
          </a:xfrm>
          <a:prstGeom prst="rect">
            <a:avLst/>
          </a:prstGeom>
          <a:noFill/>
          <a:ln>
            <a:noFill/>
          </a:ln>
        </p:spPr>
        <p:txBody>
          <a:bodyPr lIns="90000" rIns="90000" tIns="45000" bIns="45000">
            <a:noAutofit/>
          </a:bodyPr>
          <a:p>
            <a:r>
              <a:rPr b="0" lang="en-IN" sz="1800" spc="-1" strike="noStrike" u="sng">
                <a:uFillTx/>
                <a:latin typeface="Times New Roman"/>
              </a:rPr>
              <a:t>Sources:</a:t>
            </a:r>
            <a:endParaRPr b="0" lang="en-IN" sz="1800" spc="-1" strike="noStrike" u="sng">
              <a:uFillTx/>
              <a:latin typeface="Times New Roman"/>
            </a:endParaRPr>
          </a:p>
          <a:p>
            <a:r>
              <a:rPr b="0" lang="en-IN" sz="1800" spc="-1" strike="noStrike">
                <a:latin typeface="Arial"/>
                <a:hlinkClick r:id="rId1"/>
              </a:rPr>
              <a:t>https://www.analyticsvidhya.com/blog/2020/10/a-definitive-guide-for-predicting-customer-lifetime-value-clv/</a:t>
            </a:r>
            <a:endParaRPr b="0" lang="en-IN" sz="1800" spc="-1" strike="noStrike">
              <a:latin typeface="Arial"/>
            </a:endParaRPr>
          </a:p>
          <a:p>
            <a:endParaRPr b="0" lang="en-IN" sz="1800" spc="-1" strike="noStrike">
              <a:latin typeface="Arial"/>
            </a:endParaRPr>
          </a:p>
          <a:p>
            <a:endParaRPr b="0" lang="en-IN" sz="1800" spc="-1" strike="noStrike">
              <a:latin typeface="Arial"/>
            </a:endParaRPr>
          </a:p>
          <a:p>
            <a:r>
              <a:rPr b="0" lang="en-IN" sz="1800" spc="-1" strike="noStrike">
                <a:latin typeface="Arial"/>
                <a:hlinkClick r:id="rId2"/>
              </a:rPr>
              <a:t>https://www.datacamp.com/community/tutorials/customer-life-time-value</a:t>
            </a:r>
            <a:endParaRPr b="0" lang="en-IN" sz="1800" spc="-1" strike="noStrike">
              <a:latin typeface="Arial"/>
            </a:endParaRPr>
          </a:p>
          <a:p>
            <a:endParaRPr b="0" lang="en-IN" sz="1800" spc="-1" strike="noStrike">
              <a:latin typeface="Arial"/>
            </a:endParaRPr>
          </a:p>
          <a:p>
            <a:endParaRPr b="0" lang="en-IN" sz="1800" spc="-1" strike="noStrike">
              <a:latin typeface="Arial"/>
            </a:endParaRPr>
          </a:p>
          <a:p>
            <a:r>
              <a:rPr b="0" lang="en-IN" sz="1800" spc="-1" strike="noStrike">
                <a:latin typeface="Arial"/>
                <a:hlinkClick r:id="rId3"/>
              </a:rPr>
              <a:t>https://www.bigskyassociates.com/blog/profit-or-loss-the-difference-is-customer-lifetime-value#:~:text=Customer%20lifetime%20value%20(or%20CLV,net%20profit%20or%20total%20sales</a:t>
            </a:r>
            <a:r>
              <a:rPr b="0" lang="en-IN" sz="1800" spc="-1" strike="noStrike" u="sng">
                <a:uFillTx/>
                <a:latin typeface="Times New Roman"/>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2808</TotalTime>
  <Application>LibreOffice/6.4.4.2$Linux_X86_64 LibreOffice_project/40$Build-2</Application>
  <Words>1752</Words>
  <Paragraphs>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2021-05-17T06:29:12Z</dcterms:created>
  <dc:creator>Windows User</dc:creator>
  <dc:description/>
  <dc:language>en-IN</dc:language>
  <cp:lastModifiedBy/>
  <dcterms:modified xsi:type="dcterms:W3CDTF">2021-07-25T16:58:28Z</dcterms:modified>
  <cp:revision>187</cp:revision>
  <dc:subject/>
  <dc:title>DATA SCIENCE IN BANKING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