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  <p:sldMasterId id="2147483756" r:id="rId2"/>
  </p:sldMasterIdLst>
  <p:sldIdLst>
    <p:sldId id="256" r:id="rId3"/>
    <p:sldId id="257" r:id="rId4"/>
    <p:sldId id="258" r:id="rId5"/>
    <p:sldId id="269" r:id="rId6"/>
    <p:sldId id="259" r:id="rId7"/>
    <p:sldId id="260" r:id="rId8"/>
    <p:sldId id="261" r:id="rId9"/>
    <p:sldId id="265" r:id="rId10"/>
    <p:sldId id="262" r:id="rId11"/>
    <p:sldId id="266" r:id="rId12"/>
    <p:sldId id="263" r:id="rId13"/>
    <p:sldId id="267" r:id="rId14"/>
    <p:sldId id="264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594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620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689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285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475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868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908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152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1037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5327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724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3482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405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7874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61596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7416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06391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8340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8689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065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6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940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034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65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54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470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17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04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927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92245" y="2514600"/>
            <a:ext cx="8915399" cy="2262781"/>
          </a:xfrm>
        </p:spPr>
        <p:txBody>
          <a:bodyPr>
            <a:normAutofit/>
          </a:bodyPr>
          <a:lstStyle/>
          <a:p>
            <a:r>
              <a:rPr lang="pt-BR" sz="7200" dirty="0" smtClean="0"/>
              <a:t>Taxonomia</a:t>
            </a:r>
            <a:endParaRPr lang="pt-BR" sz="7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92245" y="4609952"/>
            <a:ext cx="5086594" cy="1126283"/>
          </a:xfrm>
        </p:spPr>
        <p:txBody>
          <a:bodyPr>
            <a:normAutofit/>
          </a:bodyPr>
          <a:lstStyle/>
          <a:p>
            <a:r>
              <a:rPr lang="pt-BR" sz="3600" dirty="0" smtClean="0"/>
              <a:t>Arquiteturas</a:t>
            </a:r>
            <a:r>
              <a:rPr lang="pt-BR" sz="2800" dirty="0" smtClean="0"/>
              <a:t> </a:t>
            </a:r>
            <a:r>
              <a:rPr lang="pt-BR" sz="3600" dirty="0" smtClean="0"/>
              <a:t>Paralelas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778516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Funcionamento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843" y="1905000"/>
            <a:ext cx="3885149" cy="439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4475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39134" y="688504"/>
            <a:ext cx="8911687" cy="1280890"/>
          </a:xfrm>
        </p:spPr>
        <p:txBody>
          <a:bodyPr>
            <a:normAutofit/>
          </a:bodyPr>
          <a:lstStyle/>
          <a:p>
            <a:r>
              <a:rPr lang="pt-BR" sz="4400" dirty="0" smtClean="0"/>
              <a:t>MISD </a:t>
            </a:r>
            <a:r>
              <a:rPr lang="pt-BR" sz="3200" dirty="0" smtClean="0"/>
              <a:t>(</a:t>
            </a:r>
            <a:r>
              <a:rPr lang="pt-BR" sz="3200" dirty="0" err="1" smtClean="0"/>
              <a:t>Multiple</a:t>
            </a:r>
            <a:r>
              <a:rPr lang="pt-BR" sz="3200" dirty="0" smtClean="0"/>
              <a:t> </a:t>
            </a:r>
            <a:r>
              <a:rPr lang="pt-BR" sz="3200" dirty="0" err="1" smtClean="0"/>
              <a:t>Instruction</a:t>
            </a:r>
            <a:r>
              <a:rPr lang="pt-BR" sz="3200" dirty="0" smtClean="0"/>
              <a:t> Single Data)</a:t>
            </a:r>
            <a:endParaRPr lang="pt-BR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039134" y="1969394"/>
            <a:ext cx="8422225" cy="4251102"/>
          </a:xfrm>
        </p:spPr>
        <p:txBody>
          <a:bodyPr>
            <a:normAutofit/>
          </a:bodyPr>
          <a:lstStyle/>
          <a:p>
            <a:pPr algn="just"/>
            <a:r>
              <a:rPr lang="pt-BR" sz="2400" b="1" dirty="0" smtClean="0"/>
              <a:t>Vetores sistólicos: </a:t>
            </a:r>
            <a:r>
              <a:rPr lang="pt-BR" altLang="pt-BR" sz="2400" dirty="0"/>
              <a:t>Fluxo múltiplo de instruções em um único conjunto de </a:t>
            </a:r>
            <a:r>
              <a:rPr lang="pt-BR" altLang="pt-BR" sz="2400" dirty="0" smtClean="0"/>
              <a:t>dados</a:t>
            </a:r>
            <a:r>
              <a:rPr lang="pt-BR" altLang="pt-BR" sz="2400" dirty="0"/>
              <a:t>,</a:t>
            </a:r>
            <a:r>
              <a:rPr lang="pt-BR" altLang="pt-BR" sz="2400" dirty="0" smtClean="0"/>
              <a:t> </a:t>
            </a:r>
            <a:r>
              <a:rPr lang="pt-BR" sz="2400" dirty="0"/>
              <a:t>onde muitas unidades funcionais executam operações diferentes sobre os mesmos dados</a:t>
            </a:r>
            <a:r>
              <a:rPr lang="pt-BR" sz="2400" dirty="0" smtClean="0"/>
              <a:t>.</a:t>
            </a:r>
            <a:endParaRPr lang="pt-BR" altLang="pt-BR" sz="2400" dirty="0" smtClean="0"/>
          </a:p>
          <a:p>
            <a:pPr algn="just"/>
            <a:r>
              <a:rPr lang="pt-BR" sz="2400" b="1" dirty="0" smtClean="0"/>
              <a:t> </a:t>
            </a:r>
            <a:r>
              <a:rPr lang="pt-BR" sz="2400" dirty="0" smtClean="0"/>
              <a:t>Cada processador modifica o dado e passa para um próximo processador, realizando diferentes </a:t>
            </a:r>
            <a:r>
              <a:rPr lang="pt-BR" sz="2400" dirty="0" smtClean="0"/>
              <a:t>operações.</a:t>
            </a:r>
          </a:p>
          <a:p>
            <a:pPr algn="just"/>
            <a:r>
              <a:rPr lang="pt-BR" sz="2400" dirty="0" smtClean="0"/>
              <a:t>Arquiteturas </a:t>
            </a:r>
            <a:r>
              <a:rPr lang="pt-BR" sz="2400" i="1" dirty="0" smtClean="0"/>
              <a:t>pipeline </a:t>
            </a:r>
            <a:r>
              <a:rPr lang="pt-BR" sz="2400" dirty="0" smtClean="0"/>
              <a:t>pertencem a este tipo.</a:t>
            </a:r>
          </a:p>
        </p:txBody>
      </p:sp>
    </p:spTree>
    <p:extLst>
      <p:ext uri="{BB962C8B-B14F-4D97-AF65-F5344CB8AC3E}">
        <p14:creationId xmlns:p14="http://schemas.microsoft.com/office/powerpoint/2010/main" val="10523920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Funcionamento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574701"/>
            <a:ext cx="6926687" cy="247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5503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39134" y="688504"/>
            <a:ext cx="8911687" cy="1280890"/>
          </a:xfrm>
        </p:spPr>
        <p:txBody>
          <a:bodyPr>
            <a:normAutofit/>
          </a:bodyPr>
          <a:lstStyle/>
          <a:p>
            <a:r>
              <a:rPr lang="pt-BR" sz="4400" dirty="0" smtClean="0"/>
              <a:t>MIMD </a:t>
            </a:r>
            <a:r>
              <a:rPr lang="pt-BR" sz="3200" dirty="0" smtClean="0"/>
              <a:t>(</a:t>
            </a:r>
            <a:r>
              <a:rPr lang="pt-BR" sz="3200" dirty="0" err="1" smtClean="0"/>
              <a:t>Multiple</a:t>
            </a:r>
            <a:r>
              <a:rPr lang="pt-BR" sz="3200" dirty="0" smtClean="0"/>
              <a:t> </a:t>
            </a:r>
            <a:r>
              <a:rPr lang="pt-BR" sz="3200" dirty="0" err="1" smtClean="0"/>
              <a:t>Instruction</a:t>
            </a:r>
            <a:r>
              <a:rPr lang="pt-BR" sz="3200" dirty="0" smtClean="0"/>
              <a:t> </a:t>
            </a:r>
            <a:r>
              <a:rPr lang="pt-BR" sz="3200" dirty="0" err="1"/>
              <a:t>Multiple</a:t>
            </a:r>
            <a:r>
              <a:rPr lang="pt-BR" sz="3200" dirty="0" smtClean="0"/>
              <a:t> Data)</a:t>
            </a:r>
            <a:endParaRPr lang="pt-BR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039134" y="1969394"/>
            <a:ext cx="8422225" cy="4367012"/>
          </a:xfrm>
        </p:spPr>
        <p:txBody>
          <a:bodyPr>
            <a:normAutofit/>
          </a:bodyPr>
          <a:lstStyle/>
          <a:p>
            <a:pPr marL="342900" lvl="1" indent="-342900" algn="just"/>
            <a:r>
              <a:rPr lang="pt-BR" sz="2400" b="1" dirty="0" smtClean="0"/>
              <a:t>Sistemas </a:t>
            </a:r>
            <a:r>
              <a:rPr lang="pt-BR" sz="2400" b="1" dirty="0" err="1" smtClean="0"/>
              <a:t>multiprocessados</a:t>
            </a:r>
            <a:r>
              <a:rPr lang="pt-BR" sz="2400" b="1" dirty="0" smtClean="0"/>
              <a:t>: </a:t>
            </a:r>
            <a:r>
              <a:rPr lang="pt-BR" altLang="pt-BR" sz="2400" dirty="0"/>
              <a:t> Fluxo múltiplo de instruções sobre múltiplos conjuntos de </a:t>
            </a:r>
            <a:r>
              <a:rPr lang="pt-BR" altLang="pt-BR" sz="2400" dirty="0" smtClean="0"/>
              <a:t>dados. </a:t>
            </a:r>
            <a:r>
              <a:rPr lang="pt-BR" altLang="pt-BR" sz="2400" dirty="0"/>
              <a:t>Arquiteturas com múltiplos processadores </a:t>
            </a:r>
            <a:r>
              <a:rPr lang="pt-BR" altLang="pt-BR" sz="2400" dirty="0" smtClean="0"/>
              <a:t>independentes</a:t>
            </a:r>
            <a:r>
              <a:rPr lang="pt-BR" altLang="pt-BR" sz="2400" dirty="0" smtClean="0"/>
              <a:t>.</a:t>
            </a:r>
          </a:p>
          <a:p>
            <a:pPr marL="342900" lvl="1" indent="-342900" algn="just"/>
            <a:r>
              <a:rPr lang="pt-BR" sz="2400" dirty="0" smtClean="0"/>
              <a:t>Consiste </a:t>
            </a:r>
            <a:r>
              <a:rPr lang="pt-BR" sz="2400" dirty="0"/>
              <a:t>em </a:t>
            </a:r>
            <a:r>
              <a:rPr lang="pt-BR" sz="2400" dirty="0" err="1" smtClean="0"/>
              <a:t>CPUs</a:t>
            </a:r>
            <a:r>
              <a:rPr lang="pt-BR" sz="2400" dirty="0"/>
              <a:t> diferentes que executam programas iguais compartilhando memória comum e cálculos coincidentes, cada processador tem acesso a memória compartilhada através do barramento lógico</a:t>
            </a:r>
            <a:r>
              <a:rPr lang="pt-BR" sz="2400" dirty="0" smtClean="0"/>
              <a:t>.</a:t>
            </a:r>
            <a:endParaRPr lang="en-US" altLang="pt-BR" sz="2400" dirty="0"/>
          </a:p>
          <a:p>
            <a:pPr algn="just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1342720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Funcionamento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411" y="1905000"/>
            <a:ext cx="5701070" cy="431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151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F4F2E2"/>
            </a:gs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39134" y="688504"/>
            <a:ext cx="8911687" cy="1280890"/>
          </a:xfrm>
        </p:spPr>
        <p:txBody>
          <a:bodyPr>
            <a:normAutofit/>
          </a:bodyPr>
          <a:lstStyle/>
          <a:p>
            <a:r>
              <a:rPr lang="pt-BR" sz="4400" dirty="0" smtClean="0"/>
              <a:t>Significado de taxonomia</a:t>
            </a:r>
            <a:endParaRPr lang="pt-BR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039134" y="1969394"/>
            <a:ext cx="8422225" cy="1845972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C</a:t>
            </a:r>
            <a:r>
              <a:rPr lang="pt-BR" sz="2400" dirty="0" smtClean="0"/>
              <a:t>iência </a:t>
            </a:r>
            <a:r>
              <a:rPr lang="pt-BR" sz="2400" dirty="0"/>
              <a:t>que lida com a descrição, identificação e classificação dos organismos, </a:t>
            </a:r>
            <a:r>
              <a:rPr lang="pt-BR" sz="2400" b="1" dirty="0"/>
              <a:t>individualmente</a:t>
            </a:r>
            <a:r>
              <a:rPr lang="pt-BR" sz="2400" dirty="0"/>
              <a:t> ou </a:t>
            </a:r>
            <a:r>
              <a:rPr lang="pt-BR" sz="2400" b="1" dirty="0"/>
              <a:t>em </a:t>
            </a:r>
            <a:r>
              <a:rPr lang="pt-BR" sz="2400" b="1" dirty="0" smtClean="0"/>
              <a:t>grupo</a:t>
            </a:r>
            <a:r>
              <a:rPr lang="pt-BR" sz="2400" dirty="0" smtClean="0"/>
              <a:t>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5367522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39134" y="688504"/>
            <a:ext cx="8911687" cy="1280890"/>
          </a:xfrm>
        </p:spPr>
        <p:txBody>
          <a:bodyPr>
            <a:normAutofit/>
          </a:bodyPr>
          <a:lstStyle/>
          <a:p>
            <a:r>
              <a:rPr lang="pt-BR" sz="4400" dirty="0" smtClean="0"/>
              <a:t>Taxonomia na computação</a:t>
            </a:r>
            <a:endParaRPr lang="pt-BR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039134" y="2072424"/>
            <a:ext cx="8422225" cy="3323823"/>
          </a:xfrm>
        </p:spPr>
        <p:txBody>
          <a:bodyPr>
            <a:normAutofit/>
          </a:bodyPr>
          <a:lstStyle/>
          <a:p>
            <a:pPr algn="just"/>
            <a:r>
              <a:rPr lang="pt-BR" sz="2400" dirty="0" smtClean="0"/>
              <a:t>Fundamentos de arquitetura de computadores sequenciais e </a:t>
            </a:r>
            <a:r>
              <a:rPr lang="pt-BR" sz="2400" dirty="0" smtClean="0"/>
              <a:t>paralelas. </a:t>
            </a:r>
            <a:r>
              <a:rPr lang="pt-BR" sz="2400" dirty="0"/>
              <a:t>C</a:t>
            </a:r>
            <a:r>
              <a:rPr lang="pt-BR" sz="2400" dirty="0" smtClean="0"/>
              <a:t>om </a:t>
            </a:r>
            <a:r>
              <a:rPr lang="pt-BR" sz="2400" dirty="0" smtClean="0"/>
              <a:t>base na taxonomia de </a:t>
            </a:r>
            <a:r>
              <a:rPr lang="pt-BR" sz="2400" dirty="0" err="1" smtClean="0"/>
              <a:t>Flynn</a:t>
            </a:r>
            <a:r>
              <a:rPr lang="pt-BR" sz="2400" dirty="0" smtClean="0"/>
              <a:t> que </a:t>
            </a:r>
            <a:r>
              <a:rPr lang="pt-BR" sz="2400" dirty="0" smtClean="0"/>
              <a:t>classifica </a:t>
            </a:r>
            <a:r>
              <a:rPr lang="pt-BR" sz="2400" dirty="0"/>
              <a:t>os programas e computadores por quantidade de fluxos de instruções, e por quantidade de dados usadas por tais instruções.</a:t>
            </a:r>
            <a:r>
              <a:rPr lang="pt-BR" sz="2400" dirty="0" smtClean="0"/>
              <a:t> 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1021390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Computação Paralela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92925" y="1905000"/>
            <a:ext cx="7560628" cy="3777622"/>
          </a:xfrm>
        </p:spPr>
        <p:txBody>
          <a:bodyPr>
            <a:normAutofit/>
          </a:bodyPr>
          <a:lstStyle/>
          <a:p>
            <a:pPr algn="just"/>
            <a:r>
              <a:rPr lang="pt-BR" sz="2400" dirty="0" smtClean="0"/>
              <a:t>É uma forma de computação em que vários cálculos são realizados simultaneamente, operando sob o princípio de que grandes problemas geralmente podem ser divididos em problemas menores, que então são resolvidos paralelamente.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1304207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39134" y="427991"/>
            <a:ext cx="8911687" cy="1280890"/>
          </a:xfrm>
        </p:spPr>
        <p:txBody>
          <a:bodyPr>
            <a:normAutofit/>
          </a:bodyPr>
          <a:lstStyle/>
          <a:p>
            <a:r>
              <a:rPr lang="pt-BR" dirty="0" smtClean="0"/>
              <a:t>Fluxo de Instruções X Fluxo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039134" y="1443154"/>
            <a:ext cx="8422225" cy="2924578"/>
          </a:xfrm>
        </p:spPr>
        <p:txBody>
          <a:bodyPr>
            <a:normAutofit/>
          </a:bodyPr>
          <a:lstStyle/>
          <a:p>
            <a:pPr algn="just"/>
            <a:r>
              <a:rPr lang="pt-BR" sz="2400" b="1" dirty="0"/>
              <a:t>Fluxo de </a:t>
            </a:r>
            <a:r>
              <a:rPr lang="pt-BR" sz="2400" b="1" dirty="0" smtClean="0"/>
              <a:t>instruções:</a:t>
            </a:r>
            <a:r>
              <a:rPr lang="pt-BR" sz="2400" dirty="0" smtClean="0"/>
              <a:t> é a sequência de instruções </a:t>
            </a:r>
            <a:r>
              <a:rPr lang="pt-BR" sz="2400" dirty="0"/>
              <a:t>executada por um </a:t>
            </a:r>
            <a:r>
              <a:rPr lang="pt-BR" sz="2400" dirty="0" smtClean="0"/>
              <a:t>computador.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b="1" dirty="0" smtClean="0"/>
              <a:t>Fluxo </a:t>
            </a:r>
            <a:r>
              <a:rPr lang="pt-BR" sz="2400" b="1" dirty="0"/>
              <a:t>de </a:t>
            </a:r>
            <a:r>
              <a:rPr lang="pt-BR" sz="2400" b="1" dirty="0" smtClean="0"/>
              <a:t>dados:</a:t>
            </a:r>
            <a:r>
              <a:rPr lang="pt-BR" sz="2400" dirty="0" smtClean="0"/>
              <a:t> é a sequência de </a:t>
            </a:r>
            <a:r>
              <a:rPr lang="pt-BR" sz="2400" dirty="0"/>
              <a:t>dados manipulados por um fluxo de </a:t>
            </a:r>
            <a:r>
              <a:rPr lang="pt-BR" sz="2400" dirty="0" smtClean="0"/>
              <a:t>controle.</a:t>
            </a:r>
            <a:endParaRPr lang="pt-BR" sz="24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070" y="3841492"/>
            <a:ext cx="3486351" cy="26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8789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39134" y="688504"/>
            <a:ext cx="8911687" cy="1280890"/>
          </a:xfrm>
        </p:spPr>
        <p:txBody>
          <a:bodyPr>
            <a:normAutofit/>
          </a:bodyPr>
          <a:lstStyle/>
          <a:p>
            <a:r>
              <a:rPr lang="pt-BR" sz="4400" dirty="0" smtClean="0"/>
              <a:t>Classes de máquina	</a:t>
            </a:r>
            <a:endParaRPr lang="pt-BR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039134" y="1969393"/>
            <a:ext cx="8422225" cy="3298065"/>
          </a:xfrm>
        </p:spPr>
        <p:txBody>
          <a:bodyPr>
            <a:normAutofit/>
          </a:bodyPr>
          <a:lstStyle/>
          <a:p>
            <a:pPr algn="just"/>
            <a:r>
              <a:rPr lang="pt-BR" sz="2400" dirty="0" smtClean="0"/>
              <a:t>Há quatro classes de </a:t>
            </a:r>
            <a:r>
              <a:rPr lang="pt-BR" sz="2400" dirty="0"/>
              <a:t>acordo com a multiplicidade de </a:t>
            </a:r>
            <a:r>
              <a:rPr lang="pt-BR" sz="2400" dirty="0" smtClean="0"/>
              <a:t>dados por instruções para </a:t>
            </a:r>
            <a:r>
              <a:rPr lang="pt-BR" sz="2400" dirty="0"/>
              <a:t>um hardware que consegue tratar esta </a:t>
            </a:r>
            <a:r>
              <a:rPr lang="pt-BR" sz="2400" dirty="0" smtClean="0"/>
              <a:t>multiplicidade.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São: SISD, SIMD, MISD e MIMD.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7891088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39134" y="688504"/>
            <a:ext cx="8911687" cy="1280890"/>
          </a:xfrm>
        </p:spPr>
        <p:txBody>
          <a:bodyPr>
            <a:normAutofit/>
          </a:bodyPr>
          <a:lstStyle/>
          <a:p>
            <a:r>
              <a:rPr lang="pt-BR" sz="4400" dirty="0" smtClean="0"/>
              <a:t>SISD </a:t>
            </a:r>
            <a:r>
              <a:rPr lang="pt-BR" sz="3200" dirty="0" smtClean="0"/>
              <a:t>(Single </a:t>
            </a:r>
            <a:r>
              <a:rPr lang="pt-BR" sz="3200" dirty="0" err="1" smtClean="0"/>
              <a:t>Instruction</a:t>
            </a:r>
            <a:r>
              <a:rPr lang="pt-BR" sz="3200" dirty="0" smtClean="0"/>
              <a:t> Single Data)</a:t>
            </a:r>
            <a:endParaRPr lang="pt-BR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039134" y="1969394"/>
            <a:ext cx="8407886" cy="4379891"/>
          </a:xfrm>
        </p:spPr>
        <p:txBody>
          <a:bodyPr>
            <a:normAutofit/>
          </a:bodyPr>
          <a:lstStyle/>
          <a:p>
            <a:pPr algn="just"/>
            <a:r>
              <a:rPr lang="pt-BR" sz="2400" b="1" dirty="0" smtClean="0"/>
              <a:t>Computadores sequenciais: </a:t>
            </a:r>
            <a:r>
              <a:rPr lang="pt-BR" altLang="pt-BR" sz="2400" dirty="0"/>
              <a:t>Fluxo único de instruções sobre um único conjunto de </a:t>
            </a:r>
            <a:r>
              <a:rPr lang="pt-BR" altLang="pt-BR" sz="2400" dirty="0" smtClean="0"/>
              <a:t>dados. </a:t>
            </a:r>
            <a:r>
              <a:rPr lang="pt-BR" sz="2400" dirty="0"/>
              <a:t>É um dos tipos de arquitetura mais simples, já que opera apenas um dado a cada </a:t>
            </a:r>
            <a:r>
              <a:rPr lang="pt-BR" sz="2400" dirty="0" smtClean="0"/>
              <a:t>instrução.</a:t>
            </a:r>
          </a:p>
          <a:p>
            <a:pPr algn="just"/>
            <a:r>
              <a:rPr lang="pt-BR" sz="2400" dirty="0" err="1" smtClean="0"/>
              <a:t>Pré-busca</a:t>
            </a:r>
            <a:r>
              <a:rPr lang="pt-BR" sz="2400" dirty="0" smtClean="0"/>
              <a:t> </a:t>
            </a:r>
            <a:r>
              <a:rPr lang="pt-BR" sz="2400" dirty="0"/>
              <a:t>de instruções e o uso de </a:t>
            </a:r>
            <a:r>
              <a:rPr lang="pt-BR" sz="2400" i="1" dirty="0"/>
              <a:t>pipelines</a:t>
            </a:r>
            <a:r>
              <a:rPr lang="pt-BR" sz="2400" dirty="0"/>
              <a:t> na execução de instruções, são os exemplos mais comuns achados na maioria dos Computadores SISD modernos.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1685142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Funcionamento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05001"/>
            <a:ext cx="7439718" cy="404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9859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39134" y="688504"/>
            <a:ext cx="8911687" cy="1280890"/>
          </a:xfrm>
        </p:spPr>
        <p:txBody>
          <a:bodyPr>
            <a:normAutofit/>
          </a:bodyPr>
          <a:lstStyle/>
          <a:p>
            <a:r>
              <a:rPr lang="pt-BR" sz="4400" dirty="0" smtClean="0"/>
              <a:t>SIMD </a:t>
            </a:r>
            <a:r>
              <a:rPr lang="pt-BR" sz="3200" dirty="0" smtClean="0"/>
              <a:t>(Single </a:t>
            </a:r>
            <a:r>
              <a:rPr lang="pt-BR" sz="3200" dirty="0" err="1" smtClean="0"/>
              <a:t>Instruction</a:t>
            </a:r>
            <a:r>
              <a:rPr lang="pt-BR" sz="3200" dirty="0" smtClean="0"/>
              <a:t> </a:t>
            </a:r>
            <a:r>
              <a:rPr lang="pt-BR" sz="3200" dirty="0" err="1" smtClean="0"/>
              <a:t>Multiple</a:t>
            </a:r>
            <a:r>
              <a:rPr lang="pt-BR" sz="3200" dirty="0" smtClean="0"/>
              <a:t> Data)</a:t>
            </a:r>
            <a:endParaRPr lang="pt-BR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039134" y="1969394"/>
            <a:ext cx="8422225" cy="4328376"/>
          </a:xfrm>
        </p:spPr>
        <p:txBody>
          <a:bodyPr>
            <a:normAutofit/>
          </a:bodyPr>
          <a:lstStyle/>
          <a:p>
            <a:pPr algn="just"/>
            <a:r>
              <a:rPr lang="pt-BR" sz="2400" b="1" dirty="0" smtClean="0"/>
              <a:t>Computadores vetoriais e matriciais: </a:t>
            </a:r>
            <a:r>
              <a:rPr lang="pt-BR" altLang="pt-BR" sz="2400" dirty="0"/>
              <a:t>Fluxo único de instruções em múltiplos conjuntos de </a:t>
            </a:r>
            <a:r>
              <a:rPr lang="pt-BR" altLang="pt-BR" sz="2400" dirty="0" smtClean="0"/>
              <a:t>dados. P</a:t>
            </a:r>
            <a:r>
              <a:rPr lang="pt-BR" sz="2400" dirty="0" smtClean="0"/>
              <a:t>ossuem múltiplas unidades funcionais aritméticas com um único fluxo de </a:t>
            </a:r>
            <a:r>
              <a:rPr lang="pt-BR" sz="2400" dirty="0" smtClean="0"/>
              <a:t>instruções.</a:t>
            </a:r>
          </a:p>
          <a:p>
            <a:pPr algn="just"/>
            <a:r>
              <a:rPr lang="pt-BR" sz="2400" dirty="0" smtClean="0"/>
              <a:t>Neste </a:t>
            </a:r>
            <a:r>
              <a:rPr lang="pt-BR" sz="2400" dirty="0"/>
              <a:t>modo, a mesma instrução é aplicada simultaneamente a diversos dados para produzir mais </a:t>
            </a:r>
            <a:r>
              <a:rPr lang="pt-BR" sz="2400" dirty="0" smtClean="0"/>
              <a:t>resultados.</a:t>
            </a:r>
          </a:p>
          <a:p>
            <a:pPr algn="just"/>
            <a:r>
              <a:rPr lang="pt-BR" sz="2400" dirty="0" smtClean="0"/>
              <a:t>Tornaram-se </a:t>
            </a:r>
            <a:r>
              <a:rPr lang="pt-BR" sz="2400" dirty="0"/>
              <a:t>mais </a:t>
            </a:r>
            <a:r>
              <a:rPr lang="pt-BR" sz="2400" dirty="0" smtClean="0"/>
              <a:t>frequentes </a:t>
            </a:r>
            <a:r>
              <a:rPr lang="pt-BR" sz="2400" dirty="0"/>
              <a:t>em computadores pessoais, com o surgimento dos jogos de vídeo em tempo </a:t>
            </a:r>
            <a:r>
              <a:rPr lang="pt-BR" sz="2400" dirty="0" smtClean="0"/>
              <a:t>real.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595121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TM02900743[[fn=Orgânico]]</Template>
  <TotalTime>136</TotalTime>
  <Words>357</Words>
  <Application>Microsoft Office PowerPoint</Application>
  <PresentationFormat>Widescreen</PresentationFormat>
  <Paragraphs>34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Wingdings 2</vt:lpstr>
      <vt:lpstr>Wingdings 3</vt:lpstr>
      <vt:lpstr>HDOfficeLightV0</vt:lpstr>
      <vt:lpstr>Cacho</vt:lpstr>
      <vt:lpstr>Taxonomia</vt:lpstr>
      <vt:lpstr>Significado de taxonomia</vt:lpstr>
      <vt:lpstr>Taxonomia na computação</vt:lpstr>
      <vt:lpstr>Computação Paralela</vt:lpstr>
      <vt:lpstr>Fluxo de Instruções X Fluxo de dados</vt:lpstr>
      <vt:lpstr>Classes de máquina </vt:lpstr>
      <vt:lpstr>SISD (Single Instruction Single Data)</vt:lpstr>
      <vt:lpstr>Funcionamento</vt:lpstr>
      <vt:lpstr>SIMD (Single Instruction Multiple Data)</vt:lpstr>
      <vt:lpstr>Funcionamento</vt:lpstr>
      <vt:lpstr>MISD (Multiple Instruction Single Data)</vt:lpstr>
      <vt:lpstr>Funcionamento</vt:lpstr>
      <vt:lpstr>MIMD (Multiple Instruction Multiple Data)</vt:lpstr>
      <vt:lpstr>Funcionamento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Taxonomia</dc:title>
  <dc:creator>Ronald Andrei</dc:creator>
  <cp:lastModifiedBy>Ronald Andrei</cp:lastModifiedBy>
  <cp:revision>17</cp:revision>
  <dcterms:created xsi:type="dcterms:W3CDTF">2015-10-15T14:30:19Z</dcterms:created>
  <dcterms:modified xsi:type="dcterms:W3CDTF">2015-10-15T20:27:40Z</dcterms:modified>
</cp:coreProperties>
</file>