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12192000" cy="6858000"/>
  <p:defaultTextStyle>
    <a:defPPr>
      <a:defRPr lang="en-C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presProps" Target="presProps.xml" /><Relationship Id="rId34" Type="http://schemas.openxmlformats.org/officeDocument/2006/relationships/tableStyles" Target="tableStyles.xml" /><Relationship Id="rId3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clug.ca:8008/d3/kwlug/bar-chart/page4.html" TargetMode="Externa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clug.ca:8008/d3/kwlug/bar-chart/page5.html" TargetMode="Externa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clug.ca:8008/d3/kwlug/bar-chart/page6.html" TargetMode="Externa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clug.ca:8008/d3/kwlug/bar-chart/page7.html" TargetMode="Externa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clug.ca:8008/d3/kwlug/bar-chart/page8.html" TargetMode="Externa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clug.ca:8008/d3/kwlug/bar-chart/page9.html" TargetMode="Externa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clug.ca:8008/d3/kwlug/bar-chart/page10.html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clug.ca:8008/d3/kwlug/bar-chart/page1.html" TargetMode="Externa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clug.ca:8008/d3/kwlug/bar-chart/page2.html" TargetMode="Externa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clug.ca:8008/d3/kwlug/bar-chart/page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D3.js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Data Driven Documents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395600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Creating Scales</a:t>
            </a:r>
            <a:endParaRPr/>
          </a:p>
        </p:txBody>
      </p:sp>
      <p:sp>
        <p:nvSpPr>
          <p:cNvPr id="91435142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Data visualization requires scales</a:t>
            </a:r>
            <a:endParaRPr/>
          </a:p>
          <a:p>
            <a:pPr>
              <a:defRPr/>
            </a:pPr>
            <a:r>
              <a:rPr/>
              <a:t>A scale’s domain is the range of data to be plotted</a:t>
            </a:r>
            <a:endParaRPr/>
          </a:p>
          <a:p>
            <a:pPr>
              <a:defRPr/>
            </a:pPr>
            <a:r>
              <a:rPr/>
              <a:t>A scale’s range is the location in the SVG to plot the data</a:t>
            </a:r>
            <a:endParaRPr/>
          </a:p>
          <a:p>
            <a:pPr>
              <a:defRPr/>
            </a:pPr>
            <a:r>
              <a:rPr/>
              <a:t>Many scales to choose from, we’ll use </a:t>
            </a:r>
            <a:r>
              <a:rPr>
                <a:latin typeface="Andale Mono"/>
                <a:ea typeface="Andale Mono"/>
                <a:cs typeface="Andale Mono"/>
              </a:rPr>
              <a:t>scaleLinear</a:t>
            </a:r>
            <a:r>
              <a:rPr/>
              <a:t>:</a:t>
            </a:r>
            <a:endParaRPr/>
          </a:p>
          <a:p>
            <a:pPr marL="0" indent="0">
              <a:buFont typeface="Arial"/>
              <a:buNone/>
              <a:defRPr/>
            </a:pP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xScale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= d3.scaleLinear()</a:t>
            </a:r>
            <a:b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// domain is number of months in a year:</a:t>
            </a:r>
            <a:b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.domain([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1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,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12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 ])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Spread bars across width of SVG starting at padding offset:</a:t>
            </a:r>
            <a:b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.range([ padding.left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, padding.left + width 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]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)</a:t>
            </a:r>
            <a:b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458192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Axes</a:t>
            </a:r>
            <a:endParaRPr/>
          </a:p>
        </p:txBody>
      </p:sp>
      <p:sp>
        <p:nvSpPr>
          <p:cNvPr id="206574615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Axes keep charts honest</a:t>
            </a:r>
            <a:endParaRPr/>
          </a:p>
          <a:p>
            <a:pPr>
              <a:defRPr/>
            </a:pPr>
            <a:r>
              <a:rPr/>
              <a:t>Axes take scales as parameters</a:t>
            </a:r>
            <a:endParaRPr/>
          </a:p>
          <a:p>
            <a:pPr>
              <a:defRPr/>
            </a:pPr>
            <a:r>
              <a:rPr/>
              <a:t>axisLeft has “ticks” &amp; labels to left of the line</a:t>
            </a:r>
            <a:endParaRPr/>
          </a:p>
          <a:p>
            <a:pPr>
              <a:defRPr/>
            </a:pPr>
            <a:r>
              <a:rPr/>
              <a:t>create and append a Y axis: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yAxis = d3.axisLeft(yScale);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b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d3.select(“svg”)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Add a “group” to hold the axis and give an ID: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.append(“g”)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.attr(“id”, “yaxis”)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35908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Axis formatting</a:t>
            </a:r>
            <a:endParaRPr/>
          </a:p>
        </p:txBody>
      </p:sp>
      <p:sp>
        <p:nvSpPr>
          <p:cNvPr id="106120119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There are many options to format an axis</a:t>
            </a:r>
            <a:endParaRPr/>
          </a:p>
          <a:p>
            <a:pPr>
              <a:defRPr/>
            </a:pPr>
            <a:r>
              <a:rPr/>
              <a:t>The “ticks” are the little marks indicating precise location</a:t>
            </a:r>
            <a:endParaRPr/>
          </a:p>
          <a:p>
            <a:pPr>
              <a:defRPr/>
            </a:pPr>
            <a:r>
              <a:rPr/>
              <a:t>Tick marks can have sizes:</a:t>
            </a:r>
            <a:endParaRPr/>
          </a:p>
          <a:p>
            <a:pPr lvl="1">
              <a:defRPr/>
            </a:pPr>
            <a:r>
              <a:rPr>
                <a:latin typeface="Andale Mono"/>
                <a:ea typeface="Andale Mono"/>
                <a:cs typeface="Andale Mono"/>
              </a:rPr>
              <a:t>tickSizeOuter </a:t>
            </a:r>
            <a:r>
              <a:rPr/>
              <a:t>for ends of axis line</a:t>
            </a:r>
            <a:endParaRPr/>
          </a:p>
          <a:p>
            <a:pPr lvl="1">
              <a:defRPr/>
            </a:pPr>
            <a:r>
              <a:rPr>
                <a:latin typeface="Andale Mono"/>
                <a:ea typeface="Andale Mono"/>
                <a:cs typeface="Andale Mono"/>
              </a:rPr>
              <a:t>tickSizeInner </a:t>
            </a:r>
            <a:r>
              <a:rPr/>
              <a:t>for normal scale delimiters</a:t>
            </a:r>
            <a:endParaRPr/>
          </a:p>
          <a:p>
            <a:pPr lvl="0">
              <a:defRPr/>
            </a:pPr>
            <a:r>
              <a:rPr/>
              <a:t>This bar chart will have tick marks that stretch the width of the chart and the lines will be dashes, not solid</a:t>
            </a:r>
            <a:endParaRPr/>
          </a:p>
          <a:p>
            <a:pPr lvl="0">
              <a:defRPr/>
            </a:pPr>
            <a:r>
              <a:rPr/>
              <a:t>CSS can be applied to SVG elements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916160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Axis formatting: X Axis</a:t>
            </a:r>
            <a:endParaRPr/>
          </a:p>
        </p:txBody>
      </p:sp>
      <p:sp>
        <p:nvSpPr>
          <p:cNvPr id="73368568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our X axis, our data is in the form of numbers 1 to 12 as set by: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xAxis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.range( [1,12] 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It should display the months’ names, which can be looked up in our months array: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d3.select(“#xAxis”)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Look up month names by number:</a:t>
            </a:r>
            <a:b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.text( d =&gt; (months.find( m =&gt; (m.num === d)).name ))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665920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Axis formatting: Y Axis</a:t>
            </a:r>
            <a:endParaRPr/>
          </a:p>
        </p:txBody>
      </p:sp>
      <p:sp>
        <p:nvSpPr>
          <p:cNvPr id="206429104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yAxis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Make ticks width of SVG in opposite direction of labels</a:t>
            </a:r>
            <a:b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.tickSizeInner( -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1</a:t>
            </a: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 * width)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d3.select(“#yaxis”)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Apply our axis and formatted labels: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.call(yAxis)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.selectAll(“text”)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// Format each data (d) as 2.0M vs 2000000: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.text( d =&gt; (d3.format(“.2s”)(d) ))</a:t>
            </a:r>
            <a:endParaRPr sz="900" b="0" i="0" u="none">
              <a:solidFill>
                <a:srgbClr val="000000"/>
              </a:solidFill>
              <a:latin typeface="Courier New"/>
              <a:ea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378969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4</a:t>
            </a:r>
            <a:endParaRPr/>
          </a:p>
        </p:txBody>
      </p:sp>
      <p:sp>
        <p:nvSpPr>
          <p:cNvPr id="1810019389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sng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hlinkClick r:id="rId2" tooltip="Page 4"/>
              </a:rPr>
              <a:t>http://bclug.ca:8008/d3/kwlug/bar-chart/page4.html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872588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Binding data to graph elements</a:t>
            </a:r>
            <a:endParaRPr/>
          </a:p>
        </p:txBody>
      </p:sp>
      <p:sp>
        <p:nvSpPr>
          <p:cNvPr id="133067274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Bar charts are made with rectangles</a:t>
            </a:r>
            <a:endParaRPr/>
          </a:p>
          <a:p>
            <a:pPr>
              <a:defRPr/>
            </a:pPr>
            <a:r>
              <a:rPr/>
              <a:t>D3.js will apply an array of data to a selection of elements</a:t>
            </a:r>
            <a:endParaRPr/>
          </a:p>
          <a:p>
            <a:pPr>
              <a:defRPr/>
            </a:pPr>
            <a:r>
              <a:rPr/>
              <a:t>When there are more data elements than DOM elements, DOM elements will be added by the </a:t>
            </a:r>
            <a:r>
              <a:rPr>
                <a:latin typeface="Andale Mono"/>
                <a:ea typeface="Andale Mono"/>
                <a:cs typeface="Andale Mono"/>
              </a:rPr>
              <a:t>.enter()</a:t>
            </a:r>
            <a:r>
              <a:rPr/>
              <a:t> selection</a:t>
            </a:r>
            <a:endParaRPr/>
          </a:p>
          <a:p>
            <a:pPr>
              <a:defRPr/>
            </a:pPr>
            <a:r>
              <a:rPr/>
              <a:t>Initially, we’ll have 12 elements of birth data and zero bars, so we’ll use .enter() to append some bars (rectangles)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213681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Appending new bars: </a:t>
            </a:r>
            <a:r>
              <a:rPr>
                <a:latin typeface="Andale Mono"/>
                <a:ea typeface="Andale Mono"/>
                <a:cs typeface="Andale Mono"/>
              </a:rPr>
              <a:t>.enter()</a:t>
            </a:r>
            <a:endParaRPr/>
          </a:p>
        </p:txBody>
      </p:sp>
      <p:sp>
        <p:nvSpPr>
          <p:cNvPr id="185074221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D3.js uses a “General Update Pattern” comprising </a:t>
            </a:r>
            <a:r>
              <a:rPr lang="en-CA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enter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r>
              <a:rPr lang="en-CA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update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and </a:t>
            </a:r>
            <a:r>
              <a:rPr lang="en-CA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exit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selections.  First, we’ll use .enter() to add DOM elements.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d3.select(“svg”)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1st page load, next selectAll returns nothing: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57149" lv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.selectAll(“rect”)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57149" lv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Bind 1967’s data to all existing rectangles: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57149" lv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.data(birthData.filter( d =&gt; (d.year === 1967))</a:t>
            </a:r>
            <a:endParaRPr lang="en-US" sz="21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57149" lv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.enter()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57149" lv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// Append 12 rectangles for the 12 months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57149" lv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.append(“rect”)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lvl="0">
              <a:defRPr/>
            </a:pPr>
            <a:endParaRPr lang="en-C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132027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5</a:t>
            </a:r>
            <a:endParaRPr/>
          </a:p>
        </p:txBody>
      </p:sp>
      <p:sp>
        <p:nvSpPr>
          <p:cNvPr id="76707673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sng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hlinkClick r:id="rId2" tooltip="Page 5"/>
              </a:rPr>
              <a:t>http://bclug.ca:8008/d3/kwlug/bar-chart/page5.html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001587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Updating data</a:t>
            </a:r>
            <a:endParaRPr/>
          </a:p>
        </p:txBody>
      </p:sp>
      <p:sp>
        <p:nvSpPr>
          <p:cNvPr id="116281960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Default selection is update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d3.select(“svg”)</a:t>
            </a:r>
            <a:endParaRPr sz="28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Now selectAll returns array of 12 elements:</a:t>
            </a:r>
            <a:endParaRPr sz="28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57148" lv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.selectAll(“rect”)</a:t>
            </a:r>
            <a:endParaRPr sz="28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57148" lv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Bind 1968’s data to all existing rectangles:</a:t>
            </a:r>
            <a:endParaRPr sz="28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.data(birthData.filter( d =&gt; (d.year === 1968))</a:t>
            </a:r>
            <a:endParaRPr lang="en-US" sz="28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/>
              <a:t>The app gets the year from the input selector, which has a “change” listener which invokes updateGraph, which reads value of input slider.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658989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DOM Manipulation Library</a:t>
            </a:r>
            <a:endParaRPr/>
          </a:p>
        </p:txBody>
      </p:sp>
      <p:sp>
        <p:nvSpPr>
          <p:cNvPr id="116247918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Provides methods for easily manipulating the Document Object Model (web page elements)</a:t>
            </a:r>
            <a:endParaRPr/>
          </a:p>
          <a:p>
            <a:pPr>
              <a:defRPr/>
            </a:pPr>
            <a:r>
              <a:rPr/>
              <a:t>SVGs are the most common scenario for D3.js</a:t>
            </a:r>
            <a:endParaRPr/>
          </a:p>
          <a:p>
            <a:pPr>
              <a:defRPr/>
            </a:pPr>
            <a:r>
              <a:rPr/>
              <a:t>Create graphs, charts, maps, etc.</a:t>
            </a:r>
            <a:endParaRPr/>
          </a:p>
          <a:p>
            <a:pPr>
              <a:defRPr/>
            </a:pPr>
            <a:r>
              <a:rPr/>
              <a:t>Update them based upon user input</a:t>
            </a:r>
            <a:endParaRPr/>
          </a:p>
          <a:p>
            <a:pPr>
              <a:defRPr/>
            </a:pPr>
            <a:r>
              <a:rPr/>
              <a:t>This project will plot number of births per month per year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52924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Updating data: shortcut</a:t>
            </a:r>
            <a:endParaRPr/>
          </a:p>
        </p:txBody>
      </p:sp>
      <p:sp>
        <p:nvSpPr>
          <p:cNvPr id="85495735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time with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.merge()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it joins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.enter()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update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</a:t>
            </a:r>
            <a:r>
              <a:rPr lang="en-CA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of code has been added to page 5’s JS code: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	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.merge(bars)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we have updating bars in our chart because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.enter()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update share all the code for applying attributes to the rectangles</a:t>
            </a:r>
            <a:endParaRPr lang="en-CA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However, there’s a </a:t>
            </a:r>
            <a:r>
              <a:rPr lang="en-CA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bug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year 2015 has only May’s data; January’s bar moves to May’s position. Tool tip changes mid-bar.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80471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6</a:t>
            </a:r>
            <a:endParaRPr/>
          </a:p>
        </p:txBody>
      </p:sp>
      <p:sp>
        <p:nvSpPr>
          <p:cNvPr id="1662893672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sng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hlinkClick r:id="rId2" tooltip="Page 6"/>
              </a:rPr>
              <a:t>http://bclug.ca:8008/d3/kwlug/bar-chart/page6.html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47633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Data “constancy”: key functions</a:t>
            </a:r>
            <a:endParaRPr/>
          </a:p>
        </p:txBody>
      </p:sp>
      <p:sp>
        <p:nvSpPr>
          <p:cNvPr id="73272089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data binding order is first-come first-serve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Binding data to specific DOM elements is possible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add a “key function” to the .data(), which returns an array of unique values which D3.js will bind to specific items:</a:t>
            </a:r>
            <a:endParaRPr sz="2800"/>
          </a:p>
          <a:p>
            <a:pPr marL="400050" lvl="1" indent="0">
              <a:buFont typeface="Arial"/>
              <a:buNone/>
              <a:defRPr/>
            </a:pPr>
            <a:endParaRPr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  <a:p>
            <a:pPr marL="400050" lvl="1" indent="0">
              <a:buFont typeface="Arial"/>
              <a:buNone/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.data(barData, function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(d) {</a:t>
            </a:r>
            <a:endParaRPr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  <a:p>
            <a:pPr marL="857250" lvl="2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return d.month;</a:t>
            </a:r>
            <a:endParaRPr lang="en-US"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  <a:p>
            <a:pPr marL="857250" lvl="2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})</a:t>
            </a:r>
            <a:endParaRPr lang="en-US"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  <a:p>
            <a:pPr lvl="0"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May 2015 now has correct data in correct location</a:t>
            </a:r>
            <a:endParaRPr lang="en-CA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77077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7</a:t>
            </a:r>
            <a:endParaRPr/>
          </a:p>
        </p:txBody>
      </p:sp>
      <p:sp>
        <p:nvSpPr>
          <p:cNvPr id="144483891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sng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hlinkClick r:id="rId2" tooltip="Page 7"/>
              </a:rPr>
              <a:t>http://bclug.ca:8008/d3/kwlug/bar-chart/page7.html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352338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Removing data: </a:t>
            </a:r>
            <a:r>
              <a:rPr>
                <a:latin typeface="Andale Mono"/>
                <a:ea typeface="Andale Mono"/>
                <a:cs typeface="Andale Mono"/>
              </a:rPr>
              <a:t>.exit()</a:t>
            </a:r>
            <a:endParaRPr/>
          </a:p>
        </p:txBody>
      </p:sp>
      <p:sp>
        <p:nvSpPr>
          <p:cNvPr id="171034233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Where there are more DOM elements than data array elements, items need to be removed from DOM</a:t>
            </a:r>
            <a:endParaRPr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remove elements that no longer have data bound to them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.exit().remove()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does that:</a:t>
            </a:r>
            <a:endParaRPr sz="2800"/>
          </a:p>
          <a:p>
            <a:pPr marL="400050" lvl="1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bars</a:t>
            </a:r>
            <a:endParaRPr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  <a:p>
            <a:pPr marL="857250" lvl="2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.exit()</a:t>
            </a:r>
            <a:endParaRPr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  <a:p>
            <a:pPr marL="1314450" lvl="3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.remove()</a:t>
            </a:r>
            <a:endParaRPr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400477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8</a:t>
            </a:r>
            <a:endParaRPr/>
          </a:p>
        </p:txBody>
      </p:sp>
      <p:sp>
        <p:nvSpPr>
          <p:cNvPr id="92228055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sng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hlinkClick r:id="rId2" tooltip="Page 8"/>
              </a:rPr>
              <a:t>http://bclug.ca:8008/d3/kwlug/bar-chart/page8.html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844636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Revisiting Scales: adding colour</a:t>
            </a:r>
            <a:endParaRPr/>
          </a:p>
        </p:txBody>
      </p:sp>
      <p:sp>
        <p:nvSpPr>
          <p:cNvPr id="116673486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Our black bars need enhancement; it’s easy to add colour based on our data - the month number: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let colourScaleX = d3.scaleLinear();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colourScaleX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.domain([ 1,12 ])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// </a:t>
            </a:r>
            <a:r>
              <a:rPr b="1">
                <a:latin typeface="Andale Mono"/>
                <a:ea typeface="Andale Mono"/>
                <a:cs typeface="Andale Mono"/>
              </a:rPr>
              <a:t>D3 will interpolate between colours</a:t>
            </a:r>
            <a:r>
              <a:rPr>
                <a:latin typeface="Andale Mono"/>
                <a:ea typeface="Andale Mono"/>
                <a:cs typeface="Andale Mono"/>
              </a:rPr>
              <a:t>!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.range([ “red”, “blue” ])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CA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Then, in our .merge() where we enter &amp; update our bars, apply colour to fill attribute:</a:t>
            </a:r>
            <a:endParaRPr sz="2400"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.attr(“fill”, (d,index) =&gt; (colourScaleX(index+1) ))</a:t>
            </a:r>
            <a:endParaRPr>
              <a:latin typeface="Andale Mono"/>
              <a:ea typeface="Andale Mono"/>
              <a:cs typeface="Andale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07550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9</a:t>
            </a:r>
            <a:endParaRPr/>
          </a:p>
        </p:txBody>
      </p:sp>
      <p:sp>
        <p:nvSpPr>
          <p:cNvPr id="196540428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CA" sz="2400" b="0" i="0" u="sng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hlinkClick r:id="rId2" tooltip="Page 9"/>
              </a:rPr>
              <a:t>http://bclug.ca:8008/d3/kwlug/bar-chart/page9.html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566310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Transitions</a:t>
            </a:r>
            <a:endParaRPr/>
          </a:p>
        </p:txBody>
      </p:sp>
      <p:sp>
        <p:nvSpPr>
          <p:cNvPr id="130523090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our bars transition between states, there’s a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.transition()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Transitions have durations, delays, and easing functions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choices of “easing” between states, we’ll use the default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.ease(d3.easeCubicInOut)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 function staggers the transitions</a:t>
            </a:r>
            <a:endParaRPr sz="2800"/>
          </a:p>
          <a:p>
            <a:pPr lvl="0"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Transition the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.exit().remove()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to a width of zero:</a:t>
            </a: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lvl="0" indent="0">
              <a:buFont typeface="Arial"/>
              <a:buNone/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.transition().duration(1000)</a:t>
            </a:r>
            <a:endParaRPr sz="28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.delay(...).attr(“width”, 0)</a:t>
            </a:r>
            <a:endParaRPr sz="2800">
              <a:latin typeface="DejaVu Sans Mono"/>
              <a:ea typeface="DejaVu Sans Mono"/>
              <a:cs typeface="DejaVu Sa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785691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10</a:t>
            </a:r>
            <a:endParaRPr/>
          </a:p>
        </p:txBody>
      </p:sp>
      <p:sp>
        <p:nvSpPr>
          <p:cNvPr id="1655733034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CA" sz="2400" b="0" i="0" u="sng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hlinkClick r:id="rId2" tooltip="Page 10"/>
              </a:rPr>
              <a:t>http://bclug.ca:8008/d3/kwlug/bar-chart/page10.html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062519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1</a:t>
            </a:r>
            <a:endParaRPr/>
          </a:p>
        </p:txBody>
      </p:sp>
      <p:sp>
        <p:nvSpPr>
          <p:cNvPr id="66378692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sng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hlinkClick r:id="rId2" tooltip="Page 1"/>
              </a:rPr>
              <a:t>http://bclug.ca:8008/d3/kwlug/bar-chart/page1.html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754249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More transitions</a:t>
            </a:r>
            <a:endParaRPr/>
          </a:p>
        </p:txBody>
      </p:sp>
      <p:sp>
        <p:nvSpPr>
          <p:cNvPr id="129861877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bars are now nicely transitioning between states</a:t>
            </a:r>
            <a:endParaRPr sz="2800"/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the delay function to stagger transitions: take the data object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and its index in the array,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and return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index*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50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ms:</a:t>
            </a:r>
            <a:endParaRPr sz="2800"/>
          </a:p>
          <a:p>
            <a:pPr marL="400050" lvl="1" indent="0">
              <a:buFont typeface="Arial"/>
              <a:buNone/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.transition()</a:t>
            </a:r>
            <a:endParaRPr lang="en-CA"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  <a:p>
            <a:pPr marL="400050" lvl="1" indent="0">
              <a:buFont typeface="Arial"/>
              <a:buNone/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.duration(1000)</a:t>
            </a:r>
            <a:endParaRPr lang="en-CA" sz="2800" b="0" i="0" u="none" strike="noStrike" cap="none" spc="0">
              <a:solidFill>
                <a:schemeClr val="tx1"/>
              </a:solidFill>
              <a:latin typeface="DejaVu Sans Mono"/>
              <a:ea typeface="DejaVu Sans Mono"/>
              <a:cs typeface="DejaVu Sans Mono"/>
            </a:endParaRPr>
          </a:p>
          <a:p>
            <a:pPr marL="400050" lvl="1" indent="0">
              <a:buFont typeface="Arial"/>
              <a:buNone/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DejaVu Sans Mono"/>
                <a:ea typeface="DejaVu Sans Mono"/>
                <a:cs typeface="DejaVu Sans Mono"/>
              </a:rPr>
              <a:t>.delay( (data,index) =&gt; (index * 50))</a:t>
            </a:r>
            <a:endParaRPr sz="280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C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Transition the axes, labels, title,...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76548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Create an SVG</a:t>
            </a:r>
            <a:endParaRPr/>
          </a:p>
        </p:txBody>
      </p:sp>
      <p:sp>
        <p:nvSpPr>
          <p:cNvPr id="181048457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There is a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&lt;div id=”graph-div”&gt;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 HTML for our SVG: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d3.select(“#graph-div”)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.append(“svg”)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	.attr(“width”, ...)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	.attr(“height”, ...)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	.attr(“x”, ...)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Andale Mono"/>
                <a:ea typeface="Andale Mono"/>
                <a:cs typeface="Andale Mono"/>
              </a:rPr>
              <a:t>		.attr(“y”, ...)</a:t>
            </a:r>
            <a:endParaRPr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That’s all that is required to create an SVG.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839690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2</a:t>
            </a:r>
            <a:endParaRPr/>
          </a:p>
        </p:txBody>
      </p:sp>
      <p:sp>
        <p:nvSpPr>
          <p:cNvPr id="57594813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sng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hlinkClick r:id="rId2" tooltip="Page 2"/>
              </a:rPr>
              <a:t>http://bclug.ca:8008/d3/kwlug/bar-chart/page2.html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436222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Data Source</a:t>
            </a:r>
            <a:endParaRPr/>
          </a:p>
        </p:txBody>
      </p:sp>
      <p:sp>
        <p:nvSpPr>
          <p:cNvPr id="154632367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Our data source is a simple JSON file - an array of month objects with 3 key / value pairs each: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[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{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1" i="0" u="none">
                <a:solidFill>
                  <a:srgbClr val="FF54FF"/>
                </a:solidFill>
                <a:latin typeface="Andale Mono"/>
                <a:ea typeface="Andale Mono"/>
                <a:cs typeface="Andale Mono"/>
              </a:rPr>
              <a:t>“year”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: </a:t>
            </a:r>
            <a:r>
              <a:rPr sz="2200" b="0" i="0" u="none">
                <a:solidFill>
                  <a:srgbClr val="18B2B2"/>
                </a:solidFill>
                <a:latin typeface="Andale Mono"/>
                <a:ea typeface="Andale Mono"/>
                <a:cs typeface="Andale Mono"/>
              </a:rPr>
              <a:t>1967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,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1" i="0" u="none">
                <a:solidFill>
                  <a:srgbClr val="FF54FF"/>
                </a:solidFill>
                <a:latin typeface="Andale Mono"/>
                <a:ea typeface="Andale Mono"/>
                <a:cs typeface="Andale Mono"/>
              </a:rPr>
              <a:t>	“month”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: </a:t>
            </a:r>
            <a:r>
              <a:rPr sz="2200" b="1" i="0" u="none">
                <a:solidFill>
                  <a:srgbClr val="FF54FF"/>
                </a:solidFill>
                <a:latin typeface="Andale Mono"/>
                <a:ea typeface="Andale Mono"/>
                <a:cs typeface="Andale Mono"/>
              </a:rPr>
              <a:t>“January”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,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1" i="0" u="none">
                <a:solidFill>
                  <a:srgbClr val="FF54FF"/>
                </a:solidFill>
                <a:latin typeface="Andale Mono"/>
                <a:ea typeface="Andale Mono"/>
                <a:cs typeface="Andale Mono"/>
              </a:rPr>
              <a:t>	“births”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: </a:t>
            </a:r>
            <a:r>
              <a:rPr sz="2200" b="0" i="0" u="none">
                <a:solidFill>
                  <a:srgbClr val="18B2B2"/>
                </a:solidFill>
                <a:latin typeface="Andale Mono"/>
                <a:ea typeface="Andale Mono"/>
                <a:cs typeface="Andale Mono"/>
              </a:rPr>
              <a:t>31502</a:t>
            </a:r>
            <a:br>
              <a:rPr sz="2200" b="0" i="0" u="none">
                <a:solidFill>
                  <a:srgbClr val="18B2B2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18B2B2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},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{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1" i="0" u="none">
                <a:solidFill>
                  <a:srgbClr val="FF54FF"/>
                </a:solidFill>
                <a:latin typeface="Andale Mono"/>
                <a:ea typeface="Andale Mono"/>
                <a:cs typeface="Andale Mono"/>
              </a:rPr>
              <a:t>“year”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: </a:t>
            </a:r>
            <a:r>
              <a:rPr sz="2200" b="0" i="0" u="none">
                <a:solidFill>
                  <a:srgbClr val="18B2B2"/>
                </a:solidFill>
                <a:latin typeface="Andale Mono"/>
                <a:ea typeface="Andale Mono"/>
                <a:cs typeface="Andale Mono"/>
              </a:rPr>
              <a:t>1967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,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1" i="0" u="none">
                <a:solidFill>
                  <a:srgbClr val="FF54FF"/>
                </a:solidFill>
                <a:latin typeface="Andale Mono"/>
                <a:ea typeface="Andale Mono"/>
                <a:cs typeface="Andale Mono"/>
              </a:rPr>
              <a:t>“month”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: </a:t>
            </a:r>
            <a:r>
              <a:rPr sz="2200" b="1" i="0" u="none">
                <a:solidFill>
                  <a:srgbClr val="FF54FF"/>
                </a:solidFill>
                <a:latin typeface="Andale Mono"/>
                <a:ea typeface="Andale Mono"/>
                <a:cs typeface="Andale Mono"/>
              </a:rPr>
              <a:t>“February”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,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1" i="0" u="none">
                <a:solidFill>
                  <a:srgbClr val="FF54FF"/>
                </a:solidFill>
                <a:latin typeface="Andale Mono"/>
                <a:ea typeface="Andale Mono"/>
                <a:cs typeface="Andale Mono"/>
              </a:rPr>
              <a:t>“births”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: </a:t>
            </a:r>
            <a:r>
              <a:rPr sz="2200" b="0" i="0" u="none">
                <a:solidFill>
                  <a:srgbClr val="18B2B2"/>
                </a:solidFill>
                <a:latin typeface="Andale Mono"/>
                <a:ea typeface="Andale Mono"/>
                <a:cs typeface="Andale Mono"/>
              </a:rPr>
              <a:t>26703</a:t>
            </a:r>
            <a:br>
              <a:rPr sz="2200" b="0" i="0" u="none">
                <a:solidFill>
                  <a:srgbClr val="18B2B2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18B2B2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},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{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1" i="0" u="none">
                <a:solidFill>
                  <a:srgbClr val="FF54FF"/>
                </a:solidFill>
                <a:latin typeface="Andale Mono"/>
                <a:ea typeface="Andale Mono"/>
                <a:cs typeface="Andale Mono"/>
              </a:rPr>
              <a:t>“year”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: </a:t>
            </a:r>
            <a:r>
              <a:rPr sz="2200" b="0" i="0" u="none">
                <a:solidFill>
                  <a:srgbClr val="18B2B2"/>
                </a:solidFill>
                <a:latin typeface="Andale Mono"/>
                <a:ea typeface="Andale Mono"/>
                <a:cs typeface="Andale Mono"/>
              </a:rPr>
              <a:t>1967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,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1" i="0" u="none">
                <a:solidFill>
                  <a:srgbClr val="FF54FF"/>
                </a:solidFill>
                <a:latin typeface="Andale Mono"/>
                <a:ea typeface="Andale Mono"/>
                <a:cs typeface="Andale Mono"/>
              </a:rPr>
              <a:t>“month”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: </a:t>
            </a:r>
            <a:r>
              <a:rPr sz="2200" b="1" i="0" u="none">
                <a:solidFill>
                  <a:srgbClr val="FF54FF"/>
                </a:solidFill>
                <a:latin typeface="Andale Mono"/>
                <a:ea typeface="Andale Mono"/>
                <a:cs typeface="Andale Mono"/>
              </a:rPr>
              <a:t>“March”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,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1" i="0" u="none">
                <a:solidFill>
                  <a:srgbClr val="FF54FF"/>
                </a:solidFill>
                <a:latin typeface="Andale Mono"/>
                <a:ea typeface="Andale Mono"/>
                <a:cs typeface="Andale Mono"/>
              </a:rPr>
              <a:t>“births”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: </a:t>
            </a:r>
            <a:r>
              <a:rPr sz="2200" b="0" i="0" u="none">
                <a:solidFill>
                  <a:srgbClr val="18B2B2"/>
                </a:solidFill>
                <a:latin typeface="Andale Mono"/>
                <a:ea typeface="Andale Mono"/>
                <a:cs typeface="Andale Mono"/>
              </a:rPr>
              <a:t>28853</a:t>
            </a:r>
            <a:br>
              <a:rPr sz="2200" b="0" i="0" u="none">
                <a:solidFill>
                  <a:srgbClr val="18B2B2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18B2B2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},</a:t>
            </a:r>
            <a:b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</a:b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...</a:t>
            </a:r>
            <a:endParaRPr sz="2200" b="0" i="0" u="none">
              <a:solidFill>
                <a:srgbClr val="000000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sz="2200" b="0" i="0" u="none">
                <a:solidFill>
                  <a:srgbClr val="000000"/>
                </a:solidFill>
                <a:latin typeface="Andale Mono"/>
                <a:ea typeface="Andale Mono"/>
                <a:cs typeface="Andale Mono"/>
              </a:rPr>
              <a:t>]</a:t>
            </a:r>
            <a:endParaRPr sz="2200" b="0" i="0" u="none">
              <a:solidFill>
                <a:srgbClr val="000000"/>
              </a:solidFill>
              <a:latin typeface="Andale Mono"/>
              <a:ea typeface="Andale Mono"/>
              <a:cs typeface="Andale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408550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Fetch Data</a:t>
            </a:r>
            <a:endParaRPr/>
          </a:p>
        </p:txBody>
      </p:sp>
      <p:sp>
        <p:nvSpPr>
          <p:cNvPr id="40679794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To fetch some data (several formats supported), queue request(s) for asynchronous retrieval into global new variable birthDataJSON:</a:t>
            </a:r>
            <a:endParaRPr/>
          </a:p>
          <a:p>
            <a:pPr marL="0" indent="0">
              <a:buFont typeface="Arial"/>
              <a:buNone/>
              <a:defRPr/>
            </a:pP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URL =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“http://bclug.ca:8008/d3/kwlug/bar-chart/birthData-JSON.js”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;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d3.queue()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.defer(d3.json, URL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)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await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(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function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(error, birthData) {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if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 (error)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throw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 error;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birthData = birthDataJSON; // assign to global var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...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359498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Update DOM with data</a:t>
            </a:r>
            <a:endParaRPr/>
          </a:p>
        </p:txBody>
      </p:sp>
      <p:sp>
        <p:nvSpPr>
          <p:cNvPr id="74413348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...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// Add data to our input selector: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d3.select(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“#inputYear”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)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.property(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“min”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, d3.min(birthData, d =&gt; (d.year))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.property(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“max”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, d3.max(birthData, d =&gt; (d.year))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.property(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“value”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, minYear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)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;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 marL="0" indent="0">
              <a:buFont typeface="Arial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// Update input selector’s label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d3.select(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“label”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)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.text(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`${minYear} &lt;— Year Range —&gt; ${maxYear}`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)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	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;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ndale Mono"/>
                <a:ea typeface="Andale Mono"/>
                <a:cs typeface="Andale Mono"/>
              </a:rPr>
              <a:t>	})</a:t>
            </a:r>
            <a:endParaRPr lang="en-US" sz="2500" b="0" i="0" u="none" strike="noStrike" cap="none" spc="0">
              <a:solidFill>
                <a:schemeClr val="tx1"/>
              </a:solidFill>
              <a:latin typeface="Andale Mono"/>
              <a:ea typeface="Andale Mono"/>
              <a:cs typeface="Andale Mono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Updating DOM elements is easier with D3.js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494950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Page 3</a:t>
            </a:r>
            <a:endParaRPr/>
          </a:p>
        </p:txBody>
      </p:sp>
      <p:sp>
        <p:nvSpPr>
          <p:cNvPr id="890947534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400" b="0" i="0" u="sng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hlinkClick r:id="rId2" tooltip="Page 3"/>
              </a:rPr>
              <a:t>http://bclug.ca:8008/d3/kwlug/bar-chart/page3.html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ONLYOFFICE/6.4.1.45</Application>
  <DocSecurity>0</DocSecurity>
  <PresentationFormat>Widescreen</PresentationFormat>
  <Paragraphs>0</Paragraphs>
  <Slides>30</Slides>
  <Notes>30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Ronald Barnes</cp:lastModifiedBy>
  <cp:revision>10</cp:revision>
  <dcterms:created xsi:type="dcterms:W3CDTF">2012-12-03T06:56:55Z</dcterms:created>
  <dcterms:modified xsi:type="dcterms:W3CDTF">2022-05-15T10:33:18Z</dcterms:modified>
  <cp:category/>
  <cp:contentStatus/>
  <cp:version/>
</cp:coreProperties>
</file>