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34"/>
  </p:notesMasterIdLst>
  <p:sldIdLst>
    <p:sldId id="256" r:id="rId2"/>
    <p:sldId id="262" r:id="rId3"/>
    <p:sldId id="260" r:id="rId4"/>
    <p:sldId id="258" r:id="rId5"/>
    <p:sldId id="263" r:id="rId6"/>
    <p:sldId id="264" r:id="rId7"/>
    <p:sldId id="286" r:id="rId8"/>
    <p:sldId id="287" r:id="rId9"/>
    <p:sldId id="265" r:id="rId10"/>
    <p:sldId id="266" r:id="rId11"/>
    <p:sldId id="267" r:id="rId12"/>
    <p:sldId id="268" r:id="rId13"/>
    <p:sldId id="272" r:id="rId14"/>
    <p:sldId id="275" r:id="rId15"/>
    <p:sldId id="278" r:id="rId16"/>
    <p:sldId id="280" r:id="rId17"/>
    <p:sldId id="281" r:id="rId18"/>
    <p:sldId id="282" r:id="rId19"/>
    <p:sldId id="283" r:id="rId20"/>
    <p:sldId id="284" r:id="rId21"/>
    <p:sldId id="273" r:id="rId22"/>
    <p:sldId id="271" r:id="rId23"/>
    <p:sldId id="274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6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60" d="100"/>
          <a:sy n="60" d="100"/>
        </p:scale>
        <p:origin x="70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70BEF-AA46-448F-A96F-EF5E3FA0D9BD}" type="datetimeFigureOut">
              <a:rPr lang="en-IN" smtClean="0"/>
              <a:t>21-05-2015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AB0CB-188E-4F3D-AAD6-CAA9F09CE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02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AB0CB-188E-4F3D-AAD6-CAA9F09CEF2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32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AB0CB-188E-4F3D-AAD6-CAA9F09CEF22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269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numCol="1"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05D659A7-EF7C-42AA-8A98-33061784CD5A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F797608-8C54-48DD-8AD5-A63AAA7E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B35E3F8-7C99-47D9-9BD0-BE5DDA7A488B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F797608-8C54-48DD-8AD5-A63AAA7E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41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E70AFC7-FEFB-461A-B5C0-10447A86498D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F797608-8C54-48DD-8AD5-A63AAA7E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15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0E2B398C-EF92-4D44-8E93-87139BBE29F6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F797608-8C54-48DD-8AD5-A63AAA7E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78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numCol="1"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DDF8BAF-7F63-4755-A089-D47D590197B7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F797608-8C54-48DD-8AD5-A63AAA7E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49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AF881F9-A089-4200-B97F-794C9D3A29C6}" type="datetime1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F797608-8C54-48DD-8AD5-A63AAA7E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8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5F2EDEC-A119-44E6-8B7B-6581B29D5AE1}" type="datetime1">
              <a:rPr lang="en-US" smtClean="0"/>
              <a:t>5/21/2015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F797608-8C54-48DD-8AD5-A63AAA7E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7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54077D0-750A-4A3C-8AA0-2EAAC33CB180}" type="datetime1">
              <a:rPr lang="en-US" smtClean="0"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F797608-8C54-48DD-8AD5-A63AAA7E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64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0CA0965-CEBA-48F2-92A4-BA04991A9081}" type="datetime1">
              <a:rPr lang="en-US" smtClean="0"/>
              <a:t>5/21/2015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F797608-8C54-48DD-8AD5-A63AAA7E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4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D7F415D3-B2CE-431B-9B04-2B4B7366BB14}" type="datetime1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F797608-8C54-48DD-8AD5-A63AAA7E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07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42195421-8869-47B3-8C80-33B45F68C8B1}" type="datetime1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F797608-8C54-48DD-8AD5-A63AAA7E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76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C1A9D-8318-4489-95E7-8C02BB032DC9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7608-8C54-48DD-8AD5-A63AAA7E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7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918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7940" y="520700"/>
            <a:ext cx="8493760" cy="2005488"/>
          </a:xfrm>
        </p:spPr>
        <p:txBody>
          <a:bodyPr numCol="1"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Path Routing &amp; Network 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</a:t>
            </a: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Max-Min Fair Flow Allocation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6461" y="3846867"/>
            <a:ext cx="8203218" cy="2364650"/>
          </a:xfrm>
        </p:spPr>
        <p:txBody>
          <a:bodyPr numCol="1"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algn="l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Rohit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Jakka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N18143604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Shreyaansh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Srivastava (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N14688224)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Ronald Christopher (N18279023)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NYU poly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46867"/>
            <a:ext cx="1001486" cy="100148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942600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172" y="365125"/>
            <a:ext cx="10515600" cy="1325563"/>
          </a:xfrm>
        </p:spPr>
        <p:txBody>
          <a:bodyPr numCol="1"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routing subject to MMF 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1847850"/>
            <a:ext cx="11976100" cy="4351338"/>
          </a:xfrm>
        </p:spPr>
        <p:txBody>
          <a:bodyPr numCol="1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IP (Internet Protocol)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MMF is a reference model for fair capacity allocation when traffic flows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elastic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 adapt their rate based on resource availability.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transport protocols (TCP), the distributed congestion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mechanism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 to an average bandwidth allocation which is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 approximated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MMF over the routing paths provided by the IP layer.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best-effort service the network is expected to provide the best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service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rate without privileging any traffic flow.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NYU poly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5125"/>
            <a:ext cx="1001486" cy="100148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7608-8C54-48DD-8AD5-A63AAA7E28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4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383" y="365125"/>
            <a:ext cx="10515600" cy="1325563"/>
          </a:xfrm>
        </p:spPr>
        <p:txBody>
          <a:bodyPr numCol="1"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routing subject to MMF 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 Cont.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90" y="1825625"/>
            <a:ext cx="11862998" cy="435133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operator aims at optimizing routing based on a classical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traffic engineering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(e.g., throughput), while assuming a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MMF bandwidth/flow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allocation, which cannot be directly controlled.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network routing problem can be viewed as a 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bilevel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problem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upper level, the network operator selects the routing paths for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origin-destination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pairs so as to maximize its utility function,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 level, the transport protocol allocates the bandwidth/flow to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paths according to the MMF paradigm.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NYU poly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5125"/>
            <a:ext cx="1001486" cy="100148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7608-8C54-48DD-8AD5-A63AAA7E28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72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172" y="365125"/>
            <a:ext cx="10515600" cy="1325563"/>
          </a:xfrm>
        </p:spPr>
        <p:txBody>
          <a:bodyPr numCol="1"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routing subject to MMF 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 cont.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2" y="1690688"/>
            <a:ext cx="11165029" cy="4720648"/>
          </a:xfrm>
        </p:spPr>
        <p:txBody>
          <a:bodyPr numCol="1"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MMF-constrained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Path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pPr marL="0" indent="0">
              <a:buNone/>
            </a:pPr>
            <a:endParaRPr lang="en-IN" sz="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directed graph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(V,A)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capacity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arc (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j) ∈ A,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origin-destination pairs (</a:t>
            </a:r>
            <a:r>
              <a:rPr lang="en-I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with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V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1 ≤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routing path for each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pair so as to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a network utility function (total throughput),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assuming an MMF flow allocation.</a:t>
            </a:r>
          </a:p>
          <a:p>
            <a:pPr marL="0" indent="0">
              <a:buNone/>
            </a:pPr>
            <a:endParaRPr lang="en-IN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NP-hard even when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for all (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reduction from the existence of edge-disjoint paths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NYU poly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5125"/>
            <a:ext cx="1001486" cy="100148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7608-8C54-48DD-8AD5-A63AAA7E28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12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67" y="250937"/>
            <a:ext cx="10515600" cy="1325563"/>
          </a:xfrm>
        </p:spPr>
        <p:txBody>
          <a:bodyPr numCol="1"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routing subject to MMF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NYU poly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5125"/>
            <a:ext cx="1001486" cy="100148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7608-8C54-48DD-8AD5-A63AAA7E2836}" type="slidenum">
              <a:rPr lang="en-US" smtClean="0"/>
              <a:t>13</a:t>
            </a:fld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66561" y="3775854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4566562" y="6096785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3652158" y="6091343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3652157" y="4983741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IN" dirty="0"/>
          </a:p>
        </p:txBody>
      </p:sp>
      <p:sp>
        <p:nvSpPr>
          <p:cNvPr id="18" name="Oval 17"/>
          <p:cNvSpPr/>
          <p:nvPr/>
        </p:nvSpPr>
        <p:spPr>
          <a:xfrm>
            <a:off x="3652158" y="3781298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IN" dirty="0"/>
          </a:p>
        </p:txBody>
      </p:sp>
      <p:sp>
        <p:nvSpPr>
          <p:cNvPr id="19" name="Oval 18"/>
          <p:cNvSpPr/>
          <p:nvPr/>
        </p:nvSpPr>
        <p:spPr>
          <a:xfrm>
            <a:off x="3652158" y="2370669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IN" dirty="0"/>
          </a:p>
        </p:txBody>
      </p:sp>
      <p:sp>
        <p:nvSpPr>
          <p:cNvPr id="20" name="Oval 19"/>
          <p:cNvSpPr/>
          <p:nvPr/>
        </p:nvSpPr>
        <p:spPr>
          <a:xfrm>
            <a:off x="4566561" y="4983740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IN" dirty="0"/>
          </a:p>
        </p:txBody>
      </p:sp>
      <p:sp>
        <p:nvSpPr>
          <p:cNvPr id="22" name="Oval 21"/>
          <p:cNvSpPr/>
          <p:nvPr/>
        </p:nvSpPr>
        <p:spPr>
          <a:xfrm>
            <a:off x="4566561" y="2370669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IN" dirty="0"/>
          </a:p>
        </p:txBody>
      </p:sp>
      <p:sp>
        <p:nvSpPr>
          <p:cNvPr id="38" name="Oval 37"/>
          <p:cNvSpPr/>
          <p:nvPr/>
        </p:nvSpPr>
        <p:spPr>
          <a:xfrm>
            <a:off x="6395367" y="3775854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b4</a:t>
            </a:r>
            <a:endParaRPr lang="en-IN" dirty="0"/>
          </a:p>
        </p:txBody>
      </p:sp>
      <p:sp>
        <p:nvSpPr>
          <p:cNvPr id="39" name="Oval 38"/>
          <p:cNvSpPr/>
          <p:nvPr/>
        </p:nvSpPr>
        <p:spPr>
          <a:xfrm>
            <a:off x="6395368" y="6096785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dirty="0"/>
              <a:t>4</a:t>
            </a:r>
            <a:endParaRPr lang="en-IN" dirty="0"/>
          </a:p>
        </p:txBody>
      </p:sp>
      <p:sp>
        <p:nvSpPr>
          <p:cNvPr id="40" name="Oval 39"/>
          <p:cNvSpPr/>
          <p:nvPr/>
        </p:nvSpPr>
        <p:spPr>
          <a:xfrm>
            <a:off x="5480964" y="6091343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dirty="0"/>
              <a:t>1</a:t>
            </a:r>
            <a:endParaRPr lang="en-IN" dirty="0"/>
          </a:p>
        </p:txBody>
      </p:sp>
      <p:sp>
        <p:nvSpPr>
          <p:cNvPr id="41" name="Oval 40"/>
          <p:cNvSpPr/>
          <p:nvPr/>
        </p:nvSpPr>
        <p:spPr>
          <a:xfrm>
            <a:off x="5480963" y="4983741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IN" dirty="0"/>
          </a:p>
        </p:txBody>
      </p:sp>
      <p:sp>
        <p:nvSpPr>
          <p:cNvPr id="42" name="Oval 41"/>
          <p:cNvSpPr/>
          <p:nvPr/>
        </p:nvSpPr>
        <p:spPr>
          <a:xfrm>
            <a:off x="5480964" y="3781298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IN" dirty="0"/>
          </a:p>
        </p:txBody>
      </p:sp>
      <p:sp>
        <p:nvSpPr>
          <p:cNvPr id="43" name="Oval 42"/>
          <p:cNvSpPr/>
          <p:nvPr/>
        </p:nvSpPr>
        <p:spPr>
          <a:xfrm>
            <a:off x="5480964" y="2370669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IN" dirty="0"/>
          </a:p>
        </p:txBody>
      </p:sp>
      <p:sp>
        <p:nvSpPr>
          <p:cNvPr id="44" name="Oval 43"/>
          <p:cNvSpPr/>
          <p:nvPr/>
        </p:nvSpPr>
        <p:spPr>
          <a:xfrm>
            <a:off x="6395367" y="4983740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a4</a:t>
            </a:r>
            <a:endParaRPr lang="en-IN" dirty="0"/>
          </a:p>
        </p:txBody>
      </p:sp>
      <p:sp>
        <p:nvSpPr>
          <p:cNvPr id="45" name="Oval 44"/>
          <p:cNvSpPr/>
          <p:nvPr/>
        </p:nvSpPr>
        <p:spPr>
          <a:xfrm>
            <a:off x="6395367" y="2370669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IN" dirty="0"/>
          </a:p>
        </p:txBody>
      </p:sp>
      <p:sp>
        <p:nvSpPr>
          <p:cNvPr id="48" name="Oval 47"/>
          <p:cNvSpPr/>
          <p:nvPr/>
        </p:nvSpPr>
        <p:spPr>
          <a:xfrm>
            <a:off x="7309770" y="6091343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dirty="0"/>
              <a:t>5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7309769" y="4983741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a5</a:t>
            </a:r>
            <a:endParaRPr lang="en-IN" dirty="0"/>
          </a:p>
        </p:txBody>
      </p:sp>
      <p:sp>
        <p:nvSpPr>
          <p:cNvPr id="50" name="Oval 49"/>
          <p:cNvSpPr/>
          <p:nvPr/>
        </p:nvSpPr>
        <p:spPr>
          <a:xfrm>
            <a:off x="7309770" y="3781298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b5</a:t>
            </a:r>
            <a:endParaRPr lang="en-IN" dirty="0"/>
          </a:p>
        </p:txBody>
      </p:sp>
      <p:sp>
        <p:nvSpPr>
          <p:cNvPr id="51" name="Oval 50"/>
          <p:cNvSpPr/>
          <p:nvPr/>
        </p:nvSpPr>
        <p:spPr>
          <a:xfrm>
            <a:off x="7309770" y="2370669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t5</a:t>
            </a:r>
            <a:endParaRPr lang="en-IN" dirty="0"/>
          </a:p>
        </p:txBody>
      </p:sp>
      <p:cxnSp>
        <p:nvCxnSpPr>
          <p:cNvPr id="56" name="Straight Arrow Connector 55"/>
          <p:cNvCxnSpPr>
            <a:stCxn id="17" idx="0"/>
            <a:endCxn id="18" idx="4"/>
          </p:cNvCxnSpPr>
          <p:nvPr/>
        </p:nvCxnSpPr>
        <p:spPr>
          <a:xfrm flipV="1">
            <a:off x="3950147" y="4306538"/>
            <a:ext cx="1" cy="677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864548" y="4306537"/>
            <a:ext cx="1" cy="677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778948" y="4306537"/>
            <a:ext cx="0" cy="6772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6693350" y="4306537"/>
            <a:ext cx="1" cy="677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607751" y="4306537"/>
            <a:ext cx="1" cy="677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6" idx="0"/>
          </p:cNvCxnSpPr>
          <p:nvPr/>
        </p:nvCxnSpPr>
        <p:spPr>
          <a:xfrm flipH="1" flipV="1">
            <a:off x="3950146" y="5512591"/>
            <a:ext cx="2" cy="5787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4864548" y="5512591"/>
            <a:ext cx="2" cy="5787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5778946" y="5508980"/>
            <a:ext cx="2" cy="5787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6693342" y="5498745"/>
            <a:ext cx="2" cy="5787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7607738" y="5498745"/>
            <a:ext cx="2" cy="5787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0"/>
          </p:cNvCxnSpPr>
          <p:nvPr/>
        </p:nvCxnSpPr>
        <p:spPr>
          <a:xfrm flipH="1" flipV="1">
            <a:off x="3950146" y="2891299"/>
            <a:ext cx="2" cy="8899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4859105" y="2840257"/>
            <a:ext cx="2" cy="8899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5778946" y="2885855"/>
            <a:ext cx="2" cy="8899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6698787" y="2904429"/>
            <a:ext cx="2" cy="8899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7607736" y="2891298"/>
            <a:ext cx="2" cy="8899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41" idx="3"/>
          </p:cNvCxnSpPr>
          <p:nvPr/>
        </p:nvCxnSpPr>
        <p:spPr>
          <a:xfrm flipV="1">
            <a:off x="3950136" y="5432061"/>
            <a:ext cx="1618106" cy="6653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859105" y="5507149"/>
            <a:ext cx="807786" cy="5805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9" idx="0"/>
          </p:cNvCxnSpPr>
          <p:nvPr/>
        </p:nvCxnSpPr>
        <p:spPr>
          <a:xfrm flipH="1" flipV="1">
            <a:off x="5886665" y="5507149"/>
            <a:ext cx="806693" cy="5896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8" idx="0"/>
            <a:endCxn id="41" idx="5"/>
          </p:cNvCxnSpPr>
          <p:nvPr/>
        </p:nvCxnSpPr>
        <p:spPr>
          <a:xfrm flipH="1" flipV="1">
            <a:off x="5989663" y="5432061"/>
            <a:ext cx="1618097" cy="6592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45" idx="3"/>
          </p:cNvCxnSpPr>
          <p:nvPr/>
        </p:nvCxnSpPr>
        <p:spPr>
          <a:xfrm flipV="1">
            <a:off x="5779658" y="2818989"/>
            <a:ext cx="702988" cy="9854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2" idx="0"/>
            <a:endCxn id="51" idx="3"/>
          </p:cNvCxnSpPr>
          <p:nvPr/>
        </p:nvCxnSpPr>
        <p:spPr>
          <a:xfrm flipV="1">
            <a:off x="5778954" y="2818989"/>
            <a:ext cx="1618095" cy="9623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2" idx="0"/>
            <a:endCxn id="22" idx="5"/>
          </p:cNvCxnSpPr>
          <p:nvPr/>
        </p:nvCxnSpPr>
        <p:spPr>
          <a:xfrm flipH="1" flipV="1">
            <a:off x="5075261" y="2818989"/>
            <a:ext cx="703693" cy="9623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2" idx="0"/>
            <a:endCxn id="19" idx="5"/>
          </p:cNvCxnSpPr>
          <p:nvPr/>
        </p:nvCxnSpPr>
        <p:spPr>
          <a:xfrm flipH="1" flipV="1">
            <a:off x="4160858" y="2818989"/>
            <a:ext cx="1618096" cy="9623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791175" y="30031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99" name="Rectangle 98"/>
          <p:cNvSpPr/>
          <p:nvPr/>
        </p:nvSpPr>
        <p:spPr>
          <a:xfrm>
            <a:off x="5788016" y="570816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100" name="Rectangle 99"/>
          <p:cNvSpPr/>
          <p:nvPr/>
        </p:nvSpPr>
        <p:spPr>
          <a:xfrm>
            <a:off x="5787859" y="446061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101" name="Rectangle 100"/>
          <p:cNvSpPr/>
          <p:nvPr/>
        </p:nvSpPr>
        <p:spPr>
          <a:xfrm>
            <a:off x="3942375" y="445045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02" name="Rectangle 101"/>
          <p:cNvSpPr/>
          <p:nvPr/>
        </p:nvSpPr>
        <p:spPr>
          <a:xfrm>
            <a:off x="4869219" y="445045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03" name="Rectangle 102"/>
          <p:cNvSpPr/>
          <p:nvPr/>
        </p:nvSpPr>
        <p:spPr>
          <a:xfrm>
            <a:off x="6689660" y="446061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04" name="Rectangle 103"/>
          <p:cNvSpPr/>
          <p:nvPr/>
        </p:nvSpPr>
        <p:spPr>
          <a:xfrm>
            <a:off x="7616982" y="446061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18" name="Rectangle 117"/>
          <p:cNvSpPr/>
          <p:nvPr/>
        </p:nvSpPr>
        <p:spPr>
          <a:xfrm>
            <a:off x="0" y="1454394"/>
            <a:ext cx="123152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Proposition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 (throughput or smallest flow allocation) </a:t>
            </a:r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optimal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of </a:t>
            </a:r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MMF- constrained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MMF objective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 can </a:t>
            </a:r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arbitrarily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7138" y="6273138"/>
            <a:ext cx="30219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of dashed arcs ≥ 5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36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577" y="314715"/>
            <a:ext cx="10515600" cy="1325563"/>
          </a:xfrm>
        </p:spPr>
        <p:txBody>
          <a:bodyPr numCol="1"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NYU poly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5125"/>
            <a:ext cx="1001486" cy="100148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7608-8C54-48DD-8AD5-A63AAA7E2836}" type="slidenum">
              <a:rPr lang="en-US" smtClean="0"/>
              <a:t>14</a:t>
            </a:fld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692403" y="3345079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IN" dirty="0"/>
          </a:p>
        </p:txBody>
      </p:sp>
      <p:sp>
        <p:nvSpPr>
          <p:cNvPr id="55" name="Oval 54"/>
          <p:cNvSpPr/>
          <p:nvPr/>
        </p:nvSpPr>
        <p:spPr>
          <a:xfrm>
            <a:off x="2692404" y="5666010"/>
            <a:ext cx="595979" cy="525240"/>
          </a:xfrm>
          <a:prstGeom prst="ellipse">
            <a:avLst/>
          </a:prstGeom>
          <a:solidFill>
            <a:srgbClr val="00B050"/>
          </a:solidFill>
          <a:ln w="444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IN" dirty="0"/>
          </a:p>
        </p:txBody>
      </p:sp>
      <p:sp>
        <p:nvSpPr>
          <p:cNvPr id="56" name="Oval 55"/>
          <p:cNvSpPr/>
          <p:nvPr/>
        </p:nvSpPr>
        <p:spPr>
          <a:xfrm>
            <a:off x="1778000" y="5660568"/>
            <a:ext cx="595979" cy="525240"/>
          </a:xfrm>
          <a:prstGeom prst="ellipse">
            <a:avLst/>
          </a:prstGeom>
          <a:solidFill>
            <a:srgbClr val="00B050"/>
          </a:solidFill>
          <a:ln w="444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57" name="Oval 56"/>
          <p:cNvSpPr/>
          <p:nvPr/>
        </p:nvSpPr>
        <p:spPr>
          <a:xfrm>
            <a:off x="1777999" y="4552966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IN" dirty="0"/>
          </a:p>
        </p:txBody>
      </p:sp>
      <p:sp>
        <p:nvSpPr>
          <p:cNvPr id="58" name="Oval 57"/>
          <p:cNvSpPr/>
          <p:nvPr/>
        </p:nvSpPr>
        <p:spPr>
          <a:xfrm>
            <a:off x="1778000" y="3350523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IN" dirty="0"/>
          </a:p>
        </p:txBody>
      </p:sp>
      <p:sp>
        <p:nvSpPr>
          <p:cNvPr id="59" name="Oval 58"/>
          <p:cNvSpPr/>
          <p:nvPr/>
        </p:nvSpPr>
        <p:spPr>
          <a:xfrm>
            <a:off x="1778000" y="1939894"/>
            <a:ext cx="595979" cy="525240"/>
          </a:xfrm>
          <a:prstGeom prst="ellipse">
            <a:avLst/>
          </a:prstGeom>
          <a:solidFill>
            <a:srgbClr val="00B050"/>
          </a:solidFill>
          <a:ln w="444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IN" dirty="0"/>
          </a:p>
        </p:txBody>
      </p:sp>
      <p:sp>
        <p:nvSpPr>
          <p:cNvPr id="60" name="Oval 59"/>
          <p:cNvSpPr/>
          <p:nvPr/>
        </p:nvSpPr>
        <p:spPr>
          <a:xfrm>
            <a:off x="2692403" y="4552965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IN" dirty="0"/>
          </a:p>
        </p:txBody>
      </p:sp>
      <p:sp>
        <p:nvSpPr>
          <p:cNvPr id="61" name="Oval 60"/>
          <p:cNvSpPr/>
          <p:nvPr/>
        </p:nvSpPr>
        <p:spPr>
          <a:xfrm>
            <a:off x="2692403" y="1939894"/>
            <a:ext cx="595979" cy="525240"/>
          </a:xfrm>
          <a:prstGeom prst="ellipse">
            <a:avLst/>
          </a:prstGeom>
          <a:solidFill>
            <a:srgbClr val="00B050"/>
          </a:solidFill>
          <a:ln w="444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IN" dirty="0"/>
          </a:p>
        </p:txBody>
      </p:sp>
      <p:sp>
        <p:nvSpPr>
          <p:cNvPr id="62" name="Oval 61"/>
          <p:cNvSpPr/>
          <p:nvPr/>
        </p:nvSpPr>
        <p:spPr>
          <a:xfrm>
            <a:off x="4521209" y="3345079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b4</a:t>
            </a:r>
            <a:endParaRPr lang="en-IN" dirty="0"/>
          </a:p>
        </p:txBody>
      </p:sp>
      <p:sp>
        <p:nvSpPr>
          <p:cNvPr id="63" name="Oval 62"/>
          <p:cNvSpPr/>
          <p:nvPr/>
        </p:nvSpPr>
        <p:spPr>
          <a:xfrm>
            <a:off x="4521210" y="5666010"/>
            <a:ext cx="595979" cy="525240"/>
          </a:xfrm>
          <a:prstGeom prst="ellipse">
            <a:avLst/>
          </a:prstGeom>
          <a:solidFill>
            <a:srgbClr val="00B050"/>
          </a:solidFill>
          <a:ln w="444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dirty="0"/>
              <a:t>4</a:t>
            </a:r>
            <a:endParaRPr lang="en-IN" dirty="0"/>
          </a:p>
        </p:txBody>
      </p:sp>
      <p:sp>
        <p:nvSpPr>
          <p:cNvPr id="64" name="Oval 63"/>
          <p:cNvSpPr/>
          <p:nvPr/>
        </p:nvSpPr>
        <p:spPr>
          <a:xfrm>
            <a:off x="3606806" y="5660568"/>
            <a:ext cx="595979" cy="525240"/>
          </a:xfrm>
          <a:prstGeom prst="ellipse">
            <a:avLst/>
          </a:prstGeom>
          <a:solidFill>
            <a:srgbClr val="00B050"/>
          </a:solidFill>
          <a:ln w="444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dirty="0"/>
              <a:t>1</a:t>
            </a:r>
            <a:endParaRPr lang="en-IN" dirty="0"/>
          </a:p>
        </p:txBody>
      </p:sp>
      <p:sp>
        <p:nvSpPr>
          <p:cNvPr id="65" name="Oval 64"/>
          <p:cNvSpPr/>
          <p:nvPr/>
        </p:nvSpPr>
        <p:spPr>
          <a:xfrm>
            <a:off x="3606805" y="4552966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IN" dirty="0"/>
          </a:p>
        </p:txBody>
      </p:sp>
      <p:sp>
        <p:nvSpPr>
          <p:cNvPr id="66" name="Oval 65"/>
          <p:cNvSpPr/>
          <p:nvPr/>
        </p:nvSpPr>
        <p:spPr>
          <a:xfrm>
            <a:off x="3606806" y="3350523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IN" dirty="0"/>
          </a:p>
        </p:txBody>
      </p:sp>
      <p:sp>
        <p:nvSpPr>
          <p:cNvPr id="67" name="Oval 66"/>
          <p:cNvSpPr/>
          <p:nvPr/>
        </p:nvSpPr>
        <p:spPr>
          <a:xfrm>
            <a:off x="3606806" y="1939894"/>
            <a:ext cx="595979" cy="525240"/>
          </a:xfrm>
          <a:prstGeom prst="ellipse">
            <a:avLst/>
          </a:prstGeom>
          <a:solidFill>
            <a:srgbClr val="00B050"/>
          </a:solidFill>
          <a:ln w="444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IN" dirty="0"/>
          </a:p>
        </p:txBody>
      </p:sp>
      <p:sp>
        <p:nvSpPr>
          <p:cNvPr id="68" name="Oval 67"/>
          <p:cNvSpPr/>
          <p:nvPr/>
        </p:nvSpPr>
        <p:spPr>
          <a:xfrm>
            <a:off x="4521209" y="4552965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a4</a:t>
            </a:r>
            <a:endParaRPr lang="en-IN" dirty="0"/>
          </a:p>
        </p:txBody>
      </p:sp>
      <p:sp>
        <p:nvSpPr>
          <p:cNvPr id="69" name="Oval 68"/>
          <p:cNvSpPr/>
          <p:nvPr/>
        </p:nvSpPr>
        <p:spPr>
          <a:xfrm>
            <a:off x="4521209" y="1939894"/>
            <a:ext cx="595979" cy="525240"/>
          </a:xfrm>
          <a:prstGeom prst="ellipse">
            <a:avLst/>
          </a:prstGeom>
          <a:solidFill>
            <a:srgbClr val="00B050"/>
          </a:solidFill>
          <a:ln w="444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IN" dirty="0"/>
          </a:p>
        </p:txBody>
      </p:sp>
      <p:sp>
        <p:nvSpPr>
          <p:cNvPr id="70" name="Oval 69"/>
          <p:cNvSpPr/>
          <p:nvPr/>
        </p:nvSpPr>
        <p:spPr>
          <a:xfrm>
            <a:off x="5435612" y="5660568"/>
            <a:ext cx="595979" cy="525240"/>
          </a:xfrm>
          <a:prstGeom prst="ellipse">
            <a:avLst/>
          </a:prstGeom>
          <a:solidFill>
            <a:srgbClr val="00B050"/>
          </a:solidFill>
          <a:ln w="444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dirty="0"/>
              <a:t>5</a:t>
            </a:r>
            <a:endParaRPr lang="en-IN" dirty="0"/>
          </a:p>
        </p:txBody>
      </p:sp>
      <p:sp>
        <p:nvSpPr>
          <p:cNvPr id="71" name="Oval 70"/>
          <p:cNvSpPr/>
          <p:nvPr/>
        </p:nvSpPr>
        <p:spPr>
          <a:xfrm>
            <a:off x="5435611" y="4552966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a5</a:t>
            </a:r>
            <a:endParaRPr lang="en-IN" dirty="0"/>
          </a:p>
        </p:txBody>
      </p:sp>
      <p:sp>
        <p:nvSpPr>
          <p:cNvPr id="72" name="Oval 71"/>
          <p:cNvSpPr/>
          <p:nvPr/>
        </p:nvSpPr>
        <p:spPr>
          <a:xfrm>
            <a:off x="5435612" y="3350523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b5</a:t>
            </a:r>
            <a:endParaRPr lang="en-IN" dirty="0"/>
          </a:p>
        </p:txBody>
      </p:sp>
      <p:sp>
        <p:nvSpPr>
          <p:cNvPr id="73" name="Oval 72"/>
          <p:cNvSpPr/>
          <p:nvPr/>
        </p:nvSpPr>
        <p:spPr>
          <a:xfrm>
            <a:off x="5435612" y="1939894"/>
            <a:ext cx="595979" cy="525240"/>
          </a:xfrm>
          <a:prstGeom prst="ellipse">
            <a:avLst/>
          </a:prstGeom>
          <a:solidFill>
            <a:srgbClr val="00B050"/>
          </a:solidFill>
          <a:ln w="444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t5</a:t>
            </a:r>
            <a:endParaRPr lang="en-IN" dirty="0"/>
          </a:p>
        </p:txBody>
      </p:sp>
      <p:cxnSp>
        <p:nvCxnSpPr>
          <p:cNvPr id="74" name="Straight Arrow Connector 73"/>
          <p:cNvCxnSpPr>
            <a:stCxn id="57" idx="0"/>
            <a:endCxn id="58" idx="4"/>
          </p:cNvCxnSpPr>
          <p:nvPr/>
        </p:nvCxnSpPr>
        <p:spPr>
          <a:xfrm flipV="1">
            <a:off x="2075989" y="3875763"/>
            <a:ext cx="1" cy="677203"/>
          </a:xfrm>
          <a:prstGeom prst="straightConnector1">
            <a:avLst/>
          </a:prstGeom>
          <a:ln w="444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2990390" y="3875762"/>
            <a:ext cx="1" cy="677203"/>
          </a:xfrm>
          <a:prstGeom prst="straightConnector1">
            <a:avLst/>
          </a:prstGeom>
          <a:ln w="444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3904790" y="3875762"/>
            <a:ext cx="0" cy="677203"/>
          </a:xfrm>
          <a:prstGeom prst="straightConnector1">
            <a:avLst/>
          </a:prstGeom>
          <a:ln w="444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819192" y="3875762"/>
            <a:ext cx="1" cy="677203"/>
          </a:xfrm>
          <a:prstGeom prst="straightConnector1">
            <a:avLst/>
          </a:prstGeom>
          <a:ln w="444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733593" y="3875762"/>
            <a:ext cx="1" cy="677203"/>
          </a:xfrm>
          <a:prstGeom prst="straightConnector1">
            <a:avLst/>
          </a:prstGeom>
          <a:ln w="444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6" idx="0"/>
          </p:cNvCxnSpPr>
          <p:nvPr/>
        </p:nvCxnSpPr>
        <p:spPr>
          <a:xfrm flipH="1" flipV="1">
            <a:off x="2075988" y="5081816"/>
            <a:ext cx="2" cy="578752"/>
          </a:xfrm>
          <a:prstGeom prst="straightConnector1">
            <a:avLst/>
          </a:prstGeom>
          <a:ln w="444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2990390" y="5081816"/>
            <a:ext cx="2" cy="578752"/>
          </a:xfrm>
          <a:prstGeom prst="straightConnector1">
            <a:avLst/>
          </a:prstGeom>
          <a:ln w="444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3904788" y="5078205"/>
            <a:ext cx="2" cy="578752"/>
          </a:xfrm>
          <a:prstGeom prst="straightConnector1">
            <a:avLst/>
          </a:prstGeom>
          <a:ln w="444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4819184" y="5067970"/>
            <a:ext cx="2" cy="578752"/>
          </a:xfrm>
          <a:prstGeom prst="straightConnector1">
            <a:avLst/>
          </a:prstGeom>
          <a:ln w="444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5733580" y="5067970"/>
            <a:ext cx="2" cy="578752"/>
          </a:xfrm>
          <a:prstGeom prst="straightConnector1">
            <a:avLst/>
          </a:prstGeom>
          <a:ln w="444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8" idx="0"/>
          </p:cNvCxnSpPr>
          <p:nvPr/>
        </p:nvCxnSpPr>
        <p:spPr>
          <a:xfrm flipH="1" flipV="1">
            <a:off x="2075988" y="2460524"/>
            <a:ext cx="2" cy="889999"/>
          </a:xfrm>
          <a:prstGeom prst="straightConnector1">
            <a:avLst/>
          </a:prstGeom>
          <a:ln w="444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2984947" y="2409482"/>
            <a:ext cx="2" cy="889999"/>
          </a:xfrm>
          <a:prstGeom prst="straightConnector1">
            <a:avLst/>
          </a:prstGeom>
          <a:ln w="444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3904788" y="2455080"/>
            <a:ext cx="2" cy="889999"/>
          </a:xfrm>
          <a:prstGeom prst="straightConnector1">
            <a:avLst/>
          </a:prstGeom>
          <a:ln w="444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4824629" y="2473654"/>
            <a:ext cx="2" cy="889999"/>
          </a:xfrm>
          <a:prstGeom prst="straightConnector1">
            <a:avLst/>
          </a:prstGeom>
          <a:ln w="444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733578" y="2460523"/>
            <a:ext cx="2" cy="889999"/>
          </a:xfrm>
          <a:prstGeom prst="straightConnector1">
            <a:avLst/>
          </a:prstGeom>
          <a:ln w="444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5" idx="3"/>
          </p:cNvCxnSpPr>
          <p:nvPr/>
        </p:nvCxnSpPr>
        <p:spPr>
          <a:xfrm flipV="1">
            <a:off x="2075978" y="5001286"/>
            <a:ext cx="1618106" cy="6653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2984947" y="5076374"/>
            <a:ext cx="807786" cy="5805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3" idx="0"/>
          </p:cNvCxnSpPr>
          <p:nvPr/>
        </p:nvCxnSpPr>
        <p:spPr>
          <a:xfrm flipH="1" flipV="1">
            <a:off x="4012507" y="5076374"/>
            <a:ext cx="806693" cy="5896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0" idx="0"/>
            <a:endCxn id="65" idx="5"/>
          </p:cNvCxnSpPr>
          <p:nvPr/>
        </p:nvCxnSpPr>
        <p:spPr>
          <a:xfrm flipH="1" flipV="1">
            <a:off x="4115505" y="5001286"/>
            <a:ext cx="1618097" cy="6592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69" idx="3"/>
          </p:cNvCxnSpPr>
          <p:nvPr/>
        </p:nvCxnSpPr>
        <p:spPr>
          <a:xfrm flipV="1">
            <a:off x="3905500" y="2388214"/>
            <a:ext cx="702988" cy="9854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6" idx="0"/>
            <a:endCxn id="73" idx="3"/>
          </p:cNvCxnSpPr>
          <p:nvPr/>
        </p:nvCxnSpPr>
        <p:spPr>
          <a:xfrm flipV="1">
            <a:off x="3904796" y="2388214"/>
            <a:ext cx="1618095" cy="9623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6" idx="0"/>
            <a:endCxn id="61" idx="5"/>
          </p:cNvCxnSpPr>
          <p:nvPr/>
        </p:nvCxnSpPr>
        <p:spPr>
          <a:xfrm flipH="1" flipV="1">
            <a:off x="3201103" y="2388214"/>
            <a:ext cx="703693" cy="9623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6" idx="0"/>
            <a:endCxn id="59" idx="5"/>
          </p:cNvCxnSpPr>
          <p:nvPr/>
        </p:nvCxnSpPr>
        <p:spPr>
          <a:xfrm flipH="1" flipV="1">
            <a:off x="2286700" y="2388214"/>
            <a:ext cx="1618096" cy="9623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917017" y="25723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98" name="Rectangle 97"/>
          <p:cNvSpPr/>
          <p:nvPr/>
        </p:nvSpPr>
        <p:spPr>
          <a:xfrm>
            <a:off x="3913858" y="527739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99" name="Rectangle 98"/>
          <p:cNvSpPr/>
          <p:nvPr/>
        </p:nvSpPr>
        <p:spPr>
          <a:xfrm>
            <a:off x="3913701" y="402983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100" name="Rectangle 99"/>
          <p:cNvSpPr/>
          <p:nvPr/>
        </p:nvSpPr>
        <p:spPr>
          <a:xfrm>
            <a:off x="2068217" y="401967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01" name="Rectangle 100"/>
          <p:cNvSpPr/>
          <p:nvPr/>
        </p:nvSpPr>
        <p:spPr>
          <a:xfrm>
            <a:off x="2995061" y="401967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02" name="Rectangle 101"/>
          <p:cNvSpPr/>
          <p:nvPr/>
        </p:nvSpPr>
        <p:spPr>
          <a:xfrm>
            <a:off x="4815502" y="402983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03" name="Rectangle 102"/>
          <p:cNvSpPr/>
          <p:nvPr/>
        </p:nvSpPr>
        <p:spPr>
          <a:xfrm>
            <a:off x="5742824" y="402983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05" name="Rectangle 104"/>
          <p:cNvSpPr/>
          <p:nvPr/>
        </p:nvSpPr>
        <p:spPr>
          <a:xfrm>
            <a:off x="5582735" y="618058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64659" y="618941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847941" y="61900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916756" y="618580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710821" y="618704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10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377" y="4112763"/>
            <a:ext cx="3512913" cy="60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63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YU poly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5125"/>
            <a:ext cx="1001486" cy="100148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7608-8C54-48DD-8AD5-A63AAA7E2836}" type="slidenum">
              <a:rPr lang="en-US" smtClean="0"/>
              <a:t>15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85790" y="3303026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2385791" y="5623957"/>
            <a:ext cx="595979" cy="525240"/>
          </a:xfrm>
          <a:prstGeom prst="ellipse">
            <a:avLst/>
          </a:prstGeom>
          <a:solidFill>
            <a:srgbClr val="00B050"/>
          </a:solidFill>
          <a:ln w="508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1471387" y="5618515"/>
            <a:ext cx="595979" cy="525240"/>
          </a:xfrm>
          <a:prstGeom prst="ellipse">
            <a:avLst/>
          </a:prstGeom>
          <a:solidFill>
            <a:srgbClr val="00B050"/>
          </a:solidFill>
          <a:ln w="508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1471386" y="4510913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471387" y="3308470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1471387" y="1897841"/>
            <a:ext cx="595979" cy="525240"/>
          </a:xfrm>
          <a:prstGeom prst="ellipse">
            <a:avLst/>
          </a:prstGeom>
          <a:solidFill>
            <a:srgbClr val="00B050"/>
          </a:solidFill>
          <a:ln w="508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2385790" y="4510912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2385790" y="1897841"/>
            <a:ext cx="595979" cy="525240"/>
          </a:xfrm>
          <a:prstGeom prst="ellipse">
            <a:avLst/>
          </a:prstGeom>
          <a:solidFill>
            <a:srgbClr val="00B050"/>
          </a:solidFill>
          <a:ln w="508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4214596" y="3303026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b4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4214597" y="5623957"/>
            <a:ext cx="595979" cy="525240"/>
          </a:xfrm>
          <a:prstGeom prst="ellipse">
            <a:avLst/>
          </a:prstGeom>
          <a:solidFill>
            <a:srgbClr val="00B050"/>
          </a:solidFill>
          <a:ln w="508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dirty="0"/>
              <a:t>4</a:t>
            </a:r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3300193" y="5618515"/>
            <a:ext cx="595979" cy="525240"/>
          </a:xfrm>
          <a:prstGeom prst="ellipse">
            <a:avLst/>
          </a:prstGeom>
          <a:solidFill>
            <a:srgbClr val="00B050"/>
          </a:solidFill>
          <a:ln w="508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dirty="0"/>
              <a:t>1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3300192" y="4510913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IN" dirty="0"/>
          </a:p>
        </p:txBody>
      </p:sp>
      <p:sp>
        <p:nvSpPr>
          <p:cNvPr id="18" name="Oval 17"/>
          <p:cNvSpPr/>
          <p:nvPr/>
        </p:nvSpPr>
        <p:spPr>
          <a:xfrm>
            <a:off x="3300193" y="3308470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IN" dirty="0"/>
          </a:p>
        </p:txBody>
      </p:sp>
      <p:sp>
        <p:nvSpPr>
          <p:cNvPr id="19" name="Oval 18"/>
          <p:cNvSpPr/>
          <p:nvPr/>
        </p:nvSpPr>
        <p:spPr>
          <a:xfrm>
            <a:off x="3300193" y="1897841"/>
            <a:ext cx="595979" cy="525240"/>
          </a:xfrm>
          <a:prstGeom prst="ellipse">
            <a:avLst/>
          </a:prstGeom>
          <a:solidFill>
            <a:srgbClr val="00B050"/>
          </a:solidFill>
          <a:ln w="508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IN" dirty="0"/>
          </a:p>
        </p:txBody>
      </p:sp>
      <p:sp>
        <p:nvSpPr>
          <p:cNvPr id="20" name="Oval 19"/>
          <p:cNvSpPr/>
          <p:nvPr/>
        </p:nvSpPr>
        <p:spPr>
          <a:xfrm>
            <a:off x="4214596" y="4510912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a4</a:t>
            </a:r>
            <a:endParaRPr lang="en-IN" dirty="0"/>
          </a:p>
        </p:txBody>
      </p:sp>
      <p:sp>
        <p:nvSpPr>
          <p:cNvPr id="21" name="Oval 20"/>
          <p:cNvSpPr/>
          <p:nvPr/>
        </p:nvSpPr>
        <p:spPr>
          <a:xfrm>
            <a:off x="4214596" y="1897841"/>
            <a:ext cx="595979" cy="525240"/>
          </a:xfrm>
          <a:prstGeom prst="ellipse">
            <a:avLst/>
          </a:prstGeom>
          <a:solidFill>
            <a:srgbClr val="00B050"/>
          </a:solidFill>
          <a:ln w="508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IN" dirty="0"/>
          </a:p>
        </p:txBody>
      </p:sp>
      <p:sp>
        <p:nvSpPr>
          <p:cNvPr id="22" name="Oval 21"/>
          <p:cNvSpPr/>
          <p:nvPr/>
        </p:nvSpPr>
        <p:spPr>
          <a:xfrm>
            <a:off x="5128999" y="5618515"/>
            <a:ext cx="595979" cy="525240"/>
          </a:xfrm>
          <a:prstGeom prst="ellipse">
            <a:avLst/>
          </a:prstGeom>
          <a:solidFill>
            <a:srgbClr val="00B050"/>
          </a:solidFill>
          <a:ln w="508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dirty="0"/>
              <a:t>5</a:t>
            </a:r>
            <a:endParaRPr lang="en-IN" dirty="0"/>
          </a:p>
        </p:txBody>
      </p:sp>
      <p:sp>
        <p:nvSpPr>
          <p:cNvPr id="23" name="Oval 22"/>
          <p:cNvSpPr/>
          <p:nvPr/>
        </p:nvSpPr>
        <p:spPr>
          <a:xfrm>
            <a:off x="5128998" y="4510913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a5</a:t>
            </a:r>
            <a:endParaRPr lang="en-IN" dirty="0"/>
          </a:p>
        </p:txBody>
      </p:sp>
      <p:sp>
        <p:nvSpPr>
          <p:cNvPr id="24" name="Oval 23"/>
          <p:cNvSpPr/>
          <p:nvPr/>
        </p:nvSpPr>
        <p:spPr>
          <a:xfrm>
            <a:off x="5128999" y="3308470"/>
            <a:ext cx="595979" cy="52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b5</a:t>
            </a:r>
            <a:endParaRPr lang="en-IN" dirty="0"/>
          </a:p>
        </p:txBody>
      </p:sp>
      <p:sp>
        <p:nvSpPr>
          <p:cNvPr id="25" name="Oval 24"/>
          <p:cNvSpPr/>
          <p:nvPr/>
        </p:nvSpPr>
        <p:spPr>
          <a:xfrm>
            <a:off x="5128999" y="1897841"/>
            <a:ext cx="595979" cy="525240"/>
          </a:xfrm>
          <a:prstGeom prst="ellipse">
            <a:avLst/>
          </a:prstGeom>
          <a:solidFill>
            <a:srgbClr val="00B050"/>
          </a:solidFill>
          <a:ln w="508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t5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9" idx="0"/>
            <a:endCxn id="10" idx="4"/>
          </p:cNvCxnSpPr>
          <p:nvPr/>
        </p:nvCxnSpPr>
        <p:spPr>
          <a:xfrm flipV="1">
            <a:off x="1769376" y="3833710"/>
            <a:ext cx="1" cy="677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683777" y="3833709"/>
            <a:ext cx="1" cy="677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598177" y="3833709"/>
            <a:ext cx="0" cy="677203"/>
          </a:xfrm>
          <a:prstGeom prst="straightConnector1">
            <a:avLst/>
          </a:prstGeom>
          <a:ln w="508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512579" y="3833709"/>
            <a:ext cx="1" cy="677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426980" y="3833709"/>
            <a:ext cx="1" cy="677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</p:cNvCxnSpPr>
          <p:nvPr/>
        </p:nvCxnSpPr>
        <p:spPr>
          <a:xfrm flipH="1" flipV="1">
            <a:off x="1769375" y="5039763"/>
            <a:ext cx="2" cy="5787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683777" y="5039763"/>
            <a:ext cx="2" cy="5787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598175" y="5036152"/>
            <a:ext cx="2" cy="578752"/>
          </a:xfrm>
          <a:prstGeom prst="straightConnector1">
            <a:avLst/>
          </a:prstGeom>
          <a:ln w="508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512571" y="5025917"/>
            <a:ext cx="2" cy="5787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426967" y="5025917"/>
            <a:ext cx="2" cy="5787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0"/>
          </p:cNvCxnSpPr>
          <p:nvPr/>
        </p:nvCxnSpPr>
        <p:spPr>
          <a:xfrm flipH="1" flipV="1">
            <a:off x="1769375" y="2418471"/>
            <a:ext cx="2" cy="8899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678334" y="2367429"/>
            <a:ext cx="2" cy="8899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598175" y="2413027"/>
            <a:ext cx="2" cy="889999"/>
          </a:xfrm>
          <a:prstGeom prst="straightConnector1">
            <a:avLst/>
          </a:prstGeom>
          <a:ln w="47625" cmpd="sng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518016" y="2431601"/>
            <a:ext cx="2" cy="8899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426965" y="2418470"/>
            <a:ext cx="2" cy="8899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7" idx="3"/>
          </p:cNvCxnSpPr>
          <p:nvPr/>
        </p:nvCxnSpPr>
        <p:spPr>
          <a:xfrm flipV="1">
            <a:off x="1769365" y="4959233"/>
            <a:ext cx="1618106" cy="665396"/>
          </a:xfrm>
          <a:prstGeom prst="straightConnector1">
            <a:avLst/>
          </a:prstGeom>
          <a:ln w="508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678334" y="5034321"/>
            <a:ext cx="807786" cy="580583"/>
          </a:xfrm>
          <a:prstGeom prst="straightConnector1">
            <a:avLst/>
          </a:prstGeom>
          <a:ln w="508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5" idx="0"/>
          </p:cNvCxnSpPr>
          <p:nvPr/>
        </p:nvCxnSpPr>
        <p:spPr>
          <a:xfrm flipH="1" flipV="1">
            <a:off x="3705894" y="5034321"/>
            <a:ext cx="806693" cy="589636"/>
          </a:xfrm>
          <a:prstGeom prst="straightConnector1">
            <a:avLst/>
          </a:prstGeom>
          <a:ln w="508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2" idx="0"/>
            <a:endCxn id="17" idx="5"/>
          </p:cNvCxnSpPr>
          <p:nvPr/>
        </p:nvCxnSpPr>
        <p:spPr>
          <a:xfrm flipH="1" flipV="1">
            <a:off x="3808892" y="4959233"/>
            <a:ext cx="1618097" cy="659282"/>
          </a:xfrm>
          <a:prstGeom prst="straightConnector1">
            <a:avLst/>
          </a:prstGeom>
          <a:ln w="508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1" idx="3"/>
          </p:cNvCxnSpPr>
          <p:nvPr/>
        </p:nvCxnSpPr>
        <p:spPr>
          <a:xfrm flipV="1">
            <a:off x="3598887" y="2346161"/>
            <a:ext cx="702988" cy="985454"/>
          </a:xfrm>
          <a:prstGeom prst="straightConnector1">
            <a:avLst/>
          </a:prstGeom>
          <a:ln w="508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8" idx="0"/>
            <a:endCxn id="25" idx="3"/>
          </p:cNvCxnSpPr>
          <p:nvPr/>
        </p:nvCxnSpPr>
        <p:spPr>
          <a:xfrm flipV="1">
            <a:off x="3598183" y="2346161"/>
            <a:ext cx="1618095" cy="962309"/>
          </a:xfrm>
          <a:prstGeom prst="straightConnector1">
            <a:avLst/>
          </a:prstGeom>
          <a:ln w="508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8" idx="0"/>
            <a:endCxn id="13" idx="5"/>
          </p:cNvCxnSpPr>
          <p:nvPr/>
        </p:nvCxnSpPr>
        <p:spPr>
          <a:xfrm flipH="1" flipV="1">
            <a:off x="2894490" y="2346161"/>
            <a:ext cx="703693" cy="962309"/>
          </a:xfrm>
          <a:prstGeom prst="straightConnector1">
            <a:avLst/>
          </a:prstGeom>
          <a:ln w="508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0"/>
            <a:endCxn id="11" idx="5"/>
          </p:cNvCxnSpPr>
          <p:nvPr/>
        </p:nvCxnSpPr>
        <p:spPr>
          <a:xfrm flipH="1" flipV="1">
            <a:off x="1980087" y="2346161"/>
            <a:ext cx="1618096" cy="962309"/>
          </a:xfrm>
          <a:prstGeom prst="straightConnector1">
            <a:avLst/>
          </a:prstGeom>
          <a:ln w="508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10404" y="2530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50" name="Rectangle 49"/>
          <p:cNvSpPr/>
          <p:nvPr/>
        </p:nvSpPr>
        <p:spPr>
          <a:xfrm>
            <a:off x="3607245" y="523533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51" name="Rectangle 50"/>
          <p:cNvSpPr/>
          <p:nvPr/>
        </p:nvSpPr>
        <p:spPr>
          <a:xfrm>
            <a:off x="3607088" y="398778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52" name="Rectangle 51"/>
          <p:cNvSpPr/>
          <p:nvPr/>
        </p:nvSpPr>
        <p:spPr>
          <a:xfrm>
            <a:off x="1761604" y="397762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53" name="Rectangle 52"/>
          <p:cNvSpPr/>
          <p:nvPr/>
        </p:nvSpPr>
        <p:spPr>
          <a:xfrm>
            <a:off x="2688448" y="397762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54" name="Rectangle 53"/>
          <p:cNvSpPr/>
          <p:nvPr/>
        </p:nvSpPr>
        <p:spPr>
          <a:xfrm>
            <a:off x="4508889" y="39877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55" name="Rectangle 54"/>
          <p:cNvSpPr/>
          <p:nvPr/>
        </p:nvSpPr>
        <p:spPr>
          <a:xfrm>
            <a:off x="5436211" y="39877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1610761" y="61437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455477" y="615463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447332" y="615463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32646" y="616167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297323" y="613853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012" y="3321600"/>
            <a:ext cx="4454814" cy="765475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6350872" y="2668811"/>
            <a:ext cx="3885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of dashed arcs ≥ 5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itle 1"/>
          <p:cNvSpPr>
            <a:spLocks noGrp="1"/>
          </p:cNvSpPr>
          <p:nvPr>
            <p:ph type="title"/>
          </p:nvPr>
        </p:nvSpPr>
        <p:spPr>
          <a:xfrm>
            <a:off x="1210577" y="314715"/>
            <a:ext cx="10515600" cy="1325563"/>
          </a:xfrm>
        </p:spPr>
        <p:txBody>
          <a:bodyPr numCol="1"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96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86" y="342900"/>
            <a:ext cx="10515600" cy="1325563"/>
          </a:xfrm>
        </p:spPr>
        <p:txBody>
          <a:bodyPr numCol="1"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routing subject to MMF allocation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NYU poly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5125"/>
            <a:ext cx="1001486" cy="100148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7608-8C54-48DD-8AD5-A63AAA7E2836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6" y="1366611"/>
            <a:ext cx="8288337" cy="54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92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86" y="365125"/>
            <a:ext cx="10515600" cy="1325563"/>
          </a:xfrm>
        </p:spPr>
        <p:txBody>
          <a:bodyPr numCol="1"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Single-level MILP formulation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NYU poly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5125"/>
            <a:ext cx="1001486" cy="100148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7608-8C54-48DD-8AD5-A63AAA7E2836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6" y="1469278"/>
            <a:ext cx="8707437" cy="53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68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10368"/>
            <a:ext cx="10515600" cy="1325563"/>
          </a:xfrm>
        </p:spPr>
        <p:txBody>
          <a:bodyPr numCol="1"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MMF flow-allocation constraints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NYU poly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5125"/>
            <a:ext cx="1001486" cy="100148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7608-8C54-48DD-8AD5-A63AAA7E2836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1366611"/>
            <a:ext cx="8526462" cy="531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1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86" y="365125"/>
            <a:ext cx="10515600" cy="1325563"/>
          </a:xfrm>
        </p:spPr>
        <p:txBody>
          <a:bodyPr numCol="1"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limination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NYU poly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5125"/>
            <a:ext cx="1001486" cy="100148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7608-8C54-48DD-8AD5-A63AAA7E2836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6" y="1546067"/>
            <a:ext cx="8453437" cy="517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06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86" y="365125"/>
            <a:ext cx="10515600" cy="1325563"/>
          </a:xfrm>
        </p:spPr>
        <p:txBody>
          <a:bodyPr numCol="1"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subject to max-min fair flow allocation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Max-min fair (MMF) resource allocation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 on network optimization with MMF flow allocation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routing subject to MMF flow allocation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MILP formulation</a:t>
            </a:r>
          </a:p>
          <a:p>
            <a:pPr algn="just"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algn="just"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NYU poly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65125"/>
            <a:ext cx="1001486" cy="100148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7608-8C54-48DD-8AD5-A63AAA7E28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54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361950"/>
            <a:ext cx="10515600" cy="1325563"/>
          </a:xfrm>
        </p:spPr>
        <p:txBody>
          <a:bodyPr numCol="1"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valid inequalities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NYU poly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5125"/>
            <a:ext cx="1001486" cy="100148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7608-8C54-48DD-8AD5-A63AAA7E2836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00" y="1792385"/>
            <a:ext cx="8128000" cy="492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20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899" y="365125"/>
            <a:ext cx="10515600" cy="1325563"/>
          </a:xfrm>
        </p:spPr>
        <p:txBody>
          <a:bodyPr numCol="1"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Column algorithm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NYU poly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5125"/>
            <a:ext cx="1001486" cy="100148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5779"/>
            <a:ext cx="7808458" cy="420332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7608-8C54-48DD-8AD5-A63AAA7E28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52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YU poly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5125"/>
            <a:ext cx="1001486" cy="100148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684" y="202972"/>
            <a:ext cx="9020175" cy="64484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7608-8C54-48DD-8AD5-A63AAA7E28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93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YU poly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65125"/>
            <a:ext cx="1001486" cy="100148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487" y="365125"/>
            <a:ext cx="9420225" cy="585787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7608-8C54-48DD-8AD5-A63AAA7E28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0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270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Results	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7525"/>
            <a:ext cx="12103100" cy="4351338"/>
          </a:xfrm>
        </p:spPr>
        <p:txBody>
          <a:bodyPr numCol="1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Topologies from SND library:</a:t>
            </a:r>
          </a:p>
          <a:p>
            <a:pPr algn="just">
              <a:lnSpc>
                <a:spcPct val="10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nobel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-us (|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V|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14, |A| = 21),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polska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(|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V|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12, |A| = 18)</a:t>
            </a:r>
          </a:p>
          <a:p>
            <a:pPr algn="just">
              <a:lnSpc>
                <a:spcPct val="10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atlanta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(|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V|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15, |A| = 22), Abilene (|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V|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12, |A| = 15)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randomly generated (s, t)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capacities are not provided for SND library instances, we assume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for simplicity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that every link has the same capacity of 1000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Mbps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NYU poly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5125"/>
            <a:ext cx="1001486" cy="100148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7608-8C54-48DD-8AD5-A63AAA7E28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8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Results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6" y="1690688"/>
            <a:ext cx="11825514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 generation:</a:t>
            </a:r>
          </a:p>
          <a:p>
            <a:pPr algn="just"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computational experiments are carried out on a machine equipped with 4 Intel i5 processors and 16GB of RAM. For simplicity, we assume that all the communications have the same weight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1. In the objective function (2), we let 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1000 and 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200</a:t>
            </a:r>
          </a:p>
          <a:p>
            <a:pPr algn="just"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limit = 1hour</a:t>
            </a:r>
          </a:p>
          <a:p>
            <a:pPr algn="just"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MILP formulations are solved with CPLEX using the AMPL modeling language.</a:t>
            </a:r>
          </a:p>
          <a:p>
            <a:pPr algn="just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NYU poly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5125"/>
            <a:ext cx="1001486" cy="100148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7608-8C54-48DD-8AD5-A63AAA7E283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384" y="364490"/>
            <a:ext cx="10515600" cy="1325563"/>
          </a:xfrm>
        </p:spPr>
        <p:txBody>
          <a:bodyPr numCol="1">
            <a:norm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Polska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Topology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NYU poly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5125"/>
            <a:ext cx="1001486" cy="100148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028" name="Picture 4" descr="G:\NYU\My Subjects\Wireless\Spring 2015\Network Design &amp; Algorithms\Project\polska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2991" y="1690053"/>
            <a:ext cx="8120418" cy="430784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7608-8C54-48DD-8AD5-A63AAA7E283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Abilene Topology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G:\NYU\My Subjects\Wireless\Spring 2015\Network Design &amp; Algorithms\Project\abilen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3071" y="2033516"/>
            <a:ext cx="8221240" cy="3930555"/>
          </a:xfrm>
          <a:prstGeom prst="rect">
            <a:avLst/>
          </a:prstGeom>
          <a:noFill/>
        </p:spPr>
      </p:pic>
      <p:pic>
        <p:nvPicPr>
          <p:cNvPr id="4" name="Picture 3" descr="NYU poly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65125"/>
            <a:ext cx="1001486" cy="100148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7608-8C54-48DD-8AD5-A63AAA7E283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300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Nobel-us Topology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G:\NYU\My Subjects\Wireless\Spring 2015\Network Design &amp; Algorithms\Project\nobel-u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6609" y="1917700"/>
            <a:ext cx="8796254" cy="4173562"/>
          </a:xfrm>
          <a:prstGeom prst="rect">
            <a:avLst/>
          </a:prstGeom>
          <a:noFill/>
        </p:spPr>
      </p:pic>
      <p:pic>
        <p:nvPicPr>
          <p:cNvPr id="4" name="Picture 3" descr="NYU poly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65125"/>
            <a:ext cx="1001486" cy="100148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7608-8C54-48DD-8AD5-A63AAA7E283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9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86" y="361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Atlanta Topology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G:\NYU\My Subjects\Wireless\Spring 2015\Network Design &amp; Algorithms\Project\atlant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4901" y="1825625"/>
            <a:ext cx="8052180" cy="4351338"/>
          </a:xfrm>
          <a:prstGeom prst="rect">
            <a:avLst/>
          </a:prstGeom>
          <a:noFill/>
        </p:spPr>
      </p:pic>
      <p:pic>
        <p:nvPicPr>
          <p:cNvPr id="4" name="Picture 3" descr="NYU poly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65125"/>
            <a:ext cx="1001486" cy="100148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7608-8C54-48DD-8AD5-A63AAA7E283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3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365125"/>
            <a:ext cx="10515600" cy="1325563"/>
          </a:xfrm>
        </p:spPr>
        <p:txBody>
          <a:bodyPr numCol="1"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Traffic Engineering Goals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8" y="1787525"/>
            <a:ext cx="12056532" cy="4568825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flow or bandwidth allocation  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end to end delay. 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 assignment  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Traffic control 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quality differentiation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or fair bandwidth allocation between different aggregates of flows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NYU poly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5125"/>
            <a:ext cx="1001486" cy="100148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7608-8C54-48DD-8AD5-A63AAA7E28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4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86" y="365125"/>
            <a:ext cx="11190514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with the exact and the restricted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paths formulations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objective function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 descr="G:\NYU\My Subjects\Wireless\Spring 2015\Network Design &amp; Algorithms\Project\tabl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8896" y="1690688"/>
            <a:ext cx="5827594" cy="3999933"/>
          </a:xfrm>
          <a:prstGeom prst="rect">
            <a:avLst/>
          </a:prstGeom>
          <a:noFill/>
        </p:spPr>
      </p:pic>
      <p:pic>
        <p:nvPicPr>
          <p:cNvPr id="4" name="Picture 3" descr="NYU poly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65125"/>
            <a:ext cx="1001486" cy="100148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7608-8C54-48DD-8AD5-A63AAA7E28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384" y="289187"/>
            <a:ext cx="10515600" cy="1325563"/>
          </a:xfrm>
        </p:spPr>
        <p:txBody>
          <a:bodyPr numCol="1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6611"/>
            <a:ext cx="12192000" cy="4958737"/>
          </a:xfrm>
        </p:spPr>
        <p:txBody>
          <a:bodyPr numCol="1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proposed a traffic engineering problem where, given a network topology with link capacities and a set of communications, we must select a single path for each communication so as to maximize a network utility function, assuming a MMF bandwidth allocation. We have shown that this problem can be cast as a single mixed-integer linear program with a polynomial number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constraints, which is solvable in a reasonable amount of computing time for medium-size networks.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class of network routing problem where the paths are selected to optimize a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utilization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 subject to MMF ﬂow allocation.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 generation approach yields promising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NYU poly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5125"/>
            <a:ext cx="1001486" cy="100148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7608-8C54-48DD-8AD5-A63AAA7E283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988" y="2430594"/>
            <a:ext cx="10515600" cy="1325563"/>
          </a:xfrm>
        </p:spPr>
        <p:txBody>
          <a:bodyPr numCol="1">
            <a:norm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NYU poly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5125"/>
            <a:ext cx="1001486" cy="100148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7608-8C54-48DD-8AD5-A63AAA7E283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2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571" y="320675"/>
            <a:ext cx="10515600" cy="1325563"/>
          </a:xfrm>
        </p:spPr>
        <p:txBody>
          <a:bodyPr numCol="1"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Min Fairness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Fairness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gets as much resources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any other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Min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Fairness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the share of the consumer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others to get more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this argument repeatedly, namely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consumers that can increase their resource portion without hurting other’s will increase it again as any other that can.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NYU poly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5125"/>
            <a:ext cx="1001486" cy="100148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7608-8C54-48DD-8AD5-A63AAA7E28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80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86" y="330200"/>
            <a:ext cx="10515600" cy="1325563"/>
          </a:xfrm>
        </p:spPr>
        <p:txBody>
          <a:bodyPr numCol="1"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Max-min fair (MMF) resource 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830387"/>
            <a:ext cx="12052300" cy="4351338"/>
          </a:xfrm>
        </p:spPr>
        <p:txBody>
          <a:bodyPr numCol="1"/>
          <a:lstStyle/>
          <a:p>
            <a:pPr marL="0" indent="0">
              <a:lnSpc>
                <a:spcPct val="100000"/>
              </a:lnSpc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Max-min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fairness is widely used in a number of areas, including networks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Informally: a resource allocation is MMF if not only the smallest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 allocated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maximized but also the second smallest, the third smallest,...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flows: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with arc capacities, m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origin-destination pairs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r>
              <a: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predefined routing paths, allocate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NYU poly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5125"/>
            <a:ext cx="1001486" cy="100148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7608-8C54-48DD-8AD5-A63AAA7E283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687" y="4911951"/>
            <a:ext cx="40100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5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YU poly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5125"/>
            <a:ext cx="1001486" cy="100148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7608-8C54-48DD-8AD5-A63AAA7E283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312" y="365125"/>
            <a:ext cx="6505575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486" y="3395662"/>
            <a:ext cx="7458075" cy="22002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22400" y="2872442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 for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004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86" y="365125"/>
            <a:ext cx="10515600" cy="1325563"/>
          </a:xfrm>
        </p:spPr>
        <p:txBody>
          <a:bodyPr numCol="1"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MMF network flow allocation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143" y="5504619"/>
            <a:ext cx="11099800" cy="1001486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Equivalently: there is no way to increase the flow of any user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decreasing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flow of a user with a smaller or equal flow.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NYU poly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5125"/>
            <a:ext cx="1001486" cy="100148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7608-8C54-48DD-8AD5-A63AAA7E283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6" y="1366611"/>
            <a:ext cx="8893628" cy="413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86" y="365125"/>
            <a:ext cx="10515600" cy="1325563"/>
          </a:xfrm>
        </p:spPr>
        <p:txBody>
          <a:bodyPr numCol="1"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 on MMF network optimization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847849"/>
            <a:ext cx="12065000" cy="4873625"/>
          </a:xfrm>
        </p:spPr>
        <p:txBody>
          <a:bodyPr numCol="1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routing paths are given, polynomial-time ”progressive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filling” algorithm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yields a MMF flow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simultaneously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all the flows until one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more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arcs are saturated.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such bottleneck arcs and all saturating (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pairs,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capacities, and keep on increasing the remaining flows.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NYU poly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5125"/>
            <a:ext cx="1001486" cy="100148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7608-8C54-48DD-8AD5-A63AAA7E283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2252662"/>
            <a:ext cx="5524500" cy="2352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713" y="4865687"/>
            <a:ext cx="7715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90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86" y="365125"/>
            <a:ext cx="10515600" cy="1325563"/>
          </a:xfrm>
        </p:spPr>
        <p:txBody>
          <a:bodyPr numCol="1"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 on MMF network 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7850"/>
            <a:ext cx="11950700" cy="4351338"/>
          </a:xfrm>
        </p:spPr>
        <p:txBody>
          <a:bodyPr numCol="1"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paths are given, polynomial-time ”progressive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filling” algorithm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yields a MMF flow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paths are not known a priori, algorithms to find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splittable 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unsplittable MMF flow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Single-source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 where paths are selected to maximize fairness:</a:t>
            </a:r>
          </a:p>
          <a:p>
            <a:pPr lvl="1" algn="just">
              <a:lnSpc>
                <a:spcPct val="100000"/>
              </a:lnSpc>
              <a:buFontTx/>
              <a:buChar char="-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polynomial-time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fractional flow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Tx/>
              <a:buChar char="-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NP-hardness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approximation algorithms for single path routing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 max-min fairness has been considered as a routing objective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NYU poly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5125"/>
            <a:ext cx="1001486" cy="100148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7608-8C54-48DD-8AD5-A63AAA7E28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0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1224</Words>
  <Application>Microsoft Office PowerPoint</Application>
  <PresentationFormat>Widescreen</PresentationFormat>
  <Paragraphs>240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Wingdings</vt:lpstr>
      <vt:lpstr>Office Theme</vt:lpstr>
      <vt:lpstr>Single Path Routing &amp; Network Optimization Subject to Max-Min Fair Flow Allocation</vt:lpstr>
      <vt:lpstr>Outline </vt:lpstr>
      <vt:lpstr>Traffic Engineering Goals </vt:lpstr>
      <vt:lpstr>Max Min Fairness</vt:lpstr>
      <vt:lpstr>Max-min fair (MMF) resource allocation</vt:lpstr>
      <vt:lpstr>PowerPoint Presentation</vt:lpstr>
      <vt:lpstr>MMF network flow allocation</vt:lpstr>
      <vt:lpstr>Previous work on MMF network optimization</vt:lpstr>
      <vt:lpstr>Previous work on MMF network optimization</vt:lpstr>
      <vt:lpstr>Network routing subject to MMF allocation</vt:lpstr>
      <vt:lpstr>Network routing subject to MMF allocation Cont.</vt:lpstr>
      <vt:lpstr>Network routing subject to MMF allocation cont.</vt:lpstr>
      <vt:lpstr>Network routing subject to MMF allocation</vt:lpstr>
      <vt:lpstr>Cont.</vt:lpstr>
      <vt:lpstr>Cont.</vt:lpstr>
      <vt:lpstr>Network routing subject to MMF allocation</vt:lpstr>
      <vt:lpstr>Single-level MILP formulation</vt:lpstr>
      <vt:lpstr>MMF flow-allocation constraints</vt:lpstr>
      <vt:lpstr>Elimination constraints</vt:lpstr>
      <vt:lpstr>Other valid inequalities</vt:lpstr>
      <vt:lpstr>Generation Column algorithm</vt:lpstr>
      <vt:lpstr>PowerPoint Presentation</vt:lpstr>
      <vt:lpstr>PowerPoint Presentation</vt:lpstr>
      <vt:lpstr>Computational Results </vt:lpstr>
      <vt:lpstr>Computational Results</vt:lpstr>
      <vt:lpstr>Polska Topology</vt:lpstr>
      <vt:lpstr>Abilene Topology</vt:lpstr>
      <vt:lpstr>Nobel-us Topology</vt:lpstr>
      <vt:lpstr>Atlanta Topology</vt:lpstr>
      <vt:lpstr>Results with the exact and the restricted paths formulations with objective function</vt:lpstr>
      <vt:lpstr>Summary</vt:lpstr>
      <vt:lpstr>Thank you!!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Optimization Problems Subject to Max-Min Fair Flow Allocation</dc:title>
  <dc:creator>Ronald Christopher</dc:creator>
  <cp:lastModifiedBy>DPAUL</cp:lastModifiedBy>
  <cp:revision>46</cp:revision>
  <dcterms:created xsi:type="dcterms:W3CDTF">2015-05-18T15:27:51Z</dcterms:created>
  <dcterms:modified xsi:type="dcterms:W3CDTF">2015-05-21T20:42:56Z</dcterms:modified>
</cp:coreProperties>
</file>