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72" r:id="rId5"/>
    <p:sldId id="261" r:id="rId6"/>
    <p:sldId id="267" r:id="rId7"/>
    <p:sldId id="263" r:id="rId8"/>
    <p:sldId id="270" r:id="rId9"/>
    <p:sldId id="271" r:id="rId10"/>
    <p:sldId id="273" r:id="rId11"/>
    <p:sldId id="274" r:id="rId12"/>
    <p:sldId id="262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57BAE-CC7F-4B77-872B-4BB1361491E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5A6A65-DABF-43ED-B83D-8C9D1E6771DC}">
      <dgm:prSet phldrT="[Texto]" custT="1"/>
      <dgm:spPr/>
      <dgm:t>
        <a:bodyPr/>
        <a:lstStyle/>
        <a:p>
          <a:pPr algn="just"/>
          <a:r>
            <a:rPr lang="es-ES" sz="1400" dirty="0" smtClean="0">
              <a:latin typeface="Arial Rounded MT Bold" panose="020F0704030504030204" pitchFamily="34" charset="0"/>
            </a:rPr>
            <a:t>Es una herramienta de desarrollo que hace que sea práctico para una empresa construir e implementar sistemas que capturen conocimiento para proporcionar respuestas específicas de la situación.</a:t>
          </a:r>
          <a:endParaRPr lang="es-ES" sz="1400" dirty="0">
            <a:latin typeface="Arial Rounded MT Bold" panose="020F0704030504030204" pitchFamily="34" charset="0"/>
          </a:endParaRPr>
        </a:p>
      </dgm:t>
    </dgm:pt>
    <dgm:pt modelId="{94048A03-B6D6-4C12-B2D6-489BEF99FB4C}" type="parTrans" cxnId="{BD5004A0-DC8A-446A-A870-C67ABDAD7D24}">
      <dgm:prSet/>
      <dgm:spPr/>
      <dgm:t>
        <a:bodyPr/>
        <a:lstStyle/>
        <a:p>
          <a:endParaRPr lang="es-ES"/>
        </a:p>
      </dgm:t>
    </dgm:pt>
    <dgm:pt modelId="{C73D2140-AB2F-4BC8-815F-4F33253DB2EB}" type="sibTrans" cxnId="{BD5004A0-DC8A-446A-A870-C67ABDAD7D24}">
      <dgm:prSet/>
      <dgm:spPr/>
      <dgm:t>
        <a:bodyPr/>
        <a:lstStyle/>
        <a:p>
          <a:endParaRPr lang="es-ES"/>
        </a:p>
      </dgm:t>
    </dgm:pt>
    <dgm:pt modelId="{8A745A8E-AA40-471E-871E-C0A463E01193}">
      <dgm:prSet phldrT="[Texto]" custT="1"/>
      <dgm:spPr/>
      <dgm:t>
        <a:bodyPr/>
        <a:lstStyle/>
        <a:p>
          <a:pPr algn="just"/>
          <a:r>
            <a:rPr lang="es-ES" sz="1400" dirty="0" smtClean="0">
              <a:latin typeface="Arial Rounded MT Bold" panose="020F0704030504030204" pitchFamily="34" charset="0"/>
            </a:rPr>
            <a:t>El entorno de desarrollo </a:t>
          </a:r>
          <a:r>
            <a:rPr lang="es-ES" sz="1400" dirty="0" err="1" smtClean="0">
              <a:latin typeface="Arial Rounded MT Bold" panose="020F0704030504030204" pitchFamily="34" charset="0"/>
            </a:rPr>
            <a:t>Exsys</a:t>
          </a:r>
          <a:r>
            <a:rPr lang="es-ES" sz="1400" dirty="0" smtClean="0">
              <a:latin typeface="Arial Rounded MT Bold" panose="020F0704030504030204" pitchFamily="34" charset="0"/>
            </a:rPr>
            <a:t> </a:t>
          </a:r>
          <a:r>
            <a:rPr lang="es-ES" sz="1400" dirty="0" err="1" smtClean="0">
              <a:latin typeface="Arial Rounded MT Bold" panose="020F0704030504030204" pitchFamily="34" charset="0"/>
            </a:rPr>
            <a:t>Corvid</a:t>
          </a:r>
          <a:r>
            <a:rPr lang="es-ES" sz="1400" dirty="0" smtClean="0">
              <a:latin typeface="Arial Rounded MT Bold" panose="020F0704030504030204" pitchFamily="34" charset="0"/>
            </a:rPr>
            <a:t> está diseñado para no programadores. Los sistemas se crean utilizando una sintaxis de inglés y álgebra para escribir reglas estructuradas </a:t>
          </a:r>
          <a:r>
            <a:rPr lang="es-ES" sz="1400" dirty="0" err="1" smtClean="0">
              <a:latin typeface="Arial Rounded MT Bold" panose="020F0704030504030204" pitchFamily="34" charset="0"/>
            </a:rPr>
            <a:t>If</a:t>
          </a:r>
          <a:r>
            <a:rPr lang="es-ES" sz="1400" dirty="0" smtClean="0">
              <a:latin typeface="Arial Rounded MT Bold" panose="020F0704030504030204" pitchFamily="34" charset="0"/>
            </a:rPr>
            <a:t> / </a:t>
          </a:r>
          <a:r>
            <a:rPr lang="es-ES" sz="1400" dirty="0" err="1" smtClean="0">
              <a:latin typeface="Arial Rounded MT Bold" panose="020F0704030504030204" pitchFamily="34" charset="0"/>
            </a:rPr>
            <a:t>Then</a:t>
          </a:r>
          <a:r>
            <a:rPr lang="es-ES" sz="1400" dirty="0" smtClean="0">
              <a:latin typeface="Arial Rounded MT Bold" panose="020F0704030504030204" pitchFamily="34" charset="0"/>
            </a:rPr>
            <a:t> que describen la lógica de toma de decisiones.</a:t>
          </a:r>
          <a:endParaRPr lang="es-ES" sz="1400" dirty="0">
            <a:latin typeface="Arial Rounded MT Bold" panose="020F0704030504030204" pitchFamily="34" charset="0"/>
          </a:endParaRPr>
        </a:p>
      </dgm:t>
    </dgm:pt>
    <dgm:pt modelId="{2D5558FD-3780-4E98-B2A1-D04B47048432}" type="parTrans" cxnId="{4AF0935F-8010-482E-91EC-F0DD734C12A5}">
      <dgm:prSet/>
      <dgm:spPr/>
      <dgm:t>
        <a:bodyPr/>
        <a:lstStyle/>
        <a:p>
          <a:endParaRPr lang="es-ES"/>
        </a:p>
      </dgm:t>
    </dgm:pt>
    <dgm:pt modelId="{7FF2F5A9-0F10-4D97-B033-E2E90F700A81}" type="sibTrans" cxnId="{4AF0935F-8010-482E-91EC-F0DD734C12A5}">
      <dgm:prSet/>
      <dgm:spPr/>
      <dgm:t>
        <a:bodyPr/>
        <a:lstStyle/>
        <a:p>
          <a:endParaRPr lang="es-ES"/>
        </a:p>
      </dgm:t>
    </dgm:pt>
    <dgm:pt modelId="{4088C150-B471-46EB-9750-DCFC8F449FC9}">
      <dgm:prSet phldrT="[Texto]" custT="1"/>
      <dgm:spPr/>
      <dgm:t>
        <a:bodyPr/>
        <a:lstStyle/>
        <a:p>
          <a:pPr algn="just"/>
          <a:r>
            <a:rPr lang="es-ES" sz="1400" dirty="0" smtClean="0">
              <a:latin typeface="Arial Rounded MT Bold" panose="020F0704030504030204" pitchFamily="34" charset="0"/>
            </a:rPr>
            <a:t>Las reglas son analizadas y procesadas por </a:t>
          </a:r>
          <a:r>
            <a:rPr lang="es-ES" sz="1400" dirty="0" err="1" smtClean="0">
              <a:latin typeface="Arial Rounded MT Bold" panose="020F0704030504030204" pitchFamily="34" charset="0"/>
            </a:rPr>
            <a:t>Exsys</a:t>
          </a:r>
          <a:r>
            <a:rPr lang="es-ES" sz="1400" dirty="0" smtClean="0">
              <a:latin typeface="Arial Rounded MT Bold" panose="020F0704030504030204" pitchFamily="34" charset="0"/>
            </a:rPr>
            <a:t> </a:t>
          </a:r>
          <a:r>
            <a:rPr lang="es-ES" sz="1400" dirty="0" err="1" smtClean="0">
              <a:latin typeface="Arial Rounded MT Bold" panose="020F0704030504030204" pitchFamily="34" charset="0"/>
            </a:rPr>
            <a:t>Inference</a:t>
          </a:r>
          <a:r>
            <a:rPr lang="es-ES" sz="1400" dirty="0" smtClean="0">
              <a:latin typeface="Arial Rounded MT Bold" panose="020F0704030504030204" pitchFamily="34" charset="0"/>
            </a:rPr>
            <a:t> </a:t>
          </a:r>
          <a:r>
            <a:rPr lang="es-ES" sz="1400" dirty="0" err="1" smtClean="0">
              <a:latin typeface="Arial Rounded MT Bold" panose="020F0704030504030204" pitchFamily="34" charset="0"/>
            </a:rPr>
            <a:t>Engine</a:t>
          </a:r>
          <a:r>
            <a:rPr lang="es-ES" sz="1400" dirty="0" smtClean="0">
              <a:latin typeface="Arial Rounded MT Bold" panose="020F0704030504030204" pitchFamily="34" charset="0"/>
            </a:rPr>
            <a:t>, que controla las sesiones del usuario. </a:t>
          </a:r>
          <a:r>
            <a:rPr lang="es-ES" sz="1400" dirty="0" err="1" smtClean="0">
              <a:latin typeface="Arial Rounded MT Bold" panose="020F0704030504030204" pitchFamily="34" charset="0"/>
            </a:rPr>
            <a:t>Corvid</a:t>
          </a:r>
          <a:r>
            <a:rPr lang="es-ES" sz="1400" dirty="0" smtClean="0">
              <a:latin typeface="Arial Rounded MT Bold" panose="020F0704030504030204" pitchFamily="34" charset="0"/>
            </a:rPr>
            <a:t> facilita la creación y organización de las reglas, el diseño de interfaces de usuario y su integración con otros recursos </a:t>
          </a:r>
          <a:endParaRPr lang="es-ES" sz="1400" dirty="0">
            <a:latin typeface="Arial Rounded MT Bold" panose="020F0704030504030204" pitchFamily="34" charset="0"/>
          </a:endParaRPr>
        </a:p>
      </dgm:t>
    </dgm:pt>
    <dgm:pt modelId="{97F950EC-089A-47D0-BA2D-36DBA34BD806}" type="parTrans" cxnId="{44659E39-9874-4D17-8F0B-D83F8C512648}">
      <dgm:prSet/>
      <dgm:spPr/>
      <dgm:t>
        <a:bodyPr/>
        <a:lstStyle/>
        <a:p>
          <a:endParaRPr lang="es-ES"/>
        </a:p>
      </dgm:t>
    </dgm:pt>
    <dgm:pt modelId="{11BA2452-23B8-475D-BF0D-88177C7DE83B}" type="sibTrans" cxnId="{44659E39-9874-4D17-8F0B-D83F8C512648}">
      <dgm:prSet/>
      <dgm:spPr/>
      <dgm:t>
        <a:bodyPr/>
        <a:lstStyle/>
        <a:p>
          <a:endParaRPr lang="es-ES"/>
        </a:p>
      </dgm:t>
    </dgm:pt>
    <dgm:pt modelId="{B69F0A6D-6047-44E2-B97E-2407DABCD2D1}">
      <dgm:prSet custT="1"/>
      <dgm:spPr/>
      <dgm:t>
        <a:bodyPr/>
        <a:lstStyle/>
        <a:p>
          <a:r>
            <a:rPr lang="es-ES" sz="1200" dirty="0" smtClean="0">
              <a:latin typeface="Arial Rounded MT Bold" panose="020F0704030504030204" pitchFamily="34" charset="0"/>
            </a:rPr>
            <a:t>Utiliza un enfoque de "estructura de objeto" para el diseño del sistema. Las reglas se definen usando varios tipos de variables que tienen métodos y propiedades asociadas, proporcionando una amplia gama de flexibilidad y potencia.</a:t>
          </a:r>
          <a:endParaRPr lang="es-ES" sz="1200" dirty="0">
            <a:latin typeface="Arial Rounded MT Bold" panose="020F0704030504030204" pitchFamily="34" charset="0"/>
          </a:endParaRPr>
        </a:p>
      </dgm:t>
    </dgm:pt>
    <dgm:pt modelId="{6FA7D9F7-045D-470E-AA8B-EECC7AEF3071}" type="parTrans" cxnId="{05653F61-F690-4622-A98F-3CCC10311EBA}">
      <dgm:prSet/>
      <dgm:spPr/>
      <dgm:t>
        <a:bodyPr/>
        <a:lstStyle/>
        <a:p>
          <a:endParaRPr lang="es-ES"/>
        </a:p>
      </dgm:t>
    </dgm:pt>
    <dgm:pt modelId="{68357470-1EB0-45AB-8DC6-9278925D8780}" type="sibTrans" cxnId="{05653F61-F690-4622-A98F-3CCC10311EBA}">
      <dgm:prSet/>
      <dgm:spPr/>
      <dgm:t>
        <a:bodyPr/>
        <a:lstStyle/>
        <a:p>
          <a:endParaRPr lang="es-ES"/>
        </a:p>
      </dgm:t>
    </dgm:pt>
    <dgm:pt modelId="{DDC84011-6E6E-4857-AC72-B1B42D2952DD}">
      <dgm:prSet custT="1"/>
      <dgm:spPr/>
      <dgm:t>
        <a:bodyPr/>
        <a:lstStyle/>
        <a:p>
          <a:r>
            <a:rPr lang="es-ES" sz="1200" dirty="0" smtClean="0">
              <a:latin typeface="Arial Rounded MT Bold" panose="020F0704030504030204" pitchFamily="34" charset="0"/>
            </a:rPr>
            <a:t>Se puede integrar con cualquier base de datos ODBC / JDBC utilizando comandos SQL. Los datos pueden obtenerse automáticamente de la base de datos, y las aportaciones y recomendaciones del usuario pueden enviarse de vuelta a la base de datos.</a:t>
          </a:r>
          <a:endParaRPr lang="es-ES" sz="1200" dirty="0">
            <a:latin typeface="Arial Rounded MT Bold" panose="020F0704030504030204" pitchFamily="34" charset="0"/>
          </a:endParaRPr>
        </a:p>
      </dgm:t>
    </dgm:pt>
    <dgm:pt modelId="{59B19EB2-8CA8-4EAC-8CE1-0F83A520288F}" type="parTrans" cxnId="{3048F450-EF7C-4606-A960-502AE3BBCDA5}">
      <dgm:prSet/>
      <dgm:spPr/>
      <dgm:t>
        <a:bodyPr/>
        <a:lstStyle/>
        <a:p>
          <a:endParaRPr lang="es-ES"/>
        </a:p>
      </dgm:t>
    </dgm:pt>
    <dgm:pt modelId="{FD60A8C0-C6A8-4994-9C2B-C301BB73154E}" type="sibTrans" cxnId="{3048F450-EF7C-4606-A960-502AE3BBCDA5}">
      <dgm:prSet/>
      <dgm:spPr/>
      <dgm:t>
        <a:bodyPr/>
        <a:lstStyle/>
        <a:p>
          <a:endParaRPr lang="es-ES"/>
        </a:p>
      </dgm:t>
    </dgm:pt>
    <dgm:pt modelId="{BEF57279-4724-4D5B-86B0-4897A39145E9}" type="pres">
      <dgm:prSet presAssocID="{42C57BAE-CC7F-4B77-872B-4BB1361491E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2AC9F85-55EB-4CB6-87A1-BD32084EAD93}" type="pres">
      <dgm:prSet presAssocID="{42C57BAE-CC7F-4B77-872B-4BB1361491E0}" presName="dummyMaxCanvas" presStyleCnt="0">
        <dgm:presLayoutVars/>
      </dgm:prSet>
      <dgm:spPr/>
    </dgm:pt>
    <dgm:pt modelId="{670D603D-C96C-4077-8F73-DD59C2D7401F}" type="pres">
      <dgm:prSet presAssocID="{42C57BAE-CC7F-4B77-872B-4BB1361491E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2C449C-BEC9-4F1C-B6AF-8D6D37D1B81A}" type="pres">
      <dgm:prSet presAssocID="{42C57BAE-CC7F-4B77-872B-4BB1361491E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8DB82A-B17E-49F7-87D3-416CE8280CBD}" type="pres">
      <dgm:prSet presAssocID="{42C57BAE-CC7F-4B77-872B-4BB1361491E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F5138A-FCBD-46C1-87DD-8EBB96A4B1AA}" type="pres">
      <dgm:prSet presAssocID="{42C57BAE-CC7F-4B77-872B-4BB1361491E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2C00A6-8FAB-467E-8398-AF669BF5B687}" type="pres">
      <dgm:prSet presAssocID="{42C57BAE-CC7F-4B77-872B-4BB1361491E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8596E4-CB4C-4239-B3A7-3E8C0CE85B37}" type="pres">
      <dgm:prSet presAssocID="{42C57BAE-CC7F-4B77-872B-4BB1361491E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B08261-6B37-4D9B-BE1A-E0D04216D319}" type="pres">
      <dgm:prSet presAssocID="{42C57BAE-CC7F-4B77-872B-4BB1361491E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599B17-7299-4A04-A6A4-78E912080FE5}" type="pres">
      <dgm:prSet presAssocID="{42C57BAE-CC7F-4B77-872B-4BB1361491E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6363D-966E-40C5-AC7B-D2D1A09D27C2}" type="pres">
      <dgm:prSet presAssocID="{42C57BAE-CC7F-4B77-872B-4BB1361491E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827E43-937F-4AAD-BECF-696BF3173DA1}" type="pres">
      <dgm:prSet presAssocID="{42C57BAE-CC7F-4B77-872B-4BB1361491E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6C6CA7-71B4-4AB5-823D-577327BD2E13}" type="pres">
      <dgm:prSet presAssocID="{42C57BAE-CC7F-4B77-872B-4BB1361491E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3F7259-264B-4623-A5D4-44B994570154}" type="pres">
      <dgm:prSet presAssocID="{42C57BAE-CC7F-4B77-872B-4BB1361491E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1CE2F1-6079-4690-8686-B4EFF6893C18}" type="pres">
      <dgm:prSet presAssocID="{42C57BAE-CC7F-4B77-872B-4BB1361491E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A8DCA6-2618-493E-BF9D-D9E1E3A2BBCE}" type="pres">
      <dgm:prSet presAssocID="{42C57BAE-CC7F-4B77-872B-4BB1361491E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245FABF-5388-4213-BCF2-114D886953A7}" type="presOf" srcId="{B69F0A6D-6047-44E2-B97E-2407DABCD2D1}" destId="{A71CE2F1-6079-4690-8686-B4EFF6893C18}" srcOrd="1" destOrd="0" presId="urn:microsoft.com/office/officeart/2005/8/layout/vProcess5"/>
    <dgm:cxn modelId="{AE7AA87F-74C4-4766-9B10-B332CACCDD8A}" type="presOf" srcId="{7FF2F5A9-0F10-4D97-B033-E2E90F700A81}" destId="{D3B08261-6B37-4D9B-BE1A-E0D04216D319}" srcOrd="0" destOrd="0" presId="urn:microsoft.com/office/officeart/2005/8/layout/vProcess5"/>
    <dgm:cxn modelId="{291F9420-68B9-47AD-803E-83BEE2E01769}" type="presOf" srcId="{DDC84011-6E6E-4857-AC72-B1B42D2952DD}" destId="{572C00A6-8FAB-467E-8398-AF669BF5B687}" srcOrd="0" destOrd="0" presId="urn:microsoft.com/office/officeart/2005/8/layout/vProcess5"/>
    <dgm:cxn modelId="{3B781451-570C-4BA1-9EC1-F758EFB286DE}" type="presOf" srcId="{595A6A65-DABF-43ED-B83D-8C9D1E6771DC}" destId="{670D603D-C96C-4077-8F73-DD59C2D7401F}" srcOrd="0" destOrd="0" presId="urn:microsoft.com/office/officeart/2005/8/layout/vProcess5"/>
    <dgm:cxn modelId="{E6678213-FB47-4C43-A3D7-446A9BF0A735}" type="presOf" srcId="{8A745A8E-AA40-471E-871E-C0A463E01193}" destId="{D46C6CA7-71B4-4AB5-823D-577327BD2E13}" srcOrd="1" destOrd="0" presId="urn:microsoft.com/office/officeart/2005/8/layout/vProcess5"/>
    <dgm:cxn modelId="{C31AF3E7-1A4D-42A1-9AE8-1EAA62CCEE84}" type="presOf" srcId="{4088C150-B471-46EB-9750-DCFC8F449FC9}" destId="{5F8DB82A-B17E-49F7-87D3-416CE8280CBD}" srcOrd="0" destOrd="0" presId="urn:microsoft.com/office/officeart/2005/8/layout/vProcess5"/>
    <dgm:cxn modelId="{3048F450-EF7C-4606-A960-502AE3BBCDA5}" srcId="{42C57BAE-CC7F-4B77-872B-4BB1361491E0}" destId="{DDC84011-6E6E-4857-AC72-B1B42D2952DD}" srcOrd="4" destOrd="0" parTransId="{59B19EB2-8CA8-4EAC-8CE1-0F83A520288F}" sibTransId="{FD60A8C0-C6A8-4994-9C2B-C301BB73154E}"/>
    <dgm:cxn modelId="{45264F8D-23DE-4106-B14D-C9AC8579B4C2}" type="presOf" srcId="{B69F0A6D-6047-44E2-B97E-2407DABCD2D1}" destId="{D1F5138A-FCBD-46C1-87DD-8EBB96A4B1AA}" srcOrd="0" destOrd="0" presId="urn:microsoft.com/office/officeart/2005/8/layout/vProcess5"/>
    <dgm:cxn modelId="{D0F4948C-2F44-44DA-BBE4-B9CBC1BE2E1D}" type="presOf" srcId="{42C57BAE-CC7F-4B77-872B-4BB1361491E0}" destId="{BEF57279-4724-4D5B-86B0-4897A39145E9}" srcOrd="0" destOrd="0" presId="urn:microsoft.com/office/officeart/2005/8/layout/vProcess5"/>
    <dgm:cxn modelId="{6F0559CB-587D-49E1-8AA8-03B880AC6D71}" type="presOf" srcId="{595A6A65-DABF-43ED-B83D-8C9D1E6771DC}" destId="{58827E43-937F-4AAD-BECF-696BF3173DA1}" srcOrd="1" destOrd="0" presId="urn:microsoft.com/office/officeart/2005/8/layout/vProcess5"/>
    <dgm:cxn modelId="{4024AE0B-3512-4426-B229-82D246132B1A}" type="presOf" srcId="{11BA2452-23B8-475D-BF0D-88177C7DE83B}" destId="{91599B17-7299-4A04-A6A4-78E912080FE5}" srcOrd="0" destOrd="0" presId="urn:microsoft.com/office/officeart/2005/8/layout/vProcess5"/>
    <dgm:cxn modelId="{44659E39-9874-4D17-8F0B-D83F8C512648}" srcId="{42C57BAE-CC7F-4B77-872B-4BB1361491E0}" destId="{4088C150-B471-46EB-9750-DCFC8F449FC9}" srcOrd="2" destOrd="0" parTransId="{97F950EC-089A-47D0-BA2D-36DBA34BD806}" sibTransId="{11BA2452-23B8-475D-BF0D-88177C7DE83B}"/>
    <dgm:cxn modelId="{8431F78A-B930-4C4E-B70A-425B4787C7ED}" type="presOf" srcId="{DDC84011-6E6E-4857-AC72-B1B42D2952DD}" destId="{C6A8DCA6-2618-493E-BF9D-D9E1E3A2BBCE}" srcOrd="1" destOrd="0" presId="urn:microsoft.com/office/officeart/2005/8/layout/vProcess5"/>
    <dgm:cxn modelId="{765EF612-3BE8-4EC2-91FC-9DB0FE691B97}" type="presOf" srcId="{8A745A8E-AA40-471E-871E-C0A463E01193}" destId="{0C2C449C-BEC9-4F1C-B6AF-8D6D37D1B81A}" srcOrd="0" destOrd="0" presId="urn:microsoft.com/office/officeart/2005/8/layout/vProcess5"/>
    <dgm:cxn modelId="{05653F61-F690-4622-A98F-3CCC10311EBA}" srcId="{42C57BAE-CC7F-4B77-872B-4BB1361491E0}" destId="{B69F0A6D-6047-44E2-B97E-2407DABCD2D1}" srcOrd="3" destOrd="0" parTransId="{6FA7D9F7-045D-470E-AA8B-EECC7AEF3071}" sibTransId="{68357470-1EB0-45AB-8DC6-9278925D8780}"/>
    <dgm:cxn modelId="{BD5004A0-DC8A-446A-A870-C67ABDAD7D24}" srcId="{42C57BAE-CC7F-4B77-872B-4BB1361491E0}" destId="{595A6A65-DABF-43ED-B83D-8C9D1E6771DC}" srcOrd="0" destOrd="0" parTransId="{94048A03-B6D6-4C12-B2D6-489BEF99FB4C}" sibTransId="{C73D2140-AB2F-4BC8-815F-4F33253DB2EB}"/>
    <dgm:cxn modelId="{90D4BCA1-C2E3-4B52-B91D-522FE50AA87B}" type="presOf" srcId="{4088C150-B471-46EB-9750-DCFC8F449FC9}" destId="{E63F7259-264B-4623-A5D4-44B994570154}" srcOrd="1" destOrd="0" presId="urn:microsoft.com/office/officeart/2005/8/layout/vProcess5"/>
    <dgm:cxn modelId="{4AF0935F-8010-482E-91EC-F0DD734C12A5}" srcId="{42C57BAE-CC7F-4B77-872B-4BB1361491E0}" destId="{8A745A8E-AA40-471E-871E-C0A463E01193}" srcOrd="1" destOrd="0" parTransId="{2D5558FD-3780-4E98-B2A1-D04B47048432}" sibTransId="{7FF2F5A9-0F10-4D97-B033-E2E90F700A81}"/>
    <dgm:cxn modelId="{95E40F88-DD58-4801-8B51-5D048D5A2A13}" type="presOf" srcId="{68357470-1EB0-45AB-8DC6-9278925D8780}" destId="{2C26363D-966E-40C5-AC7B-D2D1A09D27C2}" srcOrd="0" destOrd="0" presId="urn:microsoft.com/office/officeart/2005/8/layout/vProcess5"/>
    <dgm:cxn modelId="{B0568425-F1EC-4E4B-B5CD-65835B794E51}" type="presOf" srcId="{C73D2140-AB2F-4BC8-815F-4F33253DB2EB}" destId="{E58596E4-CB4C-4239-B3A7-3E8C0CE85B37}" srcOrd="0" destOrd="0" presId="urn:microsoft.com/office/officeart/2005/8/layout/vProcess5"/>
    <dgm:cxn modelId="{C8C5D8E9-42FA-49D8-983B-C5CE9CC89D22}" type="presParOf" srcId="{BEF57279-4724-4D5B-86B0-4897A39145E9}" destId="{32AC9F85-55EB-4CB6-87A1-BD32084EAD93}" srcOrd="0" destOrd="0" presId="urn:microsoft.com/office/officeart/2005/8/layout/vProcess5"/>
    <dgm:cxn modelId="{B9ED18F2-6B8E-4CE5-8217-121A578A5BA5}" type="presParOf" srcId="{BEF57279-4724-4D5B-86B0-4897A39145E9}" destId="{670D603D-C96C-4077-8F73-DD59C2D7401F}" srcOrd="1" destOrd="0" presId="urn:microsoft.com/office/officeart/2005/8/layout/vProcess5"/>
    <dgm:cxn modelId="{10C1DE81-8D3C-47C5-B4DE-1EB26E8761C0}" type="presParOf" srcId="{BEF57279-4724-4D5B-86B0-4897A39145E9}" destId="{0C2C449C-BEC9-4F1C-B6AF-8D6D37D1B81A}" srcOrd="2" destOrd="0" presId="urn:microsoft.com/office/officeart/2005/8/layout/vProcess5"/>
    <dgm:cxn modelId="{19B5F48B-7445-40C1-99E9-C09EB4D08358}" type="presParOf" srcId="{BEF57279-4724-4D5B-86B0-4897A39145E9}" destId="{5F8DB82A-B17E-49F7-87D3-416CE8280CBD}" srcOrd="3" destOrd="0" presId="urn:microsoft.com/office/officeart/2005/8/layout/vProcess5"/>
    <dgm:cxn modelId="{72426E12-55DB-49D9-B654-D1B2E7BEB4EA}" type="presParOf" srcId="{BEF57279-4724-4D5B-86B0-4897A39145E9}" destId="{D1F5138A-FCBD-46C1-87DD-8EBB96A4B1AA}" srcOrd="4" destOrd="0" presId="urn:microsoft.com/office/officeart/2005/8/layout/vProcess5"/>
    <dgm:cxn modelId="{C1E7142F-2523-4215-993A-74689EDD405F}" type="presParOf" srcId="{BEF57279-4724-4D5B-86B0-4897A39145E9}" destId="{572C00A6-8FAB-467E-8398-AF669BF5B687}" srcOrd="5" destOrd="0" presId="urn:microsoft.com/office/officeart/2005/8/layout/vProcess5"/>
    <dgm:cxn modelId="{857B6ADF-96B2-45EB-8D9A-F5AA9FA81F29}" type="presParOf" srcId="{BEF57279-4724-4D5B-86B0-4897A39145E9}" destId="{E58596E4-CB4C-4239-B3A7-3E8C0CE85B37}" srcOrd="6" destOrd="0" presId="urn:microsoft.com/office/officeart/2005/8/layout/vProcess5"/>
    <dgm:cxn modelId="{CAECF324-CCA6-4999-91A8-5B72136BC0E2}" type="presParOf" srcId="{BEF57279-4724-4D5B-86B0-4897A39145E9}" destId="{D3B08261-6B37-4D9B-BE1A-E0D04216D319}" srcOrd="7" destOrd="0" presId="urn:microsoft.com/office/officeart/2005/8/layout/vProcess5"/>
    <dgm:cxn modelId="{D7721D77-2A79-4740-BDEE-4E887518B61B}" type="presParOf" srcId="{BEF57279-4724-4D5B-86B0-4897A39145E9}" destId="{91599B17-7299-4A04-A6A4-78E912080FE5}" srcOrd="8" destOrd="0" presId="urn:microsoft.com/office/officeart/2005/8/layout/vProcess5"/>
    <dgm:cxn modelId="{48DA92F3-298E-4656-9742-9A6F7ED8F170}" type="presParOf" srcId="{BEF57279-4724-4D5B-86B0-4897A39145E9}" destId="{2C26363D-966E-40C5-AC7B-D2D1A09D27C2}" srcOrd="9" destOrd="0" presId="urn:microsoft.com/office/officeart/2005/8/layout/vProcess5"/>
    <dgm:cxn modelId="{F0E53976-E8AC-46EC-B9DC-9189CE7273CE}" type="presParOf" srcId="{BEF57279-4724-4D5B-86B0-4897A39145E9}" destId="{58827E43-937F-4AAD-BECF-696BF3173DA1}" srcOrd="10" destOrd="0" presId="urn:microsoft.com/office/officeart/2005/8/layout/vProcess5"/>
    <dgm:cxn modelId="{34D25143-6F3A-4A90-80EA-BAC3C3A1D803}" type="presParOf" srcId="{BEF57279-4724-4D5B-86B0-4897A39145E9}" destId="{D46C6CA7-71B4-4AB5-823D-577327BD2E13}" srcOrd="11" destOrd="0" presId="urn:microsoft.com/office/officeart/2005/8/layout/vProcess5"/>
    <dgm:cxn modelId="{54265460-8E87-4D5A-A92E-1A95B344FC54}" type="presParOf" srcId="{BEF57279-4724-4D5B-86B0-4897A39145E9}" destId="{E63F7259-264B-4623-A5D4-44B994570154}" srcOrd="12" destOrd="0" presId="urn:microsoft.com/office/officeart/2005/8/layout/vProcess5"/>
    <dgm:cxn modelId="{511FBC8B-0F87-43E1-B0C9-5C961E107053}" type="presParOf" srcId="{BEF57279-4724-4D5B-86B0-4897A39145E9}" destId="{A71CE2F1-6079-4690-8686-B4EFF6893C18}" srcOrd="13" destOrd="0" presId="urn:microsoft.com/office/officeart/2005/8/layout/vProcess5"/>
    <dgm:cxn modelId="{103139CF-1391-4EC0-ABAB-5AE4A36B24D5}" type="presParOf" srcId="{BEF57279-4724-4D5B-86B0-4897A39145E9}" destId="{C6A8DCA6-2618-493E-BF9D-D9E1E3A2BBC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DF840-1DD2-4A18-84B2-E6B24A1EA8B3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B1A14-9240-4B81-A77E-555E77FD7E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33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8ADF-4446-4DB1-9BA9-1ED407C85F82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8ADF-4446-4DB1-9BA9-1ED407C85F82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7578-C297-4C4D-8F09-0754D01ECD7C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D6A5-F409-4D42-A315-DF90AB9C2BAD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6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AE71-5997-4776-9A6F-3191CEA155FA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8295-7848-43AB-9EE7-CF8B2F53A1B7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D-BAC3-473D-87BC-B4C456E70A30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42B-9B49-495E-8A6C-85C81861326C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AB0-608E-4236-AEDB-10A04107491C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6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BBAB-1482-4FE4-B5FC-FD5763CEBB49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46A3-F73F-45A4-B814-F0F0550CF30E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9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FF6C-17FB-47D3-BC4C-590874382B07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8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EBA-F5B0-44A3-A567-163171B1430F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2355-921A-4148-81F9-E585BA54ACB7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7.gif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1" y="0"/>
            <a:ext cx="12040338" cy="6726589"/>
            <a:chOff x="6268975" y="1629754"/>
            <a:chExt cx="5138785" cy="419900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83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9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0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1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2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3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4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5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6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7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8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9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0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1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2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3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4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5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6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7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8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9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0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1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2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3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4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5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6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7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8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9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0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1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2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3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4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5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6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7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8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0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1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2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840850" y="360081"/>
            <a:ext cx="10502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000" b="1" dirty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UNIVERSIDAD TECNOLÓGICA DE PANAMÁ</a:t>
            </a:r>
          </a:p>
          <a:p>
            <a:pPr algn="ctr">
              <a:defRPr/>
            </a:pPr>
            <a:r>
              <a:rPr lang="es-ES" sz="2000" b="1" dirty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FACULTAD DE INGENIERÍA DE SISTEMAS COMPUTACIONALES</a:t>
            </a:r>
            <a:br>
              <a:rPr lang="es-ES" sz="2000" b="1" dirty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LIC. EN ING. DE SISTEMA Y COMPUTACIÓN</a:t>
            </a:r>
          </a:p>
          <a:p>
            <a:pPr algn="ctr">
              <a:defRPr/>
            </a:pPr>
            <a:r>
              <a:rPr lang="es-ES" sz="2000" b="1" dirty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CENTRO REGIONAL DE VERAGUAS</a:t>
            </a:r>
            <a:endParaRPr lang="en-US" sz="2000" b="1" dirty="0">
              <a:solidFill>
                <a:srgbClr val="FFFFFF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8AB9D946-5AA1-4354-B33E-5DD44832EBB3}"/>
              </a:ext>
            </a:extLst>
          </p:cNvPr>
          <p:cNvSpPr>
            <a:spLocks/>
          </p:cNvSpPr>
          <p:nvPr/>
        </p:nvSpPr>
        <p:spPr bwMode="auto">
          <a:xfrm>
            <a:off x="546112" y="5274108"/>
            <a:ext cx="426126" cy="348401"/>
          </a:xfrm>
          <a:custGeom>
            <a:avLst/>
            <a:gdLst>
              <a:gd name="T0" fmla="*/ 529 w 613"/>
              <a:gd name="T1" fmla="*/ 5 h 525"/>
              <a:gd name="T2" fmla="*/ 604 w 613"/>
              <a:gd name="T3" fmla="*/ 62 h 525"/>
              <a:gd name="T4" fmla="*/ 574 w 613"/>
              <a:gd name="T5" fmla="*/ 144 h 525"/>
              <a:gd name="T6" fmla="*/ 393 w 613"/>
              <a:gd name="T7" fmla="*/ 293 h 525"/>
              <a:gd name="T8" fmla="*/ 261 w 613"/>
              <a:gd name="T9" fmla="*/ 400 h 525"/>
              <a:gd name="T10" fmla="*/ 153 w 613"/>
              <a:gd name="T11" fmla="*/ 491 h 525"/>
              <a:gd name="T12" fmla="*/ 47 w 613"/>
              <a:gd name="T13" fmla="*/ 506 h 525"/>
              <a:gd name="T14" fmla="*/ 41 w 613"/>
              <a:gd name="T15" fmla="*/ 380 h 525"/>
              <a:gd name="T16" fmla="*/ 266 w 613"/>
              <a:gd name="T17" fmla="*/ 197 h 525"/>
              <a:gd name="T18" fmla="*/ 471 w 613"/>
              <a:gd name="T19" fmla="*/ 28 h 525"/>
              <a:gd name="T20" fmla="*/ 526 w 613"/>
              <a:gd name="T21" fmla="*/ 0 h 525"/>
              <a:gd name="T22" fmla="*/ 529 w 613"/>
              <a:gd name="T23" fmla="*/ 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525">
                <a:moveTo>
                  <a:pt x="529" y="5"/>
                </a:moveTo>
                <a:cubicBezTo>
                  <a:pt x="565" y="2"/>
                  <a:pt x="593" y="29"/>
                  <a:pt x="604" y="62"/>
                </a:cubicBezTo>
                <a:cubicBezTo>
                  <a:pt x="613" y="88"/>
                  <a:pt x="598" y="125"/>
                  <a:pt x="574" y="144"/>
                </a:cubicBezTo>
                <a:cubicBezTo>
                  <a:pt x="513" y="193"/>
                  <a:pt x="453" y="243"/>
                  <a:pt x="393" y="293"/>
                </a:cubicBezTo>
                <a:cubicBezTo>
                  <a:pt x="349" y="329"/>
                  <a:pt x="305" y="364"/>
                  <a:pt x="261" y="400"/>
                </a:cubicBezTo>
                <a:cubicBezTo>
                  <a:pt x="225" y="430"/>
                  <a:pt x="188" y="460"/>
                  <a:pt x="153" y="491"/>
                </a:cubicBezTo>
                <a:cubicBezTo>
                  <a:pt x="118" y="521"/>
                  <a:pt x="76" y="525"/>
                  <a:pt x="47" y="506"/>
                </a:cubicBezTo>
                <a:cubicBezTo>
                  <a:pt x="3" y="477"/>
                  <a:pt x="0" y="413"/>
                  <a:pt x="41" y="380"/>
                </a:cubicBezTo>
                <a:cubicBezTo>
                  <a:pt x="116" y="319"/>
                  <a:pt x="191" y="258"/>
                  <a:pt x="266" y="197"/>
                </a:cubicBezTo>
                <a:cubicBezTo>
                  <a:pt x="335" y="140"/>
                  <a:pt x="402" y="83"/>
                  <a:pt x="471" y="28"/>
                </a:cubicBezTo>
                <a:cubicBezTo>
                  <a:pt x="487" y="15"/>
                  <a:pt x="508" y="9"/>
                  <a:pt x="526" y="0"/>
                </a:cubicBezTo>
                <a:cubicBezTo>
                  <a:pt x="527" y="2"/>
                  <a:pt x="528" y="3"/>
                  <a:pt x="529" y="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001D5C10-AA1D-4389-A5D2-802608A39CA8}"/>
              </a:ext>
            </a:extLst>
          </p:cNvPr>
          <p:cNvSpPr>
            <a:spLocks/>
          </p:cNvSpPr>
          <p:nvPr/>
        </p:nvSpPr>
        <p:spPr bwMode="auto">
          <a:xfrm>
            <a:off x="1876593" y="3512905"/>
            <a:ext cx="321169" cy="433745"/>
          </a:xfrm>
          <a:custGeom>
            <a:avLst/>
            <a:gdLst>
              <a:gd name="T0" fmla="*/ 370 w 461"/>
              <a:gd name="T1" fmla="*/ 0 h 652"/>
              <a:gd name="T2" fmla="*/ 437 w 461"/>
              <a:gd name="T3" fmla="*/ 106 h 652"/>
              <a:gd name="T4" fmla="*/ 384 w 461"/>
              <a:gd name="T5" fmla="*/ 204 h 652"/>
              <a:gd name="T6" fmla="*/ 289 w 461"/>
              <a:gd name="T7" fmla="*/ 371 h 652"/>
              <a:gd name="T8" fmla="*/ 180 w 461"/>
              <a:gd name="T9" fmla="*/ 556 h 652"/>
              <a:gd name="T10" fmla="*/ 139 w 461"/>
              <a:gd name="T11" fmla="*/ 621 h 652"/>
              <a:gd name="T12" fmla="*/ 41 w 461"/>
              <a:gd name="T13" fmla="*/ 632 h 652"/>
              <a:gd name="T14" fmla="*/ 11 w 461"/>
              <a:gd name="T15" fmla="*/ 547 h 652"/>
              <a:gd name="T16" fmla="*/ 41 w 461"/>
              <a:gd name="T17" fmla="*/ 488 h 652"/>
              <a:gd name="T18" fmla="*/ 156 w 461"/>
              <a:gd name="T19" fmla="*/ 287 h 652"/>
              <a:gd name="T20" fmla="*/ 265 w 461"/>
              <a:gd name="T21" fmla="*/ 100 h 652"/>
              <a:gd name="T22" fmla="*/ 303 w 461"/>
              <a:gd name="T23" fmla="*/ 35 h 652"/>
              <a:gd name="T24" fmla="*/ 370 w 461"/>
              <a:gd name="T2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652">
                <a:moveTo>
                  <a:pt x="370" y="0"/>
                </a:moveTo>
                <a:cubicBezTo>
                  <a:pt x="426" y="2"/>
                  <a:pt x="461" y="55"/>
                  <a:pt x="437" y="106"/>
                </a:cubicBezTo>
                <a:cubicBezTo>
                  <a:pt x="422" y="140"/>
                  <a:pt x="402" y="172"/>
                  <a:pt x="384" y="204"/>
                </a:cubicBezTo>
                <a:cubicBezTo>
                  <a:pt x="353" y="260"/>
                  <a:pt x="321" y="315"/>
                  <a:pt x="289" y="371"/>
                </a:cubicBezTo>
                <a:cubicBezTo>
                  <a:pt x="253" y="433"/>
                  <a:pt x="217" y="494"/>
                  <a:pt x="180" y="556"/>
                </a:cubicBezTo>
                <a:cubicBezTo>
                  <a:pt x="167" y="578"/>
                  <a:pt x="156" y="601"/>
                  <a:pt x="139" y="621"/>
                </a:cubicBezTo>
                <a:cubicBezTo>
                  <a:pt x="116" y="649"/>
                  <a:pt x="75" y="652"/>
                  <a:pt x="41" y="632"/>
                </a:cubicBezTo>
                <a:cubicBezTo>
                  <a:pt x="15" y="617"/>
                  <a:pt x="0" y="578"/>
                  <a:pt x="11" y="547"/>
                </a:cubicBezTo>
                <a:cubicBezTo>
                  <a:pt x="19" y="526"/>
                  <a:pt x="30" y="507"/>
                  <a:pt x="41" y="488"/>
                </a:cubicBezTo>
                <a:cubicBezTo>
                  <a:pt x="79" y="421"/>
                  <a:pt x="117" y="354"/>
                  <a:pt x="156" y="287"/>
                </a:cubicBezTo>
                <a:cubicBezTo>
                  <a:pt x="192" y="224"/>
                  <a:pt x="229" y="162"/>
                  <a:pt x="265" y="100"/>
                </a:cubicBezTo>
                <a:cubicBezTo>
                  <a:pt x="277" y="78"/>
                  <a:pt x="289" y="56"/>
                  <a:pt x="303" y="35"/>
                </a:cubicBezTo>
                <a:cubicBezTo>
                  <a:pt x="320" y="9"/>
                  <a:pt x="339" y="0"/>
                  <a:pt x="37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75B308AE-556B-4362-A5E9-8C09F14A7C91}"/>
              </a:ext>
            </a:extLst>
          </p:cNvPr>
          <p:cNvSpPr>
            <a:spLocks/>
          </p:cNvSpPr>
          <p:nvPr/>
        </p:nvSpPr>
        <p:spPr bwMode="auto">
          <a:xfrm>
            <a:off x="855694" y="3580111"/>
            <a:ext cx="304376" cy="437761"/>
          </a:xfrm>
          <a:custGeom>
            <a:avLst/>
            <a:gdLst>
              <a:gd name="T0" fmla="*/ 81 w 438"/>
              <a:gd name="T1" fmla="*/ 4 h 660"/>
              <a:gd name="T2" fmla="*/ 152 w 438"/>
              <a:gd name="T3" fmla="*/ 45 h 660"/>
              <a:gd name="T4" fmla="*/ 285 w 438"/>
              <a:gd name="T5" fmla="*/ 281 h 660"/>
              <a:gd name="T6" fmla="*/ 410 w 438"/>
              <a:gd name="T7" fmla="*/ 509 h 660"/>
              <a:gd name="T8" fmla="*/ 434 w 438"/>
              <a:gd name="T9" fmla="*/ 575 h 660"/>
              <a:gd name="T10" fmla="*/ 379 w 438"/>
              <a:gd name="T11" fmla="*/ 651 h 660"/>
              <a:gd name="T12" fmla="*/ 289 w 438"/>
              <a:gd name="T13" fmla="*/ 610 h 660"/>
              <a:gd name="T14" fmla="*/ 200 w 438"/>
              <a:gd name="T15" fmla="*/ 449 h 660"/>
              <a:gd name="T16" fmla="*/ 108 w 438"/>
              <a:gd name="T17" fmla="*/ 282 h 660"/>
              <a:gd name="T18" fmla="*/ 17 w 438"/>
              <a:gd name="T19" fmla="*/ 122 h 660"/>
              <a:gd name="T20" fmla="*/ 16 w 438"/>
              <a:gd name="T21" fmla="*/ 40 h 660"/>
              <a:gd name="T22" fmla="*/ 81 w 438"/>
              <a:gd name="T23" fmla="*/ 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660">
                <a:moveTo>
                  <a:pt x="81" y="4"/>
                </a:moveTo>
                <a:cubicBezTo>
                  <a:pt x="116" y="3"/>
                  <a:pt x="137" y="18"/>
                  <a:pt x="152" y="45"/>
                </a:cubicBezTo>
                <a:cubicBezTo>
                  <a:pt x="196" y="123"/>
                  <a:pt x="241" y="202"/>
                  <a:pt x="285" y="281"/>
                </a:cubicBezTo>
                <a:cubicBezTo>
                  <a:pt x="327" y="357"/>
                  <a:pt x="369" y="433"/>
                  <a:pt x="410" y="509"/>
                </a:cubicBezTo>
                <a:cubicBezTo>
                  <a:pt x="421" y="530"/>
                  <a:pt x="432" y="553"/>
                  <a:pt x="434" y="575"/>
                </a:cubicBezTo>
                <a:cubicBezTo>
                  <a:pt x="438" y="612"/>
                  <a:pt x="412" y="642"/>
                  <a:pt x="379" y="651"/>
                </a:cubicBezTo>
                <a:cubicBezTo>
                  <a:pt x="346" y="660"/>
                  <a:pt x="306" y="641"/>
                  <a:pt x="289" y="610"/>
                </a:cubicBezTo>
                <a:cubicBezTo>
                  <a:pt x="260" y="556"/>
                  <a:pt x="230" y="502"/>
                  <a:pt x="200" y="449"/>
                </a:cubicBezTo>
                <a:cubicBezTo>
                  <a:pt x="169" y="393"/>
                  <a:pt x="139" y="337"/>
                  <a:pt x="108" y="282"/>
                </a:cubicBezTo>
                <a:cubicBezTo>
                  <a:pt x="78" y="229"/>
                  <a:pt x="47" y="175"/>
                  <a:pt x="17" y="122"/>
                </a:cubicBezTo>
                <a:cubicBezTo>
                  <a:pt x="2" y="95"/>
                  <a:pt x="0" y="66"/>
                  <a:pt x="16" y="40"/>
                </a:cubicBezTo>
                <a:cubicBezTo>
                  <a:pt x="31" y="15"/>
                  <a:pt x="53" y="0"/>
                  <a:pt x="81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1B74DAA6-E969-49FE-970A-35824B70F5D7}"/>
              </a:ext>
            </a:extLst>
          </p:cNvPr>
          <p:cNvSpPr>
            <a:spLocks/>
          </p:cNvSpPr>
          <p:nvPr/>
        </p:nvSpPr>
        <p:spPr bwMode="auto">
          <a:xfrm>
            <a:off x="2146830" y="5244887"/>
            <a:ext cx="428225" cy="343381"/>
          </a:xfrm>
          <a:custGeom>
            <a:avLst/>
            <a:gdLst>
              <a:gd name="T0" fmla="*/ 528 w 618"/>
              <a:gd name="T1" fmla="*/ 516 h 516"/>
              <a:gd name="T2" fmla="*/ 479 w 618"/>
              <a:gd name="T3" fmla="*/ 493 h 516"/>
              <a:gd name="T4" fmla="*/ 233 w 618"/>
              <a:gd name="T5" fmla="*/ 302 h 516"/>
              <a:gd name="T6" fmla="*/ 70 w 618"/>
              <a:gd name="T7" fmla="*/ 172 h 516"/>
              <a:gd name="T8" fmla="*/ 27 w 618"/>
              <a:gd name="T9" fmla="*/ 136 h 516"/>
              <a:gd name="T10" fmla="*/ 28 w 618"/>
              <a:gd name="T11" fmla="*/ 31 h 516"/>
              <a:gd name="T12" fmla="*/ 131 w 618"/>
              <a:gd name="T13" fmla="*/ 24 h 516"/>
              <a:gd name="T14" fmla="*/ 308 w 618"/>
              <a:gd name="T15" fmla="*/ 163 h 516"/>
              <a:gd name="T16" fmla="*/ 519 w 618"/>
              <a:gd name="T17" fmla="*/ 327 h 516"/>
              <a:gd name="T18" fmla="*/ 581 w 618"/>
              <a:gd name="T19" fmla="*/ 377 h 516"/>
              <a:gd name="T20" fmla="*/ 580 w 618"/>
              <a:gd name="T21" fmla="*/ 495 h 516"/>
              <a:gd name="T22" fmla="*/ 528 w 618"/>
              <a:gd name="T2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8" h="516">
                <a:moveTo>
                  <a:pt x="528" y="516"/>
                </a:moveTo>
                <a:cubicBezTo>
                  <a:pt x="511" y="508"/>
                  <a:pt x="493" y="504"/>
                  <a:pt x="479" y="493"/>
                </a:cubicBezTo>
                <a:cubicBezTo>
                  <a:pt x="397" y="430"/>
                  <a:pt x="315" y="366"/>
                  <a:pt x="233" y="302"/>
                </a:cubicBezTo>
                <a:cubicBezTo>
                  <a:pt x="179" y="259"/>
                  <a:pt x="125" y="216"/>
                  <a:pt x="70" y="172"/>
                </a:cubicBezTo>
                <a:cubicBezTo>
                  <a:pt x="55" y="160"/>
                  <a:pt x="39" y="149"/>
                  <a:pt x="27" y="136"/>
                </a:cubicBezTo>
                <a:cubicBezTo>
                  <a:pt x="0" y="106"/>
                  <a:pt x="1" y="60"/>
                  <a:pt x="28" y="31"/>
                </a:cubicBezTo>
                <a:cubicBezTo>
                  <a:pt x="54" y="4"/>
                  <a:pt x="100" y="0"/>
                  <a:pt x="131" y="24"/>
                </a:cubicBezTo>
                <a:cubicBezTo>
                  <a:pt x="190" y="70"/>
                  <a:pt x="249" y="117"/>
                  <a:pt x="308" y="163"/>
                </a:cubicBezTo>
                <a:cubicBezTo>
                  <a:pt x="378" y="217"/>
                  <a:pt x="449" y="272"/>
                  <a:pt x="519" y="327"/>
                </a:cubicBezTo>
                <a:cubicBezTo>
                  <a:pt x="540" y="343"/>
                  <a:pt x="560" y="361"/>
                  <a:pt x="581" y="377"/>
                </a:cubicBezTo>
                <a:cubicBezTo>
                  <a:pt x="613" y="403"/>
                  <a:pt x="618" y="463"/>
                  <a:pt x="580" y="495"/>
                </a:cubicBezTo>
                <a:cubicBezTo>
                  <a:pt x="566" y="506"/>
                  <a:pt x="547" y="509"/>
                  <a:pt x="528" y="5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67FE553E-5115-4116-8AA7-9A6BCF6AC1A9}"/>
              </a:ext>
            </a:extLst>
          </p:cNvPr>
          <p:cNvSpPr>
            <a:spLocks/>
          </p:cNvSpPr>
          <p:nvPr/>
        </p:nvSpPr>
        <p:spPr bwMode="auto">
          <a:xfrm>
            <a:off x="2420507" y="4238557"/>
            <a:ext cx="499595" cy="181731"/>
          </a:xfrm>
          <a:custGeom>
            <a:avLst/>
            <a:gdLst>
              <a:gd name="T0" fmla="*/ 717 w 718"/>
              <a:gd name="T1" fmla="*/ 86 h 273"/>
              <a:gd name="T2" fmla="*/ 666 w 718"/>
              <a:gd name="T3" fmla="*/ 155 h 273"/>
              <a:gd name="T4" fmla="*/ 576 w 718"/>
              <a:gd name="T5" fmla="*/ 175 h 273"/>
              <a:gd name="T6" fmla="*/ 342 w 718"/>
              <a:gd name="T7" fmla="*/ 222 h 273"/>
              <a:gd name="T8" fmla="*/ 174 w 718"/>
              <a:gd name="T9" fmla="*/ 253 h 273"/>
              <a:gd name="T10" fmla="*/ 93 w 718"/>
              <a:gd name="T11" fmla="*/ 268 h 273"/>
              <a:gd name="T12" fmla="*/ 17 w 718"/>
              <a:gd name="T13" fmla="*/ 236 h 273"/>
              <a:gd name="T14" fmla="*/ 14 w 718"/>
              <a:gd name="T15" fmla="*/ 154 h 273"/>
              <a:gd name="T16" fmla="*/ 60 w 718"/>
              <a:gd name="T17" fmla="*/ 120 h 273"/>
              <a:gd name="T18" fmla="*/ 256 w 718"/>
              <a:gd name="T19" fmla="*/ 81 h 273"/>
              <a:gd name="T20" fmla="*/ 488 w 718"/>
              <a:gd name="T21" fmla="*/ 33 h 273"/>
              <a:gd name="T22" fmla="*/ 627 w 718"/>
              <a:gd name="T23" fmla="*/ 9 h 273"/>
              <a:gd name="T24" fmla="*/ 717 w 718"/>
              <a:gd name="T25" fmla="*/ 8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273">
                <a:moveTo>
                  <a:pt x="717" y="86"/>
                </a:moveTo>
                <a:cubicBezTo>
                  <a:pt x="716" y="117"/>
                  <a:pt x="696" y="147"/>
                  <a:pt x="666" y="155"/>
                </a:cubicBezTo>
                <a:cubicBezTo>
                  <a:pt x="637" y="164"/>
                  <a:pt x="606" y="169"/>
                  <a:pt x="576" y="175"/>
                </a:cubicBezTo>
                <a:cubicBezTo>
                  <a:pt x="498" y="191"/>
                  <a:pt x="420" y="207"/>
                  <a:pt x="342" y="222"/>
                </a:cubicBezTo>
                <a:cubicBezTo>
                  <a:pt x="286" y="233"/>
                  <a:pt x="230" y="243"/>
                  <a:pt x="174" y="253"/>
                </a:cubicBezTo>
                <a:cubicBezTo>
                  <a:pt x="147" y="258"/>
                  <a:pt x="120" y="264"/>
                  <a:pt x="93" y="268"/>
                </a:cubicBezTo>
                <a:cubicBezTo>
                  <a:pt x="62" y="273"/>
                  <a:pt x="35" y="263"/>
                  <a:pt x="17" y="236"/>
                </a:cubicBezTo>
                <a:cubicBezTo>
                  <a:pt x="0" y="210"/>
                  <a:pt x="1" y="180"/>
                  <a:pt x="14" y="154"/>
                </a:cubicBezTo>
                <a:cubicBezTo>
                  <a:pt x="23" y="137"/>
                  <a:pt x="39" y="124"/>
                  <a:pt x="60" y="120"/>
                </a:cubicBezTo>
                <a:cubicBezTo>
                  <a:pt x="125" y="107"/>
                  <a:pt x="191" y="94"/>
                  <a:pt x="256" y="81"/>
                </a:cubicBezTo>
                <a:cubicBezTo>
                  <a:pt x="333" y="65"/>
                  <a:pt x="410" y="49"/>
                  <a:pt x="488" y="33"/>
                </a:cubicBezTo>
                <a:cubicBezTo>
                  <a:pt x="534" y="24"/>
                  <a:pt x="581" y="16"/>
                  <a:pt x="627" y="9"/>
                </a:cubicBezTo>
                <a:cubicBezTo>
                  <a:pt x="686" y="0"/>
                  <a:pt x="718" y="49"/>
                  <a:pt x="717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282F39"/>
              </a:solidFill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xmlns="" id="{A2FC5CCE-E15D-4C65-A51B-39F2A1F9E8F9}"/>
              </a:ext>
            </a:extLst>
          </p:cNvPr>
          <p:cNvSpPr>
            <a:spLocks/>
          </p:cNvSpPr>
          <p:nvPr/>
        </p:nvSpPr>
        <p:spPr bwMode="auto">
          <a:xfrm>
            <a:off x="225699" y="4440551"/>
            <a:ext cx="507992" cy="160647"/>
          </a:xfrm>
          <a:custGeom>
            <a:avLst/>
            <a:gdLst>
              <a:gd name="T0" fmla="*/ 632 w 728"/>
              <a:gd name="T1" fmla="*/ 242 h 242"/>
              <a:gd name="T2" fmla="*/ 531 w 728"/>
              <a:gd name="T3" fmla="*/ 226 h 242"/>
              <a:gd name="T4" fmla="*/ 466 w 728"/>
              <a:gd name="T5" fmla="*/ 215 h 242"/>
              <a:gd name="T6" fmla="*/ 298 w 728"/>
              <a:gd name="T7" fmla="*/ 192 h 242"/>
              <a:gd name="T8" fmla="*/ 64 w 728"/>
              <a:gd name="T9" fmla="*/ 154 h 242"/>
              <a:gd name="T10" fmla="*/ 4 w 728"/>
              <a:gd name="T11" fmla="*/ 88 h 242"/>
              <a:gd name="T12" fmla="*/ 46 w 728"/>
              <a:gd name="T13" fmla="*/ 11 h 242"/>
              <a:gd name="T14" fmla="*/ 98 w 728"/>
              <a:gd name="T15" fmla="*/ 2 h 242"/>
              <a:gd name="T16" fmla="*/ 346 w 728"/>
              <a:gd name="T17" fmla="*/ 40 h 242"/>
              <a:gd name="T18" fmla="*/ 553 w 728"/>
              <a:gd name="T19" fmla="*/ 74 h 242"/>
              <a:gd name="T20" fmla="*/ 654 w 728"/>
              <a:gd name="T21" fmla="*/ 89 h 242"/>
              <a:gd name="T22" fmla="*/ 716 w 728"/>
              <a:gd name="T23" fmla="*/ 190 h 242"/>
              <a:gd name="T24" fmla="*/ 632 w 728"/>
              <a:gd name="T2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242">
                <a:moveTo>
                  <a:pt x="632" y="242"/>
                </a:moveTo>
                <a:cubicBezTo>
                  <a:pt x="605" y="238"/>
                  <a:pt x="568" y="232"/>
                  <a:pt x="531" y="226"/>
                </a:cubicBezTo>
                <a:cubicBezTo>
                  <a:pt x="509" y="223"/>
                  <a:pt x="487" y="218"/>
                  <a:pt x="466" y="215"/>
                </a:cubicBezTo>
                <a:cubicBezTo>
                  <a:pt x="410" y="207"/>
                  <a:pt x="354" y="200"/>
                  <a:pt x="298" y="192"/>
                </a:cubicBezTo>
                <a:cubicBezTo>
                  <a:pt x="220" y="180"/>
                  <a:pt x="142" y="167"/>
                  <a:pt x="64" y="154"/>
                </a:cubicBezTo>
                <a:cubicBezTo>
                  <a:pt x="37" y="149"/>
                  <a:pt x="9" y="118"/>
                  <a:pt x="4" y="88"/>
                </a:cubicBezTo>
                <a:cubicBezTo>
                  <a:pt x="0" y="59"/>
                  <a:pt x="18" y="22"/>
                  <a:pt x="46" y="11"/>
                </a:cubicBezTo>
                <a:cubicBezTo>
                  <a:pt x="62" y="4"/>
                  <a:pt x="81" y="0"/>
                  <a:pt x="98" y="2"/>
                </a:cubicBezTo>
                <a:cubicBezTo>
                  <a:pt x="181" y="14"/>
                  <a:pt x="263" y="27"/>
                  <a:pt x="346" y="40"/>
                </a:cubicBezTo>
                <a:cubicBezTo>
                  <a:pt x="415" y="51"/>
                  <a:pt x="484" y="63"/>
                  <a:pt x="553" y="74"/>
                </a:cubicBezTo>
                <a:cubicBezTo>
                  <a:pt x="586" y="80"/>
                  <a:pt x="620" y="85"/>
                  <a:pt x="654" y="89"/>
                </a:cubicBezTo>
                <a:cubicBezTo>
                  <a:pt x="707" y="97"/>
                  <a:pt x="728" y="145"/>
                  <a:pt x="716" y="190"/>
                </a:cubicBezTo>
                <a:cubicBezTo>
                  <a:pt x="707" y="222"/>
                  <a:pt x="679" y="242"/>
                  <a:pt x="632" y="2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xmlns="" id="{265BB47C-24B7-4135-87C4-643A28ED5897}"/>
              </a:ext>
            </a:extLst>
          </p:cNvPr>
          <p:cNvSpPr>
            <a:spLocks/>
          </p:cNvSpPr>
          <p:nvPr/>
        </p:nvSpPr>
        <p:spPr bwMode="auto">
          <a:xfrm>
            <a:off x="1537808" y="4345357"/>
            <a:ext cx="298078" cy="667687"/>
          </a:xfrm>
          <a:custGeom>
            <a:avLst/>
            <a:gdLst>
              <a:gd name="T0" fmla="*/ 0 w 431"/>
              <a:gd name="T1" fmla="*/ 579 h 1005"/>
              <a:gd name="T2" fmla="*/ 45 w 431"/>
              <a:gd name="T3" fmla="*/ 334 h 1005"/>
              <a:gd name="T4" fmla="*/ 210 w 431"/>
              <a:gd name="T5" fmla="*/ 93 h 1005"/>
              <a:gd name="T6" fmla="*/ 338 w 431"/>
              <a:gd name="T7" fmla="*/ 13 h 1005"/>
              <a:gd name="T8" fmla="*/ 420 w 431"/>
              <a:gd name="T9" fmla="*/ 52 h 1005"/>
              <a:gd name="T10" fmla="*/ 385 w 431"/>
              <a:gd name="T11" fmla="*/ 128 h 1005"/>
              <a:gd name="T12" fmla="*/ 244 w 431"/>
              <a:gd name="T13" fmla="*/ 238 h 1005"/>
              <a:gd name="T14" fmla="*/ 153 w 431"/>
              <a:gd name="T15" fmla="*/ 399 h 1005"/>
              <a:gd name="T16" fmla="*/ 139 w 431"/>
              <a:gd name="T17" fmla="*/ 686 h 1005"/>
              <a:gd name="T18" fmla="*/ 259 w 431"/>
              <a:gd name="T19" fmla="*/ 895 h 1005"/>
              <a:gd name="T20" fmla="*/ 258 w 431"/>
              <a:gd name="T21" fmla="*/ 979 h 1005"/>
              <a:gd name="T22" fmla="*/ 170 w 431"/>
              <a:gd name="T23" fmla="*/ 982 h 1005"/>
              <a:gd name="T24" fmla="*/ 42 w 431"/>
              <a:gd name="T25" fmla="*/ 784 h 1005"/>
              <a:gd name="T26" fmla="*/ 0 w 431"/>
              <a:gd name="T27" fmla="*/ 57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1005">
                <a:moveTo>
                  <a:pt x="0" y="579"/>
                </a:moveTo>
                <a:cubicBezTo>
                  <a:pt x="1" y="484"/>
                  <a:pt x="16" y="408"/>
                  <a:pt x="45" y="334"/>
                </a:cubicBezTo>
                <a:cubicBezTo>
                  <a:pt x="82" y="241"/>
                  <a:pt x="136" y="160"/>
                  <a:pt x="210" y="93"/>
                </a:cubicBezTo>
                <a:cubicBezTo>
                  <a:pt x="247" y="58"/>
                  <a:pt x="290" y="31"/>
                  <a:pt x="338" y="13"/>
                </a:cubicBezTo>
                <a:cubicBezTo>
                  <a:pt x="373" y="0"/>
                  <a:pt x="402" y="14"/>
                  <a:pt x="420" y="52"/>
                </a:cubicBezTo>
                <a:cubicBezTo>
                  <a:pt x="431" y="76"/>
                  <a:pt x="417" y="114"/>
                  <a:pt x="385" y="128"/>
                </a:cubicBezTo>
                <a:cubicBezTo>
                  <a:pt x="328" y="152"/>
                  <a:pt x="284" y="190"/>
                  <a:pt x="244" y="238"/>
                </a:cubicBezTo>
                <a:cubicBezTo>
                  <a:pt x="204" y="287"/>
                  <a:pt x="174" y="340"/>
                  <a:pt x="153" y="399"/>
                </a:cubicBezTo>
                <a:cubicBezTo>
                  <a:pt x="118" y="493"/>
                  <a:pt x="114" y="589"/>
                  <a:pt x="139" y="686"/>
                </a:cubicBezTo>
                <a:cubicBezTo>
                  <a:pt x="159" y="766"/>
                  <a:pt x="202" y="835"/>
                  <a:pt x="259" y="895"/>
                </a:cubicBezTo>
                <a:cubicBezTo>
                  <a:pt x="279" y="916"/>
                  <a:pt x="279" y="959"/>
                  <a:pt x="258" y="979"/>
                </a:cubicBezTo>
                <a:cubicBezTo>
                  <a:pt x="233" y="1004"/>
                  <a:pt x="192" y="1005"/>
                  <a:pt x="170" y="982"/>
                </a:cubicBezTo>
                <a:cubicBezTo>
                  <a:pt x="115" y="924"/>
                  <a:pt x="72" y="858"/>
                  <a:pt x="42" y="784"/>
                </a:cubicBezTo>
                <a:cubicBezTo>
                  <a:pt x="13" y="713"/>
                  <a:pt x="1" y="639"/>
                  <a:pt x="0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A6751595-9F70-4EFE-9250-F0EB55B31968}"/>
              </a:ext>
            </a:extLst>
          </p:cNvPr>
          <p:cNvSpPr>
            <a:spLocks noEditPoints="1"/>
          </p:cNvSpPr>
          <p:nvPr/>
        </p:nvSpPr>
        <p:spPr bwMode="auto">
          <a:xfrm>
            <a:off x="864258" y="3985841"/>
            <a:ext cx="1494738" cy="2710291"/>
          </a:xfrm>
          <a:custGeom>
            <a:avLst/>
            <a:gdLst>
              <a:gd name="T0" fmla="*/ 0 w 1736"/>
              <a:gd name="T1" fmla="*/ 868 h 3417"/>
              <a:gd name="T2" fmla="*/ 339 w 1736"/>
              <a:gd name="T3" fmla="*/ 1767 h 3417"/>
              <a:gd name="T4" fmla="*/ 430 w 1736"/>
              <a:gd name="T5" fmla="*/ 2129 h 3417"/>
              <a:gd name="T6" fmla="*/ 432 w 1736"/>
              <a:gd name="T7" fmla="*/ 2415 h 3417"/>
              <a:gd name="T8" fmla="*/ 443 w 1736"/>
              <a:gd name="T9" fmla="*/ 2750 h 3417"/>
              <a:gd name="T10" fmla="*/ 581 w 1736"/>
              <a:gd name="T11" fmla="*/ 2994 h 3417"/>
              <a:gd name="T12" fmla="*/ 806 w 1736"/>
              <a:gd name="T13" fmla="*/ 3385 h 3417"/>
              <a:gd name="T14" fmla="*/ 964 w 1736"/>
              <a:gd name="T15" fmla="*/ 3254 h 3417"/>
              <a:gd name="T16" fmla="*/ 1166 w 1736"/>
              <a:gd name="T17" fmla="*/ 2907 h 3417"/>
              <a:gd name="T18" fmla="*/ 1269 w 1736"/>
              <a:gd name="T19" fmla="*/ 2685 h 3417"/>
              <a:gd name="T20" fmla="*/ 1281 w 1736"/>
              <a:gd name="T21" fmla="*/ 2020 h 3417"/>
              <a:gd name="T22" fmla="*/ 1376 w 1736"/>
              <a:gd name="T23" fmla="*/ 1740 h 3417"/>
              <a:gd name="T24" fmla="*/ 1736 w 1736"/>
              <a:gd name="T25" fmla="*/ 868 h 3417"/>
              <a:gd name="T26" fmla="*/ 537 w 1736"/>
              <a:gd name="T27" fmla="*/ 2650 h 3417"/>
              <a:gd name="T28" fmla="*/ 556 w 1736"/>
              <a:gd name="T29" fmla="*/ 2178 h 3417"/>
              <a:gd name="T30" fmla="*/ 673 w 1736"/>
              <a:gd name="T31" fmla="*/ 2197 h 3417"/>
              <a:gd name="T32" fmla="*/ 673 w 1736"/>
              <a:gd name="T33" fmla="*/ 2643 h 3417"/>
              <a:gd name="T34" fmla="*/ 557 w 1736"/>
              <a:gd name="T35" fmla="*/ 2670 h 3417"/>
              <a:gd name="T36" fmla="*/ 902 w 1736"/>
              <a:gd name="T37" fmla="*/ 3175 h 3417"/>
              <a:gd name="T38" fmla="*/ 838 w 1736"/>
              <a:gd name="T39" fmla="*/ 3256 h 3417"/>
              <a:gd name="T40" fmla="*/ 799 w 1736"/>
              <a:gd name="T41" fmla="*/ 3156 h 3417"/>
              <a:gd name="T42" fmla="*/ 893 w 1736"/>
              <a:gd name="T43" fmla="*/ 3156 h 3417"/>
              <a:gd name="T44" fmla="*/ 1130 w 1736"/>
              <a:gd name="T45" fmla="*/ 2786 h 3417"/>
              <a:gd name="T46" fmla="*/ 976 w 1736"/>
              <a:gd name="T47" fmla="*/ 3049 h 3417"/>
              <a:gd name="T48" fmla="*/ 744 w 1736"/>
              <a:gd name="T49" fmla="*/ 3063 h 3417"/>
              <a:gd name="T50" fmla="*/ 597 w 1736"/>
              <a:gd name="T51" fmla="*/ 2835 h 3417"/>
              <a:gd name="T52" fmla="*/ 563 w 1736"/>
              <a:gd name="T53" fmla="*/ 2769 h 3417"/>
              <a:gd name="T54" fmla="*/ 851 w 1736"/>
              <a:gd name="T55" fmla="*/ 2763 h 3417"/>
              <a:gd name="T56" fmla="*/ 1136 w 1736"/>
              <a:gd name="T57" fmla="*/ 2767 h 3417"/>
              <a:gd name="T58" fmla="*/ 779 w 1736"/>
              <a:gd name="T59" fmla="*/ 2199 h 3417"/>
              <a:gd name="T60" fmla="*/ 885 w 1736"/>
              <a:gd name="T61" fmla="*/ 2178 h 3417"/>
              <a:gd name="T62" fmla="*/ 910 w 1736"/>
              <a:gd name="T63" fmla="*/ 2488 h 3417"/>
              <a:gd name="T64" fmla="*/ 885 w 1736"/>
              <a:gd name="T65" fmla="*/ 2670 h 3417"/>
              <a:gd name="T66" fmla="*/ 780 w 1736"/>
              <a:gd name="T67" fmla="*/ 2648 h 3417"/>
              <a:gd name="T68" fmla="*/ 779 w 1736"/>
              <a:gd name="T69" fmla="*/ 2199 h 3417"/>
              <a:gd name="T70" fmla="*/ 1140 w 1736"/>
              <a:gd name="T71" fmla="*/ 2670 h 3417"/>
              <a:gd name="T72" fmla="*/ 1016 w 1736"/>
              <a:gd name="T73" fmla="*/ 2648 h 3417"/>
              <a:gd name="T74" fmla="*/ 1035 w 1736"/>
              <a:gd name="T75" fmla="*/ 2178 h 3417"/>
              <a:gd name="T76" fmla="*/ 1165 w 1736"/>
              <a:gd name="T77" fmla="*/ 2200 h 3417"/>
              <a:gd name="T78" fmla="*/ 1164 w 1736"/>
              <a:gd name="T79" fmla="*/ 2644 h 3417"/>
              <a:gd name="T80" fmla="*/ 1273 w 1736"/>
              <a:gd name="T81" fmla="*/ 1681 h 3417"/>
              <a:gd name="T82" fmla="*/ 1165 w 1736"/>
              <a:gd name="T83" fmla="*/ 2028 h 3417"/>
              <a:gd name="T84" fmla="*/ 850 w 1736"/>
              <a:gd name="T85" fmla="*/ 2055 h 3417"/>
              <a:gd name="T86" fmla="*/ 537 w 1736"/>
              <a:gd name="T87" fmla="*/ 2031 h 3417"/>
              <a:gd name="T88" fmla="*/ 412 w 1736"/>
              <a:gd name="T89" fmla="*/ 1638 h 3417"/>
              <a:gd name="T90" fmla="*/ 868 w 1736"/>
              <a:gd name="T91" fmla="*/ 123 h 3417"/>
              <a:gd name="T92" fmla="*/ 1307 w 1736"/>
              <a:gd name="T93" fmla="*/ 1617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6" h="3417">
                <a:moveTo>
                  <a:pt x="868" y="0"/>
                </a:moveTo>
                <a:cubicBezTo>
                  <a:pt x="389" y="0"/>
                  <a:pt x="0" y="389"/>
                  <a:pt x="0" y="868"/>
                </a:cubicBezTo>
                <a:cubicBezTo>
                  <a:pt x="0" y="1232"/>
                  <a:pt x="226" y="1534"/>
                  <a:pt x="255" y="1591"/>
                </a:cubicBezTo>
                <a:cubicBezTo>
                  <a:pt x="283" y="1649"/>
                  <a:pt x="314" y="1708"/>
                  <a:pt x="339" y="1767"/>
                </a:cubicBezTo>
                <a:cubicBezTo>
                  <a:pt x="360" y="1819"/>
                  <a:pt x="376" y="1874"/>
                  <a:pt x="394" y="1927"/>
                </a:cubicBezTo>
                <a:cubicBezTo>
                  <a:pt x="416" y="1993"/>
                  <a:pt x="428" y="2060"/>
                  <a:pt x="430" y="2129"/>
                </a:cubicBezTo>
                <a:cubicBezTo>
                  <a:pt x="434" y="2224"/>
                  <a:pt x="431" y="2320"/>
                  <a:pt x="431" y="2415"/>
                </a:cubicBezTo>
                <a:cubicBezTo>
                  <a:pt x="432" y="2415"/>
                  <a:pt x="432" y="2415"/>
                  <a:pt x="432" y="2415"/>
                </a:cubicBezTo>
                <a:cubicBezTo>
                  <a:pt x="432" y="2511"/>
                  <a:pt x="431" y="2608"/>
                  <a:pt x="432" y="2704"/>
                </a:cubicBezTo>
                <a:cubicBezTo>
                  <a:pt x="433" y="2720"/>
                  <a:pt x="436" y="2737"/>
                  <a:pt x="443" y="2750"/>
                </a:cubicBezTo>
                <a:cubicBezTo>
                  <a:pt x="459" y="2782"/>
                  <a:pt x="479" y="2812"/>
                  <a:pt x="496" y="2843"/>
                </a:cubicBezTo>
                <a:cubicBezTo>
                  <a:pt x="525" y="2893"/>
                  <a:pt x="553" y="2944"/>
                  <a:pt x="581" y="2994"/>
                </a:cubicBezTo>
                <a:cubicBezTo>
                  <a:pt x="615" y="3053"/>
                  <a:pt x="650" y="3111"/>
                  <a:pt x="683" y="3170"/>
                </a:cubicBezTo>
                <a:cubicBezTo>
                  <a:pt x="725" y="3242"/>
                  <a:pt x="765" y="3313"/>
                  <a:pt x="806" y="3385"/>
                </a:cubicBezTo>
                <a:cubicBezTo>
                  <a:pt x="825" y="3417"/>
                  <a:pt x="867" y="3416"/>
                  <a:pt x="886" y="3384"/>
                </a:cubicBezTo>
                <a:cubicBezTo>
                  <a:pt x="911" y="3340"/>
                  <a:pt x="937" y="3297"/>
                  <a:pt x="964" y="3254"/>
                </a:cubicBezTo>
                <a:cubicBezTo>
                  <a:pt x="1008" y="3178"/>
                  <a:pt x="1052" y="3102"/>
                  <a:pt x="1096" y="3026"/>
                </a:cubicBezTo>
                <a:cubicBezTo>
                  <a:pt x="1120" y="2986"/>
                  <a:pt x="1143" y="2947"/>
                  <a:pt x="1166" y="2907"/>
                </a:cubicBezTo>
                <a:cubicBezTo>
                  <a:pt x="1191" y="2865"/>
                  <a:pt x="1215" y="2823"/>
                  <a:pt x="1239" y="2782"/>
                </a:cubicBezTo>
                <a:cubicBezTo>
                  <a:pt x="1258" y="2752"/>
                  <a:pt x="1270" y="2722"/>
                  <a:pt x="1269" y="2685"/>
                </a:cubicBezTo>
                <a:cubicBezTo>
                  <a:pt x="1268" y="2504"/>
                  <a:pt x="1269" y="2322"/>
                  <a:pt x="1269" y="2141"/>
                </a:cubicBezTo>
                <a:cubicBezTo>
                  <a:pt x="1269" y="2101"/>
                  <a:pt x="1273" y="2060"/>
                  <a:pt x="1281" y="2020"/>
                </a:cubicBezTo>
                <a:cubicBezTo>
                  <a:pt x="1292" y="1971"/>
                  <a:pt x="1306" y="1922"/>
                  <a:pt x="1321" y="1875"/>
                </a:cubicBezTo>
                <a:cubicBezTo>
                  <a:pt x="1337" y="1829"/>
                  <a:pt x="1355" y="1783"/>
                  <a:pt x="1376" y="1740"/>
                </a:cubicBezTo>
                <a:cubicBezTo>
                  <a:pt x="1404" y="1682"/>
                  <a:pt x="1437" y="1627"/>
                  <a:pt x="1467" y="1570"/>
                </a:cubicBezTo>
                <a:cubicBezTo>
                  <a:pt x="1500" y="1510"/>
                  <a:pt x="1736" y="1180"/>
                  <a:pt x="1736" y="868"/>
                </a:cubicBezTo>
                <a:cubicBezTo>
                  <a:pt x="1736" y="389"/>
                  <a:pt x="1347" y="0"/>
                  <a:pt x="868" y="0"/>
                </a:cubicBezTo>
                <a:close/>
                <a:moveTo>
                  <a:pt x="537" y="2650"/>
                </a:moveTo>
                <a:cubicBezTo>
                  <a:pt x="537" y="2499"/>
                  <a:pt x="537" y="2348"/>
                  <a:pt x="537" y="2197"/>
                </a:cubicBezTo>
                <a:cubicBezTo>
                  <a:pt x="537" y="2183"/>
                  <a:pt x="542" y="2178"/>
                  <a:pt x="556" y="2178"/>
                </a:cubicBezTo>
                <a:cubicBezTo>
                  <a:pt x="589" y="2178"/>
                  <a:pt x="622" y="2179"/>
                  <a:pt x="655" y="2178"/>
                </a:cubicBezTo>
                <a:cubicBezTo>
                  <a:pt x="669" y="2178"/>
                  <a:pt x="673" y="2183"/>
                  <a:pt x="673" y="2197"/>
                </a:cubicBezTo>
                <a:cubicBezTo>
                  <a:pt x="673" y="2273"/>
                  <a:pt x="673" y="2348"/>
                  <a:pt x="673" y="2424"/>
                </a:cubicBezTo>
                <a:cubicBezTo>
                  <a:pt x="673" y="2497"/>
                  <a:pt x="673" y="2570"/>
                  <a:pt x="673" y="2643"/>
                </a:cubicBezTo>
                <a:cubicBezTo>
                  <a:pt x="673" y="2670"/>
                  <a:pt x="673" y="2670"/>
                  <a:pt x="647" y="2670"/>
                </a:cubicBezTo>
                <a:cubicBezTo>
                  <a:pt x="617" y="2670"/>
                  <a:pt x="587" y="2669"/>
                  <a:pt x="557" y="2670"/>
                </a:cubicBezTo>
                <a:cubicBezTo>
                  <a:pt x="543" y="2670"/>
                  <a:pt x="537" y="2665"/>
                  <a:pt x="537" y="2650"/>
                </a:cubicBezTo>
                <a:close/>
                <a:moveTo>
                  <a:pt x="902" y="3175"/>
                </a:moveTo>
                <a:cubicBezTo>
                  <a:pt x="887" y="3202"/>
                  <a:pt x="871" y="3229"/>
                  <a:pt x="855" y="3255"/>
                </a:cubicBezTo>
                <a:cubicBezTo>
                  <a:pt x="851" y="3263"/>
                  <a:pt x="844" y="3266"/>
                  <a:pt x="838" y="3256"/>
                </a:cubicBezTo>
                <a:cubicBezTo>
                  <a:pt x="822" y="3227"/>
                  <a:pt x="804" y="3198"/>
                  <a:pt x="788" y="3169"/>
                </a:cubicBezTo>
                <a:cubicBezTo>
                  <a:pt x="783" y="3159"/>
                  <a:pt x="791" y="3157"/>
                  <a:pt x="799" y="3156"/>
                </a:cubicBezTo>
                <a:cubicBezTo>
                  <a:pt x="814" y="3156"/>
                  <a:pt x="831" y="3156"/>
                  <a:pt x="847" y="3156"/>
                </a:cubicBezTo>
                <a:cubicBezTo>
                  <a:pt x="863" y="3156"/>
                  <a:pt x="878" y="3156"/>
                  <a:pt x="893" y="3156"/>
                </a:cubicBezTo>
                <a:cubicBezTo>
                  <a:pt x="906" y="3157"/>
                  <a:pt x="909" y="3163"/>
                  <a:pt x="902" y="3175"/>
                </a:cubicBezTo>
                <a:close/>
                <a:moveTo>
                  <a:pt x="1130" y="2786"/>
                </a:moveTo>
                <a:cubicBezTo>
                  <a:pt x="1102" y="2836"/>
                  <a:pt x="1072" y="2885"/>
                  <a:pt x="1043" y="2935"/>
                </a:cubicBezTo>
                <a:cubicBezTo>
                  <a:pt x="1020" y="2973"/>
                  <a:pt x="998" y="3011"/>
                  <a:pt x="976" y="3049"/>
                </a:cubicBezTo>
                <a:cubicBezTo>
                  <a:pt x="970" y="3059"/>
                  <a:pt x="963" y="3063"/>
                  <a:pt x="952" y="3063"/>
                </a:cubicBezTo>
                <a:cubicBezTo>
                  <a:pt x="882" y="3063"/>
                  <a:pt x="813" y="3063"/>
                  <a:pt x="744" y="3063"/>
                </a:cubicBezTo>
                <a:cubicBezTo>
                  <a:pt x="732" y="3063"/>
                  <a:pt x="725" y="3058"/>
                  <a:pt x="719" y="3049"/>
                </a:cubicBezTo>
                <a:cubicBezTo>
                  <a:pt x="678" y="2977"/>
                  <a:pt x="637" y="2906"/>
                  <a:pt x="597" y="2835"/>
                </a:cubicBezTo>
                <a:cubicBezTo>
                  <a:pt x="587" y="2818"/>
                  <a:pt x="577" y="2801"/>
                  <a:pt x="568" y="2784"/>
                </a:cubicBezTo>
                <a:cubicBezTo>
                  <a:pt x="565" y="2779"/>
                  <a:pt x="565" y="2774"/>
                  <a:pt x="563" y="2769"/>
                </a:cubicBezTo>
                <a:cubicBezTo>
                  <a:pt x="568" y="2767"/>
                  <a:pt x="573" y="2764"/>
                  <a:pt x="578" y="2764"/>
                </a:cubicBezTo>
                <a:cubicBezTo>
                  <a:pt x="669" y="2763"/>
                  <a:pt x="760" y="2763"/>
                  <a:pt x="851" y="2763"/>
                </a:cubicBezTo>
                <a:cubicBezTo>
                  <a:pt x="940" y="2763"/>
                  <a:pt x="1030" y="2763"/>
                  <a:pt x="1119" y="2763"/>
                </a:cubicBezTo>
                <a:cubicBezTo>
                  <a:pt x="1124" y="2763"/>
                  <a:pt x="1131" y="2766"/>
                  <a:pt x="1136" y="2767"/>
                </a:cubicBezTo>
                <a:cubicBezTo>
                  <a:pt x="1135" y="2774"/>
                  <a:pt x="1133" y="2781"/>
                  <a:pt x="1130" y="2786"/>
                </a:cubicBezTo>
                <a:close/>
                <a:moveTo>
                  <a:pt x="779" y="2199"/>
                </a:moveTo>
                <a:cubicBezTo>
                  <a:pt x="779" y="2183"/>
                  <a:pt x="783" y="2178"/>
                  <a:pt x="799" y="2178"/>
                </a:cubicBezTo>
                <a:cubicBezTo>
                  <a:pt x="828" y="2179"/>
                  <a:pt x="856" y="2178"/>
                  <a:pt x="885" y="2178"/>
                </a:cubicBezTo>
                <a:cubicBezTo>
                  <a:pt x="908" y="2178"/>
                  <a:pt x="909" y="2179"/>
                  <a:pt x="910" y="2203"/>
                </a:cubicBezTo>
                <a:cubicBezTo>
                  <a:pt x="910" y="2298"/>
                  <a:pt x="910" y="2393"/>
                  <a:pt x="910" y="2488"/>
                </a:cubicBezTo>
                <a:cubicBezTo>
                  <a:pt x="910" y="2539"/>
                  <a:pt x="910" y="2592"/>
                  <a:pt x="909" y="2644"/>
                </a:cubicBezTo>
                <a:cubicBezTo>
                  <a:pt x="909" y="2668"/>
                  <a:pt x="907" y="2670"/>
                  <a:pt x="885" y="2670"/>
                </a:cubicBezTo>
                <a:cubicBezTo>
                  <a:pt x="857" y="2670"/>
                  <a:pt x="829" y="2670"/>
                  <a:pt x="800" y="2670"/>
                </a:cubicBezTo>
                <a:cubicBezTo>
                  <a:pt x="781" y="2669"/>
                  <a:pt x="780" y="2668"/>
                  <a:pt x="780" y="2648"/>
                </a:cubicBezTo>
                <a:cubicBezTo>
                  <a:pt x="779" y="2574"/>
                  <a:pt x="779" y="2499"/>
                  <a:pt x="779" y="2424"/>
                </a:cubicBezTo>
                <a:cubicBezTo>
                  <a:pt x="779" y="2349"/>
                  <a:pt x="780" y="2274"/>
                  <a:pt x="779" y="2199"/>
                </a:cubicBezTo>
                <a:close/>
                <a:moveTo>
                  <a:pt x="1164" y="2644"/>
                </a:moveTo>
                <a:cubicBezTo>
                  <a:pt x="1164" y="2668"/>
                  <a:pt x="1162" y="2670"/>
                  <a:pt x="1140" y="2670"/>
                </a:cubicBezTo>
                <a:cubicBezTo>
                  <a:pt x="1105" y="2670"/>
                  <a:pt x="1071" y="2669"/>
                  <a:pt x="1036" y="2670"/>
                </a:cubicBezTo>
                <a:cubicBezTo>
                  <a:pt x="1021" y="2670"/>
                  <a:pt x="1016" y="2663"/>
                  <a:pt x="1016" y="2648"/>
                </a:cubicBezTo>
                <a:cubicBezTo>
                  <a:pt x="1016" y="2498"/>
                  <a:pt x="1016" y="2348"/>
                  <a:pt x="1016" y="2197"/>
                </a:cubicBezTo>
                <a:cubicBezTo>
                  <a:pt x="1016" y="2183"/>
                  <a:pt x="1021" y="2178"/>
                  <a:pt x="1035" y="2178"/>
                </a:cubicBezTo>
                <a:cubicBezTo>
                  <a:pt x="1072" y="2178"/>
                  <a:pt x="1108" y="2179"/>
                  <a:pt x="1144" y="2178"/>
                </a:cubicBezTo>
                <a:cubicBezTo>
                  <a:pt x="1161" y="2178"/>
                  <a:pt x="1165" y="2184"/>
                  <a:pt x="1165" y="2200"/>
                </a:cubicBezTo>
                <a:cubicBezTo>
                  <a:pt x="1164" y="2275"/>
                  <a:pt x="1164" y="2349"/>
                  <a:pt x="1164" y="2423"/>
                </a:cubicBezTo>
                <a:cubicBezTo>
                  <a:pt x="1164" y="2497"/>
                  <a:pt x="1165" y="2570"/>
                  <a:pt x="1164" y="2644"/>
                </a:cubicBezTo>
                <a:close/>
                <a:moveTo>
                  <a:pt x="1307" y="1617"/>
                </a:moveTo>
                <a:cubicBezTo>
                  <a:pt x="1295" y="1638"/>
                  <a:pt x="1284" y="1659"/>
                  <a:pt x="1273" y="1681"/>
                </a:cubicBezTo>
                <a:cubicBezTo>
                  <a:pt x="1246" y="1731"/>
                  <a:pt x="1222" y="1783"/>
                  <a:pt x="1202" y="1836"/>
                </a:cubicBezTo>
                <a:cubicBezTo>
                  <a:pt x="1180" y="1897"/>
                  <a:pt x="1165" y="1961"/>
                  <a:pt x="1165" y="2028"/>
                </a:cubicBezTo>
                <a:cubicBezTo>
                  <a:pt x="1164" y="2054"/>
                  <a:pt x="1163" y="2055"/>
                  <a:pt x="1137" y="2055"/>
                </a:cubicBezTo>
                <a:cubicBezTo>
                  <a:pt x="1042" y="2055"/>
                  <a:pt x="945" y="2055"/>
                  <a:pt x="850" y="2055"/>
                </a:cubicBezTo>
                <a:cubicBezTo>
                  <a:pt x="754" y="2055"/>
                  <a:pt x="658" y="2055"/>
                  <a:pt x="561" y="2055"/>
                </a:cubicBezTo>
                <a:cubicBezTo>
                  <a:pt x="540" y="2055"/>
                  <a:pt x="538" y="2053"/>
                  <a:pt x="537" y="2031"/>
                </a:cubicBezTo>
                <a:cubicBezTo>
                  <a:pt x="534" y="1969"/>
                  <a:pt x="522" y="1909"/>
                  <a:pt x="502" y="1850"/>
                </a:cubicBezTo>
                <a:cubicBezTo>
                  <a:pt x="479" y="1776"/>
                  <a:pt x="448" y="1706"/>
                  <a:pt x="412" y="1638"/>
                </a:cubicBezTo>
                <a:cubicBezTo>
                  <a:pt x="404" y="1623"/>
                  <a:pt x="120" y="1212"/>
                  <a:pt x="123" y="868"/>
                </a:cubicBezTo>
                <a:cubicBezTo>
                  <a:pt x="127" y="457"/>
                  <a:pt x="457" y="123"/>
                  <a:pt x="868" y="123"/>
                </a:cubicBezTo>
                <a:cubicBezTo>
                  <a:pt x="1279" y="123"/>
                  <a:pt x="1619" y="457"/>
                  <a:pt x="1613" y="868"/>
                </a:cubicBezTo>
                <a:cubicBezTo>
                  <a:pt x="1608" y="1184"/>
                  <a:pt x="1305" y="1618"/>
                  <a:pt x="1307" y="16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263602" y="1882138"/>
            <a:ext cx="1156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“Sistema experto para recomendar opciones en la compra de celulares”</a:t>
            </a:r>
          </a:p>
          <a:p>
            <a:pPr algn="ctr"/>
            <a:endParaRPr lang="es-ES" sz="2800" b="1" dirty="0" smtClean="0">
              <a:solidFill>
                <a:srgbClr val="FFFFFF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Utilizando:</a:t>
            </a:r>
            <a:endParaRPr lang="es-ES" sz="2800" b="1" dirty="0">
              <a:solidFill>
                <a:srgbClr val="FFFFFF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2050719" y="5208447"/>
            <a:ext cx="925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Presentado por:</a:t>
            </a:r>
          </a:p>
          <a:p>
            <a:pPr algn="ctr"/>
            <a:endParaRPr lang="es-ES" sz="2400" b="1" dirty="0">
              <a:solidFill>
                <a:srgbClr val="FFFFFF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400" b="1" dirty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Ronald Juárez	</a:t>
            </a:r>
            <a:r>
              <a:rPr lang="es-ES" sz="2400" b="1" dirty="0" smtClean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Miguel Rivera	Sebastián </a:t>
            </a:r>
            <a:r>
              <a:rPr lang="es-ES" sz="2400" b="1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Férnandez</a:t>
            </a:r>
            <a:endParaRPr lang="es-ES" sz="2400" b="1" dirty="0">
              <a:solidFill>
                <a:srgbClr val="FFFFFF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://www.utp.ac.pa/documentos/2015/imagen/logo_utp_1_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6" y="141093"/>
            <a:ext cx="1625904" cy="16030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" t="2620" r="3330" b="3304"/>
          <a:stretch/>
        </p:blipFill>
        <p:spPr bwMode="auto">
          <a:xfrm>
            <a:off x="10413134" y="135920"/>
            <a:ext cx="1599041" cy="160821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2176-2B10-49AF-B868-46E701FBEE7A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84" y="3654783"/>
            <a:ext cx="3291183" cy="147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592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-12645" y="-1725"/>
            <a:ext cx="12191999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994289" y="54228"/>
            <a:ext cx="103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4000" b="1" dirty="0" smtClean="0">
                <a:solidFill>
                  <a:srgbClr val="282F3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Cuestionario de preguntas</a:t>
            </a:r>
            <a:endParaRPr lang="ru-RU" sz="4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5045" y="839534"/>
            <a:ext cx="5123120" cy="526297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1600" dirty="0" smtClean="0"/>
              <a:t>¿Qué características busca en </a:t>
            </a:r>
            <a:r>
              <a:rPr lang="es-ES" sz="1600" dirty="0" err="1" smtClean="0"/>
              <a:t>Iphone</a:t>
            </a:r>
            <a:r>
              <a:rPr lang="es-ES" sz="1600" dirty="0" smtClean="0"/>
              <a:t>?</a:t>
            </a:r>
          </a:p>
          <a:p>
            <a:r>
              <a:rPr lang="es-ES" sz="1600" dirty="0" smtClean="0"/>
              <a:t>--</a:t>
            </a:r>
            <a:r>
              <a:rPr lang="es-ES" sz="1600" dirty="0" err="1" smtClean="0"/>
              <a:t>Camara</a:t>
            </a:r>
            <a:endParaRPr lang="es-ES" sz="1600" dirty="0" smtClean="0"/>
          </a:p>
          <a:p>
            <a:r>
              <a:rPr lang="es-ES" sz="1600" dirty="0" smtClean="0"/>
              <a:t>--Versión de </a:t>
            </a:r>
            <a:r>
              <a:rPr lang="es-ES" sz="1600" dirty="0" err="1" smtClean="0"/>
              <a:t>iOS</a:t>
            </a:r>
            <a:endParaRPr lang="es-ES" sz="1600" dirty="0" smtClean="0"/>
          </a:p>
          <a:p>
            <a:r>
              <a:rPr lang="es-ES" sz="1600" dirty="0" smtClean="0"/>
              <a:t>--Pantalla</a:t>
            </a:r>
          </a:p>
          <a:p>
            <a:r>
              <a:rPr lang="es-ES" sz="1600" dirty="0" smtClean="0"/>
              <a:t>--Características internas</a:t>
            </a:r>
          </a:p>
          <a:p>
            <a:endParaRPr lang="es-ES" sz="1600" dirty="0"/>
          </a:p>
          <a:p>
            <a:r>
              <a:rPr lang="es-ES" sz="1600" dirty="0" smtClean="0"/>
              <a:t>¿A que cámara le da prioridad?</a:t>
            </a:r>
          </a:p>
          <a:p>
            <a:r>
              <a:rPr lang="es-ES" sz="1600" dirty="0" smtClean="0"/>
              <a:t>--Cámara trasera para fotografías de alta calidad</a:t>
            </a:r>
          </a:p>
          <a:p>
            <a:r>
              <a:rPr lang="es-ES" sz="1600" dirty="0" smtClean="0"/>
              <a:t>--Cámara delantera para </a:t>
            </a:r>
            <a:r>
              <a:rPr lang="es-ES" sz="1600" dirty="0" err="1" smtClean="0"/>
              <a:t>selfie</a:t>
            </a:r>
            <a:endParaRPr lang="es-ES" sz="1600" dirty="0" smtClean="0"/>
          </a:p>
          <a:p>
            <a:r>
              <a:rPr lang="es-ES" sz="1600" dirty="0"/>
              <a:t>	iPhone XS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¿Cuántas cámaras traseras desea?</a:t>
            </a:r>
          </a:p>
          <a:p>
            <a:r>
              <a:rPr lang="es-ES" sz="1600" dirty="0" smtClean="0"/>
              <a:t>--Una sola cámara</a:t>
            </a:r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Iphone</a:t>
            </a:r>
            <a:r>
              <a:rPr lang="es-ES" sz="1600" dirty="0" smtClean="0"/>
              <a:t> 8</a:t>
            </a:r>
          </a:p>
          <a:p>
            <a:r>
              <a:rPr lang="es-ES" sz="1600" dirty="0" smtClean="0"/>
              <a:t>--Mas de una sola cámara</a:t>
            </a:r>
          </a:p>
          <a:p>
            <a:endParaRPr lang="es-ES" sz="1600" dirty="0"/>
          </a:p>
          <a:p>
            <a:r>
              <a:rPr lang="es-ES" sz="1600" dirty="0" smtClean="0"/>
              <a:t>¿Qué capacidad busca?</a:t>
            </a:r>
          </a:p>
          <a:p>
            <a:r>
              <a:rPr lang="es-ES" sz="1600" dirty="0" smtClean="0"/>
              <a:t>--Lente gran angular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Iphone</a:t>
            </a:r>
            <a:r>
              <a:rPr lang="es-ES" sz="1600" dirty="0"/>
              <a:t> 11 Pro </a:t>
            </a:r>
            <a:r>
              <a:rPr lang="es-ES" sz="1600" dirty="0" smtClean="0"/>
              <a:t>Max</a:t>
            </a:r>
          </a:p>
          <a:p>
            <a:r>
              <a:rPr lang="es-ES" sz="1600" dirty="0" smtClean="0"/>
              <a:t>--Un buen teleobjetivo</a:t>
            </a:r>
          </a:p>
          <a:p>
            <a:r>
              <a:rPr lang="es-ES" sz="1600" dirty="0"/>
              <a:t>	iPhone 8 </a:t>
            </a:r>
            <a:r>
              <a:rPr lang="es-ES" sz="1600" dirty="0" smtClean="0"/>
              <a:t>Plus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503939" y="788948"/>
            <a:ext cx="4998289" cy="600164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r>
              <a:rPr lang="es-ES" dirty="0" smtClean="0"/>
              <a:t>¿Cuál versión busca?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iOS</a:t>
            </a:r>
            <a:r>
              <a:rPr lang="es-ES" dirty="0" smtClean="0"/>
              <a:t> 11</a:t>
            </a:r>
          </a:p>
          <a:p>
            <a:r>
              <a:rPr lang="es-ES" dirty="0"/>
              <a:t>	</a:t>
            </a:r>
            <a:r>
              <a:rPr lang="es-ES" dirty="0" smtClean="0"/>
              <a:t>iPhone XS Max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iOS</a:t>
            </a:r>
            <a:r>
              <a:rPr lang="es-ES" dirty="0" smtClean="0"/>
              <a:t> 11</a:t>
            </a:r>
          </a:p>
          <a:p>
            <a:r>
              <a:rPr lang="es-ES" dirty="0"/>
              <a:t>	</a:t>
            </a:r>
            <a:r>
              <a:rPr lang="es-ES" dirty="0" smtClean="0"/>
              <a:t>iPhone 6S</a:t>
            </a:r>
          </a:p>
          <a:p>
            <a:endParaRPr lang="es-ES" dirty="0"/>
          </a:p>
          <a:p>
            <a:r>
              <a:rPr lang="es-ES" dirty="0" smtClean="0"/>
              <a:t>¿Qué tipo de pantalla busca?</a:t>
            </a:r>
          </a:p>
          <a:p>
            <a:r>
              <a:rPr lang="es-ES" dirty="0" smtClean="0"/>
              <a:t>--OLED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Super</a:t>
            </a:r>
            <a:r>
              <a:rPr lang="es-ES" dirty="0" smtClean="0"/>
              <a:t> AMOLED</a:t>
            </a:r>
          </a:p>
          <a:p>
            <a:r>
              <a:rPr lang="es-ES" dirty="0" smtClean="0"/>
              <a:t>--IPS LC</a:t>
            </a:r>
          </a:p>
          <a:p>
            <a:endParaRPr lang="es-ES" dirty="0"/>
          </a:p>
          <a:p>
            <a:r>
              <a:rPr lang="es-ES" dirty="0" smtClean="0"/>
              <a:t>¿Qué componente busca en potencia?</a:t>
            </a:r>
          </a:p>
          <a:p>
            <a:r>
              <a:rPr lang="es-ES" dirty="0" smtClean="0"/>
              <a:t>--Buen CPU</a:t>
            </a:r>
          </a:p>
          <a:p>
            <a:r>
              <a:rPr lang="es-ES" dirty="0" smtClean="0"/>
              <a:t>--Buena GPU</a:t>
            </a:r>
          </a:p>
          <a:p>
            <a:endParaRPr lang="es-ES" dirty="0"/>
          </a:p>
          <a:p>
            <a:r>
              <a:rPr lang="es-ES" dirty="0" smtClean="0"/>
              <a:t>¿Qué busca en su procesador?</a:t>
            </a:r>
          </a:p>
          <a:p>
            <a:r>
              <a:rPr lang="es-ES" dirty="0"/>
              <a:t>--</a:t>
            </a:r>
            <a:r>
              <a:rPr lang="es-ES" dirty="0" err="1"/>
              <a:t>Version</a:t>
            </a:r>
            <a:r>
              <a:rPr lang="es-ES" dirty="0"/>
              <a:t>/Clase del </a:t>
            </a:r>
            <a:r>
              <a:rPr lang="es-ES" dirty="0" smtClean="0"/>
              <a:t>procesador</a:t>
            </a:r>
          </a:p>
          <a:p>
            <a:r>
              <a:rPr lang="es-ES" dirty="0"/>
              <a:t>--Cantidad de </a:t>
            </a:r>
            <a:r>
              <a:rPr lang="es-ES" dirty="0" err="1" smtClean="0"/>
              <a:t>Nucleos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¿</a:t>
            </a:r>
            <a:r>
              <a:rPr lang="es-419" dirty="0"/>
              <a:t>Que version o clase esta buscando</a:t>
            </a:r>
            <a:r>
              <a:rPr lang="es-419" dirty="0" smtClean="0"/>
              <a:t>?</a:t>
            </a:r>
          </a:p>
          <a:p>
            <a:r>
              <a:rPr lang="es-419" dirty="0" smtClean="0"/>
              <a:t>--A9</a:t>
            </a:r>
          </a:p>
          <a:p>
            <a:r>
              <a:rPr lang="es-419" dirty="0" smtClean="0"/>
              <a:t>	iPhone SE</a:t>
            </a:r>
          </a:p>
          <a:p>
            <a:r>
              <a:rPr lang="es-419" dirty="0" smtClean="0"/>
              <a:t>--A10 Fusion</a:t>
            </a:r>
          </a:p>
          <a:p>
            <a:r>
              <a:rPr lang="es-419" dirty="0"/>
              <a:t>	</a:t>
            </a:r>
            <a:r>
              <a:rPr lang="es-419" dirty="0" smtClean="0"/>
              <a:t>iPhone 7 Plus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537158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-12645" y="-1725"/>
            <a:ext cx="12191999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51511" y="985546"/>
            <a:ext cx="103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4000" b="1" dirty="0" smtClean="0">
                <a:solidFill>
                  <a:srgbClr val="282F3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Cuestionario de preguntas</a:t>
            </a:r>
            <a:endParaRPr lang="ru-RU" sz="4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49473" y="2264681"/>
            <a:ext cx="6774390" cy="280076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1600" dirty="0" smtClean="0"/>
              <a:t>¿Cuántos núcleos físicos busca?</a:t>
            </a:r>
          </a:p>
          <a:p>
            <a:r>
              <a:rPr lang="es-ES" sz="1600" dirty="0" smtClean="0"/>
              <a:t>--Hasta cuatro núcleos físicos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iPad</a:t>
            </a:r>
            <a:r>
              <a:rPr lang="es-ES" sz="1600" dirty="0"/>
              <a:t> (2018)</a:t>
            </a:r>
            <a:endParaRPr lang="es-ES" sz="1600" dirty="0" smtClean="0"/>
          </a:p>
          <a:p>
            <a:r>
              <a:rPr lang="es-ES" sz="1600" dirty="0" smtClean="0"/>
              <a:t>--Mas de cuatro núcleos físicos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iPad</a:t>
            </a:r>
            <a:r>
              <a:rPr lang="es-ES" sz="1600" dirty="0"/>
              <a:t> Pro 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¿Que GPU busca para juegos?</a:t>
            </a:r>
          </a:p>
          <a:p>
            <a:r>
              <a:rPr lang="es-ES" sz="1600" dirty="0"/>
              <a:t>--Apple A13 GPU </a:t>
            </a:r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err="1"/>
              <a:t>Iphone</a:t>
            </a:r>
            <a:r>
              <a:rPr lang="es-ES" sz="1600" dirty="0"/>
              <a:t> 11 </a:t>
            </a:r>
            <a:r>
              <a:rPr lang="es-ES" sz="1600" dirty="0" smtClean="0"/>
              <a:t>PRO</a:t>
            </a:r>
          </a:p>
          <a:p>
            <a:r>
              <a:rPr lang="es-ES" sz="1600" dirty="0"/>
              <a:t>--Apple A9 </a:t>
            </a:r>
            <a:r>
              <a:rPr lang="es-ES" sz="1600" dirty="0" smtClean="0"/>
              <a:t>GPU</a:t>
            </a:r>
          </a:p>
          <a:p>
            <a:r>
              <a:rPr lang="es-ES" sz="1600" dirty="0"/>
              <a:t>	iPhone 6s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1717774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320412" y="155592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5000" b="1" dirty="0" err="1" smtClean="0">
                <a:solidFill>
                  <a:srgbClr val="000000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Conclusiones</a:t>
            </a:r>
            <a:endParaRPr lang="ru-RU" sz="5000" b="1" dirty="0">
              <a:solidFill>
                <a:srgbClr val="000000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AEDD45-DD85-40AB-9DE8-2F0387EBA92A}"/>
              </a:ext>
            </a:extLst>
          </p:cNvPr>
          <p:cNvGrpSpPr/>
          <p:nvPr/>
        </p:nvGrpSpPr>
        <p:grpSpPr>
          <a:xfrm>
            <a:off x="-214147" y="278200"/>
            <a:ext cx="2898530" cy="6382721"/>
            <a:chOff x="3448021" y="892022"/>
            <a:chExt cx="5349213" cy="5573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10EBBFD5-EBD6-4708-AB44-A1136232A89C}"/>
                </a:ext>
              </a:extLst>
            </p:cNvPr>
            <p:cNvGrpSpPr/>
            <p:nvPr/>
          </p:nvGrpSpPr>
          <p:grpSpPr>
            <a:xfrm>
              <a:off x="4927595" y="1734221"/>
              <a:ext cx="3869639" cy="3866367"/>
              <a:chOff x="3670293" y="1193809"/>
              <a:chExt cx="4876805" cy="4872682"/>
            </a:xfrm>
          </p:grpSpPr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xmlns="" id="{76532D2E-28F1-4BC2-AE52-C5BC82BE89FE}"/>
                  </a:ext>
                </a:extLst>
              </p:cNvPr>
              <p:cNvSpPr/>
              <p:nvPr/>
            </p:nvSpPr>
            <p:spPr>
              <a:xfrm>
                <a:off x="3670298" y="5204717"/>
                <a:ext cx="4025899" cy="861774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xmlns="" id="{58FCC6B8-2206-4D6E-8F3D-D8777B942EBD}"/>
                  </a:ext>
                </a:extLst>
              </p:cNvPr>
              <p:cNvSpPr/>
              <p:nvPr/>
            </p:nvSpPr>
            <p:spPr>
              <a:xfrm>
                <a:off x="3670298" y="3932044"/>
                <a:ext cx="4876800" cy="861774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xmlns="" id="{E71A99ED-7640-4BC4-A3C0-EBB7DB5457FD}"/>
                  </a:ext>
                </a:extLst>
              </p:cNvPr>
              <p:cNvSpPr/>
              <p:nvPr/>
            </p:nvSpPr>
            <p:spPr>
              <a:xfrm>
                <a:off x="3670293" y="2610723"/>
                <a:ext cx="4876800" cy="861774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xmlns="" id="{D48D62AF-0F8C-4D54-9D60-82ABEF8584C1}"/>
                  </a:ext>
                </a:extLst>
              </p:cNvPr>
              <p:cNvSpPr/>
              <p:nvPr/>
            </p:nvSpPr>
            <p:spPr>
              <a:xfrm>
                <a:off x="3670300" y="1193809"/>
                <a:ext cx="4025900" cy="861774"/>
              </a:xfrm>
              <a:prstGeom prst="rightArrow">
                <a:avLst>
                  <a:gd name="adj1" fmla="val 58842"/>
                  <a:gd name="adj2" fmla="val 1163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xmlns="" id="{D6DBD494-3EB0-4EFB-9727-50E8CCBC05BC}"/>
                </a:ext>
              </a:extLst>
            </p:cNvPr>
            <p:cNvSpPr/>
            <p:nvPr/>
          </p:nvSpPr>
          <p:spPr>
            <a:xfrm rot="5400000">
              <a:off x="3762938" y="2241247"/>
              <a:ext cx="849749" cy="1479581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849749"/>
                <a:gd name="connsiteY0" fmla="*/ 1389898 h 1397518"/>
                <a:gd name="connsiteX1" fmla="*/ 450890 w 849749"/>
                <a:gd name="connsiteY1" fmla="*/ 0 h 1397518"/>
                <a:gd name="connsiteX2" fmla="*/ 849749 w 849749"/>
                <a:gd name="connsiteY2" fmla="*/ 0 h 1397518"/>
                <a:gd name="connsiteX3" fmla="*/ 759621 w 849749"/>
                <a:gd name="connsiteY3" fmla="*/ 1397518 h 1397518"/>
                <a:gd name="connsiteX4" fmla="*/ 0 w 849749"/>
                <a:gd name="connsiteY4" fmla="*/ 1389898 h 139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749" h="1397518">
                  <a:moveTo>
                    <a:pt x="0" y="1389898"/>
                  </a:moveTo>
                  <a:lnTo>
                    <a:pt x="450890" y="0"/>
                  </a:lnTo>
                  <a:lnTo>
                    <a:pt x="849749" y="0"/>
                  </a:lnTo>
                  <a:lnTo>
                    <a:pt x="759621" y="1397518"/>
                  </a:lnTo>
                  <a:lnTo>
                    <a:pt x="0" y="13898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Trapezoid 65">
              <a:extLst>
                <a:ext uri="{FF2B5EF4-FFF2-40B4-BE49-F238E27FC236}">
                  <a16:creationId xmlns:a16="http://schemas.microsoft.com/office/drawing/2014/main" xmlns="" id="{7AD68979-8C0C-444E-8E82-A081683EECDC}"/>
                </a:ext>
              </a:extLst>
            </p:cNvPr>
            <p:cNvSpPr/>
            <p:nvPr/>
          </p:nvSpPr>
          <p:spPr>
            <a:xfrm rot="5400000">
              <a:off x="3522028" y="869596"/>
              <a:ext cx="1383145" cy="1427998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492924 w 743069"/>
                <a:gd name="connsiteY3" fmla="*/ 1405138 h 1405138"/>
                <a:gd name="connsiteX4" fmla="*/ 0 w 743069"/>
                <a:gd name="connsiteY4" fmla="*/ 1405138 h 1405138"/>
                <a:gd name="connsiteX0" fmla="*/ 0 w 1070727"/>
                <a:gd name="connsiteY0" fmla="*/ 1405138 h 1405138"/>
                <a:gd name="connsiteX1" fmla="*/ 671868 w 1070727"/>
                <a:gd name="connsiteY1" fmla="*/ 0 h 1405138"/>
                <a:gd name="connsiteX2" fmla="*/ 1070727 w 1070727"/>
                <a:gd name="connsiteY2" fmla="*/ 0 h 1405138"/>
                <a:gd name="connsiteX3" fmla="*/ 820582 w 1070727"/>
                <a:gd name="connsiteY3" fmla="*/ 1405138 h 1405138"/>
                <a:gd name="connsiteX4" fmla="*/ 0 w 1070727"/>
                <a:gd name="connsiteY4" fmla="*/ 1405138 h 1405138"/>
                <a:gd name="connsiteX0" fmla="*/ 0 w 1070727"/>
                <a:gd name="connsiteY0" fmla="*/ 1405138 h 1412758"/>
                <a:gd name="connsiteX1" fmla="*/ 671868 w 1070727"/>
                <a:gd name="connsiteY1" fmla="*/ 0 h 1412758"/>
                <a:gd name="connsiteX2" fmla="*/ 1070727 w 1070727"/>
                <a:gd name="connsiteY2" fmla="*/ 0 h 1412758"/>
                <a:gd name="connsiteX3" fmla="*/ 614845 w 1070727"/>
                <a:gd name="connsiteY3" fmla="*/ 1412758 h 1412758"/>
                <a:gd name="connsiteX4" fmla="*/ 0 w 1070727"/>
                <a:gd name="connsiteY4" fmla="*/ 1405138 h 1412758"/>
                <a:gd name="connsiteX0" fmla="*/ 0 w 1383145"/>
                <a:gd name="connsiteY0" fmla="*/ 1427998 h 1427998"/>
                <a:gd name="connsiteX1" fmla="*/ 984286 w 1383145"/>
                <a:gd name="connsiteY1" fmla="*/ 0 h 1427998"/>
                <a:gd name="connsiteX2" fmla="*/ 1383145 w 1383145"/>
                <a:gd name="connsiteY2" fmla="*/ 0 h 1427998"/>
                <a:gd name="connsiteX3" fmla="*/ 927263 w 1383145"/>
                <a:gd name="connsiteY3" fmla="*/ 1412758 h 1427998"/>
                <a:gd name="connsiteX4" fmla="*/ 0 w 1383145"/>
                <a:gd name="connsiteY4" fmla="*/ 1427998 h 142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145" h="1427998">
                  <a:moveTo>
                    <a:pt x="0" y="1427998"/>
                  </a:moveTo>
                  <a:lnTo>
                    <a:pt x="984286" y="0"/>
                  </a:lnTo>
                  <a:lnTo>
                    <a:pt x="1383145" y="0"/>
                  </a:lnTo>
                  <a:lnTo>
                    <a:pt x="927263" y="1412758"/>
                  </a:lnTo>
                  <a:lnTo>
                    <a:pt x="0" y="1427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Trapezoid 65">
              <a:extLst>
                <a:ext uri="{FF2B5EF4-FFF2-40B4-BE49-F238E27FC236}">
                  <a16:creationId xmlns:a16="http://schemas.microsoft.com/office/drawing/2014/main" xmlns="" id="{7697DEA5-C0D6-42BF-BA23-2321F6B15B85}"/>
                </a:ext>
              </a:extLst>
            </p:cNvPr>
            <p:cNvSpPr/>
            <p:nvPr/>
          </p:nvSpPr>
          <p:spPr>
            <a:xfrm rot="5400000" flipH="1">
              <a:off x="3764269" y="3730982"/>
              <a:ext cx="847082" cy="1479577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849749"/>
                <a:gd name="connsiteY0" fmla="*/ 1389898 h 1397518"/>
                <a:gd name="connsiteX1" fmla="*/ 450890 w 849749"/>
                <a:gd name="connsiteY1" fmla="*/ 0 h 1397518"/>
                <a:gd name="connsiteX2" fmla="*/ 849749 w 849749"/>
                <a:gd name="connsiteY2" fmla="*/ 0 h 1397518"/>
                <a:gd name="connsiteX3" fmla="*/ 759621 w 849749"/>
                <a:gd name="connsiteY3" fmla="*/ 1397518 h 1397518"/>
                <a:gd name="connsiteX4" fmla="*/ 0 w 849749"/>
                <a:gd name="connsiteY4" fmla="*/ 1389898 h 139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749" h="1397518">
                  <a:moveTo>
                    <a:pt x="0" y="1389898"/>
                  </a:moveTo>
                  <a:lnTo>
                    <a:pt x="450890" y="0"/>
                  </a:lnTo>
                  <a:lnTo>
                    <a:pt x="849749" y="0"/>
                  </a:lnTo>
                  <a:lnTo>
                    <a:pt x="759621" y="1397518"/>
                  </a:lnTo>
                  <a:lnTo>
                    <a:pt x="0" y="1389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6" name="Trapezoid 65">
              <a:extLst>
                <a:ext uri="{FF2B5EF4-FFF2-40B4-BE49-F238E27FC236}">
                  <a16:creationId xmlns:a16="http://schemas.microsoft.com/office/drawing/2014/main" xmlns="" id="{52EFAE30-D862-4E0B-B0E4-3A2DD4943524}"/>
                </a:ext>
              </a:extLst>
            </p:cNvPr>
            <p:cNvSpPr/>
            <p:nvPr/>
          </p:nvSpPr>
          <p:spPr>
            <a:xfrm rot="5400000" flipH="1">
              <a:off x="3511892" y="5049324"/>
              <a:ext cx="1403420" cy="1427999"/>
            </a:xfrm>
            <a:custGeom>
              <a:avLst/>
              <a:gdLst>
                <a:gd name="connsiteX0" fmla="*/ 0 w 797719"/>
                <a:gd name="connsiteY0" fmla="*/ 1405138 h 1405138"/>
                <a:gd name="connsiteX1" fmla="*/ 199430 w 797719"/>
                <a:gd name="connsiteY1" fmla="*/ 0 h 1405138"/>
                <a:gd name="connsiteX2" fmla="*/ 598289 w 797719"/>
                <a:gd name="connsiteY2" fmla="*/ 0 h 1405138"/>
                <a:gd name="connsiteX3" fmla="*/ 797719 w 797719"/>
                <a:gd name="connsiteY3" fmla="*/ 1405138 h 1405138"/>
                <a:gd name="connsiteX4" fmla="*/ 0 w 797719"/>
                <a:gd name="connsiteY4" fmla="*/ 1405138 h 1405138"/>
                <a:gd name="connsiteX0" fmla="*/ 0 w 598289"/>
                <a:gd name="connsiteY0" fmla="*/ 1405138 h 1405138"/>
                <a:gd name="connsiteX1" fmla="*/ 199430 w 598289"/>
                <a:gd name="connsiteY1" fmla="*/ 0 h 1405138"/>
                <a:gd name="connsiteX2" fmla="*/ 598289 w 598289"/>
                <a:gd name="connsiteY2" fmla="*/ 0 h 1405138"/>
                <a:gd name="connsiteX3" fmla="*/ 508161 w 598289"/>
                <a:gd name="connsiteY3" fmla="*/ 1397518 h 1405138"/>
                <a:gd name="connsiteX4" fmla="*/ 0 w 59828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652941 w 743069"/>
                <a:gd name="connsiteY3" fmla="*/ 1397518 h 1405138"/>
                <a:gd name="connsiteX4" fmla="*/ 0 w 743069"/>
                <a:gd name="connsiteY4" fmla="*/ 1405138 h 1405138"/>
                <a:gd name="connsiteX0" fmla="*/ 0 w 743069"/>
                <a:gd name="connsiteY0" fmla="*/ 1405138 h 1405138"/>
                <a:gd name="connsiteX1" fmla="*/ 344210 w 743069"/>
                <a:gd name="connsiteY1" fmla="*/ 0 h 1405138"/>
                <a:gd name="connsiteX2" fmla="*/ 743069 w 743069"/>
                <a:gd name="connsiteY2" fmla="*/ 0 h 1405138"/>
                <a:gd name="connsiteX3" fmla="*/ 492924 w 743069"/>
                <a:gd name="connsiteY3" fmla="*/ 1405138 h 1405138"/>
                <a:gd name="connsiteX4" fmla="*/ 0 w 743069"/>
                <a:gd name="connsiteY4" fmla="*/ 1405138 h 1405138"/>
                <a:gd name="connsiteX0" fmla="*/ 0 w 1070727"/>
                <a:gd name="connsiteY0" fmla="*/ 1405138 h 1405138"/>
                <a:gd name="connsiteX1" fmla="*/ 671868 w 1070727"/>
                <a:gd name="connsiteY1" fmla="*/ 0 h 1405138"/>
                <a:gd name="connsiteX2" fmla="*/ 1070727 w 1070727"/>
                <a:gd name="connsiteY2" fmla="*/ 0 h 1405138"/>
                <a:gd name="connsiteX3" fmla="*/ 820582 w 1070727"/>
                <a:gd name="connsiteY3" fmla="*/ 1405138 h 1405138"/>
                <a:gd name="connsiteX4" fmla="*/ 0 w 1070727"/>
                <a:gd name="connsiteY4" fmla="*/ 1405138 h 1405138"/>
                <a:gd name="connsiteX0" fmla="*/ 0 w 1070727"/>
                <a:gd name="connsiteY0" fmla="*/ 1405138 h 1412758"/>
                <a:gd name="connsiteX1" fmla="*/ 671868 w 1070727"/>
                <a:gd name="connsiteY1" fmla="*/ 0 h 1412758"/>
                <a:gd name="connsiteX2" fmla="*/ 1070727 w 1070727"/>
                <a:gd name="connsiteY2" fmla="*/ 0 h 1412758"/>
                <a:gd name="connsiteX3" fmla="*/ 614845 w 1070727"/>
                <a:gd name="connsiteY3" fmla="*/ 1412758 h 1412758"/>
                <a:gd name="connsiteX4" fmla="*/ 0 w 1070727"/>
                <a:gd name="connsiteY4" fmla="*/ 1405138 h 1412758"/>
                <a:gd name="connsiteX0" fmla="*/ 0 w 1383145"/>
                <a:gd name="connsiteY0" fmla="*/ 1427998 h 1427998"/>
                <a:gd name="connsiteX1" fmla="*/ 984286 w 1383145"/>
                <a:gd name="connsiteY1" fmla="*/ 0 h 1427998"/>
                <a:gd name="connsiteX2" fmla="*/ 1383145 w 1383145"/>
                <a:gd name="connsiteY2" fmla="*/ 0 h 1427998"/>
                <a:gd name="connsiteX3" fmla="*/ 927263 w 1383145"/>
                <a:gd name="connsiteY3" fmla="*/ 1412758 h 1427998"/>
                <a:gd name="connsiteX4" fmla="*/ 0 w 1383145"/>
                <a:gd name="connsiteY4" fmla="*/ 1427998 h 142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145" h="1427998">
                  <a:moveTo>
                    <a:pt x="0" y="1427998"/>
                  </a:moveTo>
                  <a:lnTo>
                    <a:pt x="984286" y="0"/>
                  </a:lnTo>
                  <a:lnTo>
                    <a:pt x="1383145" y="0"/>
                  </a:lnTo>
                  <a:lnTo>
                    <a:pt x="927263" y="1412758"/>
                  </a:lnTo>
                  <a:lnTo>
                    <a:pt x="0" y="142799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1B93B06-8C99-46C2-B428-FDF40C6922BB}"/>
              </a:ext>
            </a:extLst>
          </p:cNvPr>
          <p:cNvSpPr txBox="1"/>
          <p:nvPr/>
        </p:nvSpPr>
        <p:spPr>
          <a:xfrm>
            <a:off x="2387436" y="1057149"/>
            <a:ext cx="9697114" cy="65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419" dirty="0" smtClean="0"/>
              <a:t>Desarrollar el árbol de decisión de manera clara y con ramas bien definidas para poder pasarlo a la herramienta de manera correcta.</a:t>
            </a:r>
            <a:endParaRPr lang="es-419" dirty="0"/>
          </a:p>
        </p:txBody>
      </p:sp>
      <p:sp>
        <p:nvSpPr>
          <p:cNvPr id="22" name="TextBox 97">
            <a:extLst>
              <a:ext uri="{FF2B5EF4-FFF2-40B4-BE49-F238E27FC236}">
                <a16:creationId xmlns:a16="http://schemas.microsoft.com/office/drawing/2014/main" xmlns="" id="{31B93B06-8C99-46C2-B428-FDF40C6922BB}"/>
              </a:ext>
            </a:extLst>
          </p:cNvPr>
          <p:cNvSpPr txBox="1"/>
          <p:nvPr/>
        </p:nvSpPr>
        <p:spPr>
          <a:xfrm>
            <a:off x="2684382" y="2448588"/>
            <a:ext cx="9400168" cy="5668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419" dirty="0" smtClean="0">
                <a:latin typeface="Arial Rounded MT Bold" panose="020F0704030504030204" pitchFamily="34" charset="0"/>
              </a:rPr>
              <a:t>Agregar todos los caminos a la vez cuando se está creando el bloque logico del árbol.</a:t>
            </a:r>
            <a:endParaRPr lang="es-419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97">
            <a:extLst>
              <a:ext uri="{FF2B5EF4-FFF2-40B4-BE49-F238E27FC236}">
                <a16:creationId xmlns:a16="http://schemas.microsoft.com/office/drawing/2014/main" xmlns="" id="{31B93B06-8C99-46C2-B428-FDF40C6922BB}"/>
              </a:ext>
            </a:extLst>
          </p:cNvPr>
          <p:cNvSpPr txBox="1"/>
          <p:nvPr/>
        </p:nvSpPr>
        <p:spPr>
          <a:xfrm>
            <a:off x="2695712" y="3784129"/>
            <a:ext cx="6571535" cy="6363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419" dirty="0" smtClean="0">
                <a:latin typeface="Arial Rounded MT Bold" panose="020F0704030504030204" pitchFamily="34" charset="0"/>
              </a:rPr>
              <a:t>La base de conocimiento de la herramienta se da por medio de bloques logicos con sus </a:t>
            </a:r>
            <a:r>
              <a:rPr lang="es-419" smtClean="0">
                <a:latin typeface="Arial Rounded MT Bold" panose="020F0704030504030204" pitchFamily="34" charset="0"/>
              </a:rPr>
              <a:t>respectivas respuestas</a:t>
            </a:r>
            <a:endParaRPr lang="es-419" dirty="0"/>
          </a:p>
        </p:txBody>
      </p:sp>
      <p:sp>
        <p:nvSpPr>
          <p:cNvPr id="24" name="TextBox 97">
            <a:extLst>
              <a:ext uri="{FF2B5EF4-FFF2-40B4-BE49-F238E27FC236}">
                <a16:creationId xmlns:a16="http://schemas.microsoft.com/office/drawing/2014/main" xmlns="" id="{31B93B06-8C99-46C2-B428-FDF40C6922BB}"/>
              </a:ext>
            </a:extLst>
          </p:cNvPr>
          <p:cNvSpPr txBox="1"/>
          <p:nvPr/>
        </p:nvSpPr>
        <p:spPr>
          <a:xfrm>
            <a:off x="2380443" y="5124949"/>
            <a:ext cx="6886804" cy="951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419" sz="2000" dirty="0" smtClean="0">
                <a:latin typeface="Arial Rounded MT Bold" panose="020F0704030504030204" pitchFamily="34" charset="0"/>
              </a:rPr>
              <a:t>Es recomendable trabajar por rama pero agregando todos los futuros nodos de las demas ramas para evitar confusión.</a:t>
            </a:r>
            <a:endParaRPr lang="es-419" sz="2000" dirty="0">
              <a:latin typeface="Arial Rounded MT Bold" panose="020F0704030504030204" pitchFamily="34" charset="0"/>
            </a:endParaRPr>
          </a:p>
        </p:txBody>
      </p:sp>
      <p:grpSp>
        <p:nvGrpSpPr>
          <p:cNvPr id="25" name="Group 40">
            <a:extLst>
              <a:ext uri="{FF2B5EF4-FFF2-40B4-BE49-F238E27FC236}">
                <a16:creationId xmlns:a16="http://schemas.microsoft.com/office/drawing/2014/main" xmlns="" id="{591D7154-7104-477A-A267-29B7F59277CF}"/>
              </a:ext>
            </a:extLst>
          </p:cNvPr>
          <p:cNvGrpSpPr/>
          <p:nvPr/>
        </p:nvGrpSpPr>
        <p:grpSpPr>
          <a:xfrm>
            <a:off x="9412136" y="3199513"/>
            <a:ext cx="2672414" cy="3306610"/>
            <a:chOff x="2050732" y="1266266"/>
            <a:chExt cx="3359467" cy="4325468"/>
          </a:xfrm>
        </p:grpSpPr>
        <p:grpSp>
          <p:nvGrpSpPr>
            <p:cNvPr id="26" name="Group 14">
              <a:extLst>
                <a:ext uri="{FF2B5EF4-FFF2-40B4-BE49-F238E27FC236}">
                  <a16:creationId xmlns:a16="http://schemas.microsoft.com/office/drawing/2014/main" xmlns="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xmlns="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xmlns="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xmlns="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xmlns="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27" name="Straight Connector 2">
              <a:extLst>
                <a:ext uri="{FF2B5EF4-FFF2-40B4-BE49-F238E27FC236}">
                  <a16:creationId xmlns:a16="http://schemas.microsoft.com/office/drawing/2014/main" xmlns="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">
              <a:extLst>
                <a:ext uri="{FF2B5EF4-FFF2-40B4-BE49-F238E27FC236}">
                  <a16:creationId xmlns:a16="http://schemas.microsoft.com/office/drawing/2014/main" xmlns="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2">
              <a:extLst>
                <a:ext uri="{FF2B5EF4-FFF2-40B4-BE49-F238E27FC236}">
                  <a16:creationId xmlns:a16="http://schemas.microsoft.com/office/drawing/2014/main" xmlns="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7">
              <a:extLst>
                <a:ext uri="{FF2B5EF4-FFF2-40B4-BE49-F238E27FC236}">
                  <a16:creationId xmlns:a16="http://schemas.microsoft.com/office/drawing/2014/main" xmlns="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8">
              <a:extLst>
                <a:ext uri="{FF2B5EF4-FFF2-40B4-BE49-F238E27FC236}">
                  <a16:creationId xmlns:a16="http://schemas.microsoft.com/office/drawing/2014/main" xmlns="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xmlns="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9">
              <a:extLst>
                <a:ext uri="{FF2B5EF4-FFF2-40B4-BE49-F238E27FC236}">
                  <a16:creationId xmlns:a16="http://schemas.microsoft.com/office/drawing/2014/main" xmlns="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200691" y="6334755"/>
            <a:ext cx="2743200" cy="365125"/>
          </a:xfrm>
        </p:spPr>
        <p:txBody>
          <a:bodyPr/>
          <a:lstStyle/>
          <a:p>
            <a:fld id="{4ACD5169-2AAD-40CF-A978-19B936C87310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9267248" y="6366998"/>
            <a:ext cx="2743200" cy="365125"/>
          </a:xfrm>
        </p:spPr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</a:t>
            </a:fld>
            <a:endParaRPr lang="en-GB" dirty="0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9" name="TextBox 97">
            <a:extLst>
              <a:ext uri="{FF2B5EF4-FFF2-40B4-BE49-F238E27FC236}">
                <a16:creationId xmlns:a16="http://schemas.microsoft.com/office/drawing/2014/main" xmlns="" id="{31B93B06-8C99-46C2-B428-FDF40C6922BB}"/>
              </a:ext>
            </a:extLst>
          </p:cNvPr>
          <p:cNvSpPr txBox="1"/>
          <p:nvPr/>
        </p:nvSpPr>
        <p:spPr>
          <a:xfrm>
            <a:off x="2387436" y="1748943"/>
            <a:ext cx="9697114" cy="653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419" dirty="0" smtClean="0"/>
              <a:t>Escribir los nombres de las variables en el Software que guarden relacion con la pregunta o la rama del árbol.</a:t>
            </a:r>
            <a:endParaRPr lang="es-419" dirty="0"/>
          </a:p>
        </p:txBody>
      </p:sp>
      <p:sp>
        <p:nvSpPr>
          <p:cNvPr id="100" name="TextBox 97">
            <a:extLst>
              <a:ext uri="{FF2B5EF4-FFF2-40B4-BE49-F238E27FC236}">
                <a16:creationId xmlns:a16="http://schemas.microsoft.com/office/drawing/2014/main" xmlns="" id="{31B93B06-8C99-46C2-B428-FDF40C6922BB}"/>
              </a:ext>
            </a:extLst>
          </p:cNvPr>
          <p:cNvSpPr txBox="1"/>
          <p:nvPr/>
        </p:nvSpPr>
        <p:spPr>
          <a:xfrm>
            <a:off x="2684381" y="3065820"/>
            <a:ext cx="7117154" cy="6490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419" dirty="0" smtClean="0">
                <a:latin typeface="Arial Rounded MT Bold" panose="020F0704030504030204" pitchFamily="34" charset="0"/>
              </a:rPr>
              <a:t>Definir de forma correcta los tipos de varibles para evitar alterar el árbol una vez creado.</a:t>
            </a:r>
            <a:endParaRPr lang="es-419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97">
            <a:extLst>
              <a:ext uri="{FF2B5EF4-FFF2-40B4-BE49-F238E27FC236}">
                <a16:creationId xmlns:a16="http://schemas.microsoft.com/office/drawing/2014/main" xmlns="" id="{31B93B06-8C99-46C2-B428-FDF40C6922BB}"/>
              </a:ext>
            </a:extLst>
          </p:cNvPr>
          <p:cNvSpPr txBox="1"/>
          <p:nvPr/>
        </p:nvSpPr>
        <p:spPr>
          <a:xfrm>
            <a:off x="2695712" y="4454037"/>
            <a:ext cx="6571535" cy="6252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419" dirty="0" smtClean="0">
                <a:latin typeface="Arial Rounded MT Bold" panose="020F0704030504030204" pitchFamily="34" charset="0"/>
              </a:rPr>
              <a:t>Se debe establecer de manera precisa el tipo de varible que utilizaremos como respuesta.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3229763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8295-7848-43AB-9EE7-CF8B2F53A1B7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90305" y="468761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419" sz="5000" b="1" dirty="0" smtClean="0">
                <a:solidFill>
                  <a:srgbClr val="000000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Bibliografía</a:t>
            </a:r>
            <a:endParaRPr lang="es-419" sz="5000" b="1" dirty="0">
              <a:solidFill>
                <a:srgbClr val="000000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6986" y="1650175"/>
            <a:ext cx="11249969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i="1" dirty="0" err="1"/>
              <a:t>Exsys</a:t>
            </a:r>
            <a:r>
              <a:rPr lang="es-ES" i="1" dirty="0"/>
              <a:t> </a:t>
            </a:r>
            <a:r>
              <a:rPr lang="es-ES" i="1" dirty="0" err="1"/>
              <a:t>Corvid</a:t>
            </a:r>
            <a:r>
              <a:rPr lang="es-ES" i="1" dirty="0"/>
              <a:t> ® Software </a:t>
            </a:r>
            <a:r>
              <a:rPr lang="es-ES" dirty="0"/>
              <a:t>. (</a:t>
            </a:r>
            <a:r>
              <a:rPr lang="es-ES" dirty="0" err="1"/>
              <a:t>n.d</a:t>
            </a:r>
            <a:r>
              <a:rPr lang="es-ES" dirty="0"/>
              <a:t>.).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www.exsys.com</a:t>
            </a:r>
          </a:p>
          <a:p>
            <a:pPr>
              <a:lnSpc>
                <a:spcPct val="200000"/>
              </a:lnSpc>
            </a:pPr>
            <a:r>
              <a:rPr lang="es-ES" dirty="0" err="1"/>
              <a:t>Exsys</a:t>
            </a:r>
            <a:r>
              <a:rPr lang="es-ES" dirty="0"/>
              <a:t> </a:t>
            </a:r>
            <a:r>
              <a:rPr lang="es-ES" dirty="0" err="1"/>
              <a:t>Corvid</a:t>
            </a:r>
            <a:r>
              <a:rPr lang="es-ES" dirty="0"/>
              <a:t>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. (</a:t>
            </a:r>
            <a:r>
              <a:rPr lang="es-ES" dirty="0" err="1"/>
              <a:t>n.d</a:t>
            </a:r>
            <a:r>
              <a:rPr lang="es-ES" dirty="0"/>
              <a:t>.).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October</a:t>
            </a:r>
            <a:r>
              <a:rPr lang="es-ES" dirty="0"/>
              <a:t> 19, 2019, </a:t>
            </a:r>
            <a:r>
              <a:rPr lang="es-ES" dirty="0" err="1"/>
              <a:t>from</a:t>
            </a:r>
            <a:r>
              <a:rPr lang="es-ES" dirty="0"/>
              <a:t> http://www.exsys.com/exsyscorvid.html</a:t>
            </a:r>
          </a:p>
          <a:p>
            <a:pPr>
              <a:lnSpc>
                <a:spcPct val="200000"/>
              </a:lnSpc>
            </a:pPr>
            <a:r>
              <a:rPr lang="es-ES" dirty="0" err="1"/>
              <a:t>Exsys</a:t>
            </a:r>
            <a:r>
              <a:rPr lang="es-ES" dirty="0"/>
              <a:t> </a:t>
            </a:r>
            <a:r>
              <a:rPr lang="es-ES" dirty="0" err="1"/>
              <a:t>Inc</a:t>
            </a:r>
            <a:r>
              <a:rPr lang="es-ES" dirty="0"/>
              <a:t> -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Experts</a:t>
            </a:r>
            <a:r>
              <a:rPr lang="es-ES" dirty="0"/>
              <a:t>. (</a:t>
            </a:r>
            <a:r>
              <a:rPr lang="es-ES" dirty="0" err="1"/>
              <a:t>n.d</a:t>
            </a:r>
            <a:r>
              <a:rPr lang="es-ES" dirty="0"/>
              <a:t>.).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October</a:t>
            </a:r>
            <a:r>
              <a:rPr lang="es-ES" dirty="0"/>
              <a:t> 19, 2019, </a:t>
            </a:r>
            <a:r>
              <a:rPr lang="es-ES" dirty="0" err="1"/>
              <a:t>from</a:t>
            </a:r>
            <a:r>
              <a:rPr lang="es-ES" dirty="0"/>
              <a:t> http://www.exsys.com/index.html</a:t>
            </a:r>
          </a:p>
          <a:p>
            <a:pPr>
              <a:lnSpc>
                <a:spcPct val="200000"/>
              </a:lnSpc>
            </a:pPr>
            <a:r>
              <a:rPr lang="es-ES" dirty="0"/>
              <a:t>Precio </a:t>
            </a:r>
            <a:r>
              <a:rPr lang="es-ES" dirty="0" err="1"/>
              <a:t>Exsys</a:t>
            </a:r>
            <a:r>
              <a:rPr lang="es-ES" dirty="0"/>
              <a:t>. (</a:t>
            </a:r>
            <a:r>
              <a:rPr lang="es-ES" dirty="0" err="1"/>
              <a:t>n.d</a:t>
            </a:r>
            <a:r>
              <a:rPr lang="es-ES" dirty="0"/>
              <a:t>.).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October</a:t>
            </a:r>
            <a:r>
              <a:rPr lang="es-ES" dirty="0"/>
              <a:t> 19, 2019, </a:t>
            </a:r>
            <a:r>
              <a:rPr lang="es-ES" dirty="0" err="1"/>
              <a:t>from</a:t>
            </a:r>
            <a:r>
              <a:rPr lang="es-ES" dirty="0"/>
              <a:t> http://www.exsys.com/pdf/StandardPricing.pdf</a:t>
            </a:r>
          </a:p>
        </p:txBody>
      </p:sp>
    </p:spTree>
    <p:extLst>
      <p:ext uri="{BB962C8B-B14F-4D97-AF65-F5344CB8AC3E}">
        <p14:creationId xmlns:p14="http://schemas.microsoft.com/office/powerpoint/2010/main" val="34422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1" y="0"/>
            <a:ext cx="12040338" cy="6726589"/>
            <a:chOff x="6268975" y="1629754"/>
            <a:chExt cx="5138785" cy="419900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18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3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4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5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6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7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8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9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68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976094" y="269530"/>
            <a:ext cx="388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Objetivos</a:t>
            </a:r>
            <a:endParaRPr lang="en-GB" sz="3600" b="1" dirty="0">
              <a:solidFill>
                <a:srgbClr val="FFFFFF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Rectangle: Rounded Corners 2">
            <a:extLst>
              <a:ext uri="{FF2B5EF4-FFF2-40B4-BE49-F238E27FC236}">
                <a16:creationId xmlns="" xmlns:a16="http://schemas.microsoft.com/office/drawing/2014/main" id="{37AC41B4-D0D5-4658-B325-50DA512F94CD}"/>
              </a:ext>
            </a:extLst>
          </p:cNvPr>
          <p:cNvSpPr/>
          <p:nvPr/>
        </p:nvSpPr>
        <p:spPr>
          <a:xfrm>
            <a:off x="5141696" y="143934"/>
            <a:ext cx="139894" cy="6515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="" xmlns:a16="http://schemas.microsoft.com/office/drawing/2014/main" id="{F4FB3D72-7AE6-4DB4-ABD5-7D102C48850C}"/>
              </a:ext>
            </a:extLst>
          </p:cNvPr>
          <p:cNvSpPr/>
          <p:nvPr/>
        </p:nvSpPr>
        <p:spPr>
          <a:xfrm rot="5400000">
            <a:off x="5099900" y="6019843"/>
            <a:ext cx="224439" cy="12520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4" name="Group 77">
            <a:extLst>
              <a:ext uri="{FF2B5EF4-FFF2-40B4-BE49-F238E27FC236}">
                <a16:creationId xmlns="" xmlns:a16="http://schemas.microsoft.com/office/drawing/2014/main" id="{812A70EF-8590-4BDE-AAEF-F3EF7967189C}"/>
              </a:ext>
            </a:extLst>
          </p:cNvPr>
          <p:cNvGrpSpPr/>
          <p:nvPr/>
        </p:nvGrpSpPr>
        <p:grpSpPr>
          <a:xfrm>
            <a:off x="6715163" y="1000992"/>
            <a:ext cx="5460031" cy="912474"/>
            <a:chOff x="0" y="1409269"/>
            <a:chExt cx="6263643" cy="1202034"/>
          </a:xfrm>
        </p:grpSpPr>
        <p:sp>
          <p:nvSpPr>
            <p:cNvPr id="16" name="Arrow: Left 1">
              <a:extLst>
                <a:ext uri="{FF2B5EF4-FFF2-40B4-BE49-F238E27FC236}">
                  <a16:creationId xmlns="" xmlns:a16="http://schemas.microsoft.com/office/drawing/2014/main" id="{1FFD48D9-B2F0-4E03-8C9F-51549E0478B5}"/>
                </a:ext>
              </a:extLst>
            </p:cNvPr>
            <p:cNvSpPr/>
            <p:nvPr/>
          </p:nvSpPr>
          <p:spPr>
            <a:xfrm rot="12568480">
              <a:off x="3032951" y="1663097"/>
              <a:ext cx="3230692" cy="948206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84">
              <a:extLst>
                <a:ext uri="{FF2B5EF4-FFF2-40B4-BE49-F238E27FC236}">
                  <a16:creationId xmlns="" xmlns:a16="http://schemas.microsoft.com/office/drawing/2014/main" id="{6ACFD9E7-A039-4DDE-9434-72D0120A2D25}"/>
                </a:ext>
              </a:extLst>
            </p:cNvPr>
            <p:cNvSpPr/>
            <p:nvPr/>
          </p:nvSpPr>
          <p:spPr>
            <a:xfrm>
              <a:off x="0" y="1409269"/>
              <a:ext cx="4030248" cy="65437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rgbClr val="FFFFFF"/>
                  </a:solidFill>
                  <a:latin typeface="Arial Rounded MT Bold" panose="020F0704030504030204" pitchFamily="34" charset="0"/>
                </a:rPr>
                <a:t>Objetivo</a:t>
              </a:r>
              <a:r>
                <a:rPr lang="en-US" sz="2000" dirty="0" smtClean="0">
                  <a:solidFill>
                    <a:srgbClr val="FFFFFF"/>
                  </a:solidFill>
                  <a:latin typeface="Arial Rounded MT Bold" panose="020F0704030504030204" pitchFamily="34" charset="0"/>
                </a:rPr>
                <a:t> principal </a:t>
              </a:r>
              <a:endParaRPr lang="en-US" sz="2000" dirty="0">
                <a:solidFill>
                  <a:srgbClr val="FFFFFF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0" name="TextBox 90">
            <a:extLst>
              <a:ext uri="{FF2B5EF4-FFF2-40B4-BE49-F238E27FC236}">
                <a16:creationId xmlns="" xmlns:a16="http://schemas.microsoft.com/office/drawing/2014/main" id="{89E97044-92FC-4C41-9371-A632012217FC}"/>
              </a:ext>
            </a:extLst>
          </p:cNvPr>
          <p:cNvSpPr txBox="1"/>
          <p:nvPr/>
        </p:nvSpPr>
        <p:spPr>
          <a:xfrm>
            <a:off x="5528619" y="1668821"/>
            <a:ext cx="5045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s-ES" sz="2000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Desarrollar un sistema experto para recomendar  y asistir a un comprador de celular de acuerdo a sus necesidades.</a:t>
            </a:r>
            <a:endParaRPr lang="en-GB" dirty="0">
              <a:solidFill>
                <a:srgbClr val="FFFFFF"/>
              </a:solidFill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FB3-A297-4C80-BDA6-C3017EF05586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grpSp>
        <p:nvGrpSpPr>
          <p:cNvPr id="24" name="Group 77">
            <a:extLst>
              <a:ext uri="{FF2B5EF4-FFF2-40B4-BE49-F238E27FC236}">
                <a16:creationId xmlns="" xmlns:a16="http://schemas.microsoft.com/office/drawing/2014/main" id="{812A70EF-8590-4BDE-AAEF-F3EF7967189C}"/>
              </a:ext>
            </a:extLst>
          </p:cNvPr>
          <p:cNvGrpSpPr/>
          <p:nvPr/>
        </p:nvGrpSpPr>
        <p:grpSpPr>
          <a:xfrm>
            <a:off x="6710000" y="3211402"/>
            <a:ext cx="5460031" cy="912474"/>
            <a:chOff x="0" y="1409269"/>
            <a:chExt cx="6263643" cy="1202034"/>
          </a:xfrm>
        </p:grpSpPr>
        <p:sp>
          <p:nvSpPr>
            <p:cNvPr id="25" name="Arrow: Left 1">
              <a:extLst>
                <a:ext uri="{FF2B5EF4-FFF2-40B4-BE49-F238E27FC236}">
                  <a16:creationId xmlns="" xmlns:a16="http://schemas.microsoft.com/office/drawing/2014/main" id="{1FFD48D9-B2F0-4E03-8C9F-51549E0478B5}"/>
                </a:ext>
              </a:extLst>
            </p:cNvPr>
            <p:cNvSpPr/>
            <p:nvPr/>
          </p:nvSpPr>
          <p:spPr>
            <a:xfrm rot="12568480">
              <a:off x="3032951" y="1663097"/>
              <a:ext cx="3230692" cy="948206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84">
              <a:extLst>
                <a:ext uri="{FF2B5EF4-FFF2-40B4-BE49-F238E27FC236}">
                  <a16:creationId xmlns="" xmlns:a16="http://schemas.microsoft.com/office/drawing/2014/main" id="{6ACFD9E7-A039-4DDE-9434-72D0120A2D25}"/>
                </a:ext>
              </a:extLst>
            </p:cNvPr>
            <p:cNvSpPr/>
            <p:nvPr/>
          </p:nvSpPr>
          <p:spPr>
            <a:xfrm>
              <a:off x="0" y="1409269"/>
              <a:ext cx="4030248" cy="654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rgbClr val="FFFFFF"/>
                  </a:solidFill>
                  <a:latin typeface="Arial Rounded MT Bold" panose="020F0704030504030204" pitchFamily="34" charset="0"/>
                </a:rPr>
                <a:t>Objetivos</a:t>
              </a:r>
              <a:r>
                <a:rPr lang="en-US" sz="2000" dirty="0" smtClean="0">
                  <a:solidFill>
                    <a:srgbClr val="FFFFFF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2000" dirty="0" err="1" smtClean="0">
                  <a:solidFill>
                    <a:srgbClr val="FFFFFF"/>
                  </a:solidFill>
                  <a:latin typeface="Arial Rounded MT Bold" panose="020F0704030504030204" pitchFamily="34" charset="0"/>
                </a:rPr>
                <a:t>específicos</a:t>
              </a:r>
              <a:r>
                <a:rPr lang="en-US" sz="2000" dirty="0" smtClean="0">
                  <a:solidFill>
                    <a:srgbClr val="FFFFFF"/>
                  </a:solidFill>
                  <a:latin typeface="Arial Rounded MT Bold" panose="020F0704030504030204" pitchFamily="34" charset="0"/>
                </a:rPr>
                <a:t> </a:t>
              </a:r>
              <a:endParaRPr lang="en-US" sz="2000" dirty="0">
                <a:solidFill>
                  <a:srgbClr val="FFFFFF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7" name="TextBox 90">
            <a:extLst>
              <a:ext uri="{FF2B5EF4-FFF2-40B4-BE49-F238E27FC236}">
                <a16:creationId xmlns="" xmlns:a16="http://schemas.microsoft.com/office/drawing/2014/main" id="{89E97044-92FC-4C41-9371-A632012217FC}"/>
              </a:ext>
            </a:extLst>
          </p:cNvPr>
          <p:cNvSpPr txBox="1"/>
          <p:nvPr/>
        </p:nvSpPr>
        <p:spPr>
          <a:xfrm>
            <a:off x="5778905" y="4081264"/>
            <a:ext cx="5045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Crear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un </a:t>
            </a:r>
            <a:r>
              <a:rPr lang="en-GB" sz="2000" dirty="0" err="1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á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rbol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decisión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para las 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opciones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del comprador.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Modelar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las 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reglas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del </a:t>
            </a:r>
            <a:r>
              <a:rPr lang="en-GB" sz="2000" dirty="0" err="1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á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rbol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de decision.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Utilizar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la 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herramienta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Exys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Corvit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para </a:t>
            </a:r>
            <a:r>
              <a:rPr lang="en-GB" sz="2000" dirty="0" err="1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montar</a:t>
            </a:r>
            <a:r>
              <a:rPr lang="en-GB" sz="2000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el Sistema expert.</a:t>
            </a:r>
            <a:endParaRPr lang="en-GB" sz="2000" dirty="0">
              <a:solidFill>
                <a:srgbClr val="FFFFFF"/>
              </a:solidFill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8" y="1320284"/>
            <a:ext cx="4782465" cy="3590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016614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-12645" y="-1725"/>
            <a:ext cx="12191999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1568714" y="620828"/>
            <a:ext cx="856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282F3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Análisis del problema</a:t>
            </a:r>
            <a:endParaRPr lang="ru-RU" sz="5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35C53D-6216-4948-827D-931526D636C4}"/>
              </a:ext>
            </a:extLst>
          </p:cNvPr>
          <p:cNvGrpSpPr/>
          <p:nvPr/>
        </p:nvGrpSpPr>
        <p:grpSpPr>
          <a:xfrm>
            <a:off x="10329206" y="267435"/>
            <a:ext cx="1429464" cy="2536088"/>
            <a:chOff x="1325032" y="1987831"/>
            <a:chExt cx="1828801" cy="3261925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868830F4-7D27-455C-ADC2-FF94711C2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D1F9B639-F221-48F3-B25A-4BF5906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0202664F-F618-4FB0-897F-5D6B5894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22FB651-248B-4B83-A550-CB44E265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987931"/>
              <a:ext cx="574215" cy="5718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4" name="Rectángulo redondeado 3"/>
          <p:cNvSpPr/>
          <p:nvPr/>
        </p:nvSpPr>
        <p:spPr>
          <a:xfrm>
            <a:off x="302832" y="1617861"/>
            <a:ext cx="9215162" cy="3144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419" sz="2400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La problemática planteada consiste en la poca experiencia que tiene un usuario, a la hora de escoger comprar un teléfono celular. </a:t>
            </a:r>
          </a:p>
          <a:p>
            <a:pPr algn="just"/>
            <a:r>
              <a:rPr lang="es-419" sz="2400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Muchas veces acaban gastando mucho dinero en equipos a los cuales jamás harán uso intensivo, otros compran sin saber que especificaciones se adaptan mejor a sus estilos de vida.</a:t>
            </a:r>
          </a:p>
          <a:p>
            <a:pPr algn="ctr"/>
            <a:endParaRPr lang="es-419" sz="2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09" y="4190081"/>
            <a:ext cx="4765334" cy="255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9678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80397" y="17457"/>
            <a:ext cx="12040338" cy="6726589"/>
            <a:chOff x="6268975" y="1629754"/>
            <a:chExt cx="5138785" cy="419900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14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3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4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5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6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7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8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9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68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4464035" y="123201"/>
            <a:ext cx="7378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 err="1" smtClean="0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Descripción</a:t>
            </a:r>
            <a:r>
              <a:rPr lang="en-US" sz="3200" b="1" dirty="0" smtClean="0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 de la </a:t>
            </a:r>
            <a:r>
              <a:rPr lang="en-US" sz="3200" b="1" dirty="0" err="1" smtClean="0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herramienta</a:t>
            </a:r>
            <a:r>
              <a:rPr lang="en-US" sz="3200" b="1" dirty="0" smtClean="0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Exsys</a:t>
            </a:r>
            <a:r>
              <a:rPr lang="en-US" sz="3200" b="1" dirty="0" smtClean="0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Corvit</a:t>
            </a:r>
            <a:endParaRPr lang="en-GB" sz="3200" b="1" dirty="0">
              <a:solidFill>
                <a:srgbClr val="FFFFFF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Rectangle: Rounded Corners 2">
            <a:extLst>
              <a:ext uri="{FF2B5EF4-FFF2-40B4-BE49-F238E27FC236}">
                <a16:creationId xmlns="" xmlns:a16="http://schemas.microsoft.com/office/drawing/2014/main" id="{37AC41B4-D0D5-4658-B325-50DA512F94CD}"/>
              </a:ext>
            </a:extLst>
          </p:cNvPr>
          <p:cNvSpPr/>
          <p:nvPr/>
        </p:nvSpPr>
        <p:spPr>
          <a:xfrm>
            <a:off x="3945881" y="123201"/>
            <a:ext cx="139894" cy="6515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="" xmlns:a16="http://schemas.microsoft.com/office/drawing/2014/main" id="{F4FB3D72-7AE6-4DB4-ABD5-7D102C48850C}"/>
              </a:ext>
            </a:extLst>
          </p:cNvPr>
          <p:cNvSpPr/>
          <p:nvPr/>
        </p:nvSpPr>
        <p:spPr>
          <a:xfrm rot="5400000">
            <a:off x="3904085" y="5999110"/>
            <a:ext cx="224439" cy="12520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BAA34FB3-A297-4C80-BDA6-C3017EF05586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 dirty="0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194800" y="6372226"/>
            <a:ext cx="2743200" cy="365125"/>
          </a:xfrm>
        </p:spPr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4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pic>
        <p:nvPicPr>
          <p:cNvPr id="3074" name="Picture 2" descr="Resultado de imagen para exsys corvi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7" y="285038"/>
            <a:ext cx="1915085" cy="11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xsys corvid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" t="3185" r="18002" b="1814"/>
          <a:stretch/>
        </p:blipFill>
        <p:spPr bwMode="auto">
          <a:xfrm>
            <a:off x="2296602" y="285037"/>
            <a:ext cx="1548483" cy="11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58353247"/>
              </p:ext>
            </p:extLst>
          </p:nvPr>
        </p:nvGraphicFramePr>
        <p:xfrm>
          <a:off x="4127236" y="1263142"/>
          <a:ext cx="7937764" cy="5249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6" name="Imagen 75"/>
          <p:cNvPicPr/>
          <p:nvPr/>
        </p:nvPicPr>
        <p:blipFill rotWithShape="1">
          <a:blip r:embed="rId10"/>
          <a:srcRect l="27774" t="10534" r="29397" b="7603"/>
          <a:stretch/>
        </p:blipFill>
        <p:spPr bwMode="auto">
          <a:xfrm>
            <a:off x="179826" y="1745315"/>
            <a:ext cx="3661544" cy="452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49766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90152" y="-1725"/>
            <a:ext cx="12089202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124974" y="119483"/>
            <a:ext cx="6747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5000" b="1" dirty="0" smtClean="0">
                <a:solidFill>
                  <a:srgbClr val="282F39"/>
                </a:solidFill>
                <a:latin typeface="Bookman Old Style" panose="02050604050505020204" pitchFamily="18" charset="0"/>
                <a:ea typeface="Noto Sans" panose="020B0502040504020204" pitchFamily="34"/>
                <a:cs typeface="Noto Sans" panose="020B0502040504020204" pitchFamily="34"/>
              </a:rPr>
              <a:t>Variables Utilizadas</a:t>
            </a:r>
            <a:endParaRPr lang="ru-RU" sz="5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957" t="1478" r="17817" b="6082"/>
          <a:stretch/>
        </p:blipFill>
        <p:spPr>
          <a:xfrm>
            <a:off x="3348173" y="969542"/>
            <a:ext cx="6632074" cy="5366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12808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90152" y="-1725"/>
            <a:ext cx="12089202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110860" y="27359"/>
            <a:ext cx="59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282F3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Bloques Lógicos</a:t>
            </a:r>
            <a:endParaRPr lang="ru-RU" sz="5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01" t="10497" r="16444" b="6833"/>
          <a:stretch/>
        </p:blipFill>
        <p:spPr>
          <a:xfrm>
            <a:off x="1146032" y="1115633"/>
            <a:ext cx="8878905" cy="5053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04101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-12645" y="-1725"/>
            <a:ext cx="12191999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994289" y="54228"/>
            <a:ext cx="103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4000" b="1" dirty="0" smtClean="0">
                <a:solidFill>
                  <a:srgbClr val="282F3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Cuestionario de preguntas</a:t>
            </a:r>
            <a:endParaRPr lang="ru-RU" sz="4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5045" y="839534"/>
            <a:ext cx="5123120" cy="477053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1600" dirty="0"/>
              <a:t>¿Que sistema operativo desea tener en su teléfono</a:t>
            </a:r>
            <a:r>
              <a:rPr lang="es-ES" sz="1600" dirty="0" smtClean="0"/>
              <a:t>?</a:t>
            </a:r>
          </a:p>
          <a:p>
            <a:r>
              <a:rPr lang="es-ES" sz="1600" dirty="0" smtClean="0"/>
              <a:t>--Android</a:t>
            </a:r>
          </a:p>
          <a:p>
            <a:r>
              <a:rPr lang="es-ES" sz="1600" dirty="0" smtClean="0"/>
              <a:t>--iOS</a:t>
            </a:r>
          </a:p>
          <a:p>
            <a:r>
              <a:rPr lang="es-ES" sz="1600" dirty="0" smtClean="0"/>
              <a:t>--Otro</a:t>
            </a:r>
          </a:p>
          <a:p>
            <a:endParaRPr lang="es-ES" sz="1600" dirty="0" smtClean="0"/>
          </a:p>
          <a:p>
            <a:r>
              <a:rPr lang="es-ES" sz="1600" dirty="0"/>
              <a:t>¿Que gama de usuario</a:t>
            </a:r>
            <a:r>
              <a:rPr lang="es-ES" sz="1600" dirty="0" smtClean="0"/>
              <a:t>?</a:t>
            </a:r>
          </a:p>
          <a:p>
            <a:r>
              <a:rPr lang="es-ES" sz="1600" dirty="0" smtClean="0"/>
              <a:t>--Gama baja</a:t>
            </a:r>
          </a:p>
          <a:p>
            <a:r>
              <a:rPr lang="es-ES" sz="1600" dirty="0" smtClean="0"/>
              <a:t>--Gama media</a:t>
            </a:r>
          </a:p>
          <a:p>
            <a:r>
              <a:rPr lang="es-ES" sz="1600" dirty="0" smtClean="0"/>
              <a:t>--Gama alta</a:t>
            </a:r>
          </a:p>
          <a:p>
            <a:endParaRPr lang="es-ES" sz="1600" dirty="0"/>
          </a:p>
          <a:p>
            <a:r>
              <a:rPr lang="es-ES" sz="1600" dirty="0" smtClean="0"/>
              <a:t>¿Su limitación es el presupuesto?</a:t>
            </a:r>
          </a:p>
          <a:p>
            <a:r>
              <a:rPr lang="es-ES" sz="1600" dirty="0" smtClean="0"/>
              <a:t>--Si</a:t>
            </a:r>
          </a:p>
          <a:p>
            <a:r>
              <a:rPr lang="es-ES" sz="1600" dirty="0" smtClean="0"/>
              <a:t>--No</a:t>
            </a:r>
          </a:p>
          <a:p>
            <a:endParaRPr lang="es-ES" sz="1600" dirty="0"/>
          </a:p>
          <a:p>
            <a:r>
              <a:rPr lang="es-ES" sz="1600" dirty="0" smtClean="0"/>
              <a:t>¿Qué presupuesto tiene?</a:t>
            </a:r>
          </a:p>
          <a:p>
            <a:r>
              <a:rPr lang="es-ES" sz="1600" dirty="0" smtClean="0"/>
              <a:t>--De 50 hasta 150 dólares</a:t>
            </a:r>
          </a:p>
          <a:p>
            <a:r>
              <a:rPr lang="es-ES" sz="1600" dirty="0"/>
              <a:t>	Motorola Moto G5</a:t>
            </a:r>
            <a:endParaRPr lang="es-ES" sz="1600" dirty="0" smtClean="0"/>
          </a:p>
          <a:p>
            <a:r>
              <a:rPr lang="es-ES" sz="1600" dirty="0" smtClean="0"/>
              <a:t>--De 150 a 200 dólares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Huawei</a:t>
            </a:r>
            <a:r>
              <a:rPr lang="es-ES" sz="1600" dirty="0"/>
              <a:t> Honor 7A </a:t>
            </a:r>
            <a:endParaRPr lang="es-ES" sz="1600" dirty="0" smtClean="0"/>
          </a:p>
        </p:txBody>
      </p:sp>
      <p:sp>
        <p:nvSpPr>
          <p:cNvPr id="99" name="CuadroTexto 98"/>
          <p:cNvSpPr txBox="1"/>
          <p:nvPr/>
        </p:nvSpPr>
        <p:spPr>
          <a:xfrm>
            <a:off x="6765480" y="834017"/>
            <a:ext cx="4998289" cy="526297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r>
              <a:rPr lang="es-ES" dirty="0" smtClean="0"/>
              <a:t>¿Cuánto almacenamiento desea en su teléfono?</a:t>
            </a:r>
          </a:p>
          <a:p>
            <a:r>
              <a:rPr lang="es-ES" dirty="0" smtClean="0"/>
              <a:t>--16 GB de almacenamiento</a:t>
            </a:r>
          </a:p>
          <a:p>
            <a:r>
              <a:rPr lang="es-ES" dirty="0"/>
              <a:t>	Sony </a:t>
            </a:r>
            <a:r>
              <a:rPr lang="es-ES" dirty="0" err="1"/>
              <a:t>Xperia</a:t>
            </a:r>
            <a:r>
              <a:rPr lang="es-ES" dirty="0"/>
              <a:t> Z C6602</a:t>
            </a:r>
            <a:endParaRPr lang="es-ES" dirty="0" smtClean="0"/>
          </a:p>
          <a:p>
            <a:r>
              <a:rPr lang="es-ES" dirty="0" smtClean="0"/>
              <a:t>--32 GB de almacenamiento</a:t>
            </a:r>
          </a:p>
          <a:p>
            <a:r>
              <a:rPr lang="es-ES" dirty="0"/>
              <a:t>	Samsung Galaxy </a:t>
            </a:r>
            <a:r>
              <a:rPr lang="es-ES" dirty="0" smtClean="0"/>
              <a:t>A10</a:t>
            </a:r>
          </a:p>
          <a:p>
            <a:endParaRPr lang="es-ES" dirty="0"/>
          </a:p>
          <a:p>
            <a:r>
              <a:rPr lang="es-ES" dirty="0" smtClean="0"/>
              <a:t>¿Qué característica valora?</a:t>
            </a:r>
          </a:p>
          <a:p>
            <a:r>
              <a:rPr lang="es-ES" dirty="0" smtClean="0"/>
              <a:t>--Pantalla</a:t>
            </a:r>
          </a:p>
          <a:p>
            <a:r>
              <a:rPr lang="es-ES" dirty="0" smtClean="0"/>
              <a:t>--Memoria RAM</a:t>
            </a:r>
          </a:p>
          <a:p>
            <a:endParaRPr lang="es-ES" dirty="0"/>
          </a:p>
          <a:p>
            <a:r>
              <a:rPr lang="es-ES" dirty="0" smtClean="0"/>
              <a:t>¿Cómo desea elegir la pantalla?</a:t>
            </a:r>
          </a:p>
          <a:p>
            <a:r>
              <a:rPr lang="es-ES" dirty="0" smtClean="0"/>
              <a:t>--Por resolución</a:t>
            </a:r>
          </a:p>
          <a:p>
            <a:r>
              <a:rPr lang="es-ES" dirty="0" smtClean="0"/>
              <a:t>--Por tamaño</a:t>
            </a:r>
          </a:p>
          <a:p>
            <a:r>
              <a:rPr lang="es-ES" dirty="0" smtClean="0"/>
              <a:t>--Por tipo de panel</a:t>
            </a:r>
          </a:p>
          <a:p>
            <a:endParaRPr lang="es-ES" dirty="0"/>
          </a:p>
          <a:p>
            <a:r>
              <a:rPr lang="es-ES" dirty="0" smtClean="0"/>
              <a:t>¿Que tipo de pantalla busca?</a:t>
            </a:r>
          </a:p>
          <a:p>
            <a:r>
              <a:rPr lang="es-ES" dirty="0" smtClean="0"/>
              <a:t>--HD+</a:t>
            </a:r>
          </a:p>
          <a:p>
            <a:r>
              <a:rPr lang="es-ES" dirty="0"/>
              <a:t>	</a:t>
            </a:r>
            <a:r>
              <a:rPr lang="es-ES" dirty="0" err="1"/>
              <a:t>Huawei</a:t>
            </a:r>
            <a:r>
              <a:rPr lang="es-ES" dirty="0"/>
              <a:t> Y7 2019</a:t>
            </a:r>
            <a:endParaRPr lang="es-ES" dirty="0" smtClean="0"/>
          </a:p>
          <a:p>
            <a:r>
              <a:rPr lang="es-ES" dirty="0" smtClean="0"/>
              <a:t>--Full HD+</a:t>
            </a:r>
          </a:p>
          <a:p>
            <a:r>
              <a:rPr lang="es-ES" dirty="0"/>
              <a:t>	</a:t>
            </a:r>
            <a:r>
              <a:rPr lang="es-ES" dirty="0" err="1"/>
              <a:t>Xiaomi</a:t>
            </a:r>
            <a:r>
              <a:rPr lang="es-ES" dirty="0"/>
              <a:t> Mi </a:t>
            </a:r>
            <a:r>
              <a:rPr lang="es-ES" dirty="0" smtClean="0"/>
              <a:t>A2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449390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-12645" y="-1725"/>
            <a:ext cx="12191999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994289" y="54228"/>
            <a:ext cx="103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4000" b="1" dirty="0" smtClean="0">
                <a:solidFill>
                  <a:srgbClr val="282F3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Cuestionario de preguntas</a:t>
            </a:r>
            <a:endParaRPr lang="ru-RU" sz="4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5045" y="839534"/>
            <a:ext cx="5123120" cy="477053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1600" dirty="0" smtClean="0"/>
              <a:t>¿Qué tamaño de pantalla busca?</a:t>
            </a:r>
          </a:p>
          <a:p>
            <a:r>
              <a:rPr lang="es-ES" sz="1600" dirty="0" smtClean="0"/>
              <a:t>--5 Pulgadas</a:t>
            </a:r>
          </a:p>
          <a:p>
            <a:r>
              <a:rPr lang="es-ES" sz="1600" dirty="0"/>
              <a:t>	Sony </a:t>
            </a:r>
            <a:r>
              <a:rPr lang="es-ES" sz="1600" dirty="0" err="1"/>
              <a:t>Xperia</a:t>
            </a:r>
            <a:r>
              <a:rPr lang="es-ES" sz="1600" dirty="0"/>
              <a:t> XZ </a:t>
            </a:r>
            <a:r>
              <a:rPr lang="es-ES" sz="1600" dirty="0" smtClean="0"/>
              <a:t>F8332</a:t>
            </a:r>
          </a:p>
          <a:p>
            <a:r>
              <a:rPr lang="es-ES" sz="1600" dirty="0" smtClean="0"/>
              <a:t>--6 Pulgadas</a:t>
            </a:r>
          </a:p>
          <a:p>
            <a:r>
              <a:rPr lang="es-ES" sz="1600" dirty="0"/>
              <a:t>	Samsung Galaxy </a:t>
            </a:r>
            <a:r>
              <a:rPr lang="es-ES" sz="1600" dirty="0" smtClean="0"/>
              <a:t>A50</a:t>
            </a:r>
          </a:p>
          <a:p>
            <a:endParaRPr lang="es-ES" sz="1600" dirty="0"/>
          </a:p>
          <a:p>
            <a:r>
              <a:rPr lang="es-ES" sz="1600" dirty="0" smtClean="0"/>
              <a:t>¿Qué tipo de panel busca en su teléfono?</a:t>
            </a:r>
          </a:p>
          <a:p>
            <a:r>
              <a:rPr lang="es-ES" sz="1600" dirty="0" smtClean="0"/>
              <a:t>--AMOLED</a:t>
            </a:r>
          </a:p>
          <a:p>
            <a:r>
              <a:rPr lang="es-ES" sz="1600" dirty="0"/>
              <a:t>	ZTE </a:t>
            </a:r>
            <a:r>
              <a:rPr lang="es-ES" sz="1600" dirty="0" err="1"/>
              <a:t>Axon</a:t>
            </a:r>
            <a:r>
              <a:rPr lang="es-ES" sz="1600" dirty="0"/>
              <a:t> 7</a:t>
            </a:r>
            <a:br>
              <a:rPr lang="es-ES" sz="1600" dirty="0"/>
            </a:br>
            <a:r>
              <a:rPr lang="es-ES" sz="1600" dirty="0"/>
              <a:t>--</a:t>
            </a:r>
            <a:r>
              <a:rPr lang="es-ES" sz="1600" dirty="0" smtClean="0"/>
              <a:t>IPS</a:t>
            </a:r>
          </a:p>
          <a:p>
            <a:r>
              <a:rPr lang="es-ES" sz="1600" dirty="0"/>
              <a:t>	NOKIA </a:t>
            </a:r>
            <a:r>
              <a:rPr lang="es-ES" sz="1600" dirty="0" smtClean="0"/>
              <a:t>X5</a:t>
            </a:r>
          </a:p>
          <a:p>
            <a:endParaRPr lang="es-ES" sz="1600" dirty="0"/>
          </a:p>
          <a:p>
            <a:r>
              <a:rPr lang="es-ES" sz="1600" dirty="0" smtClean="0"/>
              <a:t>¿Cuánta memora RAM busca?</a:t>
            </a:r>
          </a:p>
          <a:p>
            <a:r>
              <a:rPr lang="es-ES" sz="1600" dirty="0" smtClean="0"/>
              <a:t>--3 GB</a:t>
            </a:r>
          </a:p>
          <a:p>
            <a:r>
              <a:rPr lang="es-ES" sz="1600" dirty="0"/>
              <a:t>	Samsung Galaxy J6</a:t>
            </a:r>
            <a:r>
              <a:rPr lang="es-ES" sz="1600" dirty="0" smtClean="0"/>
              <a:t>+</a:t>
            </a:r>
          </a:p>
          <a:p>
            <a:r>
              <a:rPr lang="es-ES" sz="1600" dirty="0" smtClean="0"/>
              <a:t>--6 GB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Xiaomi</a:t>
            </a:r>
            <a:r>
              <a:rPr lang="es-ES" sz="1600" dirty="0"/>
              <a:t> Mi </a:t>
            </a:r>
            <a:r>
              <a:rPr lang="es-ES" sz="1600" dirty="0" err="1"/>
              <a:t>Mix</a:t>
            </a:r>
            <a:r>
              <a:rPr lang="es-ES" sz="1600" dirty="0"/>
              <a:t> </a:t>
            </a:r>
            <a:r>
              <a:rPr lang="es-ES" sz="1600" dirty="0" smtClean="0"/>
              <a:t>2S</a:t>
            </a:r>
          </a:p>
          <a:p>
            <a:endParaRPr lang="es-ES" sz="1600" dirty="0"/>
          </a:p>
          <a:p>
            <a:endParaRPr lang="es-ES" sz="1600" dirty="0" smtClean="0"/>
          </a:p>
        </p:txBody>
      </p:sp>
      <p:sp>
        <p:nvSpPr>
          <p:cNvPr id="99" name="CuadroTexto 98"/>
          <p:cNvSpPr txBox="1"/>
          <p:nvPr/>
        </p:nvSpPr>
        <p:spPr>
          <a:xfrm>
            <a:off x="6765480" y="834017"/>
            <a:ext cx="4998289" cy="526297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r>
              <a:rPr lang="es-ES" dirty="0" smtClean="0"/>
              <a:t>¿Para que tarea va a utilizar su celular?</a:t>
            </a:r>
          </a:p>
          <a:p>
            <a:r>
              <a:rPr lang="es-ES" dirty="0" smtClean="0"/>
              <a:t>--Juegos</a:t>
            </a:r>
          </a:p>
          <a:p>
            <a:r>
              <a:rPr lang="es-ES" dirty="0" smtClean="0"/>
              <a:t>--Fotografía</a:t>
            </a:r>
          </a:p>
          <a:p>
            <a:r>
              <a:rPr lang="es-ES" dirty="0" smtClean="0"/>
              <a:t>--Productividad</a:t>
            </a:r>
          </a:p>
          <a:p>
            <a:endParaRPr lang="es-ES" dirty="0" smtClean="0"/>
          </a:p>
          <a:p>
            <a:r>
              <a:rPr lang="es-ES" dirty="0" smtClean="0"/>
              <a:t>¿Qué características busca en su terminal de gama alta?</a:t>
            </a:r>
          </a:p>
          <a:p>
            <a:r>
              <a:rPr lang="es-ES" dirty="0" smtClean="0"/>
              <a:t>--Procesador</a:t>
            </a:r>
          </a:p>
          <a:p>
            <a:r>
              <a:rPr lang="es-ES" dirty="0" smtClean="0"/>
              <a:t>--Compatibilidad con Joystick</a:t>
            </a:r>
          </a:p>
          <a:p>
            <a:r>
              <a:rPr lang="es-ES" dirty="0" smtClean="0"/>
              <a:t>--Que mantenga buena temperaturas</a:t>
            </a:r>
          </a:p>
          <a:p>
            <a:endParaRPr lang="es-ES" dirty="0" smtClean="0"/>
          </a:p>
          <a:p>
            <a:r>
              <a:rPr lang="es-ES" dirty="0" smtClean="0"/>
              <a:t>¿Qué marca de procesador busca?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Kirin</a:t>
            </a:r>
            <a:endParaRPr lang="es-ES" dirty="0" smtClean="0"/>
          </a:p>
          <a:p>
            <a:r>
              <a:rPr lang="es-ES" dirty="0" smtClean="0"/>
              <a:t>--</a:t>
            </a:r>
            <a:r>
              <a:rPr lang="es-ES" dirty="0" err="1" smtClean="0"/>
              <a:t>SnapDragon</a:t>
            </a:r>
            <a:endParaRPr lang="es-ES" dirty="0" smtClean="0"/>
          </a:p>
          <a:p>
            <a:r>
              <a:rPr lang="es-ES" dirty="0" smtClean="0"/>
              <a:t>--</a:t>
            </a:r>
            <a:r>
              <a:rPr lang="es-ES" dirty="0" err="1" smtClean="0"/>
              <a:t>Exynos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¿Qué tipo de conectividad con el Joystick busca?</a:t>
            </a:r>
          </a:p>
          <a:p>
            <a:r>
              <a:rPr lang="es-ES" dirty="0" smtClean="0"/>
              <a:t>--Por </a:t>
            </a:r>
            <a:r>
              <a:rPr lang="es-ES" dirty="0" err="1" smtClean="0"/>
              <a:t>Bluetooh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err="1"/>
              <a:t>Xiaomi</a:t>
            </a:r>
            <a:r>
              <a:rPr lang="es-ES" dirty="0"/>
              <a:t> Black </a:t>
            </a:r>
            <a:r>
              <a:rPr lang="es-ES" dirty="0" err="1"/>
              <a:t>Shark</a:t>
            </a:r>
            <a:endParaRPr lang="es-ES" dirty="0" smtClean="0"/>
          </a:p>
          <a:p>
            <a:r>
              <a:rPr lang="es-ES" dirty="0" smtClean="0"/>
              <a:t>--Conexión tipo C</a:t>
            </a:r>
          </a:p>
          <a:p>
            <a:r>
              <a:rPr lang="es-ES" dirty="0"/>
              <a:t>	Nubia Red </a:t>
            </a:r>
            <a:r>
              <a:rPr lang="es-ES" dirty="0" err="1" smtClean="0"/>
              <a:t>Magic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53741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09">
            <a:extLst>
              <a:ext uri="{FF2B5EF4-FFF2-40B4-BE49-F238E27FC236}">
                <a16:creationId xmlns=""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-12645" y="-1725"/>
            <a:ext cx="12191999" cy="6857999"/>
            <a:chOff x="6268975" y="1629754"/>
            <a:chExt cx="5138785" cy="4199007"/>
          </a:xfrm>
          <a:solidFill>
            <a:schemeClr val="bg1">
              <a:lumMod val="95000"/>
            </a:schemeClr>
          </a:solidFill>
        </p:grpSpPr>
        <p:sp>
          <p:nvSpPr>
            <p:cNvPr id="39" name="Freeform 421">
              <a:extLst>
                <a:ext uri="{FF2B5EF4-FFF2-40B4-BE49-F238E27FC236}">
                  <a16:creationId xmlns=""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=""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=""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=""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=""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=""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=""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=""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=""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=""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=""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=""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=""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=""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=""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=""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=""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=""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=""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=""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=""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=""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=""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=""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=""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=""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=""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=""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=""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=""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=""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=""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=""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=""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=""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=""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=""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=""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=""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=""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=""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=""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=""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=""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=""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=""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=""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=""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=""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=""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=""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=""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=""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=""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=""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=""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=""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=""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=""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994289" y="54228"/>
            <a:ext cx="103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4000" b="1" dirty="0" smtClean="0">
                <a:solidFill>
                  <a:srgbClr val="282F3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Cuestionario de preguntas</a:t>
            </a:r>
            <a:endParaRPr lang="ru-RU" sz="4000" b="1" dirty="0">
              <a:solidFill>
                <a:srgbClr val="282F39"/>
              </a:solidFill>
              <a:latin typeface="Bookman Old Style" panose="020506040505050202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C76-E50F-4A73-91E7-298CCD8FF4B5}" type="datetime1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17/12/2019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5045" y="839534"/>
            <a:ext cx="5123120" cy="55092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1600" dirty="0" smtClean="0"/>
              <a:t>¿Qué tipo de refrigeración busca?</a:t>
            </a:r>
          </a:p>
          <a:p>
            <a:r>
              <a:rPr lang="es-ES" sz="1600" dirty="0" smtClean="0"/>
              <a:t>--Refrigeración Líquida</a:t>
            </a:r>
          </a:p>
          <a:p>
            <a:r>
              <a:rPr lang="es-ES" sz="1600" dirty="0"/>
              <a:t>	</a:t>
            </a:r>
            <a:r>
              <a:rPr lang="es-ES" sz="1600" dirty="0" err="1" smtClean="0"/>
              <a:t>Pocophone</a:t>
            </a:r>
            <a:r>
              <a:rPr lang="es-ES" sz="1600" dirty="0" smtClean="0"/>
              <a:t> F1</a:t>
            </a:r>
          </a:p>
          <a:p>
            <a:r>
              <a:rPr lang="es-ES" sz="1600" dirty="0" smtClean="0"/>
              <a:t>--Refrigeración por ventilación</a:t>
            </a:r>
          </a:p>
          <a:p>
            <a:r>
              <a:rPr lang="es-ES" sz="1600" dirty="0" smtClean="0"/>
              <a:t>	Asus </a:t>
            </a:r>
            <a:r>
              <a:rPr lang="es-ES" sz="1600" dirty="0" err="1" smtClean="0"/>
              <a:t>Rog</a:t>
            </a:r>
            <a:r>
              <a:rPr lang="es-ES" sz="1600" dirty="0" smtClean="0"/>
              <a:t> </a:t>
            </a:r>
            <a:r>
              <a:rPr lang="es-ES" sz="1600" dirty="0" err="1" smtClean="0"/>
              <a:t>Phone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¿Qué busca para su teléfono?</a:t>
            </a:r>
          </a:p>
          <a:p>
            <a:r>
              <a:rPr lang="es-ES" sz="1600" dirty="0" smtClean="0"/>
              <a:t>-- Tipo de Zoom</a:t>
            </a:r>
          </a:p>
          <a:p>
            <a:r>
              <a:rPr lang="es-ES" sz="1600" dirty="0" smtClean="0"/>
              <a:t>--Cantidad de megapíxeles</a:t>
            </a:r>
          </a:p>
          <a:p>
            <a:r>
              <a:rPr lang="es-ES" sz="1600" dirty="0" smtClean="0"/>
              <a:t>--Cámara para </a:t>
            </a:r>
            <a:r>
              <a:rPr lang="es-ES" sz="1600" dirty="0" err="1" smtClean="0"/>
              <a:t>selfies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¿Qué tipo de zoom busca?</a:t>
            </a:r>
          </a:p>
          <a:p>
            <a:r>
              <a:rPr lang="es-ES" sz="1600" dirty="0" smtClean="0"/>
              <a:t>--Zoom Híbrido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Huawei</a:t>
            </a:r>
            <a:r>
              <a:rPr lang="es-ES" sz="1600" dirty="0"/>
              <a:t> P30 Pro</a:t>
            </a:r>
            <a:endParaRPr lang="es-ES" sz="1600" dirty="0" smtClean="0"/>
          </a:p>
          <a:p>
            <a:r>
              <a:rPr lang="es-ES" sz="1600" dirty="0" smtClean="0"/>
              <a:t>--Zoom Óptico</a:t>
            </a:r>
          </a:p>
          <a:p>
            <a:r>
              <a:rPr lang="es-ES" sz="1600" dirty="0"/>
              <a:t>	Nokia 9 </a:t>
            </a:r>
            <a:r>
              <a:rPr lang="es-ES" sz="1600" dirty="0" err="1" smtClean="0"/>
              <a:t>PureView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¿Cuántos megapíxeles busca en su cámara principal?</a:t>
            </a:r>
          </a:p>
          <a:p>
            <a:r>
              <a:rPr lang="es-ES" sz="1600" dirty="0" smtClean="0"/>
              <a:t>--20 a 64 megapíxeles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OnePlus</a:t>
            </a:r>
            <a:r>
              <a:rPr lang="es-ES" sz="1600" dirty="0"/>
              <a:t> 7 Pro </a:t>
            </a:r>
            <a:endParaRPr lang="es-ES" sz="1600" dirty="0" smtClean="0"/>
          </a:p>
          <a:p>
            <a:r>
              <a:rPr lang="es-ES" sz="1600" dirty="0" smtClean="0"/>
              <a:t>--Mas de 64 megapíxeles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Xiaomi</a:t>
            </a:r>
            <a:r>
              <a:rPr lang="es-ES" sz="1600" dirty="0"/>
              <a:t> Mi </a:t>
            </a:r>
            <a:r>
              <a:rPr lang="es-ES" sz="1600" dirty="0" err="1"/>
              <a:t>Mix</a:t>
            </a:r>
            <a:endParaRPr lang="es-ES" sz="16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65480" y="834017"/>
            <a:ext cx="4998289" cy="526297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r>
              <a:rPr lang="es-ES" dirty="0" smtClean="0"/>
              <a:t>¿Cuántos sensores busca?</a:t>
            </a:r>
          </a:p>
          <a:p>
            <a:r>
              <a:rPr lang="es-ES" dirty="0" smtClean="0"/>
              <a:t>--Mas de un sensor</a:t>
            </a:r>
          </a:p>
          <a:p>
            <a:r>
              <a:rPr lang="es-ES" dirty="0"/>
              <a:t>	Google Pixel 3</a:t>
            </a:r>
            <a:endParaRPr lang="es-ES" dirty="0" smtClean="0"/>
          </a:p>
          <a:p>
            <a:r>
              <a:rPr lang="es-ES" dirty="0" smtClean="0"/>
              <a:t>--Un solo sensor</a:t>
            </a:r>
          </a:p>
          <a:p>
            <a:r>
              <a:rPr lang="es-ES" dirty="0"/>
              <a:t>	HTC U12</a:t>
            </a:r>
            <a:r>
              <a:rPr lang="es-ES" dirty="0" smtClean="0"/>
              <a:t>+</a:t>
            </a:r>
          </a:p>
          <a:p>
            <a:endParaRPr lang="es-ES" dirty="0"/>
          </a:p>
          <a:p>
            <a:r>
              <a:rPr lang="es-ES" dirty="0" smtClean="0"/>
              <a:t>¿Qué facilidad busca en su teléfono?</a:t>
            </a:r>
          </a:p>
          <a:p>
            <a:r>
              <a:rPr lang="es-ES" dirty="0" smtClean="0"/>
              <a:t>--Plegable</a:t>
            </a:r>
          </a:p>
          <a:p>
            <a:r>
              <a:rPr lang="es-ES" dirty="0"/>
              <a:t>	HUAWEI Mate </a:t>
            </a:r>
            <a:r>
              <a:rPr lang="es-ES" dirty="0" smtClean="0"/>
              <a:t>X</a:t>
            </a:r>
          </a:p>
          <a:p>
            <a:r>
              <a:rPr lang="es-ES" dirty="0" smtClean="0"/>
              <a:t>--Conexión 5 G</a:t>
            </a:r>
          </a:p>
          <a:p>
            <a:endParaRPr lang="es-ES" dirty="0"/>
          </a:p>
          <a:p>
            <a:r>
              <a:rPr lang="es-ES" dirty="0" smtClean="0"/>
              <a:t>¿De que empresa desea su celular?</a:t>
            </a:r>
          </a:p>
          <a:p>
            <a:r>
              <a:rPr lang="es-ES" dirty="0" smtClean="0"/>
              <a:t>--Samsung</a:t>
            </a:r>
          </a:p>
          <a:p>
            <a:r>
              <a:rPr lang="es-ES" dirty="0"/>
              <a:t>	Samsung Galaxy S10</a:t>
            </a:r>
            <a:endParaRPr lang="es-ES" dirty="0" smtClean="0"/>
          </a:p>
          <a:p>
            <a:r>
              <a:rPr lang="es-ES" dirty="0" smtClean="0"/>
              <a:t>--</a:t>
            </a:r>
            <a:r>
              <a:rPr lang="es-ES" dirty="0" err="1" smtClean="0"/>
              <a:t>Huawei</a:t>
            </a:r>
            <a:endParaRPr lang="es-ES" dirty="0" smtClean="0"/>
          </a:p>
          <a:p>
            <a:r>
              <a:rPr lang="es-ES" dirty="0"/>
              <a:t>	Mate </a:t>
            </a:r>
            <a:r>
              <a:rPr lang="es-ES" dirty="0" smtClean="0"/>
              <a:t>30 Pro</a:t>
            </a:r>
          </a:p>
          <a:p>
            <a:r>
              <a:rPr lang="es-ES" dirty="0" smtClean="0"/>
              <a:t>¿Qué tipo de celular está buscando?</a:t>
            </a:r>
          </a:p>
          <a:p>
            <a:r>
              <a:rPr lang="es-ES" dirty="0" smtClean="0"/>
              <a:t>--Celular con teclado físico</a:t>
            </a:r>
          </a:p>
          <a:p>
            <a:r>
              <a:rPr lang="es-ES" dirty="0"/>
              <a:t>	</a:t>
            </a:r>
            <a:r>
              <a:rPr lang="es-ES" dirty="0" err="1"/>
              <a:t>A</a:t>
            </a:r>
            <a:r>
              <a:rPr lang="es-ES" dirty="0" err="1" smtClean="0"/>
              <a:t>cer</a:t>
            </a:r>
            <a:r>
              <a:rPr lang="es-ES" dirty="0" smtClean="0"/>
              <a:t> Jade Primo</a:t>
            </a:r>
          </a:p>
          <a:p>
            <a:r>
              <a:rPr lang="es-ES" dirty="0" smtClean="0"/>
              <a:t>--Celular con pantalla táctil</a:t>
            </a:r>
          </a:p>
          <a:p>
            <a:r>
              <a:rPr lang="es-ES" dirty="0" smtClean="0"/>
              <a:t>	Nokia 105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0629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793</Words>
  <Application>Microsoft Office PowerPoint</Application>
  <PresentationFormat>Panorámica</PresentationFormat>
  <Paragraphs>239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Bookman Old Style</vt:lpstr>
      <vt:lpstr>Calibri</vt:lpstr>
      <vt:lpstr>Calibri Light</vt:lpstr>
      <vt:lpstr>Noto Sans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pp</dc:creator>
  <cp:lastModifiedBy>Ronald Juarez</cp:lastModifiedBy>
  <cp:revision>67</cp:revision>
  <dcterms:created xsi:type="dcterms:W3CDTF">2019-09-19T03:08:10Z</dcterms:created>
  <dcterms:modified xsi:type="dcterms:W3CDTF">2019-12-18T04:18:42Z</dcterms:modified>
</cp:coreProperties>
</file>