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pp.schoology.com/course/241046724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ED989-E963-4651-BFD9-081D8074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121" y="388339"/>
            <a:ext cx="7989045" cy="985007"/>
          </a:xfrm>
        </p:spPr>
        <p:txBody>
          <a:bodyPr/>
          <a:lstStyle/>
          <a:p>
            <a:r>
              <a:rPr lang="es-ES" dirty="0"/>
              <a:t>Procesual Hito 3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B4E3E-3B33-47BE-AAC3-C9CDBD3C0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956" y="1944335"/>
            <a:ext cx="8825658" cy="725799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s-ES" sz="5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Sistemas </a:t>
            </a:r>
            <a:r>
              <a:rPr lang="es-ES" sz="5000" b="1" u="sng" dirty="0">
                <a:solidFill>
                  <a:srgbClr val="EC76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Operativos Móviles y Embebidos:</a:t>
            </a:r>
            <a:endParaRPr lang="es-ES" sz="5000" b="1" u="sng" dirty="0">
              <a:solidFill>
                <a:srgbClr val="EC76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5000" b="1" u="sng" dirty="0">
                <a:solidFill>
                  <a:srgbClr val="EC76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evaluación</a:t>
            </a:r>
            <a:endParaRPr lang="es-ES" sz="5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0B01AE-939E-4871-A629-5B14BD53A2A8}"/>
              </a:ext>
            </a:extLst>
          </p:cNvPr>
          <p:cNvSpPr txBox="1"/>
          <p:nvPr/>
        </p:nvSpPr>
        <p:spPr>
          <a:xfrm>
            <a:off x="1180123" y="3733626"/>
            <a:ext cx="5992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/>
              <a:t>Nombre Completo: Univ. Ronald Llusco Villarpando</a:t>
            </a:r>
            <a:endParaRPr lang="es-ES" b="1" dirty="0"/>
          </a:p>
          <a:p>
            <a:r>
              <a:rPr lang="es-ES" b="1" i="1" dirty="0"/>
              <a:t>Asignatura: Sistemas Móviles y Embebidos</a:t>
            </a:r>
            <a:endParaRPr lang="es-ES" b="1" dirty="0"/>
          </a:p>
          <a:p>
            <a:r>
              <a:rPr lang="es-ES" b="1" i="1" dirty="0"/>
              <a:t>Carrera: INGENIERÍA DE SISTEMAS</a:t>
            </a:r>
            <a:endParaRPr lang="es-ES" b="1" dirty="0"/>
          </a:p>
          <a:p>
            <a:r>
              <a:rPr lang="es-ES" b="1" i="1" dirty="0"/>
              <a:t>Paralelo: SOM (1)</a:t>
            </a:r>
            <a:endParaRPr lang="es-ES" b="1" dirty="0"/>
          </a:p>
          <a:p>
            <a:r>
              <a:rPr lang="es-ES" b="1" i="1" dirty="0"/>
              <a:t>Docente: Lic. William R. Barra Paredes</a:t>
            </a:r>
            <a:endParaRPr lang="es-ES" b="1" dirty="0"/>
          </a:p>
          <a:p>
            <a:r>
              <a:rPr lang="es-ES" b="1" i="1" dirty="0"/>
              <a:t>fecha: 10/05/2020</a:t>
            </a:r>
            <a:endParaRPr lang="es-ES" b="1" dirty="0"/>
          </a:p>
          <a:p>
            <a:br>
              <a:rPr lang="es-ES" dirty="0"/>
            </a:br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9B35E6-F776-4E0B-A1F9-F8E4C41DF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0" b="5844"/>
          <a:stretch/>
        </p:blipFill>
        <p:spPr>
          <a:xfrm>
            <a:off x="8906349" y="1715711"/>
            <a:ext cx="2206197" cy="432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993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A9E372-1B0A-414A-9DF3-621EE089C4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452439"/>
            <a:ext cx="5041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RESULTADO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CE7A14-9F77-4370-AC12-D8DA3D82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33" y="1280927"/>
            <a:ext cx="3019133" cy="5367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FDA2F8-7990-4693-B2DB-B4D95734F175}"/>
              </a:ext>
            </a:extLst>
          </p:cNvPr>
          <p:cNvSpPr txBox="1"/>
          <p:nvPr/>
        </p:nvSpPr>
        <p:spPr>
          <a:xfrm>
            <a:off x="6096000" y="3580736"/>
            <a:ext cx="64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RESULTADO DE NUESTRA CALCULADORA CUSTOM COMPLETAMENTE FUNCIONAL</a:t>
            </a:r>
          </a:p>
        </p:txBody>
      </p: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7665D892-3BE1-41F8-98D6-D06EC1671B41}"/>
              </a:ext>
            </a:extLst>
          </p:cNvPr>
          <p:cNvSpPr/>
          <p:nvPr/>
        </p:nvSpPr>
        <p:spPr>
          <a:xfrm rot="10800000">
            <a:off x="4329745" y="3580736"/>
            <a:ext cx="1766255" cy="536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979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F713AD-5894-4C3B-89B1-2D1D48745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452438"/>
            <a:ext cx="9404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RESULTADO FINAL DE NUESTRA APP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9B49D0-D576-43B6-8E04-14FECD91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657" y="1241049"/>
            <a:ext cx="2739741" cy="487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9B274C-1389-4B74-A5E0-2B072EF2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09" y="1776649"/>
            <a:ext cx="2459076" cy="4371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A3B211-3E22-4263-8363-0986040D0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5"/>
          <a:stretch/>
        </p:blipFill>
        <p:spPr>
          <a:xfrm>
            <a:off x="3179767" y="2063520"/>
            <a:ext cx="1967470" cy="4048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C34DF9-A786-42C1-B416-64FDD3457B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87"/>
          <a:stretch/>
        </p:blipFill>
        <p:spPr>
          <a:xfrm>
            <a:off x="967509" y="2336503"/>
            <a:ext cx="1882586" cy="3761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27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25AD4-95DE-43C5-AD3D-AD0AA81A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1" y="331129"/>
            <a:ext cx="10237286" cy="16109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PREGUNTA 1</a:t>
            </a:r>
            <a:br>
              <a:rPr lang="es-ES" sz="2000" b="1" dirty="0"/>
            </a:br>
            <a:r>
              <a:rPr lang="es-ES" sz="2000" b="1" dirty="0"/>
              <a:t>CREAR UNA APP ANDROID DE NOMBRE (DEFENSAHITO3), GENERAR LAS PRIMERAS ACTIVITIES(PANTALLA 1 Y 2) DE LA APLICACIÓN. DEBE ESTAR PRESENTE DISEÑO Y FUNCIONALIDAD.</a:t>
            </a:r>
            <a:br>
              <a:rPr lang="es-ES" sz="2400" dirty="0"/>
            </a:br>
            <a:endParaRPr lang="es-B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626638-6F0B-4940-B29E-AC1124157F6C}"/>
              </a:ext>
            </a:extLst>
          </p:cNvPr>
          <p:cNvSpPr txBox="1"/>
          <p:nvPr/>
        </p:nvSpPr>
        <p:spPr>
          <a:xfrm>
            <a:off x="525550" y="2284630"/>
            <a:ext cx="64009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PASOS PARA RESOLVER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Primeramente</a:t>
            </a:r>
            <a:r>
              <a:rPr lang="en-US" b="1" dirty="0"/>
              <a:t> </a:t>
            </a:r>
            <a:r>
              <a:rPr lang="en-US" b="1" dirty="0" err="1"/>
              <a:t>creamos</a:t>
            </a:r>
            <a:r>
              <a:rPr lang="en-US" b="1" dirty="0"/>
              <a:t> los fragments.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Diseñamos</a:t>
            </a:r>
            <a:r>
              <a:rPr lang="en-US" b="1" dirty="0"/>
              <a:t> la </a:t>
            </a:r>
            <a:r>
              <a:rPr lang="en-US" b="1" dirty="0" err="1"/>
              <a:t>interfaz</a:t>
            </a:r>
            <a:r>
              <a:rPr lang="en-US" b="1" dirty="0"/>
              <a:t> los layouts </a:t>
            </a:r>
            <a:r>
              <a:rPr lang="es-BO" dirty="0" err="1"/>
              <a:t>Layouts</a:t>
            </a:r>
            <a:r>
              <a:rPr lang="es-BO" dirty="0"/>
              <a:t> (Files .</a:t>
            </a:r>
            <a:r>
              <a:rPr lang="es-BO" b="1" dirty="0" err="1"/>
              <a:t>xml</a:t>
            </a:r>
            <a:r>
              <a:rPr lang="es-BO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BO" b="1" dirty="0"/>
              <a:t>Programamos código java.</a:t>
            </a:r>
          </a:p>
          <a:p>
            <a:r>
              <a:rPr lang="es-BO" b="1" dirty="0"/>
              <a:t>      3.1. Funcionalidad de Botones </a:t>
            </a:r>
            <a:r>
              <a:rPr lang="en-US" b="1" dirty="0"/>
              <a:t>(Skip - Next).</a:t>
            </a:r>
          </a:p>
          <a:p>
            <a:r>
              <a:rPr lang="en-US" b="1" dirty="0"/>
              <a:t>      3.2. </a:t>
            </a:r>
            <a:r>
              <a:rPr lang="en-US" b="1" dirty="0" err="1"/>
              <a:t>Movimientos</a:t>
            </a:r>
            <a:r>
              <a:rPr lang="en-US" b="1" dirty="0"/>
              <a:t>.</a:t>
            </a:r>
          </a:p>
          <a:p>
            <a:r>
              <a:rPr lang="es-BO" b="1" dirty="0"/>
              <a:t>4.   Nuestras Constantes XML.</a:t>
            </a:r>
          </a:p>
          <a:p>
            <a:pPr marL="342900" indent="-342900">
              <a:buFont typeface="+mj-lt"/>
              <a:buAutoNum type="arabicPeriod"/>
            </a:pPr>
            <a:endParaRPr lang="es-BO" b="1" dirty="0"/>
          </a:p>
          <a:p>
            <a:r>
              <a:rPr lang="es-BO" b="1" dirty="0"/>
              <a:t>Y obtenemos el siguiente resultado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9B9F57-5B6D-423B-AD09-BF60A1EEE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1" b="6105"/>
          <a:stretch/>
        </p:blipFill>
        <p:spPr>
          <a:xfrm>
            <a:off x="6926509" y="2267069"/>
            <a:ext cx="2097141" cy="4113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7803197-2EBF-4DCE-86BC-4F377A399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4" b="6055"/>
          <a:stretch/>
        </p:blipFill>
        <p:spPr>
          <a:xfrm>
            <a:off x="9342566" y="2267069"/>
            <a:ext cx="2097142" cy="4113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EE6D9FF-CCD7-4641-987D-406DAAE9649A}"/>
              </a:ext>
            </a:extLst>
          </p:cNvPr>
          <p:cNvSpPr/>
          <p:nvPr/>
        </p:nvSpPr>
        <p:spPr>
          <a:xfrm>
            <a:off x="4871177" y="4893138"/>
            <a:ext cx="1736416" cy="5368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5935BAA-80C8-469D-A7FC-B8FA7CE0D197}"/>
              </a:ext>
            </a:extLst>
          </p:cNvPr>
          <p:cNvCxnSpPr>
            <a:cxnSpLocks/>
          </p:cNvCxnSpPr>
          <p:nvPr/>
        </p:nvCxnSpPr>
        <p:spPr>
          <a:xfrm flipH="1">
            <a:off x="6459523" y="6371386"/>
            <a:ext cx="637496" cy="15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9CE9CE-A276-4DA3-B2D2-26EFE6EA54F2}"/>
              </a:ext>
            </a:extLst>
          </p:cNvPr>
          <p:cNvSpPr txBox="1"/>
          <p:nvPr/>
        </p:nvSpPr>
        <p:spPr>
          <a:xfrm>
            <a:off x="4524266" y="6526871"/>
            <a:ext cx="257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NOS LLEVA ALA PANTALLA 3</a:t>
            </a:r>
            <a:endParaRPr lang="es-BO" sz="1400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8FA35DC-BCA7-4A1C-8507-D0EC9964AF48}"/>
              </a:ext>
            </a:extLst>
          </p:cNvPr>
          <p:cNvCxnSpPr>
            <a:cxnSpLocks/>
          </p:cNvCxnSpPr>
          <p:nvPr/>
        </p:nvCxnSpPr>
        <p:spPr>
          <a:xfrm>
            <a:off x="8858774" y="6299605"/>
            <a:ext cx="411061" cy="22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55AF0F8-B5D2-4E2A-AE14-12F430E0CE0A}"/>
              </a:ext>
            </a:extLst>
          </p:cNvPr>
          <p:cNvSpPr txBox="1"/>
          <p:nvPr/>
        </p:nvSpPr>
        <p:spPr>
          <a:xfrm>
            <a:off x="9104760" y="6541787"/>
            <a:ext cx="257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LLEVA ALA PANTALLA 2</a:t>
            </a:r>
            <a:endParaRPr lang="es-BO" sz="14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8A23AFD-86EC-4A48-89B9-52DBF70C7766}"/>
              </a:ext>
            </a:extLst>
          </p:cNvPr>
          <p:cNvSpPr txBox="1"/>
          <p:nvPr/>
        </p:nvSpPr>
        <p:spPr>
          <a:xfrm>
            <a:off x="696126" y="5716043"/>
            <a:ext cx="338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A Continuation Código</a:t>
            </a:r>
            <a:endParaRPr lang="es-BO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3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B4B59-7A72-496F-9001-C69670AA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5217794" cy="956632"/>
          </a:xfrm>
        </p:spPr>
        <p:txBody>
          <a:bodyPr/>
          <a:lstStyle/>
          <a:p>
            <a:r>
              <a:rPr lang="en-US" b="1" dirty="0"/>
              <a:t>Código </a:t>
            </a:r>
            <a:r>
              <a:rPr lang="en-US" b="1" dirty="0" err="1"/>
              <a:t>Pregunta</a:t>
            </a:r>
            <a:r>
              <a:rPr lang="en-US" b="1" dirty="0"/>
              <a:t> 1</a:t>
            </a:r>
            <a:endParaRPr lang="es-B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187E1F-4580-4557-B81A-EB9B5793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90" y="1295165"/>
            <a:ext cx="11140420" cy="5002224"/>
          </a:xfrm>
        </p:spPr>
        <p:txBody>
          <a:bodyPr/>
          <a:lstStyle/>
          <a:p>
            <a:r>
              <a:rPr lang="en-US" dirty="0" err="1"/>
              <a:t>Nuestro</a:t>
            </a:r>
            <a:r>
              <a:rPr lang="en-US" dirty="0"/>
              <a:t> ONBOARNING ADAPTER.</a:t>
            </a:r>
          </a:p>
          <a:p>
            <a:endParaRPr lang="es-B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E5EB70-8E26-497F-B6AC-5D2D216C0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02" y="1793054"/>
            <a:ext cx="4382293" cy="47397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com.example.hito3onboarningcalcu.Adapters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androidx.fragment.app.Fragment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androidx.fragment.app.FragmentManager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androidx.fragment.app.FragmentPagerAdapter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com.example.hito3onboarningcalcu.Onboarding.pantallados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com.example.hito3onboarningcalcu.Onboarding.pantallatres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com.example.hito3onboarningcalcu.Onboarding.pantallauno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OnboardingAdapter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FragmentPagerAdapter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OnboardingAdapter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FragmentManager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fm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fm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position) {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(position) {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pantallauno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case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pantallados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case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pantallatres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//para agregar mas pantallas aumentar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aquiii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//y obvio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aqui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s-BO" altLang="es-B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B6FB5A-0050-4379-A016-71281B523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179" y="1664497"/>
            <a:ext cx="2969112" cy="48782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Onboarding.pantallauno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/bg1"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imgWelcome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="70dp"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:scaleType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centerCrop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/img1"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="@+id/textDesc1"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/title1"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="18sp"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es-BO" altLang="es-B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7C1DED-46C6-4D22-85D4-4BD40146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291" y="2085441"/>
            <a:ext cx="2797471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layoutNext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btnfin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="120dp"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bt_style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textNextWelcome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:layout_marginEnd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="25sp"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BO" altLang="es-B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AECACC-757D-4545-B9A7-98152C40D0C5}"/>
              </a:ext>
            </a:extLst>
          </p:cNvPr>
          <p:cNvSpPr txBox="1"/>
          <p:nvPr/>
        </p:nvSpPr>
        <p:spPr>
          <a:xfrm>
            <a:off x="6096000" y="1208015"/>
            <a:ext cx="53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Nuestro</a:t>
            </a:r>
            <a:r>
              <a:rPr lang="en-US" dirty="0"/>
              <a:t> primer Fragment Layout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194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AAEB7A-C1FA-4D09-B5A4-1FA8B2D8BC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8504" y="1605984"/>
            <a:ext cx="3762568" cy="47859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Onboarding.pantallados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/bg1"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imgWelcome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="70dp"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:scaleType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centerCrop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/img2"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/title2"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="@+id/textDesc1"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="70dp"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/title3"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s-BO" altLang="es-B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64DF9C-0687-489D-8F8E-91A70CEA8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072" y="1421319"/>
            <a:ext cx="4035104" cy="51552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7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="@+id/textDesc2"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:layout_marginTop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="20dp"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:fontFamily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sans-serif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/title31"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:textColor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="@color/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colorPrimary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:textSize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="18sp" </a:t>
            </a: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7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layoutNext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="horizontal"</a:t>
            </a: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700" dirty="0" err="1">
                <a:solidFill>
                  <a:srgbClr val="E8BF6A"/>
                </a:solidFill>
                <a:latin typeface="Consolas" panose="020B0609020204030204" pitchFamily="49" charset="0"/>
              </a:rPr>
              <a:t>Button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btnfin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="120dp"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="50dp"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:layout_gravity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bottom|end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skip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:textSize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="20dp"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:textColor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="@color/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colorAccent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:textAlignment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:background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bt_style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7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textNextWelcome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="20dp"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="30dp"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:layout_gravity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bottom|end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:layout_marginEnd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="0dp"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:layout_marginBottom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="0dp"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:layout_weight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="2"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:clickable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="true"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:focusable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="true"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:fontFamily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serif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bottom|end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next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:textColor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="@color/</a:t>
            </a:r>
            <a:r>
              <a:rPr lang="es-BO" altLang="es-BO" sz="700" dirty="0" err="1">
                <a:solidFill>
                  <a:srgbClr val="6A8759"/>
                </a:solidFill>
                <a:latin typeface="Consolas" panose="020B0609020204030204" pitchFamily="49" charset="0"/>
              </a:rPr>
              <a:t>colorPrimary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7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7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:textSize</a:t>
            </a:r>
            <a:r>
              <a:rPr lang="es-BO" altLang="es-BO" sz="700" dirty="0">
                <a:solidFill>
                  <a:srgbClr val="6A8759"/>
                </a:solidFill>
                <a:latin typeface="Consolas" panose="020B0609020204030204" pitchFamily="49" charset="0"/>
              </a:rPr>
              <a:t>="25sp" </a:t>
            </a: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7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7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7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BO" altLang="es-BO" sz="1200" dirty="0">
              <a:latin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56F3881-037A-4E12-83E2-22C2591B7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819" y="653773"/>
            <a:ext cx="7994548" cy="65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Nuestro</a:t>
            </a:r>
            <a:r>
              <a:rPr lang="en-US" sz="3600" dirty="0"/>
              <a:t> Segundo Fragment Layout</a:t>
            </a:r>
            <a:endParaRPr lang="es-B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DF7ABB-2A72-4D75-B494-DD344ACAB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4" b="6055"/>
          <a:stretch/>
        </p:blipFill>
        <p:spPr>
          <a:xfrm>
            <a:off x="880819" y="1805675"/>
            <a:ext cx="2097142" cy="4113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9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62255-7420-4604-93D8-1D13987B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18" y="936976"/>
            <a:ext cx="9072533" cy="950547"/>
          </a:xfrm>
        </p:spPr>
        <p:txBody>
          <a:bodyPr/>
          <a:lstStyle/>
          <a:p>
            <a:r>
              <a:rPr lang="es-ES" b="1" dirty="0"/>
              <a:t>Generar la ACTIVITY de acceso a la aplicación. Debe estar presente diseño y funcionalidad.</a:t>
            </a:r>
            <a:endParaRPr lang="es-B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7A1EC6-C382-47A9-9AE3-B5DDC2100ABE}"/>
              </a:ext>
            </a:extLst>
          </p:cNvPr>
          <p:cNvSpPr txBox="1">
            <a:spLocks/>
          </p:cNvSpPr>
          <p:nvPr/>
        </p:nvSpPr>
        <p:spPr>
          <a:xfrm>
            <a:off x="457939" y="441944"/>
            <a:ext cx="5238186" cy="740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PREGUNTA 2</a:t>
            </a:r>
            <a:br>
              <a:rPr lang="es-ES" sz="2000" b="1" dirty="0"/>
            </a:br>
            <a:br>
              <a:rPr lang="es-ES" sz="2400" dirty="0"/>
            </a:br>
            <a:endParaRPr lang="es-BO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C109312-FDF8-4D89-9306-311EF747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4" y="2285236"/>
            <a:ext cx="3511952" cy="34662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6E464E-0411-46A0-B8F4-EB254EFD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10" y="1992161"/>
            <a:ext cx="2569391" cy="4567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0F7C7C8-E959-4CAD-B88D-53E8DF732617}"/>
              </a:ext>
            </a:extLst>
          </p:cNvPr>
          <p:cNvSpPr txBox="1"/>
          <p:nvPr/>
        </p:nvSpPr>
        <p:spPr>
          <a:xfrm>
            <a:off x="3953862" y="2285236"/>
            <a:ext cx="533336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PASOS PARA RESOLVER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Primeramente</a:t>
            </a:r>
            <a:r>
              <a:rPr lang="en-US" b="1" dirty="0"/>
              <a:t> </a:t>
            </a:r>
            <a:r>
              <a:rPr lang="en-US" b="1" dirty="0" err="1"/>
              <a:t>creamos</a:t>
            </a:r>
            <a:r>
              <a:rPr lang="en-US" b="1" dirty="0"/>
              <a:t> el fragment </a:t>
            </a:r>
            <a:r>
              <a:rPr lang="en-US" b="1" dirty="0" err="1"/>
              <a:t>Diseñamos</a:t>
            </a:r>
            <a:r>
              <a:rPr lang="en-US" b="1" dirty="0"/>
              <a:t> la </a:t>
            </a:r>
            <a:r>
              <a:rPr lang="en-US" b="1" dirty="0" err="1"/>
              <a:t>interfaz</a:t>
            </a:r>
            <a:r>
              <a:rPr lang="en-US" b="1" dirty="0"/>
              <a:t> los layouts </a:t>
            </a:r>
            <a:r>
              <a:rPr lang="es-BO" dirty="0" err="1"/>
              <a:t>Layouts</a:t>
            </a:r>
            <a:r>
              <a:rPr lang="es-BO" dirty="0"/>
              <a:t> (Files .</a:t>
            </a:r>
            <a:r>
              <a:rPr lang="es-BO" b="1" dirty="0" err="1"/>
              <a:t>xml</a:t>
            </a:r>
            <a:r>
              <a:rPr lang="es-BO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BO" b="1" dirty="0"/>
              <a:t>Nuestras Constantes XML.</a:t>
            </a:r>
            <a:endParaRPr lang="es-BO" dirty="0"/>
          </a:p>
          <a:p>
            <a:pPr marL="342900" indent="-342900">
              <a:buFont typeface="+mj-lt"/>
              <a:buAutoNum type="arabicPeriod"/>
            </a:pPr>
            <a:r>
              <a:rPr lang="es-BO" b="1" dirty="0"/>
              <a:t>Programamos código java.</a:t>
            </a:r>
          </a:p>
          <a:p>
            <a:r>
              <a:rPr lang="es-BO" b="1" dirty="0"/>
              <a:t>      3.1. Funcionalidad de Botones</a:t>
            </a:r>
            <a:r>
              <a:rPr lang="en-US" b="1" dirty="0"/>
              <a:t>.</a:t>
            </a:r>
          </a:p>
          <a:p>
            <a:r>
              <a:rPr lang="en-US" b="1" dirty="0"/>
              <a:t>      3.2. </a:t>
            </a:r>
            <a:r>
              <a:rPr lang="en-US" b="1" dirty="0" err="1"/>
              <a:t>Validacion</a:t>
            </a:r>
            <a:r>
              <a:rPr lang="en-U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 el </a:t>
            </a:r>
            <a:r>
              <a:rPr lang="en-US" b="1" dirty="0" err="1"/>
              <a:t>btn</a:t>
            </a:r>
            <a:r>
              <a:rPr lang="en-US" b="1" dirty="0"/>
              <a:t> DESC </a:t>
            </a:r>
            <a:r>
              <a:rPr lang="en-US" b="1" dirty="0" err="1"/>
              <a:t>usamos</a:t>
            </a:r>
            <a:r>
              <a:rPr lang="en-US" b="1" dirty="0"/>
              <a:t> solo una </a:t>
            </a:r>
            <a:r>
              <a:rPr lang="en-US" b="1" dirty="0" err="1"/>
              <a:t>condicional</a:t>
            </a:r>
            <a:r>
              <a:rPr lang="en-U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 el select mandamus el </a:t>
            </a:r>
            <a:r>
              <a:rPr lang="en-US" b="1" dirty="0" err="1"/>
              <a:t>parametro</a:t>
            </a:r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8FC06F-00DE-4D31-A0C1-8F4E7710A0C6}"/>
              </a:ext>
            </a:extLst>
          </p:cNvPr>
          <p:cNvSpPr txBox="1"/>
          <p:nvPr/>
        </p:nvSpPr>
        <p:spPr>
          <a:xfrm>
            <a:off x="9714451" y="1512918"/>
            <a:ext cx="1753299" cy="374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RESULTADO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103DF45-980B-4C37-A434-78E750D2F0D1}"/>
              </a:ext>
            </a:extLst>
          </p:cNvPr>
          <p:cNvSpPr txBox="1"/>
          <p:nvPr/>
        </p:nvSpPr>
        <p:spPr>
          <a:xfrm>
            <a:off x="4229045" y="6013302"/>
            <a:ext cx="338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A Continuation Código</a:t>
            </a:r>
            <a:endParaRPr lang="es-BO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F8C9D02-CB95-4AB2-9331-085F82215C3F}"/>
              </a:ext>
            </a:extLst>
          </p:cNvPr>
          <p:cNvCxnSpPr/>
          <p:nvPr/>
        </p:nvCxnSpPr>
        <p:spPr>
          <a:xfrm flipH="1">
            <a:off x="8900719" y="6013302"/>
            <a:ext cx="1535186" cy="4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337331B-0E67-4B1B-9095-C06F77D171F4}"/>
              </a:ext>
            </a:extLst>
          </p:cNvPr>
          <p:cNvSpPr txBox="1"/>
          <p:nvPr/>
        </p:nvSpPr>
        <p:spPr>
          <a:xfrm>
            <a:off x="7317458" y="6559967"/>
            <a:ext cx="366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INGRESO A NUESTRO ACTIVITY</a:t>
            </a:r>
            <a:endParaRPr lang="es-BO" sz="1400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B38D586-4888-4D60-9E1B-8DE513683F92}"/>
              </a:ext>
            </a:extLst>
          </p:cNvPr>
          <p:cNvCxnSpPr/>
          <p:nvPr/>
        </p:nvCxnSpPr>
        <p:spPr>
          <a:xfrm>
            <a:off x="10906758" y="4970478"/>
            <a:ext cx="721453" cy="37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8E70390-5882-4B6B-8640-06D3EEBEE830}"/>
              </a:ext>
            </a:extLst>
          </p:cNvPr>
          <p:cNvSpPr/>
          <p:nvPr/>
        </p:nvSpPr>
        <p:spPr>
          <a:xfrm rot="18342618">
            <a:off x="11113990" y="5385751"/>
            <a:ext cx="1208553" cy="3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DESCRIBIR TIPO</a:t>
            </a:r>
            <a:endParaRPr lang="es-BO" sz="11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C26504D-A1AE-444B-92FD-4FDC48D03869}"/>
              </a:ext>
            </a:extLst>
          </p:cNvPr>
          <p:cNvCxnSpPr>
            <a:cxnSpLocks/>
          </p:cNvCxnSpPr>
          <p:nvPr/>
        </p:nvCxnSpPr>
        <p:spPr>
          <a:xfrm flipV="1">
            <a:off x="11241430" y="4185304"/>
            <a:ext cx="476619" cy="14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E43683B-DF45-49DF-9783-73FC19D00C6B}"/>
              </a:ext>
            </a:extLst>
          </p:cNvPr>
          <p:cNvSpPr/>
          <p:nvPr/>
        </p:nvSpPr>
        <p:spPr>
          <a:xfrm rot="16200000">
            <a:off x="11278130" y="4057371"/>
            <a:ext cx="1208553" cy="3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SELECC. CAL</a:t>
            </a:r>
            <a:endParaRPr lang="es-BO" sz="1100" dirty="0"/>
          </a:p>
        </p:txBody>
      </p:sp>
    </p:spTree>
    <p:extLst>
      <p:ext uri="{BB962C8B-B14F-4D97-AF65-F5344CB8AC3E}">
        <p14:creationId xmlns:p14="http://schemas.microsoft.com/office/powerpoint/2010/main" val="331263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E1271D-CB5C-4845-90C5-73A021C7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06" y="402105"/>
            <a:ext cx="6937534" cy="948523"/>
          </a:xfrm>
        </p:spPr>
        <p:txBody>
          <a:bodyPr/>
          <a:lstStyle/>
          <a:p>
            <a:r>
              <a:rPr lang="en-US" b="1" dirty="0"/>
              <a:t>Código </a:t>
            </a:r>
            <a:r>
              <a:rPr lang="en-US" b="1" dirty="0" err="1"/>
              <a:t>Pregunta</a:t>
            </a:r>
            <a:r>
              <a:rPr lang="en-US" b="1" dirty="0"/>
              <a:t> 2</a:t>
            </a:r>
            <a:endParaRPr lang="es-BO" b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1B456BE-14EF-4D7A-B649-C1AD5427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69" y="1221714"/>
            <a:ext cx="4224233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Onboarding.pantallatres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/bg1"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imgWelcome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="70dp"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:scaleType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centerCrop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/img3"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="40dp"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="@+id/btn1"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/des"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bt_style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s-BO" altLang="es-B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6093FE-B660-4A96-BEB4-ED2706EB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302" y="1208857"/>
            <a:ext cx="3158237" cy="54322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="@+id/btn2"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bt_style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="4dp"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="@+id/textTitle2"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="@+id/btn3"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/des"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bt_style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="@+id/btn4"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bt_style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s-BO" altLang="es-B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C847B1F-2C97-463A-A4A1-C8A6ED15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864" y="1308684"/>
            <a:ext cx="3550972" cy="51398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="@+id/ed1"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="240dp"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selecapp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="80dp"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bt_style_register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="@+id/ed2"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="240dp"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userna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="80dp"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bt_style_register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colorPrimary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btningresar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="290dp"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/ingrese"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="60dp"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bt_style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BO" altLang="es-B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92ED8F-E487-410A-B60D-DD8B88ACC99C}"/>
              </a:ext>
            </a:extLst>
          </p:cNvPr>
          <p:cNvSpPr txBox="1"/>
          <p:nvPr/>
        </p:nvSpPr>
        <p:spPr>
          <a:xfrm>
            <a:off x="6023134" y="620815"/>
            <a:ext cx="53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Nuestro</a:t>
            </a:r>
            <a:r>
              <a:rPr lang="en-US" dirty="0"/>
              <a:t> Fragment Layout (</a:t>
            </a:r>
            <a:r>
              <a:rPr lang="en-US" dirty="0" err="1"/>
              <a:t>Dise</a:t>
            </a:r>
            <a:r>
              <a:rPr lang="es-ES" dirty="0"/>
              <a:t>ñ</a:t>
            </a:r>
            <a:r>
              <a:rPr lang="en-US" dirty="0"/>
              <a:t>o De </a:t>
            </a:r>
            <a:r>
              <a:rPr lang="en-US" dirty="0" err="1"/>
              <a:t>Interfaz</a:t>
            </a:r>
            <a:r>
              <a:rPr lang="en-US" dirty="0"/>
              <a:t>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725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B083C73-604A-406E-B8A9-BE64EB03A249}"/>
              </a:ext>
            </a:extLst>
          </p:cNvPr>
          <p:cNvSpPr txBox="1"/>
          <p:nvPr/>
        </p:nvSpPr>
        <p:spPr>
          <a:xfrm>
            <a:off x="783022" y="162986"/>
            <a:ext cx="382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Nuestro</a:t>
            </a:r>
            <a:r>
              <a:rPr lang="en-US" b="1" dirty="0"/>
              <a:t> Código </a:t>
            </a:r>
            <a:r>
              <a:rPr lang="en-US" b="1" dirty="0" err="1"/>
              <a:t>en</a:t>
            </a:r>
            <a:r>
              <a:rPr lang="en-US" b="1" dirty="0"/>
              <a:t> java.</a:t>
            </a:r>
            <a:endParaRPr lang="es-BO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445CEF-89B1-4548-AC3B-289E05CA1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5" y="1421024"/>
            <a:ext cx="3086195" cy="51783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com.example.hito3onboarningcalcu.Onboarding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android.content.Intent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androidx.fragment.app.Fragment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androidx.viewpager.widget.ViewPager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android.view.LayoutInflater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android.view.ViewGroup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android.widget.Button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android.widget.EditText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android.widget.TextView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android.widget.Toast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com.example.hito3onboarningcalcu.App.basica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com.example.hito3onboarningcalcu.App.cientifica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com.example.hito3onboarningcalcu.App.custom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com.example.hito3onboarningcalcu.R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A simple {</a:t>
            </a:r>
            <a:r>
              <a:rPr kumimoji="0" lang="es-BO" altLang="es-BO" sz="5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@link 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subclass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pantallatres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textNextAwards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textPrevAwards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edsele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eduser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btn3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btn4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btn5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btn6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btnregister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ed2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pantallatres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constructor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onCreateView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container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fragment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container)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components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Next and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container)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inflater.inflate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fragment_pantallatres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false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viewPagerContainer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textNextAwards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view.findViewById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R.id.textNextTextRecognition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btn3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btn3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btn4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btn4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btn5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btn5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btn6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btn6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ed2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ed2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btnregister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btningresar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edsele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eduser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BO" altLang="es-BO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ed2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s-BO" altLang="es-B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3FF22C-011A-4348-9CC9-29F2BE99F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646" y="2089255"/>
            <a:ext cx="3827304" cy="40472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metclick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"Calculadora con operaciones simples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btn3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"Calculadora con operaciones avanzadas"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btn5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"Calculadora con operaciones para programadores"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btn4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btn6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ed1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btnregister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edsele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use =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eduser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es-BO" altLang="es-B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51416F6-29CE-42B0-89BA-2F396873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018" y="1274830"/>
            <a:ext cx="3898413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sel.equals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validacion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"Por favor ingresa tipo calculadora/usuario"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inte.putExtra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inte.putExtra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sel.equals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validacion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"Por favor ingresa tipo calculadora/usuario"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inte1 =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basica.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inte1.putExtra(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inte1.putExtra(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(inte1)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sel.equals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validacion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"Por favor ingresa tipo calculadora/usuario"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inte2 =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cientifica.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inte2.putExtra(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inte2.putExtra(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USE"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(inte2)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validacion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"Por favor ingresa tipo calculadora/usuario"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validacion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use)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 =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sel.equals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use.equals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val=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B06FF6-6B54-4DBC-9C6C-CE745DE3DA87}"/>
              </a:ext>
            </a:extLst>
          </p:cNvPr>
          <p:cNvSpPr txBox="1"/>
          <p:nvPr/>
        </p:nvSpPr>
        <p:spPr>
          <a:xfrm>
            <a:off x="1289370" y="628499"/>
            <a:ext cx="6069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Declaramos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variables,botones,editext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Como Segundo Usamas puro </a:t>
            </a:r>
            <a:r>
              <a:rPr lang="en-US" dirty="0" err="1"/>
              <a:t>condicionales</a:t>
            </a:r>
            <a:endParaRPr lang="en-US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7293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44E00-A175-4899-AC94-4CB8D852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89" y="677641"/>
            <a:ext cx="6622947" cy="654340"/>
          </a:xfrm>
        </p:spPr>
        <p:txBody>
          <a:bodyPr/>
          <a:lstStyle/>
          <a:p>
            <a:r>
              <a:rPr lang="es-BO" b="1" dirty="0"/>
              <a:t>Implementar una APP calculadora CUSTOM.</a:t>
            </a:r>
            <a:endParaRPr lang="es-B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94407C-E30B-4894-8804-0BCCE4C06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834" y="282789"/>
            <a:ext cx="9404350" cy="512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PREGUNTA 3</a:t>
            </a:r>
            <a:br>
              <a:rPr lang="es-ES" sz="2000" b="1" dirty="0"/>
            </a:br>
            <a:br>
              <a:rPr lang="es-ES" sz="2400" dirty="0"/>
            </a:br>
            <a:endParaRPr lang="es-B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1B57C0-6895-4FC2-9478-53724606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7" y="2493015"/>
            <a:ext cx="5188982" cy="22578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8CC5810-CCBD-4088-92A2-644C69D63E13}"/>
              </a:ext>
            </a:extLst>
          </p:cNvPr>
          <p:cNvSpPr txBox="1"/>
          <p:nvPr/>
        </p:nvSpPr>
        <p:spPr>
          <a:xfrm>
            <a:off x="5778241" y="1460210"/>
            <a:ext cx="641375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PASOS PARA RESOLVER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Primeramente</a:t>
            </a:r>
            <a:r>
              <a:rPr lang="en-US" b="1" dirty="0"/>
              <a:t> </a:t>
            </a:r>
            <a:r>
              <a:rPr lang="en-US" b="1" dirty="0" err="1"/>
              <a:t>creamos</a:t>
            </a:r>
            <a:r>
              <a:rPr lang="en-US" b="1" dirty="0"/>
              <a:t> el fragment </a:t>
            </a:r>
            <a:r>
              <a:rPr lang="en-US" b="1" dirty="0" err="1"/>
              <a:t>Diseñamos</a:t>
            </a:r>
            <a:r>
              <a:rPr lang="en-US" b="1" dirty="0"/>
              <a:t> la </a:t>
            </a:r>
            <a:r>
              <a:rPr lang="en-US" b="1" dirty="0" err="1"/>
              <a:t>interfaz</a:t>
            </a:r>
            <a:r>
              <a:rPr lang="en-US" b="1" dirty="0"/>
              <a:t> los layouts </a:t>
            </a:r>
            <a:r>
              <a:rPr lang="es-BO" dirty="0" err="1"/>
              <a:t>Layouts</a:t>
            </a:r>
            <a:r>
              <a:rPr lang="es-BO" dirty="0"/>
              <a:t> (Files .</a:t>
            </a:r>
            <a:r>
              <a:rPr lang="es-BO" b="1" dirty="0" err="1"/>
              <a:t>xml</a:t>
            </a:r>
            <a:r>
              <a:rPr lang="es-BO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BO" b="1" dirty="0"/>
              <a:t>Nuestras Constantes XML.</a:t>
            </a:r>
            <a:endParaRPr lang="es-BO" dirty="0"/>
          </a:p>
          <a:p>
            <a:pPr marL="342900" indent="-342900">
              <a:buFont typeface="+mj-lt"/>
              <a:buAutoNum type="arabicPeriod"/>
            </a:pPr>
            <a:r>
              <a:rPr lang="es-BO" b="1" dirty="0"/>
              <a:t>Programamos código java.</a:t>
            </a:r>
          </a:p>
          <a:p>
            <a:r>
              <a:rPr lang="es-BO" b="1" dirty="0"/>
              <a:t>      3.1. Funcionalidad de Botones</a:t>
            </a:r>
            <a:r>
              <a:rPr lang="en-US" b="1" dirty="0"/>
              <a:t>.</a:t>
            </a:r>
          </a:p>
          <a:p>
            <a:r>
              <a:rPr lang="en-US" b="1" dirty="0"/>
              <a:t>      3.2. </a:t>
            </a:r>
            <a:r>
              <a:rPr lang="en-US" b="1" dirty="0" err="1"/>
              <a:t>Validacion</a:t>
            </a:r>
            <a:r>
              <a:rPr lang="en-U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 el </a:t>
            </a:r>
            <a:r>
              <a:rPr lang="en-US" b="1" dirty="0" err="1"/>
              <a:t>boton</a:t>
            </a:r>
            <a:r>
              <a:rPr lang="en-US" b="1" dirty="0"/>
              <a:t> SHIFT </a:t>
            </a:r>
            <a:r>
              <a:rPr lang="en-US" b="1" dirty="0" err="1"/>
              <a:t>usamos</a:t>
            </a:r>
            <a:r>
              <a:rPr lang="en-US" b="1" dirty="0"/>
              <a:t> la </a:t>
            </a:r>
            <a:r>
              <a:rPr lang="en-US" b="1" dirty="0" err="1"/>
              <a:t>logica</a:t>
            </a:r>
            <a:r>
              <a:rPr lang="en-US" b="1" dirty="0"/>
              <a:t> de un Contador </a:t>
            </a:r>
            <a:r>
              <a:rPr lang="en-US" b="1" dirty="0" err="1"/>
              <a:t>cuando</a:t>
            </a:r>
            <a:r>
              <a:rPr lang="en-US" b="1" dirty="0"/>
              <a:t> sea para que aga un </a:t>
            </a:r>
            <a:r>
              <a:rPr lang="en-US" b="1" dirty="0" err="1"/>
              <a:t>accion</a:t>
            </a:r>
            <a:r>
              <a:rPr lang="en-US" b="1" dirty="0"/>
              <a:t> y </a:t>
            </a:r>
            <a:r>
              <a:rPr lang="en-US" b="1" dirty="0" err="1"/>
              <a:t>cuando</a:t>
            </a:r>
            <a:r>
              <a:rPr lang="en-US" b="1" dirty="0"/>
              <a:t> se impar </a:t>
            </a:r>
            <a:r>
              <a:rPr lang="en-US" b="1" dirty="0" err="1"/>
              <a:t>otra</a:t>
            </a:r>
            <a:r>
              <a:rPr lang="en-U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 el clean solo mandamus un parametron </a:t>
            </a:r>
            <a:r>
              <a:rPr lang="en-US" b="1" dirty="0" err="1"/>
              <a:t>vacio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 el close solo </a:t>
            </a:r>
            <a:r>
              <a:rPr lang="en-US" b="1" dirty="0" err="1"/>
              <a:t>cerramos</a:t>
            </a:r>
            <a:r>
              <a:rPr lang="en-US" b="1" dirty="0"/>
              <a:t> la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 las </a:t>
            </a:r>
            <a:r>
              <a:rPr lang="en-US" b="1" dirty="0" err="1"/>
              <a:t>operaciones</a:t>
            </a:r>
            <a:r>
              <a:rPr lang="en-US" b="1" dirty="0"/>
              <a:t> </a:t>
            </a:r>
            <a:r>
              <a:rPr lang="en-US" b="1" dirty="0" err="1"/>
              <a:t>usamos</a:t>
            </a:r>
            <a:r>
              <a:rPr lang="en-US" b="1" dirty="0"/>
              <a:t> </a:t>
            </a:r>
            <a:r>
              <a:rPr lang="en-US" b="1" dirty="0" err="1"/>
              <a:t>condicionales</a:t>
            </a:r>
            <a:r>
              <a:rPr lang="en-US" b="1" dirty="0"/>
              <a:t> y </a:t>
            </a:r>
            <a:r>
              <a:rPr lang="en-US" b="1" dirty="0" err="1"/>
              <a:t>obtenemos</a:t>
            </a:r>
            <a:r>
              <a:rPr lang="en-US" b="1" dirty="0"/>
              <a:t> las variables. Y </a:t>
            </a:r>
            <a:r>
              <a:rPr lang="en-US" b="1" dirty="0" err="1"/>
              <a:t>usamos</a:t>
            </a:r>
            <a:r>
              <a:rPr lang="en-US" b="1" dirty="0"/>
              <a:t> variables </a:t>
            </a:r>
            <a:r>
              <a:rPr lang="en-US" b="1" dirty="0" err="1"/>
              <a:t>auxiliares</a:t>
            </a:r>
            <a:r>
              <a:rPr lang="en-US" b="1" dirty="0"/>
              <a:t> para </a:t>
            </a:r>
            <a:r>
              <a:rPr lang="en-US" b="1" dirty="0" err="1"/>
              <a:t>sumar</a:t>
            </a:r>
            <a:r>
              <a:rPr lang="en-US" b="1" dirty="0"/>
              <a:t> </a:t>
            </a:r>
            <a:r>
              <a:rPr lang="en-US" b="1" dirty="0" err="1"/>
              <a:t>consecutivamente</a:t>
            </a:r>
            <a:endParaRPr lang="en-US" b="1" dirty="0"/>
          </a:p>
          <a:p>
            <a:endParaRPr lang="en-U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0AF310-C5D9-4251-AE80-315AB861D85A}"/>
              </a:ext>
            </a:extLst>
          </p:cNvPr>
          <p:cNvSpPr/>
          <p:nvPr/>
        </p:nvSpPr>
        <p:spPr>
          <a:xfrm>
            <a:off x="752855" y="5542581"/>
            <a:ext cx="44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A Continuation Código y </a:t>
            </a:r>
            <a:r>
              <a:rPr lang="en-US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resultado</a:t>
            </a:r>
            <a:endParaRPr lang="es-BO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15B386-4FE9-4ADE-9150-865B9451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6174137" cy="923356"/>
          </a:xfrm>
        </p:spPr>
        <p:txBody>
          <a:bodyPr/>
          <a:lstStyle/>
          <a:p>
            <a:r>
              <a:rPr lang="en-US" b="1" dirty="0"/>
              <a:t>Código </a:t>
            </a:r>
            <a:r>
              <a:rPr lang="en-US" b="1" dirty="0" err="1"/>
              <a:t>Pregunta</a:t>
            </a:r>
            <a:r>
              <a:rPr lang="en-US" b="1" dirty="0"/>
              <a:t> 3</a:t>
            </a:r>
            <a:endParaRPr lang="es-BO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860E27-3E70-4764-B352-C8A43B35BF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2790" y="1327319"/>
            <a:ext cx="5012116" cy="19383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v.getId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capc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capc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capc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capc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break;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case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break;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24EBB1-7F5C-4B59-AE4F-D86D99DA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52" y="205040"/>
            <a:ext cx="4855522" cy="64479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todoslossignos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auxi2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op2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BO" altLang="es-BO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(auxi2)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//limpiar pantalla al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preionar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suma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NumberFormatException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e){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"Ingrese datos validos"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BO" altLang="es-BO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//limpiar pantalla al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preionar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suma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 puede dividir entre cero"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s-BO" altLang="es-BO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i&lt;=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+i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op3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A2E4AA-2DDE-45A5-8166-80EC889A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862" y="3359750"/>
            <a:ext cx="2558641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BO" altLang="es-BO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=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t1 =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 =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i&lt;=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t2 = 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= t1 +f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t1 = t2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 = sum + t1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pant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+sum)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E)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BO" altLang="es-B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5099</Words>
  <Application>Microsoft Office PowerPoint</Application>
  <PresentationFormat>Panorámica</PresentationFormat>
  <Paragraphs>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Century Gothic</vt:lpstr>
      <vt:lpstr>Consolas</vt:lpstr>
      <vt:lpstr>Wingdings 3</vt:lpstr>
      <vt:lpstr>Ion</vt:lpstr>
      <vt:lpstr>Procesual Hito 3</vt:lpstr>
      <vt:lpstr>PREGUNTA 1 CREAR UNA APP ANDROID DE NOMBRE (DEFENSAHITO3), GENERAR LAS PRIMERAS ACTIVITIES(PANTALLA 1 Y 2) DE LA APLICACIÓN. DEBE ESTAR PRESENTE DISEÑO Y FUNCIONALIDAD. </vt:lpstr>
      <vt:lpstr>Código Pregunta 1</vt:lpstr>
      <vt:lpstr>Nuestro Segundo Fragment Layout</vt:lpstr>
      <vt:lpstr>Presentación de PowerPoint</vt:lpstr>
      <vt:lpstr>Código Pregunta 2</vt:lpstr>
      <vt:lpstr>Presentación de PowerPoint</vt:lpstr>
      <vt:lpstr>PREGUNTA 3  </vt:lpstr>
      <vt:lpstr>Código Pregunta 3</vt:lpstr>
      <vt:lpstr>RESULTADO</vt:lpstr>
      <vt:lpstr>RESULTADO FINAL DE NUESTRA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3</dc:title>
  <dc:creator>Ronald J. Llusco Villarpando</dc:creator>
  <cp:lastModifiedBy>Ronald J. Llusco Villarpando</cp:lastModifiedBy>
  <cp:revision>17</cp:revision>
  <dcterms:created xsi:type="dcterms:W3CDTF">2020-05-15T22:00:18Z</dcterms:created>
  <dcterms:modified xsi:type="dcterms:W3CDTF">2020-05-16T01:02:48Z</dcterms:modified>
</cp:coreProperties>
</file>