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9"/>
  </p:notesMasterIdLst>
  <p:handoutMasterIdLst>
    <p:handoutMasterId r:id="rId50"/>
  </p:handoutMasterIdLst>
  <p:sldIdLst>
    <p:sldId id="332" r:id="rId5"/>
    <p:sldId id="260" r:id="rId6"/>
    <p:sldId id="257" r:id="rId7"/>
    <p:sldId id="385" r:id="rId8"/>
    <p:sldId id="386" r:id="rId9"/>
    <p:sldId id="387" r:id="rId10"/>
    <p:sldId id="388" r:id="rId11"/>
    <p:sldId id="389" r:id="rId12"/>
    <p:sldId id="390" r:id="rId13"/>
    <p:sldId id="391" r:id="rId14"/>
    <p:sldId id="392" r:id="rId15"/>
    <p:sldId id="393" r:id="rId16"/>
    <p:sldId id="394" r:id="rId17"/>
    <p:sldId id="398" r:id="rId18"/>
    <p:sldId id="399" r:id="rId19"/>
    <p:sldId id="400" r:id="rId20"/>
    <p:sldId id="401" r:id="rId21"/>
    <p:sldId id="402" r:id="rId22"/>
    <p:sldId id="403" r:id="rId23"/>
    <p:sldId id="404" r:id="rId24"/>
    <p:sldId id="405" r:id="rId25"/>
    <p:sldId id="406" r:id="rId26"/>
    <p:sldId id="407" r:id="rId27"/>
    <p:sldId id="408" r:id="rId28"/>
    <p:sldId id="395" r:id="rId29"/>
    <p:sldId id="396"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114" d="100"/>
          <a:sy n="114" d="100"/>
        </p:scale>
        <p:origin x="144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23/5/2018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23/5/2018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23/05/2018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23/05/2018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5/23/2018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Textarea</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El elemento de tipo </a:t>
            </a:r>
            <a:r>
              <a:rPr lang="es-ES" sz="1800" dirty="0" err="1"/>
              <a:t>textarea</a:t>
            </a:r>
            <a:r>
              <a:rPr lang="es-ES" sz="1800" dirty="0"/>
              <a:t> nos permite el ingreso de varias líneas a diferencia del cuadro de texto (input/</a:t>
            </a:r>
            <a:r>
              <a:rPr lang="es-ES" sz="1800" dirty="0" err="1"/>
              <a:t>text</a:t>
            </a:r>
            <a:r>
              <a:rPr lang="es-ES" sz="1800" dirty="0"/>
              <a:t>)</a:t>
            </a:r>
          </a:p>
          <a:p>
            <a:endParaRPr lang="es-ES" sz="1800" dirty="0"/>
          </a:p>
          <a:p>
            <a:r>
              <a:rPr lang="es-ES" sz="1800" dirty="0"/>
              <a:t>Es muy utilizado cuando queremos ingresar un comentario de una longitud de caracteres grande.</a:t>
            </a:r>
          </a:p>
          <a:p>
            <a:endParaRPr lang="es-ES" sz="1800" dirty="0"/>
          </a:p>
          <a:p>
            <a:r>
              <a:rPr lang="pt-BR" sz="1800" b="1" dirty="0"/>
              <a:t>&lt;</a:t>
            </a:r>
            <a:r>
              <a:rPr lang="pt-BR" sz="1800" b="1" dirty="0" err="1"/>
              <a:t>textarea</a:t>
            </a:r>
            <a:r>
              <a:rPr lang="pt-BR" sz="1800" b="1" dirty="0"/>
              <a:t> </a:t>
            </a:r>
            <a:r>
              <a:rPr lang="pt-BR" sz="1800" b="1" dirty="0" err="1"/>
              <a:t>name</a:t>
            </a:r>
            <a:r>
              <a:rPr lang="pt-BR" sz="1800" b="1" dirty="0"/>
              <a:t>="</a:t>
            </a:r>
            <a:r>
              <a:rPr lang="pt-BR" sz="1800" b="1" dirty="0" err="1"/>
              <a:t>comentarios</a:t>
            </a:r>
            <a:r>
              <a:rPr lang="pt-BR" sz="1800" b="1" dirty="0"/>
              <a:t>" </a:t>
            </a:r>
            <a:r>
              <a:rPr lang="pt-BR" sz="1800" b="1" dirty="0" err="1"/>
              <a:t>rows</a:t>
            </a:r>
            <a:r>
              <a:rPr lang="pt-BR" sz="1800" b="1" dirty="0"/>
              <a:t>="5" </a:t>
            </a:r>
            <a:r>
              <a:rPr lang="pt-BR" sz="1800" b="1" dirty="0" err="1"/>
              <a:t>cols</a:t>
            </a:r>
            <a:r>
              <a:rPr lang="pt-BR" sz="1800" b="1" dirty="0"/>
              <a:t>="60"&gt;&lt;/</a:t>
            </a:r>
            <a:r>
              <a:rPr lang="pt-BR" sz="1800" b="1" dirty="0" err="1"/>
              <a:t>textarea</a:t>
            </a:r>
            <a:r>
              <a:rPr lang="pt-BR" sz="1800" b="1" dirty="0"/>
              <a:t>&gt;</a:t>
            </a:r>
            <a:endParaRPr lang="es-CR" sz="1800" b="1" dirty="0"/>
          </a:p>
        </p:txBody>
      </p:sp>
    </p:spTree>
    <p:extLst>
      <p:ext uri="{BB962C8B-B14F-4D97-AF65-F5344CB8AC3E}">
        <p14:creationId xmlns:p14="http://schemas.microsoft.com/office/powerpoint/2010/main" val="308803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131094"/>
            <a:ext cx="6925089" cy="994172"/>
          </a:xfrm>
        </p:spPr>
        <p:txBody>
          <a:bodyPr>
            <a:normAutofit/>
          </a:bodyPr>
          <a:lstStyle/>
          <a:p>
            <a:r>
              <a:rPr lang="es-CR" sz="3000" dirty="0"/>
              <a:t>Inputs - </a:t>
            </a:r>
            <a:r>
              <a:rPr lang="es-CR" sz="3000" dirty="0" err="1"/>
              <a:t>text</a:t>
            </a:r>
            <a:r>
              <a:rPr lang="es-CR" sz="3000" dirty="0"/>
              <a:t>/</a:t>
            </a:r>
            <a:r>
              <a:rPr lang="es-CR" sz="3000" dirty="0" err="1"/>
              <a:t>password</a:t>
            </a:r>
            <a:r>
              <a:rPr lang="es-CR" sz="3000" dirty="0"/>
              <a:t>/textarea y </a:t>
            </a:r>
            <a:r>
              <a:rPr lang="es-CR" sz="3000" dirty="0" err="1"/>
              <a:t>readonly</a:t>
            </a:r>
            <a:endParaRPr lang="es-CR" sz="3000" dirty="0"/>
          </a:p>
        </p:txBody>
      </p:sp>
      <p:sp>
        <p:nvSpPr>
          <p:cNvPr id="3" name="Marcador de contenido 2"/>
          <p:cNvSpPr>
            <a:spLocks noGrp="1"/>
          </p:cNvSpPr>
          <p:nvPr>
            <p:ph idx="1"/>
          </p:nvPr>
        </p:nvSpPr>
        <p:spPr/>
        <p:txBody>
          <a:bodyPr>
            <a:normAutofit/>
          </a:bodyPr>
          <a:lstStyle/>
          <a:p>
            <a:r>
              <a:rPr lang="es-ES" sz="1800" dirty="0"/>
              <a:t>Otra propiedad que podemos asignarle a los controles que creamos con el elemento input y también el elemento </a:t>
            </a:r>
            <a:r>
              <a:rPr lang="es-ES" sz="1800" dirty="0" err="1"/>
              <a:t>textarea</a:t>
            </a:r>
            <a:r>
              <a:rPr lang="es-ES" sz="1800" dirty="0"/>
              <a:t> es </a:t>
            </a:r>
            <a:r>
              <a:rPr lang="es-ES" sz="1800" dirty="0" err="1"/>
              <a:t>readonly</a:t>
            </a:r>
            <a:r>
              <a:rPr lang="es-ES" sz="1800" dirty="0"/>
              <a:t>.</a:t>
            </a:r>
          </a:p>
          <a:p>
            <a:endParaRPr lang="es-ES" sz="1800" dirty="0"/>
          </a:p>
          <a:p>
            <a:r>
              <a:rPr lang="es-ES" sz="1800" dirty="0"/>
              <a:t>Si definimos la propiedad </a:t>
            </a:r>
            <a:r>
              <a:rPr lang="es-ES" sz="1800" dirty="0" err="1"/>
              <a:t>readonly</a:t>
            </a:r>
            <a:r>
              <a:rPr lang="es-ES" sz="1800" dirty="0"/>
              <a:t> a un control el mismo es de solo lectura y no podemos modificar su contenido. Esta propiedad tiene uso cuando mediante un lenguaje de script (generalmente </a:t>
            </a:r>
            <a:r>
              <a:rPr lang="es-ES" sz="1800" dirty="0" err="1"/>
              <a:t>javascript</a:t>
            </a:r>
            <a:r>
              <a:rPr lang="es-ES" sz="1800" dirty="0"/>
              <a:t>) modificamos el control </a:t>
            </a:r>
            <a:r>
              <a:rPr lang="es-ES" sz="1800" dirty="0" err="1"/>
              <a:t>cambiandolo</a:t>
            </a:r>
            <a:r>
              <a:rPr lang="es-ES" sz="1800" dirty="0"/>
              <a:t> de estado ante ciertos eventos</a:t>
            </a:r>
          </a:p>
          <a:p>
            <a:endParaRPr lang="es-ES" sz="1800" dirty="0"/>
          </a:p>
          <a:p>
            <a:r>
              <a:rPr lang="es-ES" sz="1800" dirty="0"/>
              <a:t>Cuando un control tiene la propiedad </a:t>
            </a:r>
            <a:r>
              <a:rPr lang="es-ES" sz="1800" dirty="0" err="1"/>
              <a:t>readonly</a:t>
            </a:r>
            <a:r>
              <a:rPr lang="es-ES" sz="1800" dirty="0"/>
              <a:t> el control toma foco pero no se puede cambiar su contenido. La diferencia con la propiedad </a:t>
            </a:r>
            <a:r>
              <a:rPr lang="es-ES" sz="1800" dirty="0" err="1"/>
              <a:t>disabled</a:t>
            </a:r>
            <a:r>
              <a:rPr lang="es-ES" sz="1800" dirty="0"/>
              <a:t> es que con esta no toma foco el control y generalmente aparece con un color que indica que el control está deshabilitado.</a:t>
            </a:r>
            <a:endParaRPr lang="es-CR" sz="1800" dirty="0"/>
          </a:p>
        </p:txBody>
      </p:sp>
    </p:spTree>
    <p:extLst>
      <p:ext uri="{BB962C8B-B14F-4D97-AF65-F5344CB8AC3E}">
        <p14:creationId xmlns:p14="http://schemas.microsoft.com/office/powerpoint/2010/main" val="42806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1300294"/>
            <a:ext cx="7886700" cy="4865757"/>
          </a:xfrm>
        </p:spPr>
        <p:txBody>
          <a:bodyPr>
            <a:normAutofit/>
          </a:bodyPr>
          <a:lstStyle/>
          <a:p>
            <a:endParaRPr lang="en-US" sz="1800" dirty="0"/>
          </a:p>
          <a:p>
            <a:r>
              <a:rPr lang="en-US" sz="1800" dirty="0"/>
              <a:t>&lt;input type="</a:t>
            </a:r>
            <a:r>
              <a:rPr lang="en-US" sz="1800" b="1" dirty="0"/>
              <a:t>text</a:t>
            </a:r>
            <a:r>
              <a:rPr lang="en-US" sz="1800" dirty="0"/>
              <a:t>" name="</a:t>
            </a:r>
            <a:r>
              <a:rPr lang="en-US" sz="1800" dirty="0" err="1"/>
              <a:t>nombre</a:t>
            </a:r>
            <a:r>
              <a:rPr lang="en-US" sz="1800" dirty="0"/>
              <a:t>" size="30" value="</a:t>
            </a:r>
            <a:r>
              <a:rPr lang="en-US" sz="1800" dirty="0" err="1"/>
              <a:t>Interpolacion</a:t>
            </a:r>
            <a:r>
              <a:rPr lang="en-US" sz="1800" dirty="0"/>
              <a:t>" </a:t>
            </a:r>
            <a:r>
              <a:rPr lang="en-US" sz="1800" b="1" dirty="0" err="1"/>
              <a:t>readonly</a:t>
            </a:r>
            <a:r>
              <a:rPr lang="en-US" sz="1800" dirty="0"/>
              <a:t>&gt;</a:t>
            </a:r>
            <a:endParaRPr lang="es-ES" sz="1800" dirty="0"/>
          </a:p>
          <a:p>
            <a:endParaRPr lang="es-ES" sz="1800" dirty="0"/>
          </a:p>
          <a:p>
            <a:r>
              <a:rPr lang="es-ES" sz="1800" dirty="0"/>
              <a:t>&lt;</a:t>
            </a:r>
            <a:r>
              <a:rPr lang="es-ES" sz="1800" b="1" dirty="0" err="1"/>
              <a:t>textarea</a:t>
            </a:r>
            <a:r>
              <a:rPr lang="es-ES" sz="1800" dirty="0"/>
              <a:t> </a:t>
            </a:r>
            <a:r>
              <a:rPr lang="es-ES" sz="1800" dirty="0" err="1"/>
              <a:t>name</a:t>
            </a:r>
            <a:r>
              <a:rPr lang="es-ES" sz="1800" dirty="0"/>
              <a:t>="comentarios" </a:t>
            </a:r>
            <a:r>
              <a:rPr lang="es-ES" sz="1800" dirty="0" err="1"/>
              <a:t>rows</a:t>
            </a:r>
            <a:r>
              <a:rPr lang="es-ES" sz="1800" dirty="0"/>
              <a:t>="5" </a:t>
            </a:r>
            <a:r>
              <a:rPr lang="es-ES" sz="1800" dirty="0" err="1"/>
              <a:t>cols</a:t>
            </a:r>
            <a:r>
              <a:rPr lang="es-ES" sz="1800" dirty="0"/>
              <a:t>="60" </a:t>
            </a:r>
            <a:r>
              <a:rPr lang="es-ES" sz="1800" dirty="0" err="1"/>
              <a:t>readonly</a:t>
            </a:r>
            <a:r>
              <a:rPr lang="es-ES" sz="1800" dirty="0"/>
              <a:t>&gt;</a:t>
            </a:r>
          </a:p>
          <a:p>
            <a:endParaRPr lang="es-ES" sz="1800" dirty="0"/>
          </a:p>
          <a:p>
            <a:r>
              <a:rPr lang="en-US" sz="1800" dirty="0"/>
              <a:t>&lt;input type=“</a:t>
            </a:r>
            <a:r>
              <a:rPr lang="en-US" sz="1800" b="1" dirty="0"/>
              <a:t>password</a:t>
            </a:r>
            <a:r>
              <a:rPr lang="en-US" sz="1800" dirty="0"/>
              <a:t>" name=“clave" size="30" value="" &gt;</a:t>
            </a:r>
            <a:endParaRPr lang="es-ES" sz="1800" dirty="0"/>
          </a:p>
          <a:p>
            <a:endParaRPr lang="es-CR" sz="1800" dirty="0"/>
          </a:p>
        </p:txBody>
      </p:sp>
      <p:sp>
        <p:nvSpPr>
          <p:cNvPr id="5" name="Título 4">
            <a:extLst>
              <a:ext uri="{FF2B5EF4-FFF2-40B4-BE49-F238E27FC236}">
                <a16:creationId xmlns:a16="http://schemas.microsoft.com/office/drawing/2014/main" id="{F996C645-1D6B-4EA1-8CA2-67166771FF5B}"/>
              </a:ext>
            </a:extLst>
          </p:cNvPr>
          <p:cNvSpPr>
            <a:spLocks noGrp="1"/>
          </p:cNvSpPr>
          <p:nvPr>
            <p:ph type="title"/>
          </p:nvPr>
        </p:nvSpPr>
        <p:spPr>
          <a:xfrm>
            <a:off x="1257297" y="-27643"/>
            <a:ext cx="7886700" cy="966354"/>
          </a:xfrm>
        </p:spPr>
        <p:txBody>
          <a:bodyPr/>
          <a:lstStyle/>
          <a:p>
            <a:r>
              <a:rPr lang="en-US" dirty="0"/>
              <a:t>Inputs - text/password/</a:t>
            </a:r>
            <a:r>
              <a:rPr lang="en-US" dirty="0" err="1"/>
              <a:t>textarea</a:t>
            </a:r>
            <a:r>
              <a:rPr lang="en-US" dirty="0"/>
              <a:t> y </a:t>
            </a:r>
            <a:r>
              <a:rPr lang="en-US" dirty="0" err="1"/>
              <a:t>readonly</a:t>
            </a:r>
            <a:endParaRPr lang="es-CR" dirty="0"/>
          </a:p>
        </p:txBody>
      </p:sp>
    </p:spTree>
    <p:extLst>
      <p:ext uri="{BB962C8B-B14F-4D97-AF65-F5344CB8AC3E}">
        <p14:creationId xmlns:p14="http://schemas.microsoft.com/office/powerpoint/2010/main" val="25662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Label</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Existe en HTML un elemento que permite asociar un texto con un control de formulario.</a:t>
            </a:r>
          </a:p>
          <a:p>
            <a:endParaRPr lang="es-ES" sz="1800" dirty="0"/>
          </a:p>
          <a:p>
            <a:r>
              <a:rPr lang="es-CR" sz="1800" dirty="0"/>
              <a:t>&lt;</a:t>
            </a:r>
            <a:r>
              <a:rPr lang="es-CR" sz="1800" b="1" dirty="0" err="1"/>
              <a:t>label</a:t>
            </a:r>
            <a:r>
              <a:rPr lang="es-CR" sz="1800" dirty="0"/>
              <a:t> </a:t>
            </a:r>
            <a:r>
              <a:rPr lang="es-CR" sz="1800" dirty="0" err="1"/>
              <a:t>for</a:t>
            </a:r>
            <a:r>
              <a:rPr lang="es-CR" sz="1800" dirty="0"/>
              <a:t>="nombre"&gt;Ingrese su nombre:&lt;/</a:t>
            </a:r>
            <a:r>
              <a:rPr lang="es-CR" sz="1800" b="1" dirty="0" err="1"/>
              <a:t>label</a:t>
            </a:r>
            <a:r>
              <a:rPr lang="es-CR" sz="1800" dirty="0"/>
              <a:t>&gt;</a:t>
            </a:r>
          </a:p>
          <a:p>
            <a:r>
              <a:rPr lang="es-CR" sz="1800" dirty="0"/>
              <a:t>&lt;input </a:t>
            </a:r>
            <a:r>
              <a:rPr lang="es-CR" sz="1800" dirty="0" err="1"/>
              <a:t>type</a:t>
            </a:r>
            <a:r>
              <a:rPr lang="es-CR" sz="1800" dirty="0"/>
              <a:t>="</a:t>
            </a:r>
            <a:r>
              <a:rPr lang="es-CR" sz="1800" dirty="0" err="1"/>
              <a:t>text</a:t>
            </a:r>
            <a:r>
              <a:rPr lang="es-CR" sz="1800" dirty="0"/>
              <a:t>" </a:t>
            </a:r>
            <a:r>
              <a:rPr lang="es-CR" sz="1800" dirty="0" err="1"/>
              <a:t>name</a:t>
            </a:r>
            <a:r>
              <a:rPr lang="es-CR" sz="1800" dirty="0"/>
              <a:t>="nombre" </a:t>
            </a:r>
            <a:r>
              <a:rPr lang="es-CR" sz="1800" dirty="0" err="1"/>
              <a:t>size</a:t>
            </a:r>
            <a:r>
              <a:rPr lang="es-CR" sz="1800" dirty="0"/>
              <a:t>="20" id="nombre"&gt;</a:t>
            </a:r>
          </a:p>
        </p:txBody>
      </p:sp>
    </p:spTree>
    <p:extLst>
      <p:ext uri="{BB962C8B-B14F-4D97-AF65-F5344CB8AC3E}">
        <p14:creationId xmlns:p14="http://schemas.microsoft.com/office/powerpoint/2010/main" val="299714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R" dirty="0"/>
              <a:t>Formulario - input </a:t>
            </a:r>
            <a:r>
              <a:rPr lang="es-CR" dirty="0" err="1"/>
              <a:t>type</a:t>
            </a:r>
            <a:r>
              <a:rPr lang="es-CR" dirty="0"/>
              <a:t>="</a:t>
            </a:r>
            <a:r>
              <a:rPr lang="es-CR" dirty="0" err="1"/>
              <a:t>checkbox</a:t>
            </a:r>
            <a:r>
              <a:rPr lang="es-CR" dirty="0"/>
              <a:t>"</a:t>
            </a:r>
          </a:p>
        </p:txBody>
      </p:sp>
      <p:sp>
        <p:nvSpPr>
          <p:cNvPr id="5" name="Marcador de contenido 4"/>
          <p:cNvSpPr>
            <a:spLocks noGrp="1"/>
          </p:cNvSpPr>
          <p:nvPr>
            <p:ph idx="1"/>
          </p:nvPr>
        </p:nvSpPr>
        <p:spPr/>
        <p:txBody>
          <a:bodyPr>
            <a:normAutofit/>
          </a:bodyPr>
          <a:lstStyle/>
          <a:p>
            <a:endParaRPr lang="es-ES" sz="1800" dirty="0"/>
          </a:p>
          <a:p>
            <a:r>
              <a:rPr lang="es-ES" sz="1800" dirty="0"/>
              <a:t>El elemento </a:t>
            </a:r>
            <a:r>
              <a:rPr lang="es-ES" sz="1800" dirty="0" err="1"/>
              <a:t>checkbox</a:t>
            </a:r>
            <a:r>
              <a:rPr lang="es-ES" sz="1800" dirty="0"/>
              <a:t> es otro control que se puede insertar en un formulario. Un </a:t>
            </a:r>
            <a:r>
              <a:rPr lang="es-ES" sz="1800" dirty="0" err="1"/>
              <a:t>checkbox</a:t>
            </a:r>
            <a:r>
              <a:rPr lang="es-ES" sz="1800" dirty="0"/>
              <a:t> es una casilla de selección que puede tomar dos valores (seleccionado/no seleccionado).</a:t>
            </a:r>
          </a:p>
          <a:p>
            <a:endParaRPr lang="es-CR" sz="1800" dirty="0"/>
          </a:p>
          <a:p>
            <a:r>
              <a:rPr lang="es-CR" sz="1800" dirty="0"/>
              <a:t>&lt;input </a:t>
            </a:r>
            <a:r>
              <a:rPr lang="es-CR" sz="1800" dirty="0" err="1"/>
              <a:t>type</a:t>
            </a:r>
            <a:r>
              <a:rPr lang="es-CR" sz="1800" dirty="0"/>
              <a:t>="</a:t>
            </a:r>
            <a:r>
              <a:rPr lang="es-CR" sz="1800" dirty="0" err="1"/>
              <a:t>checkbox</a:t>
            </a:r>
            <a:r>
              <a:rPr lang="es-CR" sz="1800" dirty="0"/>
              <a:t>" </a:t>
            </a:r>
            <a:r>
              <a:rPr lang="es-CR" sz="1800" dirty="0" err="1"/>
              <a:t>name</a:t>
            </a:r>
            <a:r>
              <a:rPr lang="es-CR" sz="1800" dirty="0"/>
              <a:t>=“"&gt;Java&lt;</a:t>
            </a:r>
            <a:r>
              <a:rPr lang="es-CR" sz="1800" dirty="0" err="1"/>
              <a:t>br</a:t>
            </a:r>
            <a:r>
              <a:rPr lang="es-CR" sz="1800" dirty="0"/>
              <a:t>&gt;</a:t>
            </a:r>
          </a:p>
        </p:txBody>
      </p:sp>
      <p:pic>
        <p:nvPicPr>
          <p:cNvPr id="7" name="Imagen 6"/>
          <p:cNvPicPr>
            <a:picLocks noChangeAspect="1"/>
          </p:cNvPicPr>
          <p:nvPr/>
        </p:nvPicPr>
        <p:blipFill>
          <a:blip r:embed="rId2"/>
          <a:stretch>
            <a:fillRect/>
          </a:stretch>
        </p:blipFill>
        <p:spPr>
          <a:xfrm>
            <a:off x="4137105" y="3522481"/>
            <a:ext cx="1386150" cy="332676"/>
          </a:xfrm>
          <a:prstGeom prst="rect">
            <a:avLst/>
          </a:prstGeom>
        </p:spPr>
      </p:pic>
    </p:spTree>
    <p:extLst>
      <p:ext uri="{BB962C8B-B14F-4D97-AF65-F5344CB8AC3E}">
        <p14:creationId xmlns:p14="http://schemas.microsoft.com/office/powerpoint/2010/main" val="37442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1800" dirty="0"/>
              <a:t>Cuando tenemos un conjunto de opciones pero solo una puede ser seleccionada debemos emplear controles visuales de tipo radio.</a:t>
            </a:r>
          </a:p>
          <a:p>
            <a:endParaRPr lang="es-ES" sz="1800" dirty="0"/>
          </a:p>
          <a:p>
            <a:r>
              <a:rPr lang="es-ES" sz="1800" dirty="0"/>
              <a:t>Para definir controles de tipo radio también utilizamos el elemento input inicializando la propiedad </a:t>
            </a:r>
            <a:r>
              <a:rPr lang="es-ES" sz="1800" dirty="0" err="1"/>
              <a:t>type</a:t>
            </a:r>
            <a:r>
              <a:rPr lang="es-ES" sz="1800" dirty="0"/>
              <a:t> con el valor "radio"</a:t>
            </a:r>
            <a:endParaRPr lang="es-CR" sz="1800" dirty="0"/>
          </a:p>
        </p:txBody>
      </p:sp>
      <p:sp>
        <p:nvSpPr>
          <p:cNvPr id="2" name="Título 1"/>
          <p:cNvSpPr>
            <a:spLocks noGrp="1"/>
          </p:cNvSpPr>
          <p:nvPr>
            <p:ph type="title"/>
          </p:nvPr>
        </p:nvSpPr>
        <p:spPr>
          <a:xfrm>
            <a:off x="1409350" y="-27643"/>
            <a:ext cx="7734647" cy="966354"/>
          </a:xfrm>
        </p:spPr>
        <p:txBody>
          <a:bodyPr>
            <a:normAutofit/>
          </a:bodyPr>
          <a:lstStyle/>
          <a:p>
            <a:r>
              <a:rPr lang="es-CR" dirty="0"/>
              <a:t>Formulario - input </a:t>
            </a:r>
            <a:r>
              <a:rPr lang="es-CR" dirty="0" err="1"/>
              <a:t>type</a:t>
            </a:r>
            <a:r>
              <a:rPr lang="es-CR" dirty="0"/>
              <a:t>="radio"</a:t>
            </a:r>
          </a:p>
        </p:txBody>
      </p:sp>
      <p:pic>
        <p:nvPicPr>
          <p:cNvPr id="4" name="Imagen 3"/>
          <p:cNvPicPr>
            <a:picLocks noChangeAspect="1"/>
          </p:cNvPicPr>
          <p:nvPr/>
        </p:nvPicPr>
        <p:blipFill>
          <a:blip r:embed="rId2"/>
          <a:stretch>
            <a:fillRect/>
          </a:stretch>
        </p:blipFill>
        <p:spPr>
          <a:xfrm>
            <a:off x="3786809" y="3260063"/>
            <a:ext cx="1570383" cy="857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790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5461" y="-27643"/>
            <a:ext cx="7818536" cy="966354"/>
          </a:xfrm>
        </p:spPr>
        <p:txBody>
          <a:bodyPr>
            <a:normAutofit/>
          </a:bodyPr>
          <a:lstStyle/>
          <a:p>
            <a:r>
              <a:rPr lang="es-ES" sz="2400" dirty="0"/>
              <a:t>Formulario - select (cuadro de selección individual)</a:t>
            </a:r>
            <a:endParaRPr lang="es-CR" sz="2400" dirty="0"/>
          </a:p>
        </p:txBody>
      </p:sp>
      <p:sp>
        <p:nvSpPr>
          <p:cNvPr id="3" name="Marcador de contenido 2"/>
          <p:cNvSpPr>
            <a:spLocks noGrp="1"/>
          </p:cNvSpPr>
          <p:nvPr>
            <p:ph idx="1"/>
          </p:nvPr>
        </p:nvSpPr>
        <p:spPr/>
        <p:txBody>
          <a:bodyPr>
            <a:normAutofit/>
          </a:bodyPr>
          <a:lstStyle/>
          <a:p>
            <a:r>
              <a:rPr lang="es-ES" sz="1800" dirty="0"/>
              <a:t>El elemento select es un cuadro de selección.</a:t>
            </a:r>
          </a:p>
          <a:p>
            <a:r>
              <a:rPr lang="es-ES" sz="1800" dirty="0"/>
              <a:t>Este elemento HTML nos permite seleccionar una opción entre un conjunto.</a:t>
            </a:r>
          </a:p>
          <a:p>
            <a:endParaRPr lang="es-ES" sz="1800" dirty="0"/>
          </a:p>
          <a:p>
            <a:r>
              <a:rPr lang="es-CR" sz="1800" dirty="0"/>
              <a:t>&lt;</a:t>
            </a:r>
            <a:r>
              <a:rPr lang="es-CR" sz="1800" dirty="0" err="1"/>
              <a:t>select</a:t>
            </a:r>
            <a:r>
              <a:rPr lang="es-CR" sz="1800" dirty="0"/>
              <a:t> </a:t>
            </a:r>
            <a:r>
              <a:rPr lang="es-CR" sz="1800" dirty="0" err="1"/>
              <a:t>name</a:t>
            </a:r>
            <a:r>
              <a:rPr lang="es-CR" sz="1800" dirty="0"/>
              <a:t>="</a:t>
            </a:r>
            <a:r>
              <a:rPr lang="es-CR" sz="1800" dirty="0" err="1"/>
              <a:t>pais</a:t>
            </a:r>
            <a:r>
              <a:rPr lang="es-CR" sz="1800" dirty="0"/>
              <a:t>"&gt;</a:t>
            </a:r>
          </a:p>
          <a:p>
            <a:r>
              <a:rPr lang="es-CR" sz="1800" dirty="0"/>
              <a:t>&lt;</a:t>
            </a:r>
            <a:r>
              <a:rPr lang="es-CR" sz="1800" dirty="0" err="1"/>
              <a:t>option</a:t>
            </a:r>
            <a:r>
              <a:rPr lang="es-CR" sz="1800" dirty="0"/>
              <a:t> </a:t>
            </a:r>
            <a:r>
              <a:rPr lang="es-CR" sz="1800" dirty="0" err="1"/>
              <a:t>value</a:t>
            </a:r>
            <a:r>
              <a:rPr lang="es-CR" sz="1800" dirty="0"/>
              <a:t>="1"&gt;Argentina&lt;/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="2"&gt;España&lt;/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="3"&gt;México&lt;/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="4"&gt;Guatemala&lt;/</a:t>
            </a:r>
            <a:r>
              <a:rPr lang="es-CR" sz="1800" dirty="0" err="1"/>
              <a:t>option</a:t>
            </a:r>
            <a:r>
              <a:rPr lang="es-CR" sz="1800" dirty="0"/>
              <a:t>&gt;</a:t>
            </a:r>
          </a:p>
          <a:p>
            <a:r>
              <a:rPr lang="es-CR" sz="1800" dirty="0"/>
              <a:t>&lt;/</a:t>
            </a:r>
            <a:r>
              <a:rPr lang="es-CR" sz="1800" dirty="0" err="1"/>
              <a:t>select</a:t>
            </a:r>
            <a:r>
              <a:rPr lang="es-CR" sz="1800" dirty="0"/>
              <a:t>&gt;</a:t>
            </a:r>
          </a:p>
        </p:txBody>
      </p:sp>
      <p:pic>
        <p:nvPicPr>
          <p:cNvPr id="4" name="Imagen 3"/>
          <p:cNvPicPr>
            <a:picLocks noChangeAspect="1"/>
          </p:cNvPicPr>
          <p:nvPr/>
        </p:nvPicPr>
        <p:blipFill>
          <a:blip r:embed="rId2"/>
          <a:stretch>
            <a:fillRect/>
          </a:stretch>
        </p:blipFill>
        <p:spPr>
          <a:xfrm>
            <a:off x="5869949" y="2727307"/>
            <a:ext cx="1762790" cy="701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969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Formulario - select (cuadro de selección múltiple)</a:t>
            </a:r>
            <a:endParaRPr lang="es-CR" sz="2400" dirty="0"/>
          </a:p>
        </p:txBody>
      </p:sp>
      <p:sp>
        <p:nvSpPr>
          <p:cNvPr id="3" name="Marcador de contenido 2"/>
          <p:cNvSpPr>
            <a:spLocks noGrp="1"/>
          </p:cNvSpPr>
          <p:nvPr>
            <p:ph idx="1"/>
          </p:nvPr>
        </p:nvSpPr>
        <p:spPr/>
        <p:txBody>
          <a:bodyPr>
            <a:normAutofit/>
          </a:bodyPr>
          <a:lstStyle/>
          <a:p>
            <a:endParaRPr lang="es-ES" sz="1800" dirty="0"/>
          </a:p>
          <a:p>
            <a:r>
              <a:rPr lang="es-ES" sz="1800" dirty="0"/>
              <a:t>Una variante del cuadro de selección que vimos en el concepto anterior es permitir que el visitante del sitio pueda seleccionar varias opciones.</a:t>
            </a:r>
          </a:p>
          <a:p>
            <a:r>
              <a:rPr lang="es-ES" sz="1800" dirty="0"/>
              <a:t>Supongamos que tenemos un cuadro de selección con una lista de colores y queremos que el visitante pueda elegir varios y no uno solo.</a:t>
            </a:r>
          </a:p>
          <a:p>
            <a:endParaRPr lang="es-ES" sz="1800" dirty="0"/>
          </a:p>
          <a:p>
            <a:r>
              <a:rPr lang="en-US" sz="1800" dirty="0"/>
              <a:t>&lt;select name="</a:t>
            </a:r>
            <a:r>
              <a:rPr lang="en-US" sz="1800" dirty="0" err="1"/>
              <a:t>colores</a:t>
            </a:r>
            <a:r>
              <a:rPr lang="en-US" sz="1800" dirty="0"/>
              <a:t>[]" size="4" multiple&gt;</a:t>
            </a:r>
          </a:p>
          <a:p>
            <a:pPr marL="0" indent="0">
              <a:buNone/>
            </a:pPr>
            <a:endParaRPr lang="en-US" dirty="0"/>
          </a:p>
        </p:txBody>
      </p:sp>
    </p:spTree>
    <p:extLst>
      <p:ext uri="{BB962C8B-B14F-4D97-AF65-F5344CB8AC3E}">
        <p14:creationId xmlns:p14="http://schemas.microsoft.com/office/powerpoint/2010/main" val="428825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Formulario - select (cuadro de selección múltiple)</a:t>
            </a:r>
            <a:endParaRPr lang="es-CR" sz="2400" dirty="0"/>
          </a:p>
        </p:txBody>
      </p:sp>
      <p:sp>
        <p:nvSpPr>
          <p:cNvPr id="5" name="Marcador de contenido 4"/>
          <p:cNvSpPr>
            <a:spLocks noGrp="1"/>
          </p:cNvSpPr>
          <p:nvPr>
            <p:ph idx="1"/>
          </p:nvPr>
        </p:nvSpPr>
        <p:spPr/>
        <p:txBody>
          <a:bodyPr>
            <a:normAutofit/>
          </a:bodyPr>
          <a:lstStyle/>
          <a:p>
            <a:pPr marL="342900" lvl="1" indent="0">
              <a:buNone/>
            </a:pPr>
            <a:endParaRPr lang="es-CR" dirty="0"/>
          </a:p>
          <a:p>
            <a:pPr marL="342900" lvl="1" indent="0">
              <a:buNone/>
            </a:pPr>
            <a:r>
              <a:rPr lang="es-CR" dirty="0"/>
              <a:t>&lt;</a:t>
            </a:r>
            <a:r>
              <a:rPr lang="es-CR" dirty="0" err="1"/>
              <a:t>select</a:t>
            </a:r>
            <a:r>
              <a:rPr lang="es-CR" dirty="0"/>
              <a:t> </a:t>
            </a:r>
            <a:r>
              <a:rPr lang="es-CR" dirty="0" err="1"/>
              <a:t>name</a:t>
            </a:r>
            <a:r>
              <a:rPr lang="es-CR" dirty="0"/>
              <a:t>="colores[]" </a:t>
            </a:r>
            <a:r>
              <a:rPr lang="es-CR" dirty="0" err="1"/>
              <a:t>size</a:t>
            </a:r>
            <a:r>
              <a:rPr lang="es-CR" dirty="0"/>
              <a:t>="4" </a:t>
            </a:r>
            <a:r>
              <a:rPr lang="es-CR" dirty="0" err="1"/>
              <a:t>multiple</a:t>
            </a:r>
            <a:r>
              <a:rPr lang="es-CR" dirty="0"/>
              <a:t>&gt;</a:t>
            </a:r>
          </a:p>
          <a:p>
            <a:pPr marL="342900" lvl="1" indent="0">
              <a:buNone/>
            </a:pPr>
            <a:r>
              <a:rPr lang="es-CR" dirty="0"/>
              <a:t>            &lt;</a:t>
            </a:r>
            <a:r>
              <a:rPr lang="es-CR" dirty="0" err="1"/>
              <a:t>option</a:t>
            </a:r>
            <a:r>
              <a:rPr lang="es-CR" dirty="0"/>
              <a:t> </a:t>
            </a:r>
            <a:r>
              <a:rPr lang="es-CR" dirty="0" err="1"/>
              <a:t>value</a:t>
            </a:r>
            <a:r>
              <a:rPr lang="es-CR" dirty="0"/>
              <a:t>="1"&gt;Rojo&lt;/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="2"&gt;Verde&lt;/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="3"&gt;Azul&lt;/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="4"&gt;Amarillo&lt;/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="5"&gt;Blanco&lt;/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="6"&gt;Negro&lt;/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="7"&gt;Naranja&lt;/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="8"&gt;Violeta&lt;/</a:t>
            </a:r>
            <a:r>
              <a:rPr lang="es-CR" dirty="0" err="1"/>
              <a:t>option</a:t>
            </a:r>
            <a:r>
              <a:rPr lang="es-CR" dirty="0"/>
              <a:t>&gt;</a:t>
            </a:r>
          </a:p>
          <a:p>
            <a:pPr marL="342900" lvl="1" indent="0">
              <a:buNone/>
            </a:pPr>
            <a:r>
              <a:rPr lang="es-CR" dirty="0"/>
              <a:t>&lt;/</a:t>
            </a:r>
            <a:r>
              <a:rPr lang="es-CR" dirty="0" err="1"/>
              <a:t>select</a:t>
            </a:r>
            <a:r>
              <a:rPr lang="es-CR" dirty="0"/>
              <a:t>&gt;</a:t>
            </a:r>
          </a:p>
        </p:txBody>
      </p:sp>
      <p:pic>
        <p:nvPicPr>
          <p:cNvPr id="6" name="Marcador de contenido 3"/>
          <p:cNvPicPr>
            <a:picLocks noChangeAspect="1"/>
          </p:cNvPicPr>
          <p:nvPr/>
        </p:nvPicPr>
        <p:blipFill>
          <a:blip r:embed="rId2"/>
          <a:stretch>
            <a:fillRect/>
          </a:stretch>
        </p:blipFill>
        <p:spPr>
          <a:xfrm>
            <a:off x="5967503" y="3127963"/>
            <a:ext cx="1279622" cy="1179260"/>
          </a:xfrm>
          <a:prstGeom prst="rect">
            <a:avLst/>
          </a:prstGeom>
        </p:spPr>
      </p:pic>
    </p:spTree>
    <p:extLst>
      <p:ext uri="{BB962C8B-B14F-4D97-AF65-F5344CB8AC3E}">
        <p14:creationId xmlns:p14="http://schemas.microsoft.com/office/powerpoint/2010/main" val="362214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700" dirty="0"/>
              <a:t>Formulario - select (agrupamiento de opciones)</a:t>
            </a:r>
            <a:endParaRPr lang="es-CR" sz="2700" dirty="0"/>
          </a:p>
        </p:txBody>
      </p:sp>
      <p:sp>
        <p:nvSpPr>
          <p:cNvPr id="3" name="Marcador de contenido 2"/>
          <p:cNvSpPr>
            <a:spLocks noGrp="1"/>
          </p:cNvSpPr>
          <p:nvPr>
            <p:ph idx="1"/>
          </p:nvPr>
        </p:nvSpPr>
        <p:spPr/>
        <p:txBody>
          <a:bodyPr/>
          <a:lstStyle/>
          <a:p>
            <a:endParaRPr lang="es-ES" sz="1800" dirty="0"/>
          </a:p>
          <a:p>
            <a:r>
              <a:rPr lang="es-ES" sz="1800" dirty="0"/>
              <a:t>Podemos agrupar las opciones que tiene el cuadro de selección, esto tiene sentido si el cuadro de selección tiene muchos </a:t>
            </a:r>
            <a:r>
              <a:rPr lang="es-ES" sz="1800" dirty="0" err="1"/>
              <a:t>items</a:t>
            </a:r>
            <a:r>
              <a:rPr lang="es-ES" sz="1800" dirty="0"/>
              <a:t>.</a:t>
            </a:r>
          </a:p>
          <a:p>
            <a:endParaRPr lang="es-ES" sz="1800" dirty="0"/>
          </a:p>
          <a:p>
            <a:r>
              <a:rPr lang="es-CR" sz="1800" dirty="0"/>
              <a:t>&lt;</a:t>
            </a:r>
            <a:r>
              <a:rPr lang="es-CR" sz="1800" dirty="0" err="1"/>
              <a:t>optgroup</a:t>
            </a:r>
            <a:r>
              <a:rPr lang="es-CR" sz="1800" dirty="0"/>
              <a:t> </a:t>
            </a:r>
            <a:r>
              <a:rPr lang="es-CR" sz="1800" dirty="0" err="1"/>
              <a:t>label</a:t>
            </a:r>
            <a:r>
              <a:rPr lang="es-CR" sz="1800" dirty="0"/>
              <a:t>="Verduras"&gt; &lt;/</a:t>
            </a:r>
            <a:r>
              <a:rPr lang="es-CR" sz="1800" dirty="0" err="1"/>
              <a:t>optgroup</a:t>
            </a:r>
            <a:r>
              <a:rPr lang="es-CR" sz="1800" dirty="0"/>
              <a:t>&gt;</a:t>
            </a:r>
          </a:p>
          <a:p>
            <a:endParaRPr lang="es-CR" dirty="0"/>
          </a:p>
          <a:p>
            <a:endParaRPr lang="es-CR" dirty="0"/>
          </a:p>
        </p:txBody>
      </p:sp>
      <p:pic>
        <p:nvPicPr>
          <p:cNvPr id="4" name="Imagen 3"/>
          <p:cNvPicPr>
            <a:picLocks noChangeAspect="1"/>
          </p:cNvPicPr>
          <p:nvPr/>
        </p:nvPicPr>
        <p:blipFill>
          <a:blip r:embed="rId2"/>
          <a:stretch>
            <a:fillRect/>
          </a:stretch>
        </p:blipFill>
        <p:spPr>
          <a:xfrm>
            <a:off x="6387890" y="2182179"/>
            <a:ext cx="756841" cy="2031519"/>
          </a:xfrm>
          <a:prstGeom prst="rect">
            <a:avLst/>
          </a:prstGeom>
        </p:spPr>
      </p:pic>
    </p:spTree>
    <p:extLst>
      <p:ext uri="{BB962C8B-B14F-4D97-AF65-F5344CB8AC3E}">
        <p14:creationId xmlns:p14="http://schemas.microsoft.com/office/powerpoint/2010/main" val="396174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Formularios</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 - </a:t>
            </a:r>
            <a:r>
              <a:rPr lang="es-CR" dirty="0" err="1"/>
              <a:t>button</a:t>
            </a:r>
            <a:endParaRPr lang="es-CR" dirty="0"/>
          </a:p>
        </p:txBody>
      </p:sp>
      <p:sp>
        <p:nvSpPr>
          <p:cNvPr id="3" name="Marcador de contenido 2"/>
          <p:cNvSpPr>
            <a:spLocks noGrp="1"/>
          </p:cNvSpPr>
          <p:nvPr>
            <p:ph idx="1"/>
          </p:nvPr>
        </p:nvSpPr>
        <p:spPr/>
        <p:txBody>
          <a:bodyPr>
            <a:normAutofit/>
          </a:bodyPr>
          <a:lstStyle/>
          <a:p>
            <a:r>
              <a:rPr lang="es-ES" sz="1800" dirty="0"/>
              <a:t>El elemento </a:t>
            </a:r>
            <a:r>
              <a:rPr lang="es-ES" sz="1800" dirty="0" err="1"/>
              <a:t>button</a:t>
            </a:r>
            <a:r>
              <a:rPr lang="es-ES" sz="1800" dirty="0"/>
              <a:t> es un control visual que se puede utilizar para sustituir los controles:</a:t>
            </a:r>
          </a:p>
          <a:p>
            <a:r>
              <a:rPr lang="es-ES" sz="1800" dirty="0"/>
              <a:t>&lt;input </a:t>
            </a:r>
            <a:r>
              <a:rPr lang="es-ES" sz="1800" dirty="0" err="1"/>
              <a:t>type</a:t>
            </a:r>
            <a:r>
              <a:rPr lang="es-ES" sz="1800" dirty="0"/>
              <a:t>="</a:t>
            </a:r>
            <a:r>
              <a:rPr lang="es-ES" sz="1800" dirty="0" err="1"/>
              <a:t>submit</a:t>
            </a:r>
            <a:r>
              <a:rPr lang="es-ES" sz="1800" dirty="0"/>
              <a:t>" </a:t>
            </a:r>
            <a:r>
              <a:rPr lang="es-ES" sz="1800" dirty="0" err="1"/>
              <a:t>value</a:t>
            </a:r>
            <a:r>
              <a:rPr lang="es-ES" sz="1800" dirty="0"/>
              <a:t>="Enviar"&gt;</a:t>
            </a:r>
          </a:p>
          <a:p>
            <a:r>
              <a:rPr lang="es-ES" sz="1800" dirty="0"/>
              <a:t>&lt;input </a:t>
            </a:r>
            <a:r>
              <a:rPr lang="es-ES" sz="1800" dirty="0" err="1"/>
              <a:t>type</a:t>
            </a:r>
            <a:r>
              <a:rPr lang="es-ES" sz="1800" dirty="0"/>
              <a:t>="</a:t>
            </a:r>
            <a:r>
              <a:rPr lang="es-ES" sz="1800" dirty="0" err="1"/>
              <a:t>reset</a:t>
            </a:r>
            <a:r>
              <a:rPr lang="es-ES" sz="1800" dirty="0"/>
              <a:t>" </a:t>
            </a:r>
            <a:r>
              <a:rPr lang="es-ES" sz="1800" dirty="0" err="1"/>
              <a:t>value</a:t>
            </a:r>
            <a:r>
              <a:rPr lang="es-ES" sz="1800" dirty="0"/>
              <a:t>="Borrar"&gt;</a:t>
            </a:r>
          </a:p>
          <a:p>
            <a:endParaRPr lang="es-ES" sz="1800" dirty="0"/>
          </a:p>
          <a:p>
            <a:r>
              <a:rPr lang="es-CR" sz="1800" dirty="0"/>
              <a:t>&lt;</a:t>
            </a:r>
            <a:r>
              <a:rPr lang="es-CR" sz="1800" dirty="0" err="1"/>
              <a:t>button</a:t>
            </a:r>
            <a:r>
              <a:rPr lang="es-CR" sz="1800" dirty="0"/>
              <a:t> </a:t>
            </a:r>
            <a:r>
              <a:rPr lang="es-CR" sz="1800" dirty="0" err="1"/>
              <a:t>type</a:t>
            </a:r>
            <a:r>
              <a:rPr lang="es-CR" sz="1800" dirty="0"/>
              <a:t>="</a:t>
            </a:r>
            <a:r>
              <a:rPr lang="es-CR" sz="1800" dirty="0" err="1"/>
              <a:t>submit</a:t>
            </a:r>
            <a:r>
              <a:rPr lang="es-CR" sz="1800" dirty="0"/>
              <a:t>"&gt;</a:t>
            </a:r>
          </a:p>
          <a:p>
            <a:pPr lvl="1"/>
            <a:r>
              <a:rPr lang="es-CR" dirty="0"/>
              <a:t>Texto a mostrar dentro del botón.</a:t>
            </a:r>
          </a:p>
          <a:p>
            <a:r>
              <a:rPr lang="es-CR" sz="1800" dirty="0"/>
              <a:t>&lt;/</a:t>
            </a:r>
            <a:r>
              <a:rPr lang="es-CR" sz="1800" dirty="0" err="1"/>
              <a:t>button</a:t>
            </a:r>
            <a:r>
              <a:rPr lang="es-CR" sz="1800" dirty="0"/>
              <a:t>&gt;</a:t>
            </a:r>
          </a:p>
        </p:txBody>
      </p:sp>
      <p:pic>
        <p:nvPicPr>
          <p:cNvPr id="6" name="Imagen 5"/>
          <p:cNvPicPr>
            <a:picLocks noChangeAspect="1"/>
          </p:cNvPicPr>
          <p:nvPr/>
        </p:nvPicPr>
        <p:blipFill>
          <a:blip r:embed="rId2"/>
          <a:stretch>
            <a:fillRect/>
          </a:stretch>
        </p:blipFill>
        <p:spPr>
          <a:xfrm>
            <a:off x="5564346" y="2904708"/>
            <a:ext cx="1557443" cy="1424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237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Video HTML</a:t>
            </a:r>
          </a:p>
        </p:txBody>
      </p:sp>
      <p:sp>
        <p:nvSpPr>
          <p:cNvPr id="3" name="Marcador de contenido 2"/>
          <p:cNvSpPr>
            <a:spLocks noGrp="1"/>
          </p:cNvSpPr>
          <p:nvPr>
            <p:ph idx="1"/>
          </p:nvPr>
        </p:nvSpPr>
        <p:spPr/>
        <p:txBody>
          <a:bodyPr>
            <a:normAutofit/>
          </a:bodyPr>
          <a:lstStyle/>
          <a:p>
            <a:r>
              <a:rPr lang="es-ES" sz="1800" dirty="0"/>
              <a:t>Antes de HTML5 , no había ninguna norma para mostrar vídeos en una página web .</a:t>
            </a:r>
          </a:p>
          <a:p>
            <a:r>
              <a:rPr lang="es-ES" sz="1800" dirty="0"/>
              <a:t>Antes de HTML5 , vídeos sólo podían ser jugados con un </a:t>
            </a:r>
            <a:r>
              <a:rPr lang="es-ES" sz="1800" dirty="0" err="1"/>
              <a:t>plug</a:t>
            </a:r>
            <a:r>
              <a:rPr lang="es-ES" sz="1800" dirty="0"/>
              <a:t>-in ( como Flash ) .</a:t>
            </a:r>
            <a:endParaRPr lang="es-CR" sz="1800" dirty="0"/>
          </a:p>
          <a:p>
            <a:r>
              <a:rPr lang="es-ES" sz="1800" dirty="0"/>
              <a:t>El HTML5 &lt;video &gt; especifica una forma estándar para incrustar un vídeo en una página web.</a:t>
            </a:r>
            <a:endParaRPr lang="es-CR" sz="1800" dirty="0"/>
          </a:p>
          <a:p>
            <a:r>
              <a:rPr lang="es-CR" sz="1800" dirty="0"/>
              <a:t>&lt;video </a:t>
            </a:r>
            <a:r>
              <a:rPr lang="es-CR" sz="1800" dirty="0" err="1"/>
              <a:t>width</a:t>
            </a:r>
            <a:r>
              <a:rPr lang="es-CR" sz="1800" dirty="0"/>
              <a:t>="320" </a:t>
            </a:r>
            <a:r>
              <a:rPr lang="es-CR" sz="1800" dirty="0" err="1"/>
              <a:t>height</a:t>
            </a:r>
            <a:r>
              <a:rPr lang="es-CR" sz="1800" dirty="0"/>
              <a:t>="240" </a:t>
            </a:r>
            <a:r>
              <a:rPr lang="es-CR" sz="1800" dirty="0" err="1"/>
              <a:t>controls</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="movie.mp4" </a:t>
            </a:r>
            <a:r>
              <a:rPr lang="es-CR" sz="1800" dirty="0" err="1"/>
              <a:t>type</a:t>
            </a:r>
            <a:r>
              <a:rPr lang="es-CR" sz="1800" dirty="0"/>
              <a:t>="video/mp4"&gt;</a:t>
            </a:r>
            <a:br>
              <a:rPr lang="es-CR" sz="1800" dirty="0"/>
            </a:br>
            <a:r>
              <a:rPr lang="es-CR" sz="1800" dirty="0"/>
              <a:t>  &lt;</a:t>
            </a:r>
            <a:r>
              <a:rPr lang="es-CR" sz="1800" dirty="0" err="1"/>
              <a:t>source</a:t>
            </a:r>
            <a:r>
              <a:rPr lang="es-CR" sz="1800" dirty="0"/>
              <a:t> </a:t>
            </a:r>
            <a:r>
              <a:rPr lang="es-CR" sz="1800" dirty="0" err="1"/>
              <a:t>src</a:t>
            </a:r>
            <a:r>
              <a:rPr lang="es-CR" sz="1800" dirty="0"/>
              <a:t>="movie.ogg" </a:t>
            </a:r>
            <a:r>
              <a:rPr lang="es-CR" sz="1800" dirty="0" err="1"/>
              <a:t>type</a:t>
            </a:r>
            <a:r>
              <a:rPr lang="es-CR" sz="1800" dirty="0"/>
              <a:t>="video/</a:t>
            </a:r>
            <a:r>
              <a:rPr lang="es-CR" sz="1800" dirty="0" err="1"/>
              <a:t>ogg</a:t>
            </a:r>
            <a:r>
              <a:rPr lang="es-CR" sz="1800" dirty="0"/>
              <a:t>"&gt;</a:t>
            </a:r>
          </a:p>
          <a:p>
            <a:r>
              <a:rPr lang="es-CR" sz="1800" dirty="0"/>
              <a:t>&lt;/video&gt;</a:t>
            </a:r>
          </a:p>
        </p:txBody>
      </p:sp>
    </p:spTree>
    <p:extLst>
      <p:ext uri="{BB962C8B-B14F-4D97-AF65-F5344CB8AC3E}">
        <p14:creationId xmlns:p14="http://schemas.microsoft.com/office/powerpoint/2010/main" val="562165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Video HTML</a:t>
            </a:r>
          </a:p>
        </p:txBody>
      </p:sp>
      <p:sp>
        <p:nvSpPr>
          <p:cNvPr id="3" name="Marcador de contenido 2"/>
          <p:cNvSpPr>
            <a:spLocks noGrp="1"/>
          </p:cNvSpPr>
          <p:nvPr>
            <p:ph idx="1"/>
          </p:nvPr>
        </p:nvSpPr>
        <p:spPr/>
        <p:txBody>
          <a:bodyPr/>
          <a:lstStyle/>
          <a:p>
            <a:endParaRPr lang="es-CR"/>
          </a:p>
        </p:txBody>
      </p:sp>
      <p:pic>
        <p:nvPicPr>
          <p:cNvPr id="4" name="Imagen 3"/>
          <p:cNvPicPr>
            <a:picLocks noChangeAspect="1"/>
          </p:cNvPicPr>
          <p:nvPr/>
        </p:nvPicPr>
        <p:blipFill>
          <a:blip r:embed="rId2"/>
          <a:stretch>
            <a:fillRect/>
          </a:stretch>
        </p:blipFill>
        <p:spPr>
          <a:xfrm>
            <a:off x="2316001" y="2549827"/>
            <a:ext cx="4747823" cy="2616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990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Audio HTML</a:t>
            </a:r>
          </a:p>
        </p:txBody>
      </p:sp>
      <p:sp>
        <p:nvSpPr>
          <p:cNvPr id="3" name="Marcador de contenido 2"/>
          <p:cNvSpPr>
            <a:spLocks noGrp="1"/>
          </p:cNvSpPr>
          <p:nvPr>
            <p:ph idx="1"/>
          </p:nvPr>
        </p:nvSpPr>
        <p:spPr/>
        <p:txBody>
          <a:bodyPr>
            <a:normAutofit/>
          </a:bodyPr>
          <a:lstStyle/>
          <a:p>
            <a:endParaRPr lang="es-ES" sz="1800" dirty="0"/>
          </a:p>
          <a:p>
            <a:r>
              <a:rPr lang="es-ES" sz="1800" dirty="0"/>
              <a:t>Antes de HTML5 , no había ninguna norma para la reproducción de archivos de audio en una página web . </a:t>
            </a:r>
          </a:p>
          <a:p>
            <a:r>
              <a:rPr lang="es-ES" sz="1800" dirty="0"/>
              <a:t>Antes de HTML5 , archivos de audio sólo podían ser jugados con un </a:t>
            </a:r>
            <a:r>
              <a:rPr lang="es-ES" sz="1800" dirty="0" err="1"/>
              <a:t>plug</a:t>
            </a:r>
            <a:r>
              <a:rPr lang="es-ES" sz="1800" dirty="0"/>
              <a:t>-in ( como Flash) . </a:t>
            </a:r>
          </a:p>
          <a:p>
            <a:r>
              <a:rPr lang="es-CR" sz="1800" dirty="0"/>
              <a:t>&lt;audio </a:t>
            </a:r>
            <a:r>
              <a:rPr lang="es-CR" sz="1800" dirty="0" err="1"/>
              <a:t>controls</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="horse.ogg" </a:t>
            </a:r>
            <a:r>
              <a:rPr lang="es-CR" sz="1800" dirty="0" err="1"/>
              <a:t>type</a:t>
            </a:r>
            <a:r>
              <a:rPr lang="es-CR" sz="1800" dirty="0"/>
              <a:t>="audio/</a:t>
            </a:r>
            <a:r>
              <a:rPr lang="es-CR" sz="1800" dirty="0" err="1"/>
              <a:t>ogg</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="horse.mp3" </a:t>
            </a:r>
            <a:r>
              <a:rPr lang="es-CR" sz="1800" dirty="0" err="1"/>
              <a:t>type</a:t>
            </a:r>
            <a:r>
              <a:rPr lang="es-CR" sz="1800" dirty="0"/>
              <a:t>="audio/</a:t>
            </a:r>
            <a:r>
              <a:rPr lang="es-CR" sz="1800" dirty="0" err="1"/>
              <a:t>mpeg</a:t>
            </a:r>
            <a:r>
              <a:rPr lang="es-CR" sz="1800" dirty="0"/>
              <a:t>"&gt;</a:t>
            </a:r>
            <a:br>
              <a:rPr lang="es-CR" sz="1800" dirty="0"/>
            </a:br>
            <a:r>
              <a:rPr lang="es-CR" sz="1800" dirty="0"/>
              <a:t>&lt;/audio&gt;</a:t>
            </a:r>
            <a:endParaRPr lang="es-ES" sz="1800" dirty="0"/>
          </a:p>
        </p:txBody>
      </p:sp>
    </p:spTree>
    <p:extLst>
      <p:ext uri="{BB962C8B-B14F-4D97-AF65-F5344CB8AC3E}">
        <p14:creationId xmlns:p14="http://schemas.microsoft.com/office/powerpoint/2010/main" val="339836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Audio HTML</a:t>
            </a:r>
          </a:p>
        </p:txBody>
      </p:sp>
      <p:pic>
        <p:nvPicPr>
          <p:cNvPr id="4" name="Marcador de contenido 3"/>
          <p:cNvPicPr>
            <a:picLocks noGrp="1" noChangeAspect="1"/>
          </p:cNvPicPr>
          <p:nvPr>
            <p:ph idx="1"/>
          </p:nvPr>
        </p:nvPicPr>
        <p:blipFill>
          <a:blip r:embed="rId2"/>
          <a:stretch>
            <a:fillRect/>
          </a:stretch>
        </p:blipFill>
        <p:spPr>
          <a:xfrm>
            <a:off x="1677407" y="2714547"/>
            <a:ext cx="6025010" cy="161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328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Iframe</a:t>
            </a:r>
            <a:endParaRPr lang="es-CR" dirty="0"/>
          </a:p>
        </p:txBody>
      </p:sp>
      <p:sp>
        <p:nvSpPr>
          <p:cNvPr id="3" name="Marcador de contenido 2"/>
          <p:cNvSpPr>
            <a:spLocks noGrp="1"/>
          </p:cNvSpPr>
          <p:nvPr>
            <p:ph idx="1"/>
          </p:nvPr>
        </p:nvSpPr>
        <p:spPr/>
        <p:txBody>
          <a:bodyPr>
            <a:normAutofit fontScale="85000" lnSpcReduction="20000"/>
          </a:bodyPr>
          <a:lstStyle/>
          <a:p>
            <a:r>
              <a:rPr lang="es-ES" sz="1800" dirty="0"/>
              <a:t>El HTML dispone de un elemento llamado </a:t>
            </a:r>
            <a:r>
              <a:rPr lang="es-ES" sz="1800" dirty="0" err="1"/>
              <a:t>iframe</a:t>
            </a:r>
            <a:r>
              <a:rPr lang="es-ES" sz="1800" dirty="0"/>
              <a:t> que permite disponer un </a:t>
            </a:r>
            <a:r>
              <a:rPr lang="es-ES" sz="1800" dirty="0" err="1"/>
              <a:t>frame</a:t>
            </a:r>
            <a:r>
              <a:rPr lang="es-ES" sz="1800" dirty="0"/>
              <a:t> con el flujo de la página, similar a disponer una imagen en la página.</a:t>
            </a:r>
          </a:p>
          <a:p>
            <a:r>
              <a:rPr lang="es-ES" sz="1800" dirty="0"/>
              <a:t>Algunas propiedades útiles aplicables a un </a:t>
            </a:r>
            <a:r>
              <a:rPr lang="es-ES" sz="1800" dirty="0" err="1"/>
              <a:t>iframe</a:t>
            </a:r>
            <a:r>
              <a:rPr lang="es-ES" sz="1800" dirty="0"/>
              <a:t>:</a:t>
            </a:r>
          </a:p>
          <a:p>
            <a:pPr lvl="1"/>
            <a:r>
              <a:rPr lang="es-ES" b="1" dirty="0" err="1"/>
              <a:t>src</a:t>
            </a:r>
            <a:r>
              <a:rPr lang="es-ES" dirty="0"/>
              <a:t> Archivo a mostrar dentro del </a:t>
            </a:r>
            <a:r>
              <a:rPr lang="es-ES" dirty="0" err="1"/>
              <a:t>iframe</a:t>
            </a:r>
            <a:r>
              <a:rPr lang="es-ES" dirty="0"/>
              <a:t>.</a:t>
            </a:r>
          </a:p>
          <a:p>
            <a:pPr lvl="1"/>
            <a:r>
              <a:rPr lang="es-ES" b="1" dirty="0" err="1"/>
              <a:t>width</a:t>
            </a:r>
            <a:r>
              <a:rPr lang="es-ES" dirty="0"/>
              <a:t> Ancho en píxeles.</a:t>
            </a:r>
          </a:p>
          <a:p>
            <a:pPr lvl="1"/>
            <a:r>
              <a:rPr lang="es-ES" b="1" dirty="0" err="1"/>
              <a:t>height</a:t>
            </a:r>
            <a:r>
              <a:rPr lang="es-ES" dirty="0"/>
              <a:t> Alto en píxeles.</a:t>
            </a:r>
          </a:p>
          <a:p>
            <a:pPr lvl="1"/>
            <a:r>
              <a:rPr lang="es-ES" b="1" dirty="0" err="1"/>
              <a:t>frameborder</a:t>
            </a:r>
            <a:r>
              <a:rPr lang="es-ES" dirty="0"/>
              <a:t> Podemos asignarle los valores 1 o 0. Si vale 0 el borde no se muestra.</a:t>
            </a:r>
          </a:p>
          <a:p>
            <a:pPr lvl="1"/>
            <a:r>
              <a:rPr lang="es-ES" b="1" dirty="0" err="1"/>
              <a:t>scrolling</a:t>
            </a:r>
            <a:r>
              <a:rPr lang="es-ES" dirty="0"/>
              <a:t> Los valores posibles de esta propiedad son: "</a:t>
            </a:r>
            <a:r>
              <a:rPr lang="es-ES" dirty="0" err="1"/>
              <a:t>auto","yes","no</a:t>
            </a:r>
            <a:r>
              <a:rPr lang="es-ES" dirty="0"/>
              <a:t>". Por defecto está inicializada con el valor "auto". El valor auto significa que el navegador decide si se debe mostrar la barra de </a:t>
            </a:r>
            <a:r>
              <a:rPr lang="es-ES" dirty="0" err="1"/>
              <a:t>scroll</a:t>
            </a:r>
            <a:r>
              <a:rPr lang="es-ES" dirty="0"/>
              <a:t>. La mostrará solo si algún contenido del </a:t>
            </a:r>
            <a:r>
              <a:rPr lang="es-ES" dirty="0" err="1"/>
              <a:t>iframe</a:t>
            </a:r>
            <a:r>
              <a:rPr lang="es-ES" dirty="0"/>
              <a:t> no se ve.</a:t>
            </a:r>
            <a:br>
              <a:rPr lang="es-ES" dirty="0"/>
            </a:br>
            <a:r>
              <a:rPr lang="es-ES" dirty="0"/>
              <a:t>Si definimos el valor "yes" estamos indicando que siempre debe estar visible la barra de navegación y por último si asignamos el valor "no" estaremos indicando que nunca debe aparecer la barra de navegación para dicho </a:t>
            </a:r>
            <a:r>
              <a:rPr lang="es-ES" dirty="0" err="1"/>
              <a:t>iframe</a:t>
            </a:r>
            <a:r>
              <a:rPr lang="es-ES" dirty="0"/>
              <a:t>.</a:t>
            </a:r>
          </a:p>
          <a:p>
            <a:pPr lvl="1"/>
            <a:r>
              <a:rPr lang="es-ES" b="1" dirty="0" err="1"/>
              <a:t>name</a:t>
            </a:r>
            <a:r>
              <a:rPr lang="es-ES" dirty="0"/>
              <a:t> Nombre del </a:t>
            </a:r>
            <a:r>
              <a:rPr lang="es-ES" dirty="0" err="1"/>
              <a:t>iframe</a:t>
            </a:r>
            <a:r>
              <a:rPr lang="es-ES" dirty="0"/>
              <a:t> si queremos acceder desde otra página. Por ejemplo si queremos actualizar su contenido desde un enlace ubicado en otra página.</a:t>
            </a:r>
          </a:p>
          <a:p>
            <a:endParaRPr lang="es-CR" dirty="0"/>
          </a:p>
        </p:txBody>
      </p:sp>
    </p:spTree>
    <p:extLst>
      <p:ext uri="{BB962C8B-B14F-4D97-AF65-F5344CB8AC3E}">
        <p14:creationId xmlns:p14="http://schemas.microsoft.com/office/powerpoint/2010/main" val="183053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Iframe</a:t>
            </a:r>
            <a:endParaRPr lang="es-CR" dirty="0"/>
          </a:p>
        </p:txBody>
      </p:sp>
      <p:pic>
        <p:nvPicPr>
          <p:cNvPr id="4" name="Marcador de contenido 3"/>
          <p:cNvPicPr>
            <a:picLocks noGrp="1" noChangeAspect="1"/>
          </p:cNvPicPr>
          <p:nvPr>
            <p:ph idx="1"/>
          </p:nvPr>
        </p:nvPicPr>
        <p:blipFill>
          <a:blip r:embed="rId2"/>
          <a:stretch>
            <a:fillRect/>
          </a:stretch>
        </p:blipFill>
        <p:spPr>
          <a:xfrm>
            <a:off x="2317607" y="2633976"/>
            <a:ext cx="4508786" cy="1980266"/>
          </a:xfrm>
          <a:prstGeom prst="rect">
            <a:avLst/>
          </a:prstGeom>
        </p:spPr>
      </p:pic>
      <p:pic>
        <p:nvPicPr>
          <p:cNvPr id="5" name="Picture 2" descr="https://upload.wikimedia.org/wikipedia/commons/thumb/1/13/ITCR_LOGO.svg/1063px-ITC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4074" y="1224271"/>
            <a:ext cx="758072" cy="730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87186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DIV</a:t>
            </a:r>
          </a:p>
        </p:txBody>
      </p:sp>
      <p:sp>
        <p:nvSpPr>
          <p:cNvPr id="3" name="Marcador de contenido 2"/>
          <p:cNvSpPr>
            <a:spLocks noGrp="1"/>
          </p:cNvSpPr>
          <p:nvPr>
            <p:ph idx="1"/>
          </p:nvPr>
        </p:nvSpPr>
        <p:spPr/>
        <p:txBody>
          <a:bodyPr>
            <a:normAutofit fontScale="92500" lnSpcReduction="10000"/>
          </a:bodyPr>
          <a:lstStyle/>
          <a:p>
            <a:r>
              <a:rPr lang="es-ES" dirty="0"/>
              <a:t>Los elementos "div" y "</a:t>
            </a:r>
            <a:r>
              <a:rPr lang="es-ES" dirty="0" err="1"/>
              <a:t>span</a:t>
            </a:r>
            <a:r>
              <a:rPr lang="es-ES" dirty="0"/>
              <a:t>" nos permiten agrupar un conjunto de elementos y aplicar reglas de estilo.</a:t>
            </a:r>
          </a:p>
          <a:p>
            <a:endParaRPr lang="es-ES" dirty="0"/>
          </a:p>
          <a:p>
            <a:r>
              <a:rPr lang="es-ES" dirty="0"/>
              <a:t>La diferencia entre estos dos elementos es que cuando utilizamos el elemento div produce un salto de línea previo y uno al final, es decir es una marca de bloque como lo son h1,h2,p etc.</a:t>
            </a:r>
          </a:p>
          <a:p>
            <a:endParaRPr lang="es-ES" dirty="0"/>
          </a:p>
          <a:p>
            <a:r>
              <a:rPr lang="es-ES" dirty="0"/>
              <a:t>En cambio el elemento </a:t>
            </a:r>
            <a:r>
              <a:rPr lang="es-ES" dirty="0" err="1"/>
              <a:t>span</a:t>
            </a:r>
            <a:r>
              <a:rPr lang="es-ES" dirty="0"/>
              <a:t> no produce un salto de línea porque se trata de un elemento en línea como lo son </a:t>
            </a:r>
            <a:r>
              <a:rPr lang="es-ES" dirty="0" err="1"/>
              <a:t>a,em,strong,input</a:t>
            </a:r>
            <a:r>
              <a:rPr lang="es-ES" dirty="0"/>
              <a:t> etc.</a:t>
            </a:r>
          </a:p>
          <a:p>
            <a:endParaRPr lang="es-ES" dirty="0"/>
          </a:p>
          <a:p>
            <a:r>
              <a:rPr lang="es-ES" dirty="0"/>
              <a:t>El div agrupa todos los títulos y párrafos y define la propiedad </a:t>
            </a:r>
            <a:r>
              <a:rPr lang="es-ES" dirty="0" err="1"/>
              <a:t>background</a:t>
            </a:r>
            <a:r>
              <a:rPr lang="es-ES" dirty="0"/>
              <a:t>-color que es heredado por todos los elementos contendidos por el div:</a:t>
            </a:r>
          </a:p>
          <a:p>
            <a:endParaRPr lang="es-CR" dirty="0"/>
          </a:p>
        </p:txBody>
      </p:sp>
    </p:spTree>
    <p:extLst>
      <p:ext uri="{BB962C8B-B14F-4D97-AF65-F5344CB8AC3E}">
        <p14:creationId xmlns:p14="http://schemas.microsoft.com/office/powerpoint/2010/main" val="3928831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Lista ordenada (&lt;</a:t>
            </a:r>
            <a:r>
              <a:rPr lang="es-CR" dirty="0" err="1"/>
              <a:t>ol</a:t>
            </a:r>
            <a:r>
              <a:rPr lang="es-CR" dirty="0"/>
              <a:t>&gt;)</a:t>
            </a:r>
          </a:p>
        </p:txBody>
      </p:sp>
      <p:sp>
        <p:nvSpPr>
          <p:cNvPr id="3" name="Marcador de contenido 2"/>
          <p:cNvSpPr>
            <a:spLocks noGrp="1"/>
          </p:cNvSpPr>
          <p:nvPr>
            <p:ph idx="1"/>
          </p:nvPr>
        </p:nvSpPr>
        <p:spPr/>
        <p:txBody>
          <a:bodyPr>
            <a:normAutofit/>
          </a:bodyPr>
          <a:lstStyle/>
          <a:p>
            <a:endParaRPr lang="es-ES" sz="1800" dirty="0"/>
          </a:p>
          <a:p>
            <a:r>
              <a:rPr lang="es-ES" sz="1800" dirty="0"/>
              <a:t>Este elemento HTML es útil cuando debemos numerar o listar una serie de objetos.</a:t>
            </a:r>
          </a:p>
          <a:p>
            <a:r>
              <a:rPr lang="es-ES" sz="1800" dirty="0"/>
              <a:t>La marca &lt;</a:t>
            </a:r>
            <a:r>
              <a:rPr lang="es-ES" sz="1800" dirty="0" err="1"/>
              <a:t>ol</a:t>
            </a:r>
            <a:r>
              <a:rPr lang="es-ES" sz="1800" dirty="0"/>
              <a:t>&gt; y su correspondiente marca de cerrado es &lt;/</a:t>
            </a:r>
            <a:r>
              <a:rPr lang="es-ES" sz="1800" dirty="0" err="1"/>
              <a:t>ol</a:t>
            </a:r>
            <a:r>
              <a:rPr lang="es-ES" sz="1800" dirty="0"/>
              <a:t>&gt;</a:t>
            </a:r>
          </a:p>
          <a:p>
            <a:r>
              <a:rPr lang="es-ES" sz="1800" dirty="0"/>
              <a:t>En su interior cada uno de los </a:t>
            </a:r>
            <a:r>
              <a:rPr lang="es-ES" sz="1800" dirty="0" err="1"/>
              <a:t>items</a:t>
            </a:r>
            <a:r>
              <a:rPr lang="es-ES" sz="1800" dirty="0"/>
              <a:t> se los dispone con el elemento li, que también tiene la marca de comienzo &lt;li&gt; y la marca de fin de </a:t>
            </a:r>
            <a:r>
              <a:rPr lang="es-ES" sz="1800" dirty="0" err="1"/>
              <a:t>item</a:t>
            </a:r>
            <a:r>
              <a:rPr lang="es-ES" sz="1800" dirty="0"/>
              <a:t> &lt;/li&gt;</a:t>
            </a:r>
          </a:p>
          <a:p>
            <a:r>
              <a:rPr lang="es-ES" sz="1800" dirty="0"/>
              <a:t>Luego se encarga el navegador de numerar cada uno de los </a:t>
            </a:r>
            <a:r>
              <a:rPr lang="es-ES" sz="1800" dirty="0" err="1"/>
              <a:t>items</a:t>
            </a:r>
            <a:r>
              <a:rPr lang="es-ES" sz="1800" dirty="0"/>
              <a:t> contenidos en la lista, tengamos en cuenta que se numeran porque se trata de una lista ordenada.</a:t>
            </a:r>
            <a:endParaRPr lang="es-CR" sz="1800" dirty="0"/>
          </a:p>
        </p:txBody>
      </p:sp>
    </p:spTree>
    <p:extLst>
      <p:ext uri="{BB962C8B-B14F-4D97-AF65-F5344CB8AC3E}">
        <p14:creationId xmlns:p14="http://schemas.microsoft.com/office/powerpoint/2010/main" val="249101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 Lista no ordenada (&lt;</a:t>
            </a:r>
            <a:r>
              <a:rPr lang="es-CR" dirty="0" err="1"/>
              <a:t>ul</a:t>
            </a:r>
            <a:r>
              <a:rPr lang="es-CR" dirty="0"/>
              <a:t>&gt;)</a:t>
            </a:r>
          </a:p>
        </p:txBody>
      </p:sp>
      <p:sp>
        <p:nvSpPr>
          <p:cNvPr id="3" name="Marcador de contenido 2"/>
          <p:cNvSpPr>
            <a:spLocks noGrp="1"/>
          </p:cNvSpPr>
          <p:nvPr>
            <p:ph idx="1"/>
          </p:nvPr>
        </p:nvSpPr>
        <p:spPr/>
        <p:txBody>
          <a:bodyPr/>
          <a:lstStyle/>
          <a:p>
            <a:endParaRPr lang="es-ES" dirty="0"/>
          </a:p>
          <a:p>
            <a:r>
              <a:rPr lang="es-ES" sz="1800" dirty="0"/>
              <a:t>Una lista no ordenada como su nombre lo indica no utiliza un número delante de cada </a:t>
            </a:r>
            <a:r>
              <a:rPr lang="es-ES" sz="1800" dirty="0" err="1"/>
              <a:t>items</a:t>
            </a:r>
            <a:r>
              <a:rPr lang="es-ES" sz="1800" dirty="0"/>
              <a:t> sino un pequeño símbolo gráfico.</a:t>
            </a:r>
          </a:p>
          <a:p>
            <a:endParaRPr lang="es-ES" sz="1800" dirty="0"/>
          </a:p>
          <a:p>
            <a:r>
              <a:rPr lang="es-CR" sz="1800" dirty="0"/>
              <a:t>La forma de implementar este tipo de listas es idéntico a las listas ordenadas.</a:t>
            </a:r>
          </a:p>
          <a:p>
            <a:endParaRPr lang="es-CR" dirty="0"/>
          </a:p>
          <a:p>
            <a:endParaRPr lang="es-CR" dirty="0"/>
          </a:p>
        </p:txBody>
      </p:sp>
    </p:spTree>
    <p:extLst>
      <p:ext uri="{BB962C8B-B14F-4D97-AF65-F5344CB8AC3E}">
        <p14:creationId xmlns:p14="http://schemas.microsoft.com/office/powerpoint/2010/main" val="154125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Agenda</a:t>
            </a:r>
            <a:endParaRPr lang="es-CR" dirty="0"/>
          </a:p>
        </p:txBody>
      </p:sp>
      <p:sp>
        <p:nvSpPr>
          <p:cNvPr id="3" name="Marcador de contenido 2"/>
          <p:cNvSpPr>
            <a:spLocks noGrp="1"/>
          </p:cNvSpPr>
          <p:nvPr>
            <p:ph idx="1"/>
          </p:nvPr>
        </p:nvSpPr>
        <p:spPr/>
        <p:txBody>
          <a:bodyPr>
            <a:normAutofit fontScale="92500" lnSpcReduction="20000"/>
          </a:bodyPr>
          <a:lstStyle/>
          <a:p>
            <a:r>
              <a:rPr lang="es-CR" dirty="0"/>
              <a:t>Formulario</a:t>
            </a:r>
          </a:p>
          <a:p>
            <a:pPr lvl="1"/>
            <a:r>
              <a:rPr lang="es-CR" dirty="0"/>
              <a:t>Formulario - input </a:t>
            </a:r>
            <a:r>
              <a:rPr lang="es-CR" dirty="0" err="1"/>
              <a:t>type</a:t>
            </a:r>
            <a:r>
              <a:rPr lang="es-CR" dirty="0"/>
              <a:t>="</a:t>
            </a:r>
            <a:r>
              <a:rPr lang="es-CR" dirty="0" err="1"/>
              <a:t>checkbox</a:t>
            </a:r>
            <a:r>
              <a:rPr lang="es-CR" dirty="0"/>
              <a:t>“</a:t>
            </a:r>
          </a:p>
          <a:p>
            <a:pPr lvl="1"/>
            <a:r>
              <a:rPr lang="es-CR" dirty="0"/>
              <a:t>Formulario - input </a:t>
            </a:r>
            <a:r>
              <a:rPr lang="es-CR" dirty="0" err="1"/>
              <a:t>type</a:t>
            </a:r>
            <a:r>
              <a:rPr lang="es-CR" dirty="0"/>
              <a:t>="radio" </a:t>
            </a:r>
          </a:p>
          <a:p>
            <a:pPr lvl="1"/>
            <a:r>
              <a:rPr lang="es-ES" dirty="0"/>
              <a:t>Formulario - </a:t>
            </a:r>
            <a:r>
              <a:rPr lang="es-ES" dirty="0" err="1"/>
              <a:t>select</a:t>
            </a:r>
            <a:r>
              <a:rPr lang="es-ES" dirty="0"/>
              <a:t> (cuadro de selección individual)</a:t>
            </a:r>
          </a:p>
          <a:p>
            <a:pPr lvl="1"/>
            <a:r>
              <a:rPr lang="es-CR" dirty="0"/>
              <a:t>Formulario – </a:t>
            </a:r>
            <a:r>
              <a:rPr lang="es-CR" dirty="0" err="1"/>
              <a:t>button</a:t>
            </a:r>
            <a:endParaRPr lang="es-CR" dirty="0"/>
          </a:p>
          <a:p>
            <a:r>
              <a:rPr lang="es-CR" dirty="0"/>
              <a:t>Inputs</a:t>
            </a:r>
          </a:p>
          <a:p>
            <a:r>
              <a:rPr lang="es-CR" dirty="0"/>
              <a:t>Video HTML</a:t>
            </a:r>
          </a:p>
          <a:p>
            <a:r>
              <a:rPr lang="es-CR" dirty="0"/>
              <a:t>Audio HTML</a:t>
            </a:r>
          </a:p>
          <a:p>
            <a:r>
              <a:rPr lang="es-CR" dirty="0" err="1"/>
              <a:t>Iframe</a:t>
            </a:r>
            <a:endParaRPr lang="es-CR" dirty="0"/>
          </a:p>
          <a:p>
            <a:r>
              <a:rPr lang="es-CR" dirty="0"/>
              <a:t>DIV</a:t>
            </a:r>
          </a:p>
          <a:p>
            <a:r>
              <a:rPr lang="es-CR" dirty="0"/>
              <a:t>Lista ordenada (&lt;</a:t>
            </a:r>
            <a:r>
              <a:rPr lang="es-CR" dirty="0" err="1"/>
              <a:t>ol</a:t>
            </a:r>
            <a:r>
              <a:rPr lang="es-CR" dirty="0"/>
              <a:t>&gt;)</a:t>
            </a:r>
          </a:p>
          <a:p>
            <a:r>
              <a:rPr lang="es-CR" dirty="0"/>
              <a:t>Lista no ordenada (&lt;</a:t>
            </a:r>
            <a:r>
              <a:rPr lang="es-CR" dirty="0" err="1"/>
              <a:t>ul</a:t>
            </a:r>
            <a:r>
              <a:rPr lang="es-CR" dirty="0"/>
              <a:t>&gt;)</a:t>
            </a:r>
          </a:p>
          <a:p>
            <a:r>
              <a:rPr lang="es-CR" dirty="0"/>
              <a:t>Lista de definiciones (&lt;dl&gt;)</a:t>
            </a:r>
          </a:p>
          <a:p>
            <a:r>
              <a:rPr lang="es-CR" dirty="0"/>
              <a:t>&lt;table&gt;&lt;</a:t>
            </a:r>
            <a:r>
              <a:rPr lang="es-CR" dirty="0" err="1"/>
              <a:t>tr</a:t>
            </a:r>
            <a:r>
              <a:rPr lang="es-CR" dirty="0"/>
              <a:t>&gt;&lt;</a:t>
            </a:r>
            <a:r>
              <a:rPr lang="es-CR" dirty="0" err="1"/>
              <a:t>td</a:t>
            </a:r>
            <a:r>
              <a:rPr lang="es-CR" dirty="0"/>
              <a:t>&gt;</a:t>
            </a:r>
          </a:p>
          <a:p>
            <a:r>
              <a:rPr lang="es-ES" dirty="0"/>
              <a:t>Hipervínculo</a:t>
            </a:r>
            <a:endParaRPr lang="es-CR" dirty="0"/>
          </a:p>
          <a:p>
            <a:endParaRPr lang="es-ES" sz="1800" dirty="0"/>
          </a:p>
        </p:txBody>
      </p:sp>
    </p:spTree>
    <p:extLst>
      <p:ext uri="{BB962C8B-B14F-4D97-AF65-F5344CB8AC3E}">
        <p14:creationId xmlns:p14="http://schemas.microsoft.com/office/powerpoint/2010/main" val="547518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Lista de definiciones (&lt;dl&gt;)</a:t>
            </a:r>
          </a:p>
        </p:txBody>
      </p:sp>
      <p:sp>
        <p:nvSpPr>
          <p:cNvPr id="3" name="Marcador de contenido 2"/>
          <p:cNvSpPr>
            <a:spLocks noGrp="1"/>
          </p:cNvSpPr>
          <p:nvPr>
            <p:ph idx="1"/>
          </p:nvPr>
        </p:nvSpPr>
        <p:spPr/>
        <p:txBody>
          <a:bodyPr>
            <a:normAutofit lnSpcReduction="10000"/>
          </a:bodyPr>
          <a:lstStyle/>
          <a:p>
            <a:r>
              <a:rPr lang="es-ES" dirty="0"/>
              <a:t>Como su nombre lo indica se utiliza para asociar un término y la definición del mismo. El navegador se encarga de destacar y separa el término y su definición.</a:t>
            </a:r>
          </a:p>
          <a:p>
            <a:endParaRPr lang="es-ES" dirty="0"/>
          </a:p>
          <a:p>
            <a:r>
              <a:rPr lang="es-ES" dirty="0"/>
              <a:t>Como podemos observar intervienen más marcas que en los otros dos tipos de listas. Las marcas que encierran a la lista son &lt;dl&gt; (</a:t>
            </a:r>
            <a:r>
              <a:rPr lang="es-ES" dirty="0" err="1"/>
              <a:t>Definition</a:t>
            </a:r>
            <a:r>
              <a:rPr lang="es-ES" dirty="0"/>
              <a:t> </a:t>
            </a:r>
            <a:r>
              <a:rPr lang="es-ES" dirty="0" err="1"/>
              <a:t>List</a:t>
            </a:r>
            <a:r>
              <a:rPr lang="es-ES" dirty="0"/>
              <a:t>) y &lt;/dl&gt;</a:t>
            </a:r>
          </a:p>
          <a:p>
            <a:endParaRPr lang="es-ES" dirty="0"/>
          </a:p>
          <a:p>
            <a:r>
              <a:rPr lang="es-ES" dirty="0"/>
              <a:t>Ahora debemos poner a pares estos dos elementos &lt;</a:t>
            </a:r>
            <a:r>
              <a:rPr lang="es-ES" dirty="0" err="1"/>
              <a:t>dt</a:t>
            </a:r>
            <a:r>
              <a:rPr lang="es-ES" dirty="0"/>
              <a:t>&gt; (</a:t>
            </a:r>
            <a:r>
              <a:rPr lang="es-ES" dirty="0" err="1"/>
              <a:t>Definition</a:t>
            </a:r>
            <a:r>
              <a:rPr lang="es-ES" dirty="0"/>
              <a:t> </a:t>
            </a:r>
            <a:r>
              <a:rPr lang="es-ES" dirty="0" err="1"/>
              <a:t>Term</a:t>
            </a:r>
            <a:r>
              <a:rPr lang="es-ES" dirty="0"/>
              <a:t>) y &lt;</a:t>
            </a:r>
            <a:r>
              <a:rPr lang="es-ES" dirty="0" err="1"/>
              <a:t>dd</a:t>
            </a:r>
            <a:r>
              <a:rPr lang="es-ES" dirty="0"/>
              <a:t>&gt; (</a:t>
            </a:r>
            <a:r>
              <a:rPr lang="es-ES" dirty="0" err="1"/>
              <a:t>Definition</a:t>
            </a:r>
            <a:r>
              <a:rPr lang="es-ES" dirty="0"/>
              <a:t> </a:t>
            </a:r>
            <a:r>
              <a:rPr lang="es-ES" dirty="0" err="1"/>
              <a:t>Description</a:t>
            </a:r>
            <a:r>
              <a:rPr lang="es-ES" dirty="0"/>
              <a:t>)</a:t>
            </a:r>
          </a:p>
          <a:p>
            <a:endParaRPr lang="es-ES" dirty="0"/>
          </a:p>
          <a:p>
            <a:r>
              <a:rPr lang="es-ES" dirty="0"/>
              <a:t>El navegador se encarga de hacer el sangrado del contenido del elemento </a:t>
            </a:r>
            <a:r>
              <a:rPr lang="es-ES" dirty="0" err="1"/>
              <a:t>dt</a:t>
            </a:r>
            <a:endParaRPr lang="es-CR" dirty="0"/>
          </a:p>
        </p:txBody>
      </p:sp>
    </p:spTree>
    <p:extLst>
      <p:ext uri="{BB962C8B-B14F-4D97-AF65-F5344CB8AC3E}">
        <p14:creationId xmlns:p14="http://schemas.microsoft.com/office/powerpoint/2010/main" val="3952539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endParaRPr lang="es-ES" sz="1800" dirty="0"/>
          </a:p>
          <a:p>
            <a:r>
              <a:rPr lang="es-ES" sz="1800" dirty="0"/>
              <a:t>El objetivo fundamental de las tablas es mostrar una serie de datos en forma ordenada, organizado en filas y columnas.</a:t>
            </a:r>
          </a:p>
          <a:p>
            <a:endParaRPr lang="es-ES" sz="1800" dirty="0"/>
          </a:p>
          <a:p>
            <a:r>
              <a:rPr lang="es-ES" sz="1800" dirty="0"/>
              <a:t>&lt;</a:t>
            </a:r>
            <a:r>
              <a:rPr lang="es-ES" sz="1800" dirty="0" err="1"/>
              <a:t>table</a:t>
            </a:r>
            <a:r>
              <a:rPr lang="es-ES" sz="1800" dirty="0"/>
              <a:t>&gt; Es la marca de comienzo de la tabla. Este elemento requiere la marca de cierre.</a:t>
            </a:r>
          </a:p>
          <a:p>
            <a:endParaRPr lang="es-ES" sz="1800" dirty="0"/>
          </a:p>
          <a:p>
            <a:r>
              <a:rPr lang="es-ES" sz="1800" dirty="0"/>
              <a:t>&lt;</a:t>
            </a:r>
            <a:r>
              <a:rPr lang="es-ES" sz="1800" dirty="0" err="1"/>
              <a:t>tr</a:t>
            </a:r>
            <a:r>
              <a:rPr lang="es-ES" sz="1800" dirty="0"/>
              <a:t>&gt; Es la marca de comienzo de una fila. Esta marca debe estar dentro del elemento </a:t>
            </a:r>
            <a:r>
              <a:rPr lang="es-ES" sz="1800" dirty="0" err="1"/>
              <a:t>table</a:t>
            </a:r>
            <a:r>
              <a:rPr lang="es-ES" sz="1800" dirty="0"/>
              <a:t>. Este elemento requiere la marca de cierre.</a:t>
            </a:r>
          </a:p>
          <a:p>
            <a:endParaRPr lang="es-ES" sz="1800" dirty="0"/>
          </a:p>
          <a:p>
            <a:r>
              <a:rPr lang="es-ES" sz="1800" dirty="0"/>
              <a:t>&lt;</a:t>
            </a:r>
            <a:r>
              <a:rPr lang="es-ES" sz="1800" dirty="0" err="1"/>
              <a:t>td</a:t>
            </a:r>
            <a:r>
              <a:rPr lang="es-ES" sz="1800" dirty="0"/>
              <a:t>&gt; Es la marca de comienzo de una celda. Esta marca debe estar dentro del elemento </a:t>
            </a:r>
            <a:r>
              <a:rPr lang="es-ES" sz="1800" dirty="0" err="1"/>
              <a:t>tr</a:t>
            </a:r>
            <a:r>
              <a:rPr lang="es-ES" sz="1800" dirty="0"/>
              <a:t>. Este elemento requiere la marca de cierre.</a:t>
            </a:r>
            <a:endParaRPr lang="es-CR" sz="1800" dirty="0"/>
          </a:p>
        </p:txBody>
      </p:sp>
      <p:sp>
        <p:nvSpPr>
          <p:cNvPr id="2" name="Título 1"/>
          <p:cNvSpPr>
            <a:spLocks noGrp="1"/>
          </p:cNvSpPr>
          <p:nvPr>
            <p:ph type="title"/>
          </p:nvPr>
        </p:nvSpPr>
        <p:spPr/>
        <p:txBody>
          <a:bodyPr/>
          <a:lstStyle/>
          <a:p>
            <a:r>
              <a:rPr lang="es-CR" dirty="0"/>
              <a:t>&lt;</a:t>
            </a:r>
            <a:r>
              <a:rPr lang="es-CR" dirty="0" err="1"/>
              <a:t>table</a:t>
            </a:r>
            <a:r>
              <a:rPr lang="es-CR" dirty="0"/>
              <a:t>&gt;&lt;</a:t>
            </a:r>
            <a:r>
              <a:rPr lang="es-CR" dirty="0" err="1"/>
              <a:t>tr</a:t>
            </a:r>
            <a:r>
              <a:rPr lang="es-CR" dirty="0"/>
              <a:t>&gt;&lt;</a:t>
            </a:r>
            <a:r>
              <a:rPr lang="es-CR" dirty="0" err="1"/>
              <a:t>td</a:t>
            </a:r>
            <a:r>
              <a:rPr lang="es-CR" dirty="0"/>
              <a:t>&gt;</a:t>
            </a:r>
          </a:p>
        </p:txBody>
      </p:sp>
    </p:spTree>
    <p:extLst>
      <p:ext uri="{BB962C8B-B14F-4D97-AF65-F5344CB8AC3E}">
        <p14:creationId xmlns:p14="http://schemas.microsoft.com/office/powerpoint/2010/main" val="1711936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&lt;</a:t>
            </a:r>
            <a:r>
              <a:rPr lang="es-CR" dirty="0" err="1"/>
              <a:t>table</a:t>
            </a:r>
            <a:r>
              <a:rPr lang="es-CR" dirty="0"/>
              <a:t>&gt;&lt;</a:t>
            </a:r>
            <a:r>
              <a:rPr lang="es-CR" dirty="0" err="1"/>
              <a:t>tr</a:t>
            </a:r>
            <a:r>
              <a:rPr lang="es-CR" dirty="0"/>
              <a:t>&gt;&lt;</a:t>
            </a:r>
            <a:r>
              <a:rPr lang="es-CR" dirty="0" err="1"/>
              <a:t>td</a:t>
            </a:r>
            <a:r>
              <a:rPr lang="es-CR" dirty="0"/>
              <a:t>&gt;</a:t>
            </a:r>
          </a:p>
        </p:txBody>
      </p:sp>
      <p:sp>
        <p:nvSpPr>
          <p:cNvPr id="3" name="Marcador de contenido 2"/>
          <p:cNvSpPr>
            <a:spLocks noGrp="1"/>
          </p:cNvSpPr>
          <p:nvPr>
            <p:ph idx="1"/>
          </p:nvPr>
        </p:nvSpPr>
        <p:spPr/>
        <p:txBody>
          <a:bodyPr>
            <a:normAutofit/>
          </a:bodyPr>
          <a:lstStyle/>
          <a:p>
            <a:endParaRPr lang="es-ES" sz="1800" dirty="0"/>
          </a:p>
          <a:p>
            <a:r>
              <a:rPr lang="es-ES" sz="1800" dirty="0"/>
              <a:t>En algunas situaciones se necesita que una celda ocupe el lugar de dos o más celdas en forma </a:t>
            </a:r>
            <a:r>
              <a:rPr lang="es-ES" sz="1800" dirty="0" err="1"/>
              <a:t>horizonzal</a:t>
            </a:r>
            <a:r>
              <a:rPr lang="es-ES" sz="1800" dirty="0"/>
              <a:t> o vertical, para estos casos el elemento </a:t>
            </a:r>
            <a:r>
              <a:rPr lang="es-ES" sz="1800" dirty="0" err="1"/>
              <a:t>td</a:t>
            </a:r>
            <a:r>
              <a:rPr lang="es-ES" sz="1800" dirty="0"/>
              <a:t> o </a:t>
            </a:r>
            <a:r>
              <a:rPr lang="es-ES" sz="1800" dirty="0" err="1"/>
              <a:t>th</a:t>
            </a:r>
            <a:r>
              <a:rPr lang="es-ES" sz="1800" dirty="0"/>
              <a:t> dispone de dos propiedades llamadas </a:t>
            </a:r>
            <a:r>
              <a:rPr lang="es-ES" sz="1800" dirty="0" err="1"/>
              <a:t>rowspan</a:t>
            </a:r>
            <a:r>
              <a:rPr lang="es-ES" sz="1800" dirty="0"/>
              <a:t> y </a:t>
            </a:r>
            <a:r>
              <a:rPr lang="es-ES" sz="1800" dirty="0" err="1"/>
              <a:t>colspan</a:t>
            </a:r>
            <a:r>
              <a:rPr lang="es-ES" sz="1800" dirty="0"/>
              <a:t>.</a:t>
            </a:r>
          </a:p>
          <a:p>
            <a:endParaRPr lang="es-ES" sz="1800" dirty="0"/>
          </a:p>
          <a:p>
            <a:r>
              <a:rPr lang="es-ES" sz="1800" dirty="0"/>
              <a:t>A estas propiedades se les asigna un valor entero a partir de 2.</a:t>
            </a:r>
          </a:p>
          <a:p>
            <a:endParaRPr lang="es-ES" sz="1800" dirty="0"/>
          </a:p>
          <a:p>
            <a:r>
              <a:rPr lang="es-ES" sz="1800" dirty="0"/>
              <a:t>Si queremos que una celda ocupe tres columnas luego inicializamos la propiedad </a:t>
            </a:r>
            <a:r>
              <a:rPr lang="es-ES" sz="1800" dirty="0" err="1"/>
              <a:t>colspan</a:t>
            </a:r>
            <a:r>
              <a:rPr lang="es-ES" sz="1800" dirty="0"/>
              <a:t> con el valor 3.</a:t>
            </a:r>
            <a:endParaRPr lang="es-CR" sz="1800" dirty="0"/>
          </a:p>
        </p:txBody>
      </p:sp>
    </p:spTree>
    <p:extLst>
      <p:ext uri="{BB962C8B-B14F-4D97-AF65-F5344CB8AC3E}">
        <p14:creationId xmlns:p14="http://schemas.microsoft.com/office/powerpoint/2010/main" val="2426052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Hipervínculo &lt;</a:t>
            </a:r>
            <a:r>
              <a:rPr lang="es-ES" cap="none" dirty="0"/>
              <a:t>a</a:t>
            </a:r>
            <a:r>
              <a:rPr lang="es-ES" dirty="0"/>
              <a:t>&gt;</a:t>
            </a:r>
            <a:endParaRPr lang="es-CR" dirty="0"/>
          </a:p>
        </p:txBody>
      </p:sp>
      <p:sp>
        <p:nvSpPr>
          <p:cNvPr id="3" name="Marcador de contenido 2"/>
          <p:cNvSpPr>
            <a:spLocks noGrp="1"/>
          </p:cNvSpPr>
          <p:nvPr>
            <p:ph idx="1"/>
          </p:nvPr>
        </p:nvSpPr>
        <p:spPr/>
        <p:txBody>
          <a:bodyPr>
            <a:normAutofit/>
          </a:bodyPr>
          <a:lstStyle/>
          <a:p>
            <a:endParaRPr lang="es-ES" sz="1800" dirty="0"/>
          </a:p>
          <a:p>
            <a:endParaRPr lang="es-ES" sz="1800" dirty="0"/>
          </a:p>
          <a:p>
            <a:r>
              <a:rPr lang="es-ES" sz="1800" dirty="0"/>
              <a:t>El elemento más importante que tiene una página de internet es el hipervínculo, estos nos permiten cargar otra página en el navegador. Esto es lo que hace diferente la página de un libro con la página de un sitio en internet. Normalmente un libro lo recorremos en forma secuencial, pero un sitio de internet podemos disponer estos enlaces entre un conjunto de páginas y luego tener distintas alternativas de recorrido.</a:t>
            </a:r>
            <a:endParaRPr lang="es-CR" sz="1800" dirty="0"/>
          </a:p>
        </p:txBody>
      </p:sp>
    </p:spTree>
    <p:extLst>
      <p:ext uri="{BB962C8B-B14F-4D97-AF65-F5344CB8AC3E}">
        <p14:creationId xmlns:p14="http://schemas.microsoft.com/office/powerpoint/2010/main" val="2675008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Hipervínculo a otra página del mismo sitio &lt;a&gt;</a:t>
            </a:r>
            <a:endParaRPr lang="es-CR" sz="2700" dirty="0"/>
          </a:p>
        </p:txBody>
      </p:sp>
      <p:sp>
        <p:nvSpPr>
          <p:cNvPr id="3" name="Marcador de contenido 2"/>
          <p:cNvSpPr>
            <a:spLocks noGrp="1"/>
          </p:cNvSpPr>
          <p:nvPr>
            <p:ph idx="1"/>
          </p:nvPr>
        </p:nvSpPr>
        <p:spPr/>
        <p:txBody>
          <a:bodyPr/>
          <a:lstStyle/>
          <a:p>
            <a:endParaRPr lang="es-ES" dirty="0"/>
          </a:p>
          <a:p>
            <a:r>
              <a:rPr lang="es-ES" sz="1800" dirty="0"/>
              <a:t>Normalmente un navegador al encontrar esta marca muestra un texto subrayado, y al hacer clic con el mouse sobre éste el navegador carga la página indicada por dicho hipervínculo.</a:t>
            </a:r>
            <a:endParaRPr lang="es-CR" sz="1800" dirty="0"/>
          </a:p>
        </p:txBody>
      </p:sp>
      <p:pic>
        <p:nvPicPr>
          <p:cNvPr id="5" name="Imagen 4"/>
          <p:cNvPicPr>
            <a:picLocks noChangeAspect="1"/>
          </p:cNvPicPr>
          <p:nvPr/>
        </p:nvPicPr>
        <p:blipFill>
          <a:blip r:embed="rId2"/>
          <a:stretch>
            <a:fillRect/>
          </a:stretch>
        </p:blipFill>
        <p:spPr>
          <a:xfrm>
            <a:off x="2410102" y="4012406"/>
            <a:ext cx="4563382" cy="533249"/>
          </a:xfrm>
          <a:prstGeom prst="rect">
            <a:avLst/>
          </a:prstGeom>
        </p:spPr>
      </p:pic>
    </p:spTree>
    <p:extLst>
      <p:ext uri="{BB962C8B-B14F-4D97-AF65-F5344CB8AC3E}">
        <p14:creationId xmlns:p14="http://schemas.microsoft.com/office/powerpoint/2010/main" val="1882703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sz="1800" dirty="0"/>
              <a:t>Algo importante que hay que anteceder al nombre del dominio es el tipo de protocolo a utilizar. Cuando se trata de una página de internet, el protocolo es el http.</a:t>
            </a:r>
          </a:p>
          <a:p>
            <a:endParaRPr lang="es-ES" sz="1800" dirty="0"/>
          </a:p>
          <a:p>
            <a:r>
              <a:rPr lang="es-ES" sz="1800" dirty="0"/>
              <a:t>Resumiendo a la propiedad </a:t>
            </a:r>
            <a:r>
              <a:rPr lang="es-ES" sz="1800" dirty="0" err="1"/>
              <a:t>href</a:t>
            </a:r>
            <a:r>
              <a:rPr lang="es-ES" sz="1800" dirty="0"/>
              <a:t> la inicializamos con el nombre del protocolo (http) seguida de dos puntos (:) y dos barras (//) luego la cadena (www.) y finalmente el nombre de dominio del sitio a enlazar.</a:t>
            </a:r>
          </a:p>
          <a:p>
            <a:endParaRPr lang="es-ES" dirty="0"/>
          </a:p>
          <a:p>
            <a:endParaRPr lang="es-CR" dirty="0"/>
          </a:p>
        </p:txBody>
      </p:sp>
      <p:sp>
        <p:nvSpPr>
          <p:cNvPr id="2" name="Título 1"/>
          <p:cNvSpPr>
            <a:spLocks noGrp="1"/>
          </p:cNvSpPr>
          <p:nvPr>
            <p:ph type="title"/>
          </p:nvPr>
        </p:nvSpPr>
        <p:spPr>
          <a:xfrm>
            <a:off x="1333850" y="-27643"/>
            <a:ext cx="7810147" cy="966354"/>
          </a:xfrm>
        </p:spPr>
        <p:txBody>
          <a:bodyPr>
            <a:normAutofit/>
          </a:bodyPr>
          <a:lstStyle/>
          <a:p>
            <a:r>
              <a:rPr lang="es-ES" dirty="0"/>
              <a:t>Hipervínculo a otro sitio de internet &lt;</a:t>
            </a:r>
            <a:r>
              <a:rPr lang="es-ES" cap="none" dirty="0"/>
              <a:t>a</a:t>
            </a:r>
            <a:r>
              <a:rPr lang="es-ES" dirty="0"/>
              <a:t>&gt;</a:t>
            </a:r>
            <a:endParaRPr lang="es-CR" dirty="0"/>
          </a:p>
        </p:txBody>
      </p:sp>
      <p:pic>
        <p:nvPicPr>
          <p:cNvPr id="4" name="Marcador de contenido 3"/>
          <p:cNvPicPr>
            <a:picLocks noChangeAspect="1"/>
          </p:cNvPicPr>
          <p:nvPr/>
        </p:nvPicPr>
        <p:blipFill>
          <a:blip r:embed="rId2"/>
          <a:stretch>
            <a:fillRect/>
          </a:stretch>
        </p:blipFill>
        <p:spPr>
          <a:xfrm>
            <a:off x="2642782" y="4577395"/>
            <a:ext cx="3858437" cy="569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956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Imágenes dentro de una página &lt;</a:t>
            </a:r>
            <a:r>
              <a:rPr lang="es-ES" cap="none" dirty="0" err="1"/>
              <a:t>img</a:t>
            </a:r>
            <a:r>
              <a:rPr lang="es-ES" dirty="0"/>
              <a:t>&gt;</a:t>
            </a:r>
            <a:endParaRPr lang="es-CR" dirty="0"/>
          </a:p>
        </p:txBody>
      </p:sp>
      <p:sp>
        <p:nvSpPr>
          <p:cNvPr id="3" name="Marcador de contenido 2"/>
          <p:cNvSpPr>
            <a:spLocks noGrp="1"/>
          </p:cNvSpPr>
          <p:nvPr>
            <p:ph idx="1"/>
          </p:nvPr>
        </p:nvSpPr>
        <p:spPr/>
        <p:txBody>
          <a:bodyPr/>
          <a:lstStyle/>
          <a:p>
            <a:endParaRPr lang="es-ES" dirty="0"/>
          </a:p>
          <a:p>
            <a:r>
              <a:rPr lang="es-ES" sz="1800" dirty="0"/>
              <a:t>Para insertar una imagen dentro de una página debemos utilizar el elemento HTML &lt;</a:t>
            </a:r>
            <a:r>
              <a:rPr lang="es-ES" sz="1800" dirty="0" err="1"/>
              <a:t>img</a:t>
            </a:r>
            <a:r>
              <a:rPr lang="es-ES" sz="1800" dirty="0"/>
              <a:t>&gt;, la misma no tiene una marca de finalización (similar a la marca &lt;</a:t>
            </a:r>
            <a:r>
              <a:rPr lang="es-ES" sz="1800" dirty="0" err="1"/>
              <a:t>br</a:t>
            </a:r>
            <a:r>
              <a:rPr lang="es-ES" sz="1800" dirty="0"/>
              <a:t>&gt;).</a:t>
            </a:r>
          </a:p>
          <a:p>
            <a:endParaRPr lang="es-ES" sz="1800" dirty="0"/>
          </a:p>
          <a:p>
            <a:r>
              <a:rPr lang="es-ES" sz="1800" dirty="0"/>
              <a:t>Generalmente, la imagen se encuentra en el mismo servidor donde se almacenan nuestras páginas HTML. Los formatos clásicos son los archivos con extensiones </a:t>
            </a:r>
            <a:r>
              <a:rPr lang="es-ES" sz="1800" dirty="0" err="1"/>
              <a:t>gif</a:t>
            </a:r>
            <a:r>
              <a:rPr lang="es-ES" sz="1800" dirty="0"/>
              <a:t>, </a:t>
            </a:r>
            <a:r>
              <a:rPr lang="es-ES" sz="1800" dirty="0" err="1"/>
              <a:t>jpg</a:t>
            </a:r>
            <a:r>
              <a:rPr lang="es-ES" sz="1800" dirty="0"/>
              <a:t> y </a:t>
            </a:r>
            <a:r>
              <a:rPr lang="es-ES" sz="1800" dirty="0" err="1"/>
              <a:t>png</a:t>
            </a:r>
            <a:r>
              <a:rPr lang="es-ES" sz="1800" dirty="0"/>
              <a:t>.</a:t>
            </a:r>
          </a:p>
        </p:txBody>
      </p:sp>
    </p:spTree>
    <p:extLst>
      <p:ext uri="{BB962C8B-B14F-4D97-AF65-F5344CB8AC3E}">
        <p14:creationId xmlns:p14="http://schemas.microsoft.com/office/powerpoint/2010/main" val="170066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Imágenes dentro de una página &lt;</a:t>
            </a:r>
            <a:r>
              <a:rPr lang="es-ES" cap="none" dirty="0" err="1"/>
              <a:t>img</a:t>
            </a:r>
            <a:r>
              <a:rPr lang="es-ES" dirty="0"/>
              <a:t>&gt;</a:t>
            </a:r>
            <a:endParaRPr lang="es-CR" dirty="0"/>
          </a:p>
        </p:txBody>
      </p:sp>
      <p:sp>
        <p:nvSpPr>
          <p:cNvPr id="3" name="Marcador de contenido 2"/>
          <p:cNvSpPr>
            <a:spLocks noGrp="1"/>
          </p:cNvSpPr>
          <p:nvPr>
            <p:ph idx="1"/>
          </p:nvPr>
        </p:nvSpPr>
        <p:spPr/>
        <p:txBody>
          <a:bodyPr>
            <a:normAutofit/>
          </a:bodyPr>
          <a:lstStyle/>
          <a:p>
            <a:r>
              <a:rPr lang="es-ES" sz="1800" dirty="0"/>
              <a:t>Como mínimo, debemos inicializar las propiedades </a:t>
            </a:r>
            <a:r>
              <a:rPr lang="es-ES" sz="1800" dirty="0" err="1"/>
              <a:t>src</a:t>
            </a:r>
            <a:r>
              <a:rPr lang="es-ES" sz="1800" dirty="0"/>
              <a:t> y </a:t>
            </a:r>
            <a:r>
              <a:rPr lang="es-ES" sz="1800" dirty="0" err="1"/>
              <a:t>alt</a:t>
            </a:r>
            <a:r>
              <a:rPr lang="es-ES" sz="1800" dirty="0"/>
              <a:t> de la marca HTML </a:t>
            </a:r>
            <a:r>
              <a:rPr lang="es-ES" sz="1800" dirty="0" err="1"/>
              <a:t>img</a:t>
            </a:r>
            <a:r>
              <a:rPr lang="es-ES" sz="1800" dirty="0"/>
              <a:t>.</a:t>
            </a:r>
          </a:p>
          <a:p>
            <a:endParaRPr lang="es-CR" sz="1800" dirty="0"/>
          </a:p>
          <a:p>
            <a:r>
              <a:rPr lang="es-ES" sz="1800" dirty="0"/>
              <a:t>En la propiedad </a:t>
            </a:r>
            <a:r>
              <a:rPr lang="es-ES" sz="1800" dirty="0" err="1"/>
              <a:t>src</a:t>
            </a:r>
            <a:r>
              <a:rPr lang="es-ES" sz="1800" dirty="0"/>
              <a:t> indicamos el nombre del archivo que contiene la imagen (en un servidor Linux es sensible a mayúsculas y minúsculas por lo que recomiendo que siempre utilicen minúsculas para los nombres de archivos).</a:t>
            </a:r>
            <a:endParaRPr lang="es-CR" sz="1800" dirty="0"/>
          </a:p>
        </p:txBody>
      </p:sp>
      <p:pic>
        <p:nvPicPr>
          <p:cNvPr id="5" name="Imagen 4"/>
          <p:cNvPicPr>
            <a:picLocks noChangeAspect="1"/>
          </p:cNvPicPr>
          <p:nvPr/>
        </p:nvPicPr>
        <p:blipFill>
          <a:blip r:embed="rId2"/>
          <a:stretch>
            <a:fillRect/>
          </a:stretch>
        </p:blipFill>
        <p:spPr>
          <a:xfrm>
            <a:off x="2361710" y="4206671"/>
            <a:ext cx="4420580" cy="700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6815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Hipervínculo mediante una imagen &lt;a&gt; y &lt;</a:t>
            </a:r>
            <a:r>
              <a:rPr lang="es-ES" sz="2700" dirty="0" err="1"/>
              <a:t>img</a:t>
            </a:r>
            <a:r>
              <a:rPr lang="es-ES" sz="2700" dirty="0"/>
              <a:t>&gt;</a:t>
            </a:r>
            <a:endParaRPr lang="es-CR" sz="2700" dirty="0"/>
          </a:p>
        </p:txBody>
      </p:sp>
      <p:sp>
        <p:nvSpPr>
          <p:cNvPr id="5" name="Marcador de contenido 4"/>
          <p:cNvSpPr>
            <a:spLocks noGrp="1"/>
          </p:cNvSpPr>
          <p:nvPr>
            <p:ph idx="1"/>
          </p:nvPr>
        </p:nvSpPr>
        <p:spPr/>
        <p:txBody>
          <a:bodyPr/>
          <a:lstStyle/>
          <a:p>
            <a:endParaRPr lang="es-ES" sz="1800" dirty="0"/>
          </a:p>
          <a:p>
            <a:r>
              <a:rPr lang="es-ES" sz="1800" dirty="0"/>
              <a:t>Como ya conocemos los hipervínculos y como insertar imágenes en nuestra página, ahora podemos implementar un hipervínculo pero en vez de mostrar un texto mostraremos una imagen.</a:t>
            </a:r>
          </a:p>
          <a:p>
            <a:endParaRPr lang="es-ES" sz="1800" dirty="0"/>
          </a:p>
          <a:p>
            <a:r>
              <a:rPr lang="es-ES" sz="1800" dirty="0"/>
              <a:t>La solución es simple y consiste en disponer la marca &lt;</a:t>
            </a:r>
            <a:r>
              <a:rPr lang="es-ES" sz="1800" dirty="0" err="1"/>
              <a:t>img</a:t>
            </a:r>
            <a:r>
              <a:rPr lang="es-ES" sz="1800" dirty="0"/>
              <a:t>&gt; encerrada entre la marca de comienzo y fin del enlace(&lt;a&gt;).</a:t>
            </a:r>
          </a:p>
          <a:p>
            <a:endParaRPr lang="es-ES" sz="1800" dirty="0"/>
          </a:p>
          <a:p>
            <a:r>
              <a:rPr lang="es-ES" sz="1800" dirty="0"/>
              <a:t>El elemento HTML &lt;</a:t>
            </a:r>
            <a:r>
              <a:rPr lang="es-ES" sz="1800" dirty="0" err="1"/>
              <a:t>img</a:t>
            </a:r>
            <a:r>
              <a:rPr lang="es-ES" sz="1800" dirty="0"/>
              <a:t>&gt; en el lugar donde disponíamos el texto del hipervínculo. Eso es todo.</a:t>
            </a:r>
          </a:p>
          <a:p>
            <a:endParaRPr lang="es-CR" dirty="0"/>
          </a:p>
        </p:txBody>
      </p:sp>
    </p:spTree>
    <p:extLst>
      <p:ext uri="{BB962C8B-B14F-4D97-AF65-F5344CB8AC3E}">
        <p14:creationId xmlns:p14="http://schemas.microsoft.com/office/powerpoint/2010/main" val="64452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2239" y="-27643"/>
            <a:ext cx="7801758" cy="966354"/>
          </a:xfrm>
        </p:spPr>
        <p:txBody>
          <a:bodyPr>
            <a:normAutofit/>
          </a:bodyPr>
          <a:lstStyle/>
          <a:p>
            <a:r>
              <a:rPr lang="es-ES" sz="2700" dirty="0"/>
              <a:t>Hipervínculo mediante una imagen &lt;a&gt; y &lt;</a:t>
            </a:r>
            <a:r>
              <a:rPr lang="es-ES" sz="2700" dirty="0" err="1"/>
              <a:t>img</a:t>
            </a:r>
            <a:r>
              <a:rPr lang="es-ES" sz="2700" dirty="0"/>
              <a:t>&gt;</a:t>
            </a:r>
            <a:endParaRPr lang="es-CR" sz="2700" dirty="0"/>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1177574" y="3195173"/>
            <a:ext cx="6788852" cy="574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685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sp>
        <p:nvSpPr>
          <p:cNvPr id="3" name="Marcador de contenido 2"/>
          <p:cNvSpPr>
            <a:spLocks noGrp="1"/>
          </p:cNvSpPr>
          <p:nvPr>
            <p:ph idx="1"/>
          </p:nvPr>
        </p:nvSpPr>
        <p:spPr/>
        <p:txBody>
          <a:bodyPr>
            <a:noAutofit/>
          </a:bodyPr>
          <a:lstStyle/>
          <a:p>
            <a:r>
              <a:rPr lang="es-ES" sz="1800" dirty="0"/>
              <a:t>Un formulario permite que el visitante al sitio cargue datos y sean enviados al servidor. Es el medio ideal para registrar comentarios del visitante sobre el sitio, solicitar productos, sacar turnos etc.</a:t>
            </a:r>
          </a:p>
          <a:p>
            <a:endParaRPr lang="es-ES" sz="1800" dirty="0"/>
          </a:p>
          <a:p>
            <a:r>
              <a:rPr lang="es-ES" sz="1800" dirty="0"/>
              <a:t>De todos modos veremos que el lenguaje HTML solo tiene el objetivo de crear el formulario. El HTML no tiene la responsabilidad de registrar los datos en el servidor, esta actividad está delegada a un lenguaje que se ejecute en el servidor (PHP, ASP, </a:t>
            </a:r>
            <a:r>
              <a:rPr lang="es-ES" sz="1800" dirty="0" err="1"/>
              <a:t>ASP.Net</a:t>
            </a:r>
            <a:r>
              <a:rPr lang="es-ES" sz="1800" dirty="0"/>
              <a:t>, </a:t>
            </a:r>
            <a:r>
              <a:rPr lang="es-ES" sz="1800" dirty="0" err="1"/>
              <a:t>JSP,NodeJS</a:t>
            </a:r>
            <a:r>
              <a:rPr lang="es-ES" sz="1800" dirty="0"/>
              <a:t> etc.)</a:t>
            </a:r>
          </a:p>
          <a:p>
            <a:endParaRPr lang="es-ES" sz="1800" dirty="0"/>
          </a:p>
          <a:p>
            <a:r>
              <a:rPr lang="es-ES" sz="1800" dirty="0"/>
              <a:t>Para crear un formulario debemos utilizar el elemento </a:t>
            </a:r>
            <a:r>
              <a:rPr lang="es-ES" sz="1800" dirty="0" err="1"/>
              <a:t>form</a:t>
            </a:r>
            <a:r>
              <a:rPr lang="es-ES" sz="1800" dirty="0"/>
              <a:t>, que tiene marca de comienzo y fin. Dentro de la marca </a:t>
            </a:r>
            <a:r>
              <a:rPr lang="es-ES" sz="1800" dirty="0" err="1"/>
              <a:t>form</a:t>
            </a:r>
            <a:r>
              <a:rPr lang="es-ES" sz="1800" dirty="0"/>
              <a:t> veremos otros elementos para crear botones, editores de línea, cuadros de chequeo, radios de selección etc.</a:t>
            </a:r>
            <a:endParaRPr lang="es-CR" sz="1800" dirty="0"/>
          </a:p>
        </p:txBody>
      </p:sp>
    </p:spTree>
    <p:extLst>
      <p:ext uri="{BB962C8B-B14F-4D97-AF65-F5344CB8AC3E}">
        <p14:creationId xmlns:p14="http://schemas.microsoft.com/office/powerpoint/2010/main" val="148409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Apertura de un hipervínculo en otra pestaña del navegador.</a:t>
            </a:r>
            <a:endParaRPr lang="es-CR" sz="2700" dirty="0"/>
          </a:p>
        </p:txBody>
      </p:sp>
      <p:sp>
        <p:nvSpPr>
          <p:cNvPr id="3" name="Marcador de contenido 2"/>
          <p:cNvSpPr>
            <a:spLocks noGrp="1"/>
          </p:cNvSpPr>
          <p:nvPr>
            <p:ph idx="1"/>
          </p:nvPr>
        </p:nvSpPr>
        <p:spPr/>
        <p:txBody>
          <a:bodyPr/>
          <a:lstStyle/>
          <a:p>
            <a:endParaRPr lang="es-ES" sz="1800" dirty="0"/>
          </a:p>
          <a:p>
            <a:r>
              <a:rPr lang="es-ES" sz="1800" dirty="0"/>
              <a:t>El elemento &lt;a&gt; tiene una propiedad target que nos permite indicar que la referencia del recurso sea abierto en otra pestaña.</a:t>
            </a:r>
          </a:p>
          <a:p>
            <a:endParaRPr lang="es-ES" sz="1800" dirty="0"/>
          </a:p>
          <a:p>
            <a:r>
              <a:rPr lang="es-ES" sz="1800" dirty="0"/>
              <a:t>Esta propiedad se llama target y debemos asignarle el valor "_</a:t>
            </a:r>
            <a:r>
              <a:rPr lang="es-ES" sz="1800" dirty="0" err="1"/>
              <a:t>blank</a:t>
            </a:r>
            <a:r>
              <a:rPr lang="es-ES" sz="1800" dirty="0"/>
              <a:t>" para indicar que la página sea abierta en otra pestaña.</a:t>
            </a:r>
          </a:p>
          <a:p>
            <a:endParaRPr lang="es-CR" dirty="0"/>
          </a:p>
        </p:txBody>
      </p:sp>
      <p:pic>
        <p:nvPicPr>
          <p:cNvPr id="4" name="Imagen 3"/>
          <p:cNvPicPr>
            <a:picLocks noChangeAspect="1"/>
          </p:cNvPicPr>
          <p:nvPr/>
        </p:nvPicPr>
        <p:blipFill>
          <a:blip r:embed="rId2"/>
          <a:stretch>
            <a:fillRect/>
          </a:stretch>
        </p:blipFill>
        <p:spPr>
          <a:xfrm>
            <a:off x="931051" y="4426706"/>
            <a:ext cx="7281899" cy="426810"/>
          </a:xfrm>
          <a:prstGeom prst="rect">
            <a:avLst/>
          </a:prstGeom>
        </p:spPr>
      </p:pic>
    </p:spTree>
    <p:extLst>
      <p:ext uri="{BB962C8B-B14F-4D97-AF65-F5344CB8AC3E}">
        <p14:creationId xmlns:p14="http://schemas.microsoft.com/office/powerpoint/2010/main" val="864529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dirty="0"/>
              <a:t>Hipervínculo a un cliente de correo &lt;</a:t>
            </a:r>
            <a:r>
              <a:rPr lang="es-ES" cap="none" dirty="0"/>
              <a:t>a</a:t>
            </a:r>
            <a:r>
              <a:rPr lang="es-ES" dirty="0"/>
              <a:t>&gt;</a:t>
            </a:r>
            <a:endParaRPr lang="es-CR" dirty="0"/>
          </a:p>
        </p:txBody>
      </p:sp>
      <p:sp>
        <p:nvSpPr>
          <p:cNvPr id="3" name="Marcador de contenido 2"/>
          <p:cNvSpPr>
            <a:spLocks noGrp="1"/>
          </p:cNvSpPr>
          <p:nvPr>
            <p:ph idx="1"/>
          </p:nvPr>
        </p:nvSpPr>
        <p:spPr/>
        <p:txBody>
          <a:bodyPr/>
          <a:lstStyle/>
          <a:p>
            <a:r>
              <a:rPr lang="es-ES" sz="1800" dirty="0"/>
              <a:t>El elemento "a" permite direccionar un hipervínculo a un programa de envío de correos que tengamos configurado en nuestra computadora.</a:t>
            </a:r>
          </a:p>
          <a:p>
            <a:endParaRPr lang="es-ES" sz="1800" dirty="0"/>
          </a:p>
          <a:p>
            <a:r>
              <a:rPr lang="es-ES" sz="1800" dirty="0"/>
              <a:t>Cuando se presiona el enlace se abre el programa de envío de correos que tiene configurado el equipo y dispone como receptor del mensaje la dirección que configuramos en el propio enlace seguido de la palabra mailto:</a:t>
            </a:r>
          </a:p>
          <a:p>
            <a:pPr marL="0" indent="0">
              <a:buNone/>
            </a:pPr>
            <a:br>
              <a:rPr lang="es-ES" dirty="0"/>
            </a:br>
            <a:endParaRPr lang="es-CR" dirty="0"/>
          </a:p>
        </p:txBody>
      </p:sp>
      <p:pic>
        <p:nvPicPr>
          <p:cNvPr id="4" name="Imagen 3"/>
          <p:cNvPicPr>
            <a:picLocks noChangeAspect="1"/>
          </p:cNvPicPr>
          <p:nvPr/>
        </p:nvPicPr>
        <p:blipFill>
          <a:blip r:embed="rId2"/>
          <a:stretch>
            <a:fillRect/>
          </a:stretch>
        </p:blipFill>
        <p:spPr>
          <a:xfrm>
            <a:off x="2121681" y="4241220"/>
            <a:ext cx="4900639" cy="576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5413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Anclas llamadas desde la misma página.</a:t>
            </a:r>
            <a:endParaRPr lang="es-CR" dirty="0"/>
          </a:p>
        </p:txBody>
      </p:sp>
      <p:sp>
        <p:nvSpPr>
          <p:cNvPr id="3" name="Marcador de contenido 2"/>
          <p:cNvSpPr>
            <a:spLocks noGrp="1"/>
          </p:cNvSpPr>
          <p:nvPr>
            <p:ph idx="1"/>
          </p:nvPr>
        </p:nvSpPr>
        <p:spPr/>
        <p:txBody>
          <a:bodyPr/>
          <a:lstStyle/>
          <a:p>
            <a:endParaRPr lang="es-ES" sz="1800" dirty="0"/>
          </a:p>
          <a:p>
            <a:r>
              <a:rPr lang="es-ES" sz="1800" dirty="0"/>
              <a:t>Otra posibilidad que nos brinda el HTML es disponer una referencia dentro de la página para poder posteriormente disponer un hipervínculo a dicha marca.</a:t>
            </a:r>
          </a:p>
          <a:p>
            <a:endParaRPr lang="es-ES" sz="1800" dirty="0"/>
          </a:p>
          <a:p>
            <a:r>
              <a:rPr lang="es-ES" sz="1800" dirty="0"/>
              <a:t>Es una práctica común cuando queremos desplazarnos dentro de una página de gran tamaño. Se disponen hipervínculos a diferentes anclas.</a:t>
            </a:r>
          </a:p>
          <a:p>
            <a:endParaRPr lang="es-ES" dirty="0"/>
          </a:p>
          <a:p>
            <a:endParaRPr lang="es-CR" dirty="0"/>
          </a:p>
        </p:txBody>
      </p:sp>
    </p:spTree>
    <p:extLst>
      <p:ext uri="{BB962C8B-B14F-4D97-AF65-F5344CB8AC3E}">
        <p14:creationId xmlns:p14="http://schemas.microsoft.com/office/powerpoint/2010/main" val="3365680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Anclas llamadas desde la misma página.</a:t>
            </a:r>
            <a:endParaRPr lang="es-CR" dirty="0"/>
          </a:p>
        </p:txBody>
      </p:sp>
      <p:sp>
        <p:nvSpPr>
          <p:cNvPr id="3" name="Marcador de contenido 2"/>
          <p:cNvSpPr>
            <a:spLocks noGrp="1"/>
          </p:cNvSpPr>
          <p:nvPr>
            <p:ph idx="1"/>
          </p:nvPr>
        </p:nvSpPr>
        <p:spPr/>
        <p:txBody>
          <a:bodyPr/>
          <a:lstStyle/>
          <a:p>
            <a:r>
              <a:rPr lang="es-ES" sz="1800" dirty="0"/>
              <a:t>No debemos confundir un ancla con un hipervínculo, más allá que se utiliza el mismo elemento a. Para un ancla inicializamos la propiedad </a:t>
            </a:r>
            <a:r>
              <a:rPr lang="es-ES" sz="1800" dirty="0" err="1"/>
              <a:t>name</a:t>
            </a:r>
            <a:r>
              <a:rPr lang="es-ES" sz="1800" dirty="0"/>
              <a:t> con el nombre del ancla.</a:t>
            </a:r>
          </a:p>
          <a:p>
            <a:endParaRPr lang="es-ES" sz="1800" dirty="0"/>
          </a:p>
          <a:p>
            <a:r>
              <a:rPr lang="es-ES" sz="1800" dirty="0"/>
              <a:t>Un ancla se la define en una parte de la página que queremos que el operador llegue a partir de un hipervínculo.</a:t>
            </a:r>
          </a:p>
          <a:p>
            <a:endParaRPr lang="es-CR" dirty="0"/>
          </a:p>
        </p:txBody>
      </p:sp>
      <p:pic>
        <p:nvPicPr>
          <p:cNvPr id="4" name="Imagen 3"/>
          <p:cNvPicPr>
            <a:picLocks noChangeAspect="1"/>
          </p:cNvPicPr>
          <p:nvPr/>
        </p:nvPicPr>
        <p:blipFill>
          <a:blip r:embed="rId2"/>
          <a:stretch>
            <a:fillRect/>
          </a:stretch>
        </p:blipFill>
        <p:spPr>
          <a:xfrm>
            <a:off x="2208869" y="4279328"/>
            <a:ext cx="4726262" cy="644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1673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Anclas llamadas desde otra página.</a:t>
            </a:r>
            <a:endParaRPr lang="es-CR" dirty="0"/>
          </a:p>
        </p:txBody>
      </p:sp>
      <p:sp>
        <p:nvSpPr>
          <p:cNvPr id="3" name="Marcador de contenido 2"/>
          <p:cNvSpPr>
            <a:spLocks noGrp="1"/>
          </p:cNvSpPr>
          <p:nvPr>
            <p:ph idx="1"/>
          </p:nvPr>
        </p:nvSpPr>
        <p:spPr/>
        <p:txBody>
          <a:bodyPr/>
          <a:lstStyle/>
          <a:p>
            <a:r>
              <a:rPr lang="es-ES" sz="1800" dirty="0"/>
              <a:t>También es perfectamente válido la llamada a anclas desde otra página (no importa si se encuentra en el mismo sitio o en otro)</a:t>
            </a:r>
          </a:p>
          <a:p>
            <a:endParaRPr lang="es-ES" sz="1800" dirty="0"/>
          </a:p>
          <a:p>
            <a:r>
              <a:rPr lang="es-ES" sz="1800" dirty="0"/>
              <a:t>Debemos conocer el nombre de la página a llamar y el nombre del ancla.</a:t>
            </a:r>
          </a:p>
          <a:p>
            <a:endParaRPr lang="es-ES" sz="1800" dirty="0"/>
          </a:p>
          <a:p>
            <a:r>
              <a:rPr lang="es-ES" sz="1800" dirty="0"/>
              <a:t>Es decir luego del nombre de la página que llamamos disponemos el </a:t>
            </a:r>
            <a:r>
              <a:rPr lang="es-ES" sz="1800" dirty="0" err="1"/>
              <a:t>caracter</a:t>
            </a:r>
            <a:r>
              <a:rPr lang="es-ES" sz="1800" dirty="0"/>
              <a:t> # y seguidamente el nombre del ancla.</a:t>
            </a:r>
          </a:p>
          <a:p>
            <a:endParaRPr lang="es-ES" sz="1800" dirty="0"/>
          </a:p>
          <a:p>
            <a:r>
              <a:rPr lang="es-ES" sz="1800" dirty="0"/>
              <a:t>Confeccionemos dos página y que la primera llame a diferentes anclas definidas en la segunda</a:t>
            </a:r>
          </a:p>
          <a:p>
            <a:endParaRPr lang="es-CR" dirty="0"/>
          </a:p>
        </p:txBody>
      </p:sp>
    </p:spTree>
    <p:extLst>
      <p:ext uri="{BB962C8B-B14F-4D97-AF65-F5344CB8AC3E}">
        <p14:creationId xmlns:p14="http://schemas.microsoft.com/office/powerpoint/2010/main" val="36707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pic>
        <p:nvPicPr>
          <p:cNvPr id="1026" name="Picture 2" descr="http://librosweb.es/img/css/f110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9727" y="2358935"/>
            <a:ext cx="3824546" cy="2528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87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sp>
        <p:nvSpPr>
          <p:cNvPr id="3" name="Marcador de contenido 2"/>
          <p:cNvSpPr>
            <a:spLocks noGrp="1"/>
          </p:cNvSpPr>
          <p:nvPr>
            <p:ph idx="1"/>
          </p:nvPr>
        </p:nvSpPr>
        <p:spPr/>
        <p:txBody>
          <a:bodyPr>
            <a:normAutofit fontScale="92500" lnSpcReduction="20000"/>
          </a:bodyPr>
          <a:lstStyle/>
          <a:p>
            <a:r>
              <a:rPr lang="es-ES" dirty="0"/>
              <a:t>La propiedad action se inicializa con el nombre de la página que contiene el programa que procesará los datos en el servidor. Como no conocemos la sintaxis de un lenguaje de servidor almacené en este sitio una página codificada en PHP que recibe los datos del formulario y los imprime en una nueva página (recordar que en este curso no se ve como programar en el servidor).</a:t>
            </a:r>
          </a:p>
          <a:p>
            <a:endParaRPr lang="es-ES" dirty="0"/>
          </a:p>
          <a:p>
            <a:r>
              <a:rPr lang="es-ES" dirty="0"/>
              <a:t>La segunda propiedad que debemos inicializar es </a:t>
            </a:r>
            <a:r>
              <a:rPr lang="es-ES" dirty="0" err="1"/>
              <a:t>method</a:t>
            </a:r>
            <a:r>
              <a:rPr lang="es-ES" dirty="0"/>
              <a:t>. Esta propiedad puede almacenar únicamente dos valores (post o </a:t>
            </a:r>
            <a:r>
              <a:rPr lang="es-ES" dirty="0" err="1"/>
              <a:t>get</a:t>
            </a:r>
            <a:r>
              <a:rPr lang="es-ES" dirty="0"/>
              <a:t>).</a:t>
            </a:r>
          </a:p>
          <a:p>
            <a:endParaRPr lang="es-ES" dirty="0"/>
          </a:p>
          <a:p>
            <a:r>
              <a:rPr lang="es-ES" dirty="0"/>
              <a:t>Normalmente un formulario se envía mediante post (los datos se envían con el cuerpo del formulario) En caso de utilizar </a:t>
            </a:r>
            <a:r>
              <a:rPr lang="es-ES" dirty="0" err="1"/>
              <a:t>get</a:t>
            </a:r>
            <a:r>
              <a:rPr lang="es-ES" dirty="0"/>
              <a:t> los datos se envían en la cabecera de la petición de la página, utilizando el método </a:t>
            </a:r>
            <a:r>
              <a:rPr lang="es-ES" dirty="0" err="1"/>
              <a:t>get</a:t>
            </a:r>
            <a:r>
              <a:rPr lang="es-ES" dirty="0"/>
              <a:t> estamos limitados en la cantidad de datos a enviar, no así con el método post.</a:t>
            </a:r>
          </a:p>
        </p:txBody>
      </p:sp>
    </p:spTree>
    <p:extLst>
      <p:ext uri="{BB962C8B-B14F-4D97-AF65-F5344CB8AC3E}">
        <p14:creationId xmlns:p14="http://schemas.microsoft.com/office/powerpoint/2010/main" val="60446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a:t>
            </a:r>
          </a:p>
        </p:txBody>
      </p:sp>
      <p:sp>
        <p:nvSpPr>
          <p:cNvPr id="3" name="Marcador de contenido 2"/>
          <p:cNvSpPr>
            <a:spLocks noGrp="1"/>
          </p:cNvSpPr>
          <p:nvPr>
            <p:ph idx="1"/>
          </p:nvPr>
        </p:nvSpPr>
        <p:spPr/>
        <p:txBody>
          <a:bodyPr/>
          <a:lstStyle/>
          <a:p>
            <a:endParaRPr lang="es-CR" dirty="0"/>
          </a:p>
          <a:p>
            <a:r>
              <a:rPr lang="es-CR" sz="1800" dirty="0"/>
              <a:t>Este elemento nos permite introducir cuadros de texto y botones para subir datos al servidor.</a:t>
            </a:r>
          </a:p>
          <a:p>
            <a:r>
              <a:rPr lang="en-US" sz="1800" b="1" dirty="0"/>
              <a:t>&lt;input type="text" name="</a:t>
            </a:r>
            <a:r>
              <a:rPr lang="en-US" sz="1800" b="1" dirty="0" err="1"/>
              <a:t>nombre</a:t>
            </a:r>
            <a:r>
              <a:rPr lang="en-US" sz="1800" b="1" dirty="0"/>
              <a:t>" size="20"&gt;</a:t>
            </a:r>
          </a:p>
          <a:p>
            <a:r>
              <a:rPr lang="en-US" sz="1800" b="1" dirty="0"/>
              <a:t>&lt;input type="submit" value="</a:t>
            </a:r>
            <a:r>
              <a:rPr lang="en-US" sz="1800" b="1" dirty="0" err="1"/>
              <a:t>enviar</a:t>
            </a:r>
            <a:r>
              <a:rPr lang="en-US" sz="1800" b="1" dirty="0"/>
              <a:t>"&gt;</a:t>
            </a:r>
          </a:p>
          <a:p>
            <a:r>
              <a:rPr lang="en-US" sz="1800" b="1" dirty="0"/>
              <a:t>&lt;input type="reset" value="</a:t>
            </a:r>
            <a:r>
              <a:rPr lang="en-US" sz="1800" b="1" dirty="0" err="1"/>
              <a:t>borrar</a:t>
            </a:r>
            <a:r>
              <a:rPr lang="en-US" sz="1800" b="1" dirty="0"/>
              <a:t>"&gt;</a:t>
            </a:r>
          </a:p>
          <a:p>
            <a:r>
              <a:rPr lang="en-US" sz="1800" b="1" dirty="0"/>
              <a:t>&lt;input type="password" name="clave" size="12"&gt;</a:t>
            </a:r>
          </a:p>
          <a:p>
            <a:endParaRPr lang="en-US" dirty="0"/>
          </a:p>
          <a:p>
            <a:endParaRPr lang="es-CR" dirty="0"/>
          </a:p>
          <a:p>
            <a:endParaRPr lang="es-CR" dirty="0"/>
          </a:p>
        </p:txBody>
      </p:sp>
    </p:spTree>
    <p:extLst>
      <p:ext uri="{BB962C8B-B14F-4D97-AF65-F5344CB8AC3E}">
        <p14:creationId xmlns:p14="http://schemas.microsoft.com/office/powerpoint/2010/main" val="254913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a:t>
            </a:r>
          </a:p>
        </p:txBody>
      </p:sp>
      <p:sp>
        <p:nvSpPr>
          <p:cNvPr id="3" name="Marcador de contenido 2"/>
          <p:cNvSpPr>
            <a:spLocks noGrp="1"/>
          </p:cNvSpPr>
          <p:nvPr>
            <p:ph idx="1"/>
          </p:nvPr>
        </p:nvSpPr>
        <p:spPr/>
        <p:txBody>
          <a:bodyPr/>
          <a:lstStyle/>
          <a:p>
            <a:endParaRPr lang="en-US" sz="1800" dirty="0"/>
          </a:p>
          <a:p>
            <a:r>
              <a:rPr lang="en-US" sz="1800" b="1" dirty="0"/>
              <a:t>&lt;input type="password" name="clave" size="12"&gt;</a:t>
            </a:r>
          </a:p>
          <a:p>
            <a:pPr lvl="1"/>
            <a:r>
              <a:rPr lang="es-ES" dirty="0"/>
              <a:t>Utilizamos el mismo elemento input pero inicializamos la propiedad </a:t>
            </a:r>
            <a:r>
              <a:rPr lang="es-ES" dirty="0" err="1"/>
              <a:t>type</a:t>
            </a:r>
            <a:r>
              <a:rPr lang="es-ES" dirty="0"/>
              <a:t> con el valor "</a:t>
            </a:r>
            <a:r>
              <a:rPr lang="es-ES" dirty="0" err="1"/>
              <a:t>password</a:t>
            </a:r>
            <a:r>
              <a:rPr lang="es-ES" dirty="0"/>
              <a:t>", con esto logramos que cuando el visitante ingrese la clave se visualicen asteriscos en lugar de los caracteres que </a:t>
            </a:r>
            <a:r>
              <a:rPr lang="es-ES" dirty="0" err="1"/>
              <a:t>tipeamos</a:t>
            </a:r>
            <a:r>
              <a:rPr lang="es-ES" dirty="0"/>
              <a:t>.</a:t>
            </a:r>
          </a:p>
          <a:p>
            <a:pPr lvl="1"/>
            <a:endParaRPr lang="es-ES" dirty="0"/>
          </a:p>
          <a:p>
            <a:r>
              <a:rPr lang="en-US" sz="1800" b="1" dirty="0"/>
              <a:t>&lt;input type="reset" value="</a:t>
            </a:r>
            <a:r>
              <a:rPr lang="en-US" sz="1800" b="1" dirty="0" err="1"/>
              <a:t>borrar</a:t>
            </a:r>
            <a:r>
              <a:rPr lang="en-US" sz="1800" b="1" dirty="0"/>
              <a:t>"&gt;</a:t>
            </a:r>
          </a:p>
          <a:p>
            <a:pPr lvl="1"/>
            <a:r>
              <a:rPr lang="es-ES" dirty="0"/>
              <a:t>Es decir inicializamos la propiedad </a:t>
            </a:r>
            <a:r>
              <a:rPr lang="es-ES" dirty="0" err="1"/>
              <a:t>type</a:t>
            </a:r>
            <a:r>
              <a:rPr lang="es-ES" dirty="0"/>
              <a:t> con el valor "</a:t>
            </a:r>
            <a:r>
              <a:rPr lang="es-ES" dirty="0" err="1"/>
              <a:t>reset</a:t>
            </a:r>
            <a:r>
              <a:rPr lang="es-ES" dirty="0"/>
              <a:t>", con esto sabe el navegador que cuando dicho botón sea presionado debe borrar todos los controles de ingreso de datos de dicho formulario.</a:t>
            </a:r>
            <a:endParaRPr lang="en-US" dirty="0"/>
          </a:p>
          <a:p>
            <a:endParaRPr lang="es-CR" dirty="0"/>
          </a:p>
          <a:p>
            <a:endParaRPr lang="es-CR" dirty="0"/>
          </a:p>
        </p:txBody>
      </p:sp>
    </p:spTree>
    <p:extLst>
      <p:ext uri="{BB962C8B-B14F-4D97-AF65-F5344CB8AC3E}">
        <p14:creationId xmlns:p14="http://schemas.microsoft.com/office/powerpoint/2010/main" val="199596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 - </a:t>
            </a:r>
            <a:r>
              <a:rPr lang="es-CR" dirty="0" err="1"/>
              <a:t>text</a:t>
            </a:r>
            <a:r>
              <a:rPr lang="es-CR" dirty="0"/>
              <a:t>/</a:t>
            </a:r>
            <a:r>
              <a:rPr lang="es-CR" dirty="0" err="1"/>
              <a:t>password</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Los controles de tipo </a:t>
            </a:r>
            <a:r>
              <a:rPr lang="es-ES" sz="1800" dirty="0" err="1"/>
              <a:t>text</a:t>
            </a:r>
            <a:r>
              <a:rPr lang="es-ES" sz="1800" dirty="0"/>
              <a:t> y </a:t>
            </a:r>
            <a:r>
              <a:rPr lang="es-ES" sz="1800" dirty="0" err="1"/>
              <a:t>password</a:t>
            </a:r>
            <a:r>
              <a:rPr lang="es-ES" sz="1800" dirty="0"/>
              <a:t> pueden limitar la cantidad de caracteres que puede ingresar el usuario a partir de la propiedad </a:t>
            </a:r>
            <a:r>
              <a:rPr lang="es-ES" sz="1800" dirty="0" err="1"/>
              <a:t>maxlength</a:t>
            </a:r>
            <a:r>
              <a:rPr lang="es-ES" sz="1800" dirty="0"/>
              <a:t>.</a:t>
            </a:r>
          </a:p>
          <a:p>
            <a:endParaRPr lang="es-ES" sz="1800" dirty="0"/>
          </a:p>
          <a:p>
            <a:r>
              <a:rPr lang="es-ES" sz="1800" dirty="0"/>
              <a:t>Debemos asignarle un valor entero que indica hasta cuantos caracteres está permitido ingresar.</a:t>
            </a:r>
          </a:p>
          <a:p>
            <a:endParaRPr lang="es-ES" sz="1800" dirty="0"/>
          </a:p>
          <a:p>
            <a:r>
              <a:rPr lang="en-US" sz="1800" b="1" dirty="0"/>
              <a:t>&lt;input type="text" name="</a:t>
            </a:r>
            <a:r>
              <a:rPr lang="en-US" sz="1800" b="1" dirty="0" err="1"/>
              <a:t>nombre</a:t>
            </a:r>
            <a:r>
              <a:rPr lang="en-US" sz="1800" b="1" dirty="0"/>
              <a:t>" </a:t>
            </a:r>
            <a:r>
              <a:rPr lang="en-US" sz="1800" b="1" dirty="0" err="1"/>
              <a:t>maxlength</a:t>
            </a:r>
            <a:r>
              <a:rPr lang="en-US" sz="1800" b="1" dirty="0"/>
              <a:t>="20" size="20"&gt;</a:t>
            </a:r>
          </a:p>
          <a:p>
            <a:r>
              <a:rPr lang="en-US" sz="1800" b="1" dirty="0"/>
              <a:t>&lt;input type="password" name="clave" </a:t>
            </a:r>
            <a:r>
              <a:rPr lang="en-US" sz="1800" b="1" dirty="0" err="1"/>
              <a:t>maxlength</a:t>
            </a:r>
            <a:r>
              <a:rPr lang="en-US" sz="1800" b="1" dirty="0"/>
              <a:t>="12" size="12"&gt;</a:t>
            </a:r>
            <a:endParaRPr lang="es-CR" sz="1800" b="1" dirty="0"/>
          </a:p>
        </p:txBody>
      </p:sp>
    </p:spTree>
    <p:extLst>
      <p:ext uri="{BB962C8B-B14F-4D97-AF65-F5344CB8AC3E}">
        <p14:creationId xmlns:p14="http://schemas.microsoft.com/office/powerpoint/2010/main" val="1766750944"/>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2809</Words>
  <Application>Microsoft Office PowerPoint</Application>
  <PresentationFormat>Presentación en pantalla (4:3)</PresentationFormat>
  <Paragraphs>254</Paragraphs>
  <Slides>44</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44</vt:i4>
      </vt:variant>
    </vt:vector>
  </HeadingPairs>
  <TitlesOfParts>
    <vt:vector size="52" baseType="lpstr">
      <vt:lpstr>Arial</vt:lpstr>
      <vt:lpstr>Calibri</vt:lpstr>
      <vt:lpstr>Calibri Light</vt:lpstr>
      <vt:lpstr>Wingdings 2</vt:lpstr>
      <vt:lpstr>HDOfficeLightV0</vt:lpstr>
      <vt:lpstr>1_HDOfficeLightV0</vt:lpstr>
      <vt:lpstr>Blank</vt:lpstr>
      <vt:lpstr>Storyboard Layouts</vt:lpstr>
      <vt:lpstr>Presentación de PowerPoint</vt:lpstr>
      <vt:lpstr>Formularios</vt:lpstr>
      <vt:lpstr>Agenda</vt:lpstr>
      <vt:lpstr>Formularios</vt:lpstr>
      <vt:lpstr>Formularios</vt:lpstr>
      <vt:lpstr>Formularios</vt:lpstr>
      <vt:lpstr>Inputs</vt:lpstr>
      <vt:lpstr>Inputs</vt:lpstr>
      <vt:lpstr>Inputs - text/password</vt:lpstr>
      <vt:lpstr>Textarea</vt:lpstr>
      <vt:lpstr>Inputs - text/password/textarea y readonly</vt:lpstr>
      <vt:lpstr>Inputs - text/password/textarea y readonly</vt:lpstr>
      <vt:lpstr>Label</vt:lpstr>
      <vt:lpstr>Formulario - input type="checkbox"</vt:lpstr>
      <vt:lpstr>Formulario - input type="radio"</vt:lpstr>
      <vt:lpstr>Formulario - select (cuadro de selección individual)</vt:lpstr>
      <vt:lpstr>Formulario - select (cuadro de selección múltiple)</vt:lpstr>
      <vt:lpstr>Formulario - select (cuadro de selección múltiple)</vt:lpstr>
      <vt:lpstr>Formulario - select (agrupamiento de opciones)</vt:lpstr>
      <vt:lpstr>Formulario - button</vt:lpstr>
      <vt:lpstr>Video HTML</vt:lpstr>
      <vt:lpstr>Video HTML</vt:lpstr>
      <vt:lpstr>Audio HTML</vt:lpstr>
      <vt:lpstr>Audio HTML</vt:lpstr>
      <vt:lpstr>Iframe</vt:lpstr>
      <vt:lpstr>Iframe</vt:lpstr>
      <vt:lpstr>DIV</vt:lpstr>
      <vt:lpstr>Lista ordenada (&lt;ol&gt;)</vt:lpstr>
      <vt:lpstr> Lista no ordenada (&lt;ul&gt;)</vt:lpstr>
      <vt:lpstr>Lista de definiciones (&lt;dl&gt;)</vt:lpstr>
      <vt:lpstr>&lt;table&gt;&lt;tr&gt;&lt;td&gt;</vt:lpstr>
      <vt:lpstr>&lt;table&gt;&lt;tr&gt;&lt;td&gt;</vt:lpstr>
      <vt:lpstr>Hipervínculo &lt;a&gt;</vt:lpstr>
      <vt:lpstr>Hipervínculo a otra página del mismo sitio &lt;a&gt;</vt:lpstr>
      <vt:lpstr>Hipervínculo a otro sitio de internet &lt;a&gt;</vt:lpstr>
      <vt:lpstr>Imágenes dentro de una página &lt;img&gt;</vt:lpstr>
      <vt:lpstr>Imágenes dentro de una página &lt;img&gt;</vt:lpstr>
      <vt:lpstr>Hipervínculo mediante una imagen &lt;a&gt; y &lt;img&gt;</vt:lpstr>
      <vt:lpstr>Hipervínculo mediante una imagen &lt;a&gt; y &lt;img&gt;</vt:lpstr>
      <vt:lpstr>Apertura de un hipervínculo en otra pestaña del navegador.</vt:lpstr>
      <vt:lpstr>Hipervínculo a un cliente de correo &lt;a&gt;</vt:lpstr>
      <vt:lpstr>Anclas llamadas desde la misma página.</vt:lpstr>
      <vt:lpstr>Anclas llamadas desde la misma página.</vt:lpstr>
      <vt:lpstr> Anclas llamadas desde otra página.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29</cp:revision>
  <dcterms:created xsi:type="dcterms:W3CDTF">2016-01-04T17:43:21Z</dcterms:created>
  <dcterms:modified xsi:type="dcterms:W3CDTF">2018-05-23T17:05:08Z</dcterms:modified>
</cp:coreProperties>
</file>