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61768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213475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AEA25F-1AAC-4353-ACAD-5EEA67E0330D}"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74114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76073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AEA25F-1AAC-4353-ACAD-5EEA67E0330D}"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06196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2119324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68629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29884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370880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9075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246457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31821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421242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130165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13777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7C801-615C-4BFF-9483-22E1B1F47A8D}"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4372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27C801-615C-4BFF-9483-22E1B1F47A8D}" type="datetimeFigureOut">
              <a:rPr lang="en-IN" smtClean="0"/>
              <a:pPr/>
              <a:t>25-03-2022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AEA25F-1AAC-4353-ACAD-5EEA67E0330D}" type="slidenum">
              <a:rPr lang="en-IN" smtClean="0"/>
              <a:pPr/>
              <a:t>‹#›</a:t>
            </a:fld>
            <a:endParaRPr lang="en-IN"/>
          </a:p>
        </p:txBody>
      </p:sp>
    </p:spTree>
    <p:extLst>
      <p:ext uri="{BB962C8B-B14F-4D97-AF65-F5344CB8AC3E}">
        <p14:creationId xmlns:p14="http://schemas.microsoft.com/office/powerpoint/2010/main" xmlns="" val="34981826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11E78-54D7-403D-80A4-31B32BE2C39D}"/>
              </a:ext>
            </a:extLst>
          </p:cNvPr>
          <p:cNvSpPr>
            <a:spLocks noGrp="1"/>
          </p:cNvSpPr>
          <p:nvPr>
            <p:ph type="ctrTitle"/>
          </p:nvPr>
        </p:nvSpPr>
        <p:spPr>
          <a:xfrm>
            <a:off x="1866469" y="586681"/>
            <a:ext cx="8625318" cy="1408371"/>
          </a:xfrm>
        </p:spPr>
        <p:txBody>
          <a:bodyPr>
            <a:normAutofit fontScale="90000"/>
          </a:bodyPr>
          <a:lstStyle/>
          <a:p>
            <a:r>
              <a:rPr lang="en-US" sz="4400" b="1" dirty="0">
                <a:solidFill>
                  <a:schemeClr val="tx1"/>
                </a:solidFill>
                <a:latin typeface="Abadi" panose="020B0604020104020204" pitchFamily="34" charset="0"/>
              </a:rPr>
              <a:t>DBMS Mini Project Review </a:t>
            </a:r>
            <a:r>
              <a:rPr lang="en-US" dirty="0"/>
              <a:t/>
            </a:r>
            <a:br>
              <a:rPr lang="en-US" dirty="0"/>
            </a:br>
            <a:endParaRPr lang="en-IN" dirty="0"/>
          </a:p>
        </p:txBody>
      </p:sp>
      <p:sp>
        <p:nvSpPr>
          <p:cNvPr id="3" name="Subtitle 2">
            <a:extLst>
              <a:ext uri="{FF2B5EF4-FFF2-40B4-BE49-F238E27FC236}">
                <a16:creationId xmlns:a16="http://schemas.microsoft.com/office/drawing/2014/main" xmlns="" id="{F1CFF0A6-3BB0-4878-89AC-0A7C57F1EEF6}"/>
              </a:ext>
            </a:extLst>
          </p:cNvPr>
          <p:cNvSpPr>
            <a:spLocks noGrp="1"/>
          </p:cNvSpPr>
          <p:nvPr>
            <p:ph type="subTitle" idx="1"/>
          </p:nvPr>
        </p:nvSpPr>
        <p:spPr>
          <a:xfrm>
            <a:off x="1866469" y="2351688"/>
            <a:ext cx="9646657" cy="1600438"/>
          </a:xfrm>
        </p:spPr>
        <p:txBody>
          <a:bodyPr>
            <a:noAutofit/>
          </a:bodyPr>
          <a:lstStyle/>
          <a:p>
            <a:r>
              <a:rPr lang="en-US" sz="5000" dirty="0">
                <a:solidFill>
                  <a:schemeClr val="tx1"/>
                </a:solidFill>
                <a:latin typeface="Abadi" panose="020B0604020104020204" pitchFamily="34" charset="0"/>
              </a:rPr>
              <a:t>Title: </a:t>
            </a:r>
            <a:r>
              <a:rPr lang="en-US" sz="5000" b="1" dirty="0">
                <a:solidFill>
                  <a:schemeClr val="tx1"/>
                </a:solidFill>
                <a:latin typeface="Abadi" panose="020B0604020104020204" pitchFamily="34" charset="0"/>
              </a:rPr>
              <a:t>Student Attendance Management System </a:t>
            </a:r>
            <a:endParaRPr lang="en-IN" sz="5000" b="1" dirty="0">
              <a:solidFill>
                <a:schemeClr val="tx1"/>
              </a:solidFill>
              <a:latin typeface="Abadi" panose="020B0604020104020204" pitchFamily="34" charset="0"/>
            </a:endParaRPr>
          </a:p>
        </p:txBody>
      </p:sp>
      <p:sp>
        <p:nvSpPr>
          <p:cNvPr id="4" name="TextBox 3">
            <a:extLst>
              <a:ext uri="{FF2B5EF4-FFF2-40B4-BE49-F238E27FC236}">
                <a16:creationId xmlns:a16="http://schemas.microsoft.com/office/drawing/2014/main" xmlns="" id="{B7B72468-161D-4DEF-A8F3-31C5554359AD}"/>
              </a:ext>
            </a:extLst>
          </p:cNvPr>
          <p:cNvSpPr txBox="1"/>
          <p:nvPr/>
        </p:nvSpPr>
        <p:spPr>
          <a:xfrm>
            <a:off x="1866469" y="4308763"/>
            <a:ext cx="4409640" cy="1261884"/>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Team Details:</a:t>
            </a:r>
          </a:p>
          <a:p>
            <a:r>
              <a:rPr lang="en-US" dirty="0">
                <a:latin typeface="Calibri" panose="020F0502020204030204" pitchFamily="34" charset="0"/>
                <a:cs typeface="Calibri" panose="020F0502020204030204" pitchFamily="34" charset="0"/>
              </a:rPr>
              <a:t>Name: </a:t>
            </a:r>
            <a:r>
              <a:rPr lang="en-US" b="1" dirty="0" err="1">
                <a:latin typeface="Calibri" panose="020F0502020204030204" pitchFamily="34" charset="0"/>
                <a:cs typeface="Calibri" panose="020F0502020204030204" pitchFamily="34" charset="0"/>
              </a:rPr>
              <a:t>Krubasagare</a:t>
            </a: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K      </a:t>
            </a:r>
            <a:r>
              <a:rPr lang="en-US" dirty="0" smtClean="0">
                <a:latin typeface="Calibri" panose="020F0502020204030204" pitchFamily="34" charset="0"/>
                <a:cs typeface="Calibri" panose="020F0502020204030204" pitchFamily="34" charset="0"/>
              </a:rPr>
              <a:t>USN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1CR19IS185</a:t>
            </a:r>
          </a:p>
          <a:p>
            <a:r>
              <a:rPr lang="en-US" dirty="0">
                <a:latin typeface="Calibri" panose="020F0502020204030204" pitchFamily="34" charset="0"/>
                <a:cs typeface="Calibri" panose="020F0502020204030204" pitchFamily="34" charset="0"/>
              </a:rPr>
              <a:t>Name: </a:t>
            </a:r>
            <a:r>
              <a:rPr lang="en-US" b="1" dirty="0">
                <a:latin typeface="Calibri" panose="020F0502020204030204" pitchFamily="34" charset="0"/>
                <a:cs typeface="Calibri" panose="020F0502020204030204" pitchFamily="34" charset="0"/>
              </a:rPr>
              <a:t>Ronald Ryan. G    </a:t>
            </a:r>
            <a:r>
              <a:rPr lang="en-US" dirty="0">
                <a:latin typeface="Calibri" panose="020F0502020204030204" pitchFamily="34" charset="0"/>
                <a:cs typeface="Calibri" panose="020F0502020204030204" pitchFamily="34" charset="0"/>
              </a:rPr>
              <a:t>USN: </a:t>
            </a:r>
            <a:r>
              <a:rPr lang="en-US" b="1" dirty="0">
                <a:latin typeface="Calibri" panose="020F0502020204030204" pitchFamily="34" charset="0"/>
                <a:cs typeface="Calibri" panose="020F0502020204030204" pitchFamily="34" charset="0"/>
              </a:rPr>
              <a:t>1CR19IS121</a:t>
            </a:r>
          </a:p>
          <a:p>
            <a:r>
              <a:rPr lang="en-US" dirty="0">
                <a:latin typeface="Calibri" panose="020F0502020204030204" pitchFamily="34" charset="0"/>
                <a:cs typeface="Calibri" panose="020F0502020204030204" pitchFamily="34" charset="0"/>
              </a:rPr>
              <a:t>Name: </a:t>
            </a:r>
            <a:r>
              <a:rPr lang="en-US" b="1" dirty="0">
                <a:latin typeface="Calibri" panose="020F0502020204030204" pitchFamily="34" charset="0"/>
                <a:cs typeface="Calibri" panose="020F0502020204030204" pitchFamily="34" charset="0"/>
              </a:rPr>
              <a:t>Puneeth. S            </a:t>
            </a:r>
            <a:r>
              <a:rPr lang="en-US" dirty="0">
                <a:latin typeface="Calibri" panose="020F0502020204030204" pitchFamily="34" charset="0"/>
                <a:cs typeface="Calibri" panose="020F0502020204030204" pitchFamily="34" charset="0"/>
              </a:rPr>
              <a:t>USN: </a:t>
            </a:r>
            <a:r>
              <a:rPr lang="en-US" b="1" dirty="0">
                <a:latin typeface="Calibri" panose="020F0502020204030204" pitchFamily="34" charset="0"/>
                <a:cs typeface="Calibri" panose="020F0502020204030204" pitchFamily="34" charset="0"/>
              </a:rPr>
              <a:t>1CR19IS110</a:t>
            </a:r>
            <a:endParaRPr lang="en-IN"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535811FE-5537-45E0-A8C1-C81857FB6DC2}"/>
              </a:ext>
            </a:extLst>
          </p:cNvPr>
          <p:cNvSpPr txBox="1"/>
          <p:nvPr/>
        </p:nvSpPr>
        <p:spPr>
          <a:xfrm>
            <a:off x="7917439" y="4308764"/>
            <a:ext cx="3703061" cy="1600438"/>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Faculty Coordinator:</a:t>
            </a:r>
          </a:p>
          <a:p>
            <a:r>
              <a:rPr lang="en-US" sz="2000" b="1" dirty="0" smtClean="0">
                <a:latin typeface="Calibri" panose="020F0502020204030204" pitchFamily="34" charset="0"/>
                <a:cs typeface="Calibri" panose="020F0502020204030204" pitchFamily="34" charset="0"/>
              </a:rPr>
              <a:t>Ms. </a:t>
            </a:r>
            <a:r>
              <a:rPr lang="en-US" sz="2000" b="1" dirty="0" err="1">
                <a:latin typeface="Calibri" panose="020F0502020204030204" pitchFamily="34" charset="0"/>
                <a:cs typeface="Calibri" panose="020F0502020204030204" pitchFamily="34" charset="0"/>
              </a:rPr>
              <a:t>Vyshali</a:t>
            </a:r>
            <a:r>
              <a:rPr lang="en-US" sz="2000" b="1" dirty="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Rao</a:t>
            </a:r>
            <a:r>
              <a:rPr lang="en-US" sz="2000" b="1" dirty="0" smtClean="0">
                <a:latin typeface="Calibri" panose="020F0502020204030204" pitchFamily="34" charset="0"/>
                <a:cs typeface="Calibri" panose="020F0502020204030204" pitchFamily="34" charset="0"/>
              </a:rPr>
              <a:t> K P</a:t>
            </a: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Assistant professor Department of Information Science.</a:t>
            </a:r>
          </a:p>
          <a:p>
            <a:endParaRPr lang="en-IN" dirty="0"/>
          </a:p>
        </p:txBody>
      </p:sp>
    </p:spTree>
    <p:extLst>
      <p:ext uri="{BB962C8B-B14F-4D97-AF65-F5344CB8AC3E}">
        <p14:creationId xmlns:p14="http://schemas.microsoft.com/office/powerpoint/2010/main" xmlns="" val="1626262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A1981-9EC8-4BA0-8A42-9DD4C69A6D9F}"/>
              </a:ext>
            </a:extLst>
          </p:cNvPr>
          <p:cNvSpPr>
            <a:spLocks noGrp="1"/>
          </p:cNvSpPr>
          <p:nvPr>
            <p:ph type="title"/>
          </p:nvPr>
        </p:nvSpPr>
        <p:spPr>
          <a:xfrm>
            <a:off x="2322780" y="651406"/>
            <a:ext cx="8911687" cy="692072"/>
          </a:xfrm>
        </p:spPr>
        <p:txBody>
          <a:bodyPr>
            <a:normAutofit fontScale="90000"/>
          </a:bodyPr>
          <a:lstStyle/>
          <a:p>
            <a:r>
              <a:rPr lang="en-US" sz="4400" b="1" dirty="0">
                <a:latin typeface="Abadi" panose="020B0604020104020204" pitchFamily="34" charset="0"/>
              </a:rPr>
              <a:t>Proposed Methodology</a:t>
            </a:r>
            <a:r>
              <a:rPr lang="en-US" sz="3600" dirty="0">
                <a:latin typeface="Abadi" panose="020B0604020104020204" pitchFamily="34" charset="0"/>
              </a:rPr>
              <a:t/>
            </a:r>
            <a:br>
              <a:rPr lang="en-US" sz="3600" dirty="0">
                <a:latin typeface="Abadi" panose="020B0604020104020204" pitchFamily="34" charset="0"/>
              </a:rPr>
            </a:br>
            <a:endParaRPr lang="en-IN" dirty="0"/>
          </a:p>
        </p:txBody>
      </p:sp>
      <p:sp>
        <p:nvSpPr>
          <p:cNvPr id="3" name="Content Placeholder 2">
            <a:extLst>
              <a:ext uri="{FF2B5EF4-FFF2-40B4-BE49-F238E27FC236}">
                <a16:creationId xmlns:a16="http://schemas.microsoft.com/office/drawing/2014/main" xmlns="" id="{B46D827D-4B00-4B5D-AD97-2A333C97C767}"/>
              </a:ext>
            </a:extLst>
          </p:cNvPr>
          <p:cNvSpPr>
            <a:spLocks noGrp="1"/>
          </p:cNvSpPr>
          <p:nvPr>
            <p:ph idx="1"/>
          </p:nvPr>
        </p:nvSpPr>
        <p:spPr>
          <a:xfrm>
            <a:off x="2322781" y="1507959"/>
            <a:ext cx="9236874" cy="5001126"/>
          </a:xfrm>
        </p:spPr>
        <p:txBody>
          <a:bodyPr>
            <a:noAutofit/>
          </a:bodyPr>
          <a:lstStyle/>
          <a:p>
            <a:pPr marL="0" indent="0">
              <a:buNone/>
            </a:pPr>
            <a:r>
              <a:rPr lang="en-IN" b="1" dirty="0">
                <a:latin typeface="Abadi" panose="020B0604020104020204" pitchFamily="34" charset="0"/>
              </a:rPr>
              <a:t>Signup Section</a:t>
            </a:r>
          </a:p>
          <a:p>
            <a:pPr marL="0" indent="0">
              <a:buNone/>
            </a:pPr>
            <a:r>
              <a:rPr lang="en-IN" dirty="0">
                <a:latin typeface="Abadi" panose="020B0604020104020204" pitchFamily="34" charset="0"/>
              </a:rPr>
              <a:t>This section provides the New Faculty who have not registered yet, they can Signup with the required fields. Every field must be required to signup. Then, As soon as the signup is done the following email and password will be automated, as that will appear in the login section so as to reduce time</a:t>
            </a:r>
          </a:p>
          <a:p>
            <a:pPr marL="0" indent="0">
              <a:buNone/>
            </a:pPr>
            <a:endParaRPr lang="en-IN" dirty="0">
              <a:latin typeface="Abadi" panose="020B0604020104020204" pitchFamily="34" charset="0"/>
            </a:endParaRPr>
          </a:p>
          <a:p>
            <a:pPr marL="0" indent="0">
              <a:buNone/>
            </a:pPr>
            <a:r>
              <a:rPr lang="en-IN" b="1" dirty="0">
                <a:latin typeface="Abadi" panose="020B0604020104020204" pitchFamily="34" charset="0"/>
              </a:rPr>
              <a:t>STUDENT DASHBOARD</a:t>
            </a:r>
          </a:p>
          <a:p>
            <a:pPr marL="0" indent="0">
              <a:buNone/>
            </a:pPr>
            <a:r>
              <a:rPr lang="en-IN" dirty="0">
                <a:latin typeface="Abadi" panose="020B0604020104020204" pitchFamily="34" charset="0"/>
              </a:rPr>
              <a:t>The Student will have the permission to Check their Attendance, Performance with Graphical representation of Bar Chart Based Subject Wise with Subject Code and their University Seat Number </a:t>
            </a:r>
            <a:r>
              <a:rPr lang="en-IN" dirty="0" err="1">
                <a:latin typeface="Abadi" panose="020B0604020104020204" pitchFamily="34" charset="0"/>
              </a:rPr>
              <a:t>a.k.a</a:t>
            </a:r>
            <a:r>
              <a:rPr lang="en-IN" dirty="0">
                <a:latin typeface="Abadi" panose="020B0604020104020204" pitchFamily="34" charset="0"/>
              </a:rPr>
              <a:t> USN.</a:t>
            </a:r>
          </a:p>
          <a:p>
            <a:pPr marL="0" indent="0">
              <a:buNone/>
            </a:pPr>
            <a:endParaRPr lang="en-IN" dirty="0">
              <a:latin typeface="Abadi" panose="020B0604020104020204" pitchFamily="34" charset="0"/>
            </a:endParaRPr>
          </a:p>
          <a:p>
            <a:pPr marL="0" indent="0">
              <a:buNone/>
            </a:pPr>
            <a:r>
              <a:rPr lang="en-IN" b="1" dirty="0">
                <a:latin typeface="Abadi" panose="020B0604020104020204" pitchFamily="34" charset="0"/>
              </a:rPr>
              <a:t>FACULTY DASHBOARD</a:t>
            </a:r>
          </a:p>
          <a:p>
            <a:pPr marL="0" indent="0">
              <a:buNone/>
            </a:pPr>
            <a:r>
              <a:rPr lang="en-IN" dirty="0">
                <a:latin typeface="Abadi" panose="020B0604020104020204" pitchFamily="34" charset="0"/>
              </a:rPr>
              <a:t>The faculty have to login before, to access all the modules inside the Application. After Login, He/ She must need to create the class to take the attendance, the Dialogue or Prompt appears on screen As He/ She click on the + from the session.</a:t>
            </a:r>
          </a:p>
        </p:txBody>
      </p:sp>
    </p:spTree>
    <p:extLst>
      <p:ext uri="{BB962C8B-B14F-4D97-AF65-F5344CB8AC3E}">
        <p14:creationId xmlns:p14="http://schemas.microsoft.com/office/powerpoint/2010/main" xmlns="" val="506657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A1981-9EC8-4BA0-8A42-9DD4C69A6D9F}"/>
              </a:ext>
            </a:extLst>
          </p:cNvPr>
          <p:cNvSpPr>
            <a:spLocks noGrp="1"/>
          </p:cNvSpPr>
          <p:nvPr>
            <p:ph type="title"/>
          </p:nvPr>
        </p:nvSpPr>
        <p:spPr>
          <a:xfrm>
            <a:off x="1640155" y="651406"/>
            <a:ext cx="8911687" cy="692072"/>
          </a:xfrm>
        </p:spPr>
        <p:txBody>
          <a:bodyPr>
            <a:normAutofit fontScale="90000"/>
          </a:bodyPr>
          <a:lstStyle/>
          <a:p>
            <a:pPr algn="ctr"/>
            <a:r>
              <a:rPr lang="en-US" sz="3300" b="1" dirty="0">
                <a:latin typeface="Abadi" panose="020B0604020104020204" pitchFamily="34" charset="0"/>
              </a:rPr>
              <a:t>Entity Relationship Diagram</a:t>
            </a:r>
            <a:r>
              <a:rPr lang="en-US" sz="3600" dirty="0">
                <a:latin typeface="Abadi" panose="020B0604020104020204" pitchFamily="34" charset="0"/>
              </a:rPr>
              <a:t/>
            </a:r>
            <a:br>
              <a:rPr lang="en-US" sz="3600" dirty="0">
                <a:latin typeface="Abadi" panose="020B0604020104020204" pitchFamily="34" charset="0"/>
              </a:rPr>
            </a:br>
            <a:endParaRPr lang="en-IN" dirty="0"/>
          </a:p>
        </p:txBody>
      </p:sp>
      <p:pic>
        <p:nvPicPr>
          <p:cNvPr id="8" name="Content Placeholder 7" descr="WhatsApp Image 2022-03-24 at 12.19.33 PM.jpeg"/>
          <p:cNvPicPr>
            <a:picLocks noGrp="1" noChangeAspect="1"/>
          </p:cNvPicPr>
          <p:nvPr>
            <p:ph idx="1"/>
          </p:nvPr>
        </p:nvPicPr>
        <p:blipFill>
          <a:blip r:embed="rId2"/>
          <a:stretch>
            <a:fillRect/>
          </a:stretch>
        </p:blipFill>
        <p:spPr>
          <a:xfrm>
            <a:off x="7247973" y="2160105"/>
            <a:ext cx="4275895" cy="2850596"/>
          </a:xfrm>
        </p:spPr>
      </p:pic>
      <p:pic>
        <p:nvPicPr>
          <p:cNvPr id="9" name="Picture 8" descr="WhatsApp Image 2022-03-24 at 11.58.21 AM.jpeg"/>
          <p:cNvPicPr>
            <a:picLocks noChangeAspect="1"/>
          </p:cNvPicPr>
          <p:nvPr/>
        </p:nvPicPr>
        <p:blipFill>
          <a:blip r:embed="rId3"/>
          <a:stretch>
            <a:fillRect/>
          </a:stretch>
        </p:blipFill>
        <p:spPr>
          <a:xfrm>
            <a:off x="1080551" y="1562314"/>
            <a:ext cx="6009361" cy="4566278"/>
          </a:xfrm>
          <a:prstGeom prst="rect">
            <a:avLst/>
          </a:prstGeom>
        </p:spPr>
      </p:pic>
    </p:spTree>
    <p:extLst>
      <p:ext uri="{BB962C8B-B14F-4D97-AF65-F5344CB8AC3E}">
        <p14:creationId xmlns:p14="http://schemas.microsoft.com/office/powerpoint/2010/main" xmlns="" val="291784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54C5E-06AD-4C65-B1A1-5ABEA8A088BF}"/>
              </a:ext>
            </a:extLst>
          </p:cNvPr>
          <p:cNvSpPr>
            <a:spLocks noGrp="1"/>
          </p:cNvSpPr>
          <p:nvPr>
            <p:ph type="title"/>
          </p:nvPr>
        </p:nvSpPr>
        <p:spPr>
          <a:xfrm>
            <a:off x="2592925" y="624110"/>
            <a:ext cx="8911687" cy="802908"/>
          </a:xfrm>
        </p:spPr>
        <p:txBody>
          <a:bodyPr>
            <a:normAutofit/>
          </a:bodyPr>
          <a:lstStyle/>
          <a:p>
            <a:r>
              <a:rPr lang="en-IN" sz="4400" b="1" dirty="0" smtClean="0">
                <a:latin typeface="Abadi" panose="020B0604020104020204" pitchFamily="34" charset="0"/>
              </a:rPr>
              <a:t>Schema Diagram</a:t>
            </a:r>
            <a:endParaRPr lang="en-IN" dirty="0"/>
          </a:p>
        </p:txBody>
      </p:sp>
      <p:pic>
        <p:nvPicPr>
          <p:cNvPr id="4" name="Content Placeholder 3" descr="Screenshot (16).png"/>
          <p:cNvPicPr>
            <a:picLocks noGrp="1" noChangeAspect="1"/>
          </p:cNvPicPr>
          <p:nvPr>
            <p:ph idx="1"/>
          </p:nvPr>
        </p:nvPicPr>
        <p:blipFill>
          <a:blip r:embed="rId2"/>
          <a:stretch>
            <a:fillRect/>
          </a:stretch>
        </p:blipFill>
        <p:spPr>
          <a:xfrm>
            <a:off x="3651215" y="1746165"/>
            <a:ext cx="5307256" cy="4496989"/>
          </a:xfrm>
        </p:spPr>
      </p:pic>
    </p:spTree>
    <p:extLst>
      <p:ext uri="{BB962C8B-B14F-4D97-AF65-F5344CB8AC3E}">
        <p14:creationId xmlns:p14="http://schemas.microsoft.com/office/powerpoint/2010/main" xmlns="" val="428223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6" name="Content Placeholder 5" descr="src1.png"/>
          <p:cNvPicPr>
            <a:picLocks noGrp="1" noChangeAspect="1"/>
          </p:cNvPicPr>
          <p:nvPr>
            <p:ph idx="1"/>
          </p:nvPr>
        </p:nvPicPr>
        <p:blipFill>
          <a:blip r:embed="rId2"/>
          <a:stretch>
            <a:fillRect/>
          </a:stretch>
        </p:blipFill>
        <p:spPr>
          <a:xfrm>
            <a:off x="2639200" y="1314030"/>
            <a:ext cx="6438539" cy="528693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src2.png"/>
          <p:cNvPicPr>
            <a:picLocks noGrp="1" noChangeAspect="1"/>
          </p:cNvPicPr>
          <p:nvPr>
            <p:ph idx="1"/>
          </p:nvPr>
        </p:nvPicPr>
        <p:blipFill>
          <a:blip r:embed="rId2"/>
          <a:stretch>
            <a:fillRect/>
          </a:stretch>
        </p:blipFill>
        <p:spPr>
          <a:xfrm>
            <a:off x="2637183" y="1358999"/>
            <a:ext cx="8945218" cy="526846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6" name="Content Placeholder 5" descr="src3.png"/>
          <p:cNvPicPr>
            <a:picLocks noGrp="1" noChangeAspect="1"/>
          </p:cNvPicPr>
          <p:nvPr>
            <p:ph idx="1"/>
          </p:nvPr>
        </p:nvPicPr>
        <p:blipFill>
          <a:blip r:embed="rId2"/>
          <a:stretch>
            <a:fillRect/>
          </a:stretch>
        </p:blipFill>
        <p:spPr>
          <a:xfrm>
            <a:off x="2579292" y="1351721"/>
            <a:ext cx="8353792" cy="483842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src4.png"/>
          <p:cNvPicPr>
            <a:picLocks noGrp="1" noChangeAspect="1"/>
          </p:cNvPicPr>
          <p:nvPr>
            <p:ph idx="1"/>
          </p:nvPr>
        </p:nvPicPr>
        <p:blipFill>
          <a:blip r:embed="rId2"/>
          <a:stretch>
            <a:fillRect/>
          </a:stretch>
        </p:blipFill>
        <p:spPr>
          <a:xfrm>
            <a:off x="2700469" y="1323759"/>
            <a:ext cx="5462870" cy="515793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src5.png"/>
          <p:cNvPicPr>
            <a:picLocks noGrp="1" noChangeAspect="1"/>
          </p:cNvPicPr>
          <p:nvPr>
            <p:ph idx="1"/>
          </p:nvPr>
        </p:nvPicPr>
        <p:blipFill>
          <a:blip r:embed="rId2"/>
          <a:stretch>
            <a:fillRect/>
          </a:stretch>
        </p:blipFill>
        <p:spPr>
          <a:xfrm>
            <a:off x="2697900" y="1377937"/>
            <a:ext cx="9170903" cy="493009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src6.png"/>
          <p:cNvPicPr>
            <a:picLocks noGrp="1" noChangeAspect="1"/>
          </p:cNvPicPr>
          <p:nvPr>
            <p:ph idx="1"/>
          </p:nvPr>
        </p:nvPicPr>
        <p:blipFill>
          <a:blip r:embed="rId2"/>
          <a:stretch>
            <a:fillRect/>
          </a:stretch>
        </p:blipFill>
        <p:spPr>
          <a:xfrm>
            <a:off x="2705359" y="1329026"/>
            <a:ext cx="8227683" cy="4794859"/>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2.png"/>
          <p:cNvPicPr>
            <a:picLocks noGrp="1" noChangeAspect="1"/>
          </p:cNvPicPr>
          <p:nvPr>
            <p:ph idx="1"/>
          </p:nvPr>
        </p:nvPicPr>
        <p:blipFill>
          <a:blip r:embed="rId2" cstate="print"/>
          <a:stretch>
            <a:fillRect/>
          </a:stretch>
        </p:blipFill>
        <p:spPr>
          <a:xfrm>
            <a:off x="6841270" y="1828800"/>
            <a:ext cx="4979670" cy="3008244"/>
          </a:xfrm>
        </p:spPr>
      </p:pic>
      <p:pic>
        <p:nvPicPr>
          <p:cNvPr id="6" name="Picture 5" descr="1.png"/>
          <p:cNvPicPr>
            <a:picLocks noChangeAspect="1"/>
          </p:cNvPicPr>
          <p:nvPr/>
        </p:nvPicPr>
        <p:blipFill>
          <a:blip r:embed="rId3" cstate="print"/>
          <a:stretch>
            <a:fillRect/>
          </a:stretch>
        </p:blipFill>
        <p:spPr>
          <a:xfrm>
            <a:off x="865619" y="1842051"/>
            <a:ext cx="5601442" cy="31353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58191-EA20-4BB0-83FC-69F45B758AFC}"/>
              </a:ext>
            </a:extLst>
          </p:cNvPr>
          <p:cNvSpPr>
            <a:spLocks noGrp="1"/>
          </p:cNvSpPr>
          <p:nvPr>
            <p:ph type="title"/>
          </p:nvPr>
        </p:nvSpPr>
        <p:spPr/>
        <p:txBody>
          <a:bodyPr>
            <a:normAutofit/>
          </a:bodyPr>
          <a:lstStyle/>
          <a:p>
            <a:r>
              <a:rPr lang="en-US" sz="4000" b="1" dirty="0">
                <a:latin typeface="Abadi" panose="020B0604020104020204" pitchFamily="34" charset="0"/>
              </a:rPr>
              <a:t>Table of Contents</a:t>
            </a:r>
            <a:endParaRPr lang="en-IN" sz="4000" b="1" dirty="0">
              <a:latin typeface="Abadi" panose="020B0604020104020204" pitchFamily="34" charset="0"/>
            </a:endParaRPr>
          </a:p>
        </p:txBody>
      </p:sp>
      <p:sp>
        <p:nvSpPr>
          <p:cNvPr id="3" name="Content Placeholder 2">
            <a:extLst>
              <a:ext uri="{FF2B5EF4-FFF2-40B4-BE49-F238E27FC236}">
                <a16:creationId xmlns:a16="http://schemas.microsoft.com/office/drawing/2014/main" xmlns="" id="{17B43FE9-190D-484C-9C6D-1B2D567600E7}"/>
              </a:ext>
            </a:extLst>
          </p:cNvPr>
          <p:cNvSpPr>
            <a:spLocks noGrp="1"/>
          </p:cNvSpPr>
          <p:nvPr>
            <p:ph idx="1"/>
          </p:nvPr>
        </p:nvSpPr>
        <p:spPr/>
        <p:txBody>
          <a:bodyPr>
            <a:normAutofit/>
          </a:bodyPr>
          <a:lstStyle/>
          <a:p>
            <a:r>
              <a:rPr lang="en-US" sz="2000" dirty="0">
                <a:latin typeface="Abadi" panose="020B0604020104020204" pitchFamily="34" charset="0"/>
              </a:rPr>
              <a:t>Abstract</a:t>
            </a:r>
          </a:p>
          <a:p>
            <a:r>
              <a:rPr lang="en-US" sz="2000" dirty="0">
                <a:latin typeface="Abadi" panose="020B0604020104020204" pitchFamily="34" charset="0"/>
              </a:rPr>
              <a:t>Literature Survey</a:t>
            </a:r>
          </a:p>
          <a:p>
            <a:r>
              <a:rPr lang="en-US" sz="2000" dirty="0">
                <a:latin typeface="Abadi" panose="020B0604020104020204" pitchFamily="34" charset="0"/>
              </a:rPr>
              <a:t>Problem Statement</a:t>
            </a:r>
          </a:p>
          <a:p>
            <a:r>
              <a:rPr lang="en-US" sz="2000" dirty="0">
                <a:latin typeface="Abadi" panose="020B0604020104020204" pitchFamily="34" charset="0"/>
              </a:rPr>
              <a:t>Scope of the Project</a:t>
            </a:r>
          </a:p>
          <a:p>
            <a:r>
              <a:rPr lang="en-US" sz="2000" dirty="0">
                <a:latin typeface="Abadi" panose="020B0604020104020204" pitchFamily="34" charset="0"/>
              </a:rPr>
              <a:t>System Requirements</a:t>
            </a:r>
          </a:p>
          <a:p>
            <a:r>
              <a:rPr lang="en-US" sz="2000" dirty="0">
                <a:latin typeface="Abadi" panose="020B0604020104020204" pitchFamily="34" charset="0"/>
              </a:rPr>
              <a:t>Proposed Methodology</a:t>
            </a:r>
          </a:p>
          <a:p>
            <a:r>
              <a:rPr lang="en-US" sz="2000" dirty="0">
                <a:latin typeface="Abadi" panose="020B0604020104020204" pitchFamily="34" charset="0"/>
              </a:rPr>
              <a:t>Appendix</a:t>
            </a:r>
          </a:p>
          <a:p>
            <a:r>
              <a:rPr lang="en-US" sz="2000" dirty="0">
                <a:latin typeface="Abadi" panose="020B0604020104020204" pitchFamily="34" charset="0"/>
              </a:rPr>
              <a:t>Conclusion</a:t>
            </a:r>
            <a:endParaRPr lang="en-IN" sz="2000" dirty="0">
              <a:latin typeface="Abadi" panose="020B0604020104020204" pitchFamily="34" charset="0"/>
            </a:endParaRPr>
          </a:p>
        </p:txBody>
      </p:sp>
    </p:spTree>
    <p:extLst>
      <p:ext uri="{BB962C8B-B14F-4D97-AF65-F5344CB8AC3E}">
        <p14:creationId xmlns:p14="http://schemas.microsoft.com/office/powerpoint/2010/main" xmlns="" val="141252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3.png"/>
          <p:cNvPicPr>
            <a:picLocks noGrp="1" noChangeAspect="1"/>
          </p:cNvPicPr>
          <p:nvPr>
            <p:ph idx="1"/>
          </p:nvPr>
        </p:nvPicPr>
        <p:blipFill>
          <a:blip r:embed="rId2"/>
          <a:stretch>
            <a:fillRect/>
          </a:stretch>
        </p:blipFill>
        <p:spPr>
          <a:xfrm>
            <a:off x="7102760" y="1734509"/>
            <a:ext cx="4799431" cy="2877248"/>
          </a:xfrm>
        </p:spPr>
      </p:pic>
      <p:pic>
        <p:nvPicPr>
          <p:cNvPr id="6" name="Picture 5" descr="4.png"/>
          <p:cNvPicPr>
            <a:picLocks noChangeAspect="1"/>
          </p:cNvPicPr>
          <p:nvPr/>
        </p:nvPicPr>
        <p:blipFill>
          <a:blip r:embed="rId3"/>
          <a:stretch>
            <a:fillRect/>
          </a:stretch>
        </p:blipFill>
        <p:spPr>
          <a:xfrm>
            <a:off x="1117410" y="1790493"/>
            <a:ext cx="5747218" cy="345163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5" name="Content Placeholder 4" descr="6.png"/>
          <p:cNvPicPr>
            <a:picLocks noGrp="1" noChangeAspect="1"/>
          </p:cNvPicPr>
          <p:nvPr>
            <p:ph idx="1"/>
          </p:nvPr>
        </p:nvPicPr>
        <p:blipFill>
          <a:blip r:embed="rId2"/>
          <a:stretch>
            <a:fillRect/>
          </a:stretch>
        </p:blipFill>
        <p:spPr>
          <a:xfrm>
            <a:off x="6841955" y="1577008"/>
            <a:ext cx="4608006" cy="3340928"/>
          </a:xfrm>
        </p:spPr>
      </p:pic>
      <p:pic>
        <p:nvPicPr>
          <p:cNvPr id="6" name="Picture 5" descr="5.png"/>
          <p:cNvPicPr>
            <a:picLocks noChangeAspect="1"/>
          </p:cNvPicPr>
          <p:nvPr/>
        </p:nvPicPr>
        <p:blipFill>
          <a:blip r:embed="rId3"/>
          <a:stretch>
            <a:fillRect/>
          </a:stretch>
        </p:blipFill>
        <p:spPr>
          <a:xfrm>
            <a:off x="759602" y="1538920"/>
            <a:ext cx="6025511" cy="351257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9" name="Picture 8" descr="7.png"/>
          <p:cNvPicPr>
            <a:picLocks noChangeAspect="1"/>
          </p:cNvPicPr>
          <p:nvPr/>
        </p:nvPicPr>
        <p:blipFill>
          <a:blip r:embed="rId2"/>
          <a:stretch>
            <a:fillRect/>
          </a:stretch>
        </p:blipFill>
        <p:spPr>
          <a:xfrm>
            <a:off x="912949" y="1637731"/>
            <a:ext cx="6162139" cy="4083226"/>
          </a:xfrm>
          <a:prstGeom prst="rect">
            <a:avLst/>
          </a:prstGeom>
        </p:spPr>
      </p:pic>
      <p:pic>
        <p:nvPicPr>
          <p:cNvPr id="15" name="Content Placeholder 14" descr="10.png"/>
          <p:cNvPicPr>
            <a:picLocks noGrp="1" noChangeAspect="1"/>
          </p:cNvPicPr>
          <p:nvPr>
            <p:ph idx="1"/>
          </p:nvPr>
        </p:nvPicPr>
        <p:blipFill>
          <a:blip r:embed="rId3"/>
          <a:stretch>
            <a:fillRect/>
          </a:stretch>
        </p:blipFill>
        <p:spPr>
          <a:xfrm>
            <a:off x="7245551" y="2349057"/>
            <a:ext cx="4546115" cy="2320848"/>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US" dirty="0"/>
          </a:p>
        </p:txBody>
      </p:sp>
      <p:pic>
        <p:nvPicPr>
          <p:cNvPr id="4" name="Content Placeholder 3" descr="table3.png"/>
          <p:cNvPicPr>
            <a:picLocks noGrp="1" noChangeAspect="1"/>
          </p:cNvPicPr>
          <p:nvPr>
            <p:ph idx="1"/>
          </p:nvPr>
        </p:nvPicPr>
        <p:blipFill>
          <a:blip r:embed="rId2"/>
          <a:stretch>
            <a:fillRect/>
          </a:stretch>
        </p:blipFill>
        <p:spPr>
          <a:xfrm>
            <a:off x="2505194" y="4952028"/>
            <a:ext cx="5962945" cy="1589529"/>
          </a:xfrm>
        </p:spPr>
      </p:pic>
      <p:pic>
        <p:nvPicPr>
          <p:cNvPr id="5" name="Picture 4" descr="table1.png"/>
          <p:cNvPicPr>
            <a:picLocks noChangeAspect="1"/>
          </p:cNvPicPr>
          <p:nvPr/>
        </p:nvPicPr>
        <p:blipFill>
          <a:blip r:embed="rId3"/>
          <a:stretch>
            <a:fillRect/>
          </a:stretch>
        </p:blipFill>
        <p:spPr>
          <a:xfrm>
            <a:off x="2524095" y="3273287"/>
            <a:ext cx="5917540" cy="1500141"/>
          </a:xfrm>
          <a:prstGeom prst="rect">
            <a:avLst/>
          </a:prstGeom>
        </p:spPr>
      </p:pic>
      <p:pic>
        <p:nvPicPr>
          <p:cNvPr id="6" name="Picture 5" descr="table2.png"/>
          <p:cNvPicPr>
            <a:picLocks noChangeAspect="1"/>
          </p:cNvPicPr>
          <p:nvPr/>
        </p:nvPicPr>
        <p:blipFill>
          <a:blip r:embed="rId4"/>
          <a:stretch>
            <a:fillRect/>
          </a:stretch>
        </p:blipFill>
        <p:spPr>
          <a:xfrm>
            <a:off x="2536109" y="1417983"/>
            <a:ext cx="5932030" cy="16553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4E8F3-7C62-49FF-BF8E-9ED9EBCD63D1}"/>
              </a:ext>
            </a:extLst>
          </p:cNvPr>
          <p:cNvSpPr>
            <a:spLocks noGrp="1"/>
          </p:cNvSpPr>
          <p:nvPr>
            <p:ph type="title"/>
          </p:nvPr>
        </p:nvSpPr>
        <p:spPr>
          <a:xfrm>
            <a:off x="2592925" y="624110"/>
            <a:ext cx="8911687" cy="1010726"/>
          </a:xfrm>
        </p:spPr>
        <p:txBody>
          <a:bodyPr>
            <a:normAutofit/>
          </a:bodyPr>
          <a:lstStyle/>
          <a:p>
            <a:r>
              <a:rPr lang="en-IN" sz="4000" b="1" dirty="0">
                <a:latin typeface="Abadi" panose="020B0604020104020204" pitchFamily="34" charset="0"/>
              </a:rPr>
              <a:t>Conclusion</a:t>
            </a:r>
          </a:p>
        </p:txBody>
      </p:sp>
      <p:sp>
        <p:nvSpPr>
          <p:cNvPr id="3" name="Content Placeholder 2">
            <a:extLst>
              <a:ext uri="{FF2B5EF4-FFF2-40B4-BE49-F238E27FC236}">
                <a16:creationId xmlns:a16="http://schemas.microsoft.com/office/drawing/2014/main" xmlns="" id="{54EFDCB9-761E-4E4C-A8D8-BB933D2011F0}"/>
              </a:ext>
            </a:extLst>
          </p:cNvPr>
          <p:cNvSpPr>
            <a:spLocks noGrp="1"/>
          </p:cNvSpPr>
          <p:nvPr>
            <p:ph idx="1"/>
          </p:nvPr>
        </p:nvSpPr>
        <p:spPr/>
        <p:txBody>
          <a:bodyPr>
            <a:normAutofit/>
          </a:bodyPr>
          <a:lstStyle/>
          <a:p>
            <a:pPr marL="0" indent="0">
              <a:buNone/>
            </a:pPr>
            <a:r>
              <a:rPr lang="en-US" dirty="0" smtClean="0"/>
              <a:t>To conclude, this project basically streamlines the process of maintenance of the Attendance of students, similar to the existing ERP’s in multiple colleges. Providing an interactive interface for the project makes it easier to use and providing certain extra facilities makes the project better than some it’s contemporaries. We believe that multiple additions can be made to this project. It’s not yet reached the peak of what it can be. But, given the time-frame and multiple constraints, we felt that this was the best implementation of our idea that we could present at this point of time. </a:t>
            </a:r>
            <a:endParaRPr lang="en-US" dirty="0" smtClean="0"/>
          </a:p>
          <a:p>
            <a:pPr marL="0" indent="0">
              <a:buNone/>
            </a:pPr>
            <a:endParaRPr lang="en-IN" dirty="0" smtClean="0">
              <a:latin typeface="Abadi" panose="020B0604020104020204" pitchFamily="34" charset="0"/>
            </a:endParaRPr>
          </a:p>
          <a:p>
            <a:pPr marL="0" indent="0">
              <a:buNone/>
            </a:pPr>
            <a:endParaRPr lang="en-IN" dirty="0" smtClean="0">
              <a:latin typeface="Abadi" panose="020B0604020104020204" pitchFamily="34" charset="0"/>
            </a:endParaRPr>
          </a:p>
          <a:p>
            <a:pPr marL="0" indent="0">
              <a:buNone/>
            </a:pPr>
            <a:r>
              <a:rPr lang="en-IN" b="1" u="sng" dirty="0" smtClean="0">
                <a:latin typeface="Abadi" panose="020B0604020104020204" pitchFamily="34" charset="0"/>
              </a:rPr>
              <a:t>THANK YOU!!!</a:t>
            </a:r>
            <a:endParaRPr lang="en-IN" b="1" u="sng" dirty="0">
              <a:latin typeface="Abadi" panose="020B0604020104020204" pitchFamily="34" charset="0"/>
            </a:endParaRPr>
          </a:p>
        </p:txBody>
      </p:sp>
    </p:spTree>
    <p:extLst>
      <p:ext uri="{BB962C8B-B14F-4D97-AF65-F5344CB8AC3E}">
        <p14:creationId xmlns:p14="http://schemas.microsoft.com/office/powerpoint/2010/main" xmlns="" val="2935762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E2D9C-9145-4BEF-ABA9-327FDA6EB7B2}"/>
              </a:ext>
            </a:extLst>
          </p:cNvPr>
          <p:cNvSpPr>
            <a:spLocks noGrp="1"/>
          </p:cNvSpPr>
          <p:nvPr>
            <p:ph type="title"/>
          </p:nvPr>
        </p:nvSpPr>
        <p:spPr>
          <a:xfrm>
            <a:off x="1974574" y="614596"/>
            <a:ext cx="9526325" cy="664363"/>
          </a:xfrm>
        </p:spPr>
        <p:txBody>
          <a:bodyPr>
            <a:noAutofit/>
          </a:bodyPr>
          <a:lstStyle/>
          <a:p>
            <a:r>
              <a:rPr lang="en-US" sz="4000" b="1" dirty="0">
                <a:latin typeface="Abadi" panose="020B0604020104020204" pitchFamily="34" charset="0"/>
              </a:rPr>
              <a:t>Abstract</a:t>
            </a:r>
            <a:endParaRPr lang="en-IN" sz="4000" b="1" dirty="0">
              <a:latin typeface="Abadi" panose="020B0604020104020204" pitchFamily="34" charset="0"/>
            </a:endParaRPr>
          </a:p>
        </p:txBody>
      </p:sp>
      <p:sp>
        <p:nvSpPr>
          <p:cNvPr id="3" name="Content Placeholder 2">
            <a:extLst>
              <a:ext uri="{FF2B5EF4-FFF2-40B4-BE49-F238E27FC236}">
                <a16:creationId xmlns:a16="http://schemas.microsoft.com/office/drawing/2014/main" xmlns="" id="{E3E03BDF-9DB8-49CC-9C3D-8A2629C07F06}"/>
              </a:ext>
            </a:extLst>
          </p:cNvPr>
          <p:cNvSpPr>
            <a:spLocks noGrp="1"/>
          </p:cNvSpPr>
          <p:nvPr>
            <p:ph idx="1"/>
          </p:nvPr>
        </p:nvSpPr>
        <p:spPr>
          <a:xfrm>
            <a:off x="1780829" y="1400512"/>
            <a:ext cx="9934092" cy="4516583"/>
          </a:xfrm>
        </p:spPr>
        <p:txBody>
          <a:bodyPr>
            <a:noAutofit/>
          </a:bodyPr>
          <a:lstStyle/>
          <a:p>
            <a:r>
              <a:rPr lang="en-US" sz="1600" dirty="0" smtClean="0"/>
              <a:t>The project “Online Attendance Management System” is implemented to reduce the manual work and enhances the accuracy of work in a college. This project is also designed with full consideration to help the Faculty in an easy manner without any unnecessary wastage of time. </a:t>
            </a:r>
            <a:endParaRPr lang="en-US" sz="1600" dirty="0" smtClean="0"/>
          </a:p>
          <a:p>
            <a:r>
              <a:rPr lang="en-US" sz="1600" dirty="0" smtClean="0"/>
              <a:t>This </a:t>
            </a:r>
            <a:r>
              <a:rPr lang="en-US" sz="1600" dirty="0" smtClean="0"/>
              <a:t>system can be implemented in Institutions. Online Attendance Management System deals with the maintenance of the student’s attendance details. It generates the attendance of the student on the basis of their presence in class. It is maintained on the daily basis of all particular class of their attendance</a:t>
            </a:r>
            <a:r>
              <a:rPr lang="en-US" sz="1600" dirty="0" smtClean="0"/>
              <a:t>.</a:t>
            </a:r>
          </a:p>
          <a:p>
            <a:r>
              <a:rPr lang="en-US" sz="1600" dirty="0" smtClean="0"/>
              <a:t> </a:t>
            </a:r>
            <a:r>
              <a:rPr lang="en-US" sz="1600" dirty="0" smtClean="0"/>
              <a:t>Every single staff will be provided with the separate Email &amp; password to make the respective class's student’s status also. Multiple classes can be added by one particular staff. The staff handling the particular subjects are responsible for marking the attendance for all students</a:t>
            </a:r>
            <a:r>
              <a:rPr lang="en-US" sz="1600" dirty="0" smtClean="0"/>
              <a:t>.</a:t>
            </a:r>
          </a:p>
          <a:p>
            <a:r>
              <a:rPr lang="en-US" sz="1600" dirty="0" smtClean="0"/>
              <a:t> </a:t>
            </a:r>
            <a:r>
              <a:rPr lang="en-US" sz="1600" dirty="0" smtClean="0"/>
              <a:t>Only if the student is present on that particular period, the attendance will be calculated. The students attendance reports based on every particular subject will be consolidated and Bar Graphs will be generated. </a:t>
            </a:r>
            <a:endParaRPr lang="en-US" sz="1600" dirty="0" smtClean="0"/>
          </a:p>
          <a:p>
            <a:r>
              <a:rPr lang="en-US" sz="1600" dirty="0" smtClean="0"/>
              <a:t>Now </a:t>
            </a:r>
            <a:r>
              <a:rPr lang="en-US" sz="1600" dirty="0" smtClean="0"/>
              <a:t>a day’s technology eventually means “computer” which is the greatest achievement of the last century. Today computers are being used in every area because of their features like ease of use, ease of learning, the greater accuracy with the least time consuming, and the last but not least i.e. ease of maintenance with cost-effectiveness.</a:t>
            </a:r>
            <a:endParaRPr lang="en-US" sz="1600" dirty="0">
              <a:latin typeface="Abadi" panose="020B0604020104020204" pitchFamily="34" charset="0"/>
            </a:endParaRPr>
          </a:p>
        </p:txBody>
      </p:sp>
    </p:spTree>
    <p:extLst>
      <p:ext uri="{BB962C8B-B14F-4D97-AF65-F5344CB8AC3E}">
        <p14:creationId xmlns:p14="http://schemas.microsoft.com/office/powerpoint/2010/main" xmlns="" val="225186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14B7E-6AE2-4FE5-BD23-85D1A620F1B4}"/>
              </a:ext>
            </a:extLst>
          </p:cNvPr>
          <p:cNvSpPr>
            <a:spLocks noGrp="1"/>
          </p:cNvSpPr>
          <p:nvPr>
            <p:ph type="title"/>
          </p:nvPr>
        </p:nvSpPr>
        <p:spPr/>
        <p:txBody>
          <a:bodyPr>
            <a:normAutofit/>
          </a:bodyPr>
          <a:lstStyle/>
          <a:p>
            <a:r>
              <a:rPr lang="en-US" sz="4000" b="1" dirty="0">
                <a:latin typeface="Abadi" panose="020B0604020104020204" pitchFamily="34" charset="0"/>
              </a:rPr>
              <a:t>Problem Statement</a:t>
            </a:r>
            <a:endParaRPr lang="en-IN" sz="4000" b="1" dirty="0">
              <a:latin typeface="Abadi" panose="020B0604020104020204" pitchFamily="34" charset="0"/>
            </a:endParaRPr>
          </a:p>
        </p:txBody>
      </p:sp>
      <p:sp>
        <p:nvSpPr>
          <p:cNvPr id="3" name="Content Placeholder 2">
            <a:extLst>
              <a:ext uri="{FF2B5EF4-FFF2-40B4-BE49-F238E27FC236}">
                <a16:creationId xmlns:a16="http://schemas.microsoft.com/office/drawing/2014/main" xmlns="" id="{82811CF1-6139-4012-A2EF-8A677FE4A959}"/>
              </a:ext>
            </a:extLst>
          </p:cNvPr>
          <p:cNvSpPr>
            <a:spLocks noGrp="1"/>
          </p:cNvSpPr>
          <p:nvPr>
            <p:ph idx="1"/>
          </p:nvPr>
        </p:nvSpPr>
        <p:spPr/>
        <p:txBody>
          <a:bodyPr>
            <a:normAutofit/>
          </a:bodyPr>
          <a:lstStyle/>
          <a:p>
            <a:r>
              <a:rPr lang="en-US" sz="2000" dirty="0">
                <a:latin typeface="Abadi" panose="020B0604020104020204" pitchFamily="34" charset="0"/>
              </a:rPr>
              <a:t>Apparently in our today’s world things cannot be done organized, accurately and efficiently using file-based system so making things globally in a digitized way is a tremendous advantage, especially this type of Attendance management system program.</a:t>
            </a:r>
          </a:p>
          <a:p>
            <a:r>
              <a:rPr lang="en-US" sz="2000" dirty="0">
                <a:latin typeface="Abadi" panose="020B0604020104020204" pitchFamily="34" charset="0"/>
              </a:rPr>
              <a:t>The purpose of developing this attendance management system is to computerized the tradition way of taking attendance. Another purpose for developing this software is to generate the report automatically at the end of the semester.</a:t>
            </a:r>
            <a:endParaRPr lang="en-IN" sz="2000" dirty="0">
              <a:latin typeface="Abadi" panose="020B0604020104020204" pitchFamily="34" charset="0"/>
            </a:endParaRPr>
          </a:p>
        </p:txBody>
      </p:sp>
    </p:spTree>
    <p:extLst>
      <p:ext uri="{BB962C8B-B14F-4D97-AF65-F5344CB8AC3E}">
        <p14:creationId xmlns:p14="http://schemas.microsoft.com/office/powerpoint/2010/main" xmlns="" val="1617689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8D7A4-5F7D-4D40-B81E-43B36904FBBE}"/>
              </a:ext>
            </a:extLst>
          </p:cNvPr>
          <p:cNvSpPr>
            <a:spLocks noGrp="1"/>
          </p:cNvSpPr>
          <p:nvPr>
            <p:ph type="title"/>
          </p:nvPr>
        </p:nvSpPr>
        <p:spPr/>
        <p:txBody>
          <a:bodyPr>
            <a:normAutofit/>
          </a:bodyPr>
          <a:lstStyle/>
          <a:p>
            <a:r>
              <a:rPr lang="en-US" sz="4000" b="1" dirty="0">
                <a:latin typeface="Abadi" panose="020B0604020104020204" pitchFamily="34" charset="0"/>
              </a:rPr>
              <a:t>Scope of the Project</a:t>
            </a:r>
            <a:endParaRPr lang="en-IN" sz="4000" b="1" dirty="0">
              <a:latin typeface="Abadi" panose="020B0604020104020204" pitchFamily="34" charset="0"/>
            </a:endParaRPr>
          </a:p>
        </p:txBody>
      </p:sp>
      <p:sp>
        <p:nvSpPr>
          <p:cNvPr id="3" name="Content Placeholder 2">
            <a:extLst>
              <a:ext uri="{FF2B5EF4-FFF2-40B4-BE49-F238E27FC236}">
                <a16:creationId xmlns:a16="http://schemas.microsoft.com/office/drawing/2014/main" xmlns="" id="{6CA7DCD4-8E83-418D-BA87-43BC5307C5A0}"/>
              </a:ext>
            </a:extLst>
          </p:cNvPr>
          <p:cNvSpPr>
            <a:spLocks noGrp="1"/>
          </p:cNvSpPr>
          <p:nvPr>
            <p:ph idx="1"/>
          </p:nvPr>
        </p:nvSpPr>
        <p:spPr/>
        <p:txBody>
          <a:bodyPr>
            <a:normAutofit/>
          </a:bodyPr>
          <a:lstStyle/>
          <a:p>
            <a:r>
              <a:rPr lang="en-US" sz="2000" dirty="0">
                <a:latin typeface="Abadi" panose="020B0604020104020204" pitchFamily="34" charset="0"/>
              </a:rPr>
              <a:t>A Window application to be used in place of old paper based.</a:t>
            </a:r>
          </a:p>
          <a:p>
            <a:r>
              <a:rPr lang="en-US" sz="2000" dirty="0">
                <a:latin typeface="Abadi" panose="020B0604020104020204" pitchFamily="34" charset="0"/>
              </a:rPr>
              <a:t>Eliminate duplicate data entry and errors in time and attendance entries.</a:t>
            </a:r>
          </a:p>
          <a:p>
            <a:r>
              <a:rPr lang="en-US" sz="2000" dirty="0">
                <a:latin typeface="Abadi" panose="020B0604020104020204" pitchFamily="34" charset="0"/>
              </a:rPr>
              <a:t>Eliminate paperwork and save time. </a:t>
            </a:r>
          </a:p>
          <a:p>
            <a:r>
              <a:rPr lang="en-US" sz="2000" dirty="0">
                <a:latin typeface="Abadi" panose="020B0604020104020204" pitchFamily="34" charset="0"/>
              </a:rPr>
              <a:t>Automatic calculation of attendance .</a:t>
            </a:r>
          </a:p>
          <a:p>
            <a:r>
              <a:rPr lang="en-US" sz="2000" dirty="0">
                <a:latin typeface="Abadi" panose="020B0604020104020204" pitchFamily="34" charset="0"/>
              </a:rPr>
              <a:t>To Increase security. </a:t>
            </a:r>
          </a:p>
          <a:p>
            <a:r>
              <a:rPr lang="en-IN" sz="2000" dirty="0">
                <a:latin typeface="Abadi" panose="020B0604020104020204" pitchFamily="34" charset="0"/>
              </a:rPr>
              <a:t>Concrete functionalities with efficiency and accuracy.</a:t>
            </a:r>
          </a:p>
        </p:txBody>
      </p:sp>
    </p:spTree>
    <p:extLst>
      <p:ext uri="{BB962C8B-B14F-4D97-AF65-F5344CB8AC3E}">
        <p14:creationId xmlns:p14="http://schemas.microsoft.com/office/powerpoint/2010/main" xmlns="" val="1272547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78D482-FD65-436B-809A-EC21417360F6}"/>
              </a:ext>
            </a:extLst>
          </p:cNvPr>
          <p:cNvSpPr>
            <a:spLocks noGrp="1"/>
          </p:cNvSpPr>
          <p:nvPr>
            <p:ph type="title"/>
          </p:nvPr>
        </p:nvSpPr>
        <p:spPr>
          <a:xfrm>
            <a:off x="2592925" y="624110"/>
            <a:ext cx="8911687" cy="664363"/>
          </a:xfrm>
        </p:spPr>
        <p:txBody>
          <a:bodyPr>
            <a:noAutofit/>
          </a:bodyPr>
          <a:lstStyle/>
          <a:p>
            <a:r>
              <a:rPr lang="en-IN" sz="4000" b="1" dirty="0">
                <a:latin typeface="Abadi" panose="020B0604020104020204" pitchFamily="34" charset="0"/>
              </a:rPr>
              <a:t>System Requirements </a:t>
            </a:r>
          </a:p>
        </p:txBody>
      </p:sp>
      <p:sp>
        <p:nvSpPr>
          <p:cNvPr id="5" name="Content Placeholder 4">
            <a:extLst>
              <a:ext uri="{FF2B5EF4-FFF2-40B4-BE49-F238E27FC236}">
                <a16:creationId xmlns:a16="http://schemas.microsoft.com/office/drawing/2014/main" xmlns="" id="{38017475-960A-4C3E-B82A-EF6D805C24ED}"/>
              </a:ext>
            </a:extLst>
          </p:cNvPr>
          <p:cNvSpPr>
            <a:spLocks noGrp="1"/>
          </p:cNvSpPr>
          <p:nvPr>
            <p:ph idx="1"/>
          </p:nvPr>
        </p:nvSpPr>
        <p:spPr>
          <a:xfrm>
            <a:off x="2589212" y="1676400"/>
            <a:ext cx="8915400" cy="4234822"/>
          </a:xfrm>
        </p:spPr>
        <p:txBody>
          <a:bodyPr>
            <a:noAutofit/>
          </a:bodyPr>
          <a:lstStyle/>
          <a:p>
            <a:pPr marL="0" indent="0">
              <a:buNone/>
            </a:pPr>
            <a:r>
              <a:rPr lang="en-IN" sz="2000" dirty="0">
                <a:latin typeface="Abadi" panose="020B0604020104020204" pitchFamily="34" charset="0"/>
              </a:rPr>
              <a:t>Defining and Implementing the System Requirements is one of the important criteria to meet high accuracy with maximum precision as well.</a:t>
            </a:r>
          </a:p>
          <a:p>
            <a:pPr marL="0" indent="0">
              <a:buNone/>
            </a:pPr>
            <a:endParaRPr lang="en-IN" sz="2000" dirty="0">
              <a:latin typeface="Abadi" panose="020B0604020104020204" pitchFamily="34" charset="0"/>
            </a:endParaRPr>
          </a:p>
          <a:p>
            <a:pPr marL="0" indent="0">
              <a:buNone/>
            </a:pPr>
            <a:r>
              <a:rPr lang="en-IN" sz="2000" b="1" dirty="0">
                <a:latin typeface="Abadi" panose="020B0604020104020204" pitchFamily="34" charset="0"/>
              </a:rPr>
              <a:t>Hardware Requirements (Minimum Requirement)</a:t>
            </a:r>
          </a:p>
          <a:p>
            <a:pPr marL="0" indent="0">
              <a:buNone/>
            </a:pPr>
            <a:r>
              <a:rPr lang="en-IN" sz="2000" dirty="0">
                <a:latin typeface="Abadi" panose="020B0604020104020204" pitchFamily="34" charset="0"/>
              </a:rPr>
              <a:t>Minimum RAM:- 4 GB</a:t>
            </a:r>
          </a:p>
          <a:p>
            <a:pPr marL="0" indent="0">
              <a:buNone/>
            </a:pPr>
            <a:r>
              <a:rPr lang="en-IN" sz="2000" dirty="0">
                <a:latin typeface="Abadi" panose="020B0604020104020204" pitchFamily="34" charset="0"/>
              </a:rPr>
              <a:t>Processor:- IntelCorei5(2GHZ)or above</a:t>
            </a:r>
          </a:p>
          <a:p>
            <a:pPr marL="0" indent="0">
              <a:buNone/>
            </a:pPr>
            <a:r>
              <a:rPr lang="en-IN" sz="2000" dirty="0">
                <a:latin typeface="Abadi" panose="020B0604020104020204" pitchFamily="34" charset="0"/>
              </a:rPr>
              <a:t>Hard Disk:- 4 GB of Free Space</a:t>
            </a:r>
          </a:p>
          <a:p>
            <a:pPr marL="0" indent="0">
              <a:buNone/>
            </a:pPr>
            <a:r>
              <a:rPr lang="en-IN" sz="2000" dirty="0">
                <a:latin typeface="Abadi" panose="020B0604020104020204" pitchFamily="34" charset="0"/>
              </a:rPr>
              <a:t>Backup Media:- Hard disk.</a:t>
            </a:r>
          </a:p>
          <a:p>
            <a:pPr marL="0" indent="0">
              <a:buNone/>
            </a:pPr>
            <a:r>
              <a:rPr lang="en-IN" sz="2000" dirty="0">
                <a:latin typeface="Abadi" panose="020B0604020104020204" pitchFamily="34" charset="0"/>
              </a:rPr>
              <a:t>Graphics Card:- NVIDIA GEFORCE or AMD (for Animation Effect(optional))</a:t>
            </a:r>
          </a:p>
        </p:txBody>
      </p:sp>
    </p:spTree>
    <p:extLst>
      <p:ext uri="{BB962C8B-B14F-4D97-AF65-F5344CB8AC3E}">
        <p14:creationId xmlns:p14="http://schemas.microsoft.com/office/powerpoint/2010/main" xmlns="" val="3735692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78D482-FD65-436B-809A-EC21417360F6}"/>
              </a:ext>
            </a:extLst>
          </p:cNvPr>
          <p:cNvSpPr>
            <a:spLocks noGrp="1"/>
          </p:cNvSpPr>
          <p:nvPr>
            <p:ph type="title"/>
          </p:nvPr>
        </p:nvSpPr>
        <p:spPr>
          <a:xfrm>
            <a:off x="2592925" y="624110"/>
            <a:ext cx="8911687" cy="664363"/>
          </a:xfrm>
        </p:spPr>
        <p:txBody>
          <a:bodyPr>
            <a:noAutofit/>
          </a:bodyPr>
          <a:lstStyle/>
          <a:p>
            <a:r>
              <a:rPr lang="en-IN" sz="4000" b="1" dirty="0">
                <a:latin typeface="Abadi" panose="020B0604020104020204" pitchFamily="34" charset="0"/>
              </a:rPr>
              <a:t>System Requirements </a:t>
            </a:r>
          </a:p>
        </p:txBody>
      </p:sp>
      <p:sp>
        <p:nvSpPr>
          <p:cNvPr id="5" name="Content Placeholder 4">
            <a:extLst>
              <a:ext uri="{FF2B5EF4-FFF2-40B4-BE49-F238E27FC236}">
                <a16:creationId xmlns:a16="http://schemas.microsoft.com/office/drawing/2014/main" xmlns="" id="{38017475-960A-4C3E-B82A-EF6D805C24ED}"/>
              </a:ext>
            </a:extLst>
          </p:cNvPr>
          <p:cNvSpPr>
            <a:spLocks noGrp="1"/>
          </p:cNvSpPr>
          <p:nvPr>
            <p:ph idx="1"/>
          </p:nvPr>
        </p:nvSpPr>
        <p:spPr>
          <a:xfrm>
            <a:off x="2589212" y="1537855"/>
            <a:ext cx="8915400" cy="4862945"/>
          </a:xfrm>
        </p:spPr>
        <p:txBody>
          <a:bodyPr>
            <a:noAutofit/>
          </a:bodyPr>
          <a:lstStyle/>
          <a:p>
            <a:pPr marL="0" indent="0">
              <a:buNone/>
            </a:pPr>
            <a:r>
              <a:rPr lang="en-IN" sz="2000" b="1" dirty="0">
                <a:latin typeface="Abadi" panose="020B0604020104020204" pitchFamily="34" charset="0"/>
              </a:rPr>
              <a:t>Software Requirements (Minimum Requirement)</a:t>
            </a:r>
          </a:p>
          <a:p>
            <a:pPr marL="0" indent="0">
              <a:buNone/>
            </a:pPr>
            <a:r>
              <a:rPr lang="en-IN" sz="2000" dirty="0">
                <a:latin typeface="Abadi" panose="020B0604020104020204" pitchFamily="34" charset="0"/>
              </a:rPr>
              <a:t>Operating system :-Windows 8.1 Home (or above)</a:t>
            </a:r>
          </a:p>
          <a:p>
            <a:pPr marL="0" indent="0">
              <a:buNone/>
            </a:pPr>
            <a:r>
              <a:rPr lang="en-IN" sz="2000" dirty="0">
                <a:latin typeface="Abadi" panose="020B0604020104020204" pitchFamily="34" charset="0"/>
              </a:rPr>
              <a:t>Front Design:- Using Sublime Text, Atom IDE</a:t>
            </a:r>
          </a:p>
          <a:p>
            <a:pPr marL="0" indent="0">
              <a:buNone/>
            </a:pPr>
            <a:r>
              <a:rPr lang="en-IN" sz="2000" dirty="0">
                <a:latin typeface="Abadi" panose="020B0604020104020204" pitchFamily="34" charset="0"/>
              </a:rPr>
              <a:t>Languages Used:-</a:t>
            </a:r>
          </a:p>
          <a:p>
            <a:pPr marL="0" indent="0">
              <a:buNone/>
            </a:pPr>
            <a:r>
              <a:rPr lang="en-IN" sz="2000" dirty="0">
                <a:latin typeface="Abadi" panose="020B0604020104020204" pitchFamily="34" charset="0"/>
              </a:rPr>
              <a:t>                         1) Front-End: HTML5, CSS, JavaScript, PHP</a:t>
            </a:r>
          </a:p>
          <a:p>
            <a:pPr marL="0" indent="0">
              <a:buNone/>
            </a:pPr>
            <a:r>
              <a:rPr lang="en-IN" sz="2000" dirty="0">
                <a:latin typeface="Abadi" panose="020B0604020104020204" pitchFamily="34" charset="0"/>
              </a:rPr>
              <a:t>                         2) Back-End: MySQL</a:t>
            </a:r>
          </a:p>
          <a:p>
            <a:pPr marL="0" indent="0">
              <a:buNone/>
            </a:pPr>
            <a:r>
              <a:rPr lang="en-IN" sz="2000" dirty="0">
                <a:latin typeface="Abadi" panose="020B0604020104020204" pitchFamily="34" charset="0"/>
              </a:rPr>
              <a:t>                         3) Server Language: PHP 7.2.18</a:t>
            </a:r>
          </a:p>
          <a:p>
            <a:pPr marL="0" indent="0">
              <a:buNone/>
            </a:pPr>
            <a:r>
              <a:rPr lang="en-IN" sz="2000" dirty="0">
                <a:latin typeface="Abadi" panose="020B0604020104020204" pitchFamily="34" charset="0"/>
              </a:rPr>
              <a:t>Server:- Wamp Server Version 3.1.964 bit</a:t>
            </a:r>
          </a:p>
          <a:p>
            <a:pPr marL="0" indent="0">
              <a:buNone/>
            </a:pPr>
            <a:r>
              <a:rPr lang="en-IN" sz="2000" dirty="0">
                <a:latin typeface="Abadi" panose="020B0604020104020204" pitchFamily="34" charset="0"/>
              </a:rPr>
              <a:t>Back-End:- MySQL Version 5.7.26 (or above) Port 3306</a:t>
            </a:r>
          </a:p>
          <a:p>
            <a:pPr marL="0" indent="0">
              <a:buNone/>
            </a:pPr>
            <a:r>
              <a:rPr lang="en-IN" sz="2000" dirty="0">
                <a:latin typeface="Abadi" panose="020B0604020104020204" pitchFamily="34" charset="0"/>
              </a:rPr>
              <a:t>Back-End Connectivity:- Apache 2.4.39 Port 80 &amp; PHP 7.2.18</a:t>
            </a:r>
          </a:p>
        </p:txBody>
      </p:sp>
    </p:spTree>
    <p:extLst>
      <p:ext uri="{BB962C8B-B14F-4D97-AF65-F5344CB8AC3E}">
        <p14:creationId xmlns:p14="http://schemas.microsoft.com/office/powerpoint/2010/main" xmlns="" val="411007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A1981-9EC8-4BA0-8A42-9DD4C69A6D9F}"/>
              </a:ext>
            </a:extLst>
          </p:cNvPr>
          <p:cNvSpPr>
            <a:spLocks noGrp="1"/>
          </p:cNvSpPr>
          <p:nvPr>
            <p:ph type="title"/>
          </p:nvPr>
        </p:nvSpPr>
        <p:spPr>
          <a:xfrm>
            <a:off x="2592925" y="624110"/>
            <a:ext cx="8911687" cy="692072"/>
          </a:xfrm>
        </p:spPr>
        <p:txBody>
          <a:bodyPr>
            <a:normAutofit fontScale="90000"/>
          </a:bodyPr>
          <a:lstStyle/>
          <a:p>
            <a:r>
              <a:rPr lang="en-US" sz="4400" b="1" dirty="0">
                <a:latin typeface="Abadi" panose="020B0604020104020204" pitchFamily="34" charset="0"/>
              </a:rPr>
              <a:t>Proposed Methodology</a:t>
            </a:r>
            <a:r>
              <a:rPr lang="en-US" sz="3600" dirty="0">
                <a:latin typeface="Abadi" panose="020B0604020104020204" pitchFamily="34" charset="0"/>
              </a:rPr>
              <a:t/>
            </a:r>
            <a:br>
              <a:rPr lang="en-US" sz="3600" dirty="0">
                <a:latin typeface="Abadi" panose="020B0604020104020204" pitchFamily="34" charset="0"/>
              </a:rPr>
            </a:br>
            <a:endParaRPr lang="en-IN" dirty="0"/>
          </a:p>
        </p:txBody>
      </p:sp>
      <p:sp>
        <p:nvSpPr>
          <p:cNvPr id="3" name="Content Placeholder 2">
            <a:extLst>
              <a:ext uri="{FF2B5EF4-FFF2-40B4-BE49-F238E27FC236}">
                <a16:creationId xmlns:a16="http://schemas.microsoft.com/office/drawing/2014/main" xmlns="" id="{B46D827D-4B00-4B5D-AD97-2A333C97C767}"/>
              </a:ext>
            </a:extLst>
          </p:cNvPr>
          <p:cNvSpPr>
            <a:spLocks noGrp="1"/>
          </p:cNvSpPr>
          <p:nvPr>
            <p:ph idx="1"/>
          </p:nvPr>
        </p:nvSpPr>
        <p:spPr>
          <a:xfrm>
            <a:off x="2589212" y="1583140"/>
            <a:ext cx="8915400" cy="4650750"/>
          </a:xfrm>
        </p:spPr>
        <p:txBody>
          <a:bodyPr>
            <a:normAutofit/>
          </a:bodyPr>
          <a:lstStyle/>
          <a:p>
            <a:pPr marL="0" indent="0">
              <a:buNone/>
            </a:pPr>
            <a:r>
              <a:rPr lang="en-IN" sz="2000" b="1" dirty="0">
                <a:latin typeface="Abadi" panose="020B0604020104020204" pitchFamily="34" charset="0"/>
              </a:rPr>
              <a:t>Master Page</a:t>
            </a:r>
          </a:p>
          <a:p>
            <a:pPr marL="0" indent="0">
              <a:buNone/>
            </a:pPr>
            <a:r>
              <a:rPr lang="en-IN" sz="2000" dirty="0">
                <a:latin typeface="Abadi" panose="020B0604020104020204" pitchFamily="34" charset="0"/>
              </a:rPr>
              <a:t>The project starts from the main page, But before going to project directly, we would have to pass through Master Page. The Master page is an interactive and more responsive, which displays the Crew Members description with the help of avatars, Which will rotate over x-axis &amp; y-axis, both at 180°degrees.</a:t>
            </a:r>
          </a:p>
          <a:p>
            <a:pPr marL="0" indent="0">
              <a:buNone/>
            </a:pPr>
            <a:endParaRPr lang="en-IN" sz="2000" dirty="0">
              <a:latin typeface="Abadi" panose="020B0604020104020204" pitchFamily="34" charset="0"/>
            </a:endParaRPr>
          </a:p>
          <a:p>
            <a:pPr marL="0" indent="0">
              <a:buNone/>
            </a:pPr>
            <a:r>
              <a:rPr lang="en-US" sz="2000" b="1" dirty="0">
                <a:latin typeface="Abadi" panose="020B0604020104020204" pitchFamily="34" charset="0"/>
              </a:rPr>
              <a:t>Page Sections</a:t>
            </a:r>
          </a:p>
          <a:p>
            <a:pPr marL="0" indent="0">
              <a:buNone/>
            </a:pPr>
            <a:r>
              <a:rPr lang="en-US" sz="2000" dirty="0">
                <a:latin typeface="Abadi" panose="020B0604020104020204" pitchFamily="34" charset="0"/>
              </a:rPr>
              <a:t>There are mainly 3 sections in the Index page:-</a:t>
            </a:r>
          </a:p>
          <a:p>
            <a:pPr marL="0" indent="0">
              <a:buNone/>
            </a:pPr>
            <a:r>
              <a:rPr lang="en-US" sz="2000" dirty="0">
                <a:latin typeface="Abadi" panose="020B0604020104020204" pitchFamily="34" charset="0"/>
              </a:rPr>
              <a:t>• Header Section.</a:t>
            </a:r>
          </a:p>
          <a:p>
            <a:pPr marL="0" indent="0">
              <a:buNone/>
            </a:pPr>
            <a:r>
              <a:rPr lang="en-US" sz="2000" dirty="0">
                <a:latin typeface="Abadi" panose="020B0604020104020204" pitchFamily="34" charset="0"/>
              </a:rPr>
              <a:t>• Login Section.</a:t>
            </a:r>
          </a:p>
          <a:p>
            <a:pPr marL="0" indent="0">
              <a:buNone/>
            </a:pPr>
            <a:r>
              <a:rPr lang="en-US" sz="2000" dirty="0">
                <a:latin typeface="Abadi" panose="020B0604020104020204" pitchFamily="34" charset="0"/>
              </a:rPr>
              <a:t>• Signup Section.</a:t>
            </a:r>
            <a:endParaRPr lang="en-IN" sz="2000" dirty="0">
              <a:latin typeface="Abadi" panose="020B0604020104020204" pitchFamily="34" charset="0"/>
            </a:endParaRPr>
          </a:p>
        </p:txBody>
      </p:sp>
    </p:spTree>
    <p:extLst>
      <p:ext uri="{BB962C8B-B14F-4D97-AF65-F5344CB8AC3E}">
        <p14:creationId xmlns:p14="http://schemas.microsoft.com/office/powerpoint/2010/main" xmlns="" val="3975402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A1981-9EC8-4BA0-8A42-9DD4C69A6D9F}"/>
              </a:ext>
            </a:extLst>
          </p:cNvPr>
          <p:cNvSpPr>
            <a:spLocks noGrp="1"/>
          </p:cNvSpPr>
          <p:nvPr>
            <p:ph type="title"/>
          </p:nvPr>
        </p:nvSpPr>
        <p:spPr>
          <a:xfrm>
            <a:off x="2592925" y="624110"/>
            <a:ext cx="8911687" cy="692072"/>
          </a:xfrm>
        </p:spPr>
        <p:txBody>
          <a:bodyPr>
            <a:normAutofit fontScale="90000"/>
          </a:bodyPr>
          <a:lstStyle/>
          <a:p>
            <a:r>
              <a:rPr lang="en-US" sz="4400" b="1" dirty="0">
                <a:latin typeface="Abadi" panose="020B0604020104020204" pitchFamily="34" charset="0"/>
              </a:rPr>
              <a:t>Proposed Methodology</a:t>
            </a:r>
            <a:r>
              <a:rPr lang="en-US" sz="3600" dirty="0">
                <a:latin typeface="Abadi" panose="020B0604020104020204" pitchFamily="34" charset="0"/>
              </a:rPr>
              <a:t/>
            </a:r>
            <a:br>
              <a:rPr lang="en-US" sz="3600" dirty="0">
                <a:latin typeface="Abadi" panose="020B0604020104020204" pitchFamily="34" charset="0"/>
              </a:rPr>
            </a:br>
            <a:endParaRPr lang="en-IN" dirty="0"/>
          </a:p>
        </p:txBody>
      </p:sp>
      <p:sp>
        <p:nvSpPr>
          <p:cNvPr id="3" name="Content Placeholder 2">
            <a:extLst>
              <a:ext uri="{FF2B5EF4-FFF2-40B4-BE49-F238E27FC236}">
                <a16:creationId xmlns:a16="http://schemas.microsoft.com/office/drawing/2014/main" xmlns="" id="{B46D827D-4B00-4B5D-AD97-2A333C97C767}"/>
              </a:ext>
            </a:extLst>
          </p:cNvPr>
          <p:cNvSpPr>
            <a:spLocks noGrp="1"/>
          </p:cNvSpPr>
          <p:nvPr>
            <p:ph idx="1"/>
          </p:nvPr>
        </p:nvSpPr>
        <p:spPr>
          <a:xfrm>
            <a:off x="2322781" y="1997839"/>
            <a:ext cx="4017862" cy="2862322"/>
          </a:xfrm>
        </p:spPr>
        <p:txBody>
          <a:bodyPr>
            <a:normAutofit fontScale="77500" lnSpcReduction="20000"/>
          </a:bodyPr>
          <a:lstStyle/>
          <a:p>
            <a:pPr marL="0" indent="0">
              <a:buNone/>
            </a:pPr>
            <a:r>
              <a:rPr lang="en-IN" b="1" dirty="0">
                <a:latin typeface="Abadi" panose="020B0604020104020204" pitchFamily="34" charset="0"/>
              </a:rPr>
              <a:t>Header Section</a:t>
            </a:r>
          </a:p>
          <a:p>
            <a:pPr marL="0" indent="0">
              <a:buNone/>
            </a:pPr>
            <a:r>
              <a:rPr lang="en-IN" dirty="0">
                <a:latin typeface="Abadi" panose="020B0604020104020204" pitchFamily="34" charset="0"/>
              </a:rPr>
              <a:t>This Section is to keep the required field like:-</a:t>
            </a:r>
          </a:p>
          <a:p>
            <a:pPr marL="0" indent="0">
              <a:buNone/>
            </a:pPr>
            <a:r>
              <a:rPr lang="en-IN" dirty="0">
                <a:latin typeface="Abadi" panose="020B0604020104020204" pitchFamily="34" charset="0"/>
              </a:rPr>
              <a:t>Before Login</a:t>
            </a:r>
          </a:p>
          <a:p>
            <a:pPr marL="0" indent="0">
              <a:buNone/>
            </a:pPr>
            <a:r>
              <a:rPr lang="en-IN" dirty="0">
                <a:latin typeface="Abadi" panose="020B0604020104020204" pitchFamily="34" charset="0"/>
              </a:rPr>
              <a:t>Home:- returns to index page</a:t>
            </a:r>
          </a:p>
          <a:p>
            <a:pPr marL="0" indent="0">
              <a:buNone/>
            </a:pPr>
            <a:r>
              <a:rPr lang="en-IN" dirty="0">
                <a:latin typeface="Abadi" panose="020B0604020104020204" pitchFamily="34" charset="0"/>
              </a:rPr>
              <a:t>Students:-To check result of students</a:t>
            </a:r>
          </a:p>
          <a:p>
            <a:pPr marL="0" indent="0">
              <a:buNone/>
            </a:pPr>
            <a:r>
              <a:rPr lang="en-IN" dirty="0">
                <a:latin typeface="Abadi" panose="020B0604020104020204" pitchFamily="34" charset="0"/>
              </a:rPr>
              <a:t>Statistics:- Displays Graphical view of all subjects</a:t>
            </a:r>
          </a:p>
          <a:p>
            <a:pPr marL="0" indent="0">
              <a:buNone/>
            </a:pPr>
            <a:r>
              <a:rPr lang="en-IN" dirty="0">
                <a:latin typeface="Abadi" panose="020B0604020104020204" pitchFamily="34" charset="0"/>
              </a:rPr>
              <a:t>About:- Description about institution</a:t>
            </a:r>
          </a:p>
          <a:p>
            <a:pPr marL="0" indent="0">
              <a:buNone/>
            </a:pPr>
            <a:r>
              <a:rPr lang="en-IN" dirty="0">
                <a:latin typeface="Abadi" panose="020B0604020104020204" pitchFamily="34" charset="0"/>
              </a:rPr>
              <a:t>Contact:- Provides Contact details</a:t>
            </a:r>
          </a:p>
          <a:p>
            <a:pPr marL="0" indent="0">
              <a:buNone/>
            </a:pPr>
            <a:r>
              <a:rPr lang="en-IN" dirty="0">
                <a:latin typeface="Abadi" panose="020B0604020104020204" pitchFamily="34" charset="0"/>
              </a:rPr>
              <a:t>Login:- To Start the Session.</a:t>
            </a:r>
          </a:p>
          <a:p>
            <a:pPr marL="0" indent="0">
              <a:buNone/>
            </a:pPr>
            <a:endParaRPr lang="en-IN" sz="2000" dirty="0">
              <a:latin typeface="Abadi" panose="020B0604020104020204" pitchFamily="34" charset="0"/>
            </a:endParaRPr>
          </a:p>
        </p:txBody>
      </p:sp>
      <p:sp>
        <p:nvSpPr>
          <p:cNvPr id="5" name="TextBox 4">
            <a:extLst>
              <a:ext uri="{FF2B5EF4-FFF2-40B4-BE49-F238E27FC236}">
                <a16:creationId xmlns:a16="http://schemas.microsoft.com/office/drawing/2014/main" xmlns="" id="{A7F72BB5-761D-4214-AF40-91B9664C65AB}"/>
              </a:ext>
            </a:extLst>
          </p:cNvPr>
          <p:cNvSpPr txBox="1"/>
          <p:nvPr/>
        </p:nvSpPr>
        <p:spPr>
          <a:xfrm>
            <a:off x="6597317" y="1790090"/>
            <a:ext cx="5594683" cy="3277820"/>
          </a:xfrm>
          <a:prstGeom prst="rect">
            <a:avLst/>
          </a:prstGeom>
          <a:noFill/>
        </p:spPr>
        <p:txBody>
          <a:bodyPr wrap="square" rtlCol="0">
            <a:spAutoFit/>
          </a:bodyPr>
          <a:lstStyle/>
          <a:p>
            <a:pPr marL="0" indent="0">
              <a:lnSpc>
                <a:spcPct val="150000"/>
              </a:lnSpc>
              <a:buNone/>
            </a:pPr>
            <a:r>
              <a:rPr lang="en-IN" sz="1400" b="1" dirty="0">
                <a:latin typeface="Abadi" panose="020B0604020104020204" pitchFamily="34" charset="0"/>
              </a:rPr>
              <a:t>After Login</a:t>
            </a:r>
          </a:p>
          <a:p>
            <a:pPr marL="0" indent="0">
              <a:lnSpc>
                <a:spcPct val="150000"/>
              </a:lnSpc>
              <a:buNone/>
            </a:pPr>
            <a:r>
              <a:rPr lang="en-IN" sz="1400" dirty="0">
                <a:latin typeface="Abadi" panose="020B0604020104020204" pitchFamily="34" charset="0"/>
              </a:rPr>
              <a:t>Dashboard:- Returns to Teacher’s Dashboard.</a:t>
            </a:r>
          </a:p>
          <a:p>
            <a:pPr marL="0" indent="0">
              <a:lnSpc>
                <a:spcPct val="150000"/>
              </a:lnSpc>
              <a:buNone/>
            </a:pPr>
            <a:r>
              <a:rPr lang="en-IN" sz="1400" dirty="0">
                <a:latin typeface="Abadi" panose="020B0604020104020204" pitchFamily="34" charset="0"/>
              </a:rPr>
              <a:t>Profile:- Faculty can edit the Name Phone and Email of own.</a:t>
            </a:r>
          </a:p>
          <a:p>
            <a:pPr marL="0" indent="0">
              <a:lnSpc>
                <a:spcPct val="150000"/>
              </a:lnSpc>
              <a:buNone/>
            </a:pPr>
            <a:r>
              <a:rPr lang="en-IN" sz="1400" dirty="0">
                <a:latin typeface="Abadi" panose="020B0604020104020204" pitchFamily="34" charset="0"/>
              </a:rPr>
              <a:t>Students:- To check result of students.</a:t>
            </a:r>
          </a:p>
          <a:p>
            <a:pPr marL="0" indent="0">
              <a:lnSpc>
                <a:spcPct val="150000"/>
              </a:lnSpc>
              <a:buNone/>
            </a:pPr>
            <a:r>
              <a:rPr lang="en-IN" sz="1400" dirty="0">
                <a:latin typeface="Abadi" panose="020B0604020104020204" pitchFamily="34" charset="0"/>
              </a:rPr>
              <a:t>Statistics:- Displays Graphical view of all subjects.</a:t>
            </a:r>
          </a:p>
          <a:p>
            <a:pPr marL="0" indent="0">
              <a:lnSpc>
                <a:spcPct val="150000"/>
              </a:lnSpc>
              <a:buNone/>
            </a:pPr>
            <a:r>
              <a:rPr lang="en-IN" sz="1400" dirty="0">
                <a:latin typeface="Abadi" panose="020B0604020104020204" pitchFamily="34" charset="0"/>
              </a:rPr>
              <a:t>About:- Description about institution.</a:t>
            </a:r>
          </a:p>
          <a:p>
            <a:pPr marL="0" indent="0">
              <a:lnSpc>
                <a:spcPct val="150000"/>
              </a:lnSpc>
              <a:buNone/>
            </a:pPr>
            <a:r>
              <a:rPr lang="en-IN" sz="1400" dirty="0">
                <a:latin typeface="Abadi" panose="020B0604020104020204" pitchFamily="34" charset="0"/>
              </a:rPr>
              <a:t>Contact:- Provides Contact details.</a:t>
            </a:r>
          </a:p>
          <a:p>
            <a:pPr marL="0" indent="0">
              <a:lnSpc>
                <a:spcPct val="150000"/>
              </a:lnSpc>
              <a:buNone/>
            </a:pPr>
            <a:r>
              <a:rPr lang="en-IN" sz="1400" dirty="0">
                <a:latin typeface="Abadi" panose="020B0604020104020204" pitchFamily="34" charset="0"/>
              </a:rPr>
              <a:t>Insertion:- To insert The students details into Database.</a:t>
            </a:r>
          </a:p>
          <a:p>
            <a:pPr marL="0" indent="0">
              <a:lnSpc>
                <a:spcPct val="150000"/>
              </a:lnSpc>
              <a:buNone/>
            </a:pPr>
            <a:r>
              <a:rPr lang="en-IN" sz="1400" dirty="0">
                <a:latin typeface="Abadi" panose="020B0604020104020204" pitchFamily="34" charset="0"/>
              </a:rPr>
              <a:t>Logout:- To end The Session.</a:t>
            </a:r>
          </a:p>
          <a:p>
            <a:endParaRPr lang="en-IN" dirty="0"/>
          </a:p>
        </p:txBody>
      </p:sp>
    </p:spTree>
    <p:extLst>
      <p:ext uri="{BB962C8B-B14F-4D97-AF65-F5344CB8AC3E}">
        <p14:creationId xmlns:p14="http://schemas.microsoft.com/office/powerpoint/2010/main" xmlns="" val="3322852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365</TotalTime>
  <Words>1084</Words>
  <Application>Microsoft Office PowerPoint</Application>
  <PresentationFormat>Custom</PresentationFormat>
  <Paragraphs>109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DBMS Mini Project Review  </vt:lpstr>
      <vt:lpstr>Table of Contents</vt:lpstr>
      <vt:lpstr>Abstract</vt:lpstr>
      <vt:lpstr>Problem Statement</vt:lpstr>
      <vt:lpstr>Scope of the Project</vt:lpstr>
      <vt:lpstr>System Requirements </vt:lpstr>
      <vt:lpstr>System Requirements </vt:lpstr>
      <vt:lpstr>Proposed Methodology </vt:lpstr>
      <vt:lpstr>Proposed Methodology </vt:lpstr>
      <vt:lpstr>Proposed Methodology </vt:lpstr>
      <vt:lpstr>Entity Relationship Diagram </vt:lpstr>
      <vt:lpstr>Schema Diagram</vt:lpstr>
      <vt:lpstr>Appendix</vt:lpstr>
      <vt:lpstr>Appendix</vt:lpstr>
      <vt:lpstr>Appendix</vt:lpstr>
      <vt:lpstr>Appendix</vt:lpstr>
      <vt:lpstr>Appendix</vt:lpstr>
      <vt:lpstr>Appendix</vt:lpstr>
      <vt:lpstr>Appendix</vt:lpstr>
      <vt:lpstr>Appendix</vt:lpstr>
      <vt:lpstr>Appendix</vt:lpstr>
      <vt:lpstr>Appendix</vt:lpstr>
      <vt:lpstr>Appendix</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Review  </dc:title>
  <dc:creator>Ronald</dc:creator>
  <cp:lastModifiedBy>Ronald Ryan</cp:lastModifiedBy>
  <cp:revision>2</cp:revision>
  <dcterms:created xsi:type="dcterms:W3CDTF">2022-02-10T11:28:20Z</dcterms:created>
  <dcterms:modified xsi:type="dcterms:W3CDTF">2022-03-25T15:55:01Z</dcterms:modified>
</cp:coreProperties>
</file>