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298" autoAdjust="0"/>
  </p:normalViewPr>
  <p:slideViewPr>
    <p:cSldViewPr snapToGrid="0">
      <p:cViewPr varScale="1">
        <p:scale>
          <a:sx n="106" d="100"/>
          <a:sy n="106" d="100"/>
        </p:scale>
        <p:origin x="12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EA7EE-0ED9-4313-A603-EA42AFE913A8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3D5F4-B8F2-47EA-8C9C-F9C70326CF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92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Everything</a:t>
            </a:r>
            <a:r>
              <a:rPr lang="de-DE" dirty="0"/>
              <a:t> on Vide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initial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7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5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39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 3 (</a:t>
            </a:r>
            <a:r>
              <a:rPr lang="de-DE" dirty="0" err="1"/>
              <a:t>or</a:t>
            </a:r>
            <a:r>
              <a:rPr lang="de-DE" dirty="0"/>
              <a:t> 4) </a:t>
            </a:r>
            <a:r>
              <a:rPr lang="de-DE" dirty="0" err="1"/>
              <a:t>properties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!</a:t>
            </a:r>
          </a:p>
          <a:p>
            <a:r>
              <a:rPr lang="de-DE" dirty="0"/>
              <a:t>mall API (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method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surface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Predictability</a:t>
            </a:r>
            <a:r>
              <a:rPr lang="de-DE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    (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involved</a:t>
            </a:r>
            <a:r>
              <a:rPr lang="de-DE" dirty="0"/>
              <a:t>)</a:t>
            </a: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6796E6"/>
                </a:solidFill>
                <a:effectLst/>
                <a:latin typeface="Cascadia Code" panose="020B0609020000020004" pitchFamily="49" charset="0"/>
              </a:rPr>
              <a:t>    (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Reliable contract for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behaviour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e-DE" dirty="0"/>
              <a:t>Nicht-Linearitäten ansprechen – </a:t>
            </a:r>
            <a:r>
              <a:rPr lang="de-DE" dirty="0" err="1"/>
              <a:t>Inherently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10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3D5F4-B8F2-47EA-8C9C-F9C70326CF1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99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23D79-18C7-9832-FE69-005474A0E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2B49D-1752-4C7B-E637-6029ECC5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0A3B4-8FD8-584A-A0CD-7FCB01C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E6BDA-A171-9FC7-97C8-EA7DB4D2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939DF-CBC8-D0D6-0450-9556EB7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7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95995-0D2A-E378-A71F-D75C88B3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B9D39F-E7AF-88BD-2913-A21C4542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E8080-74FB-8FBF-D056-ED1B3813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7A8F5-4C0E-CD29-3284-DEA0C306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7685-79AB-E1E4-48FC-0EBA563A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8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EF5D1F-28C9-94F8-76AA-FE011E519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C78953-6CA6-B86D-65A0-3BB551AC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B9998-5505-8421-1054-C0127E4B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826E5-2861-3C4E-4CA9-CDD200F9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9CF27-8437-DB23-220D-0159E1BE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6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DB6C-5099-3CB7-CCC6-19DF756E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3F062-04DE-8EA8-2484-FAC1702B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6B950-D9A4-3236-ECE6-EA72D14E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C370-3699-8935-75AB-C258C9D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19D17-B1B3-8787-7969-4E5C8BE2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49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65405-EBFC-6212-EF98-B297CD07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379008-B282-7B34-3CAE-308A45AA8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B7F96-C2A9-A63E-32DE-A9813488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4E2B4-3E8F-799C-30B2-87A9080C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044E4-0ED1-7235-DEE8-BEB12C52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27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F9D5F-1807-C22F-5409-5F5A12BB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C381-7234-4781-CA9D-1DFC464E1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C74D6F-645C-BAF2-CEC0-A568C0680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4A045C-BD87-F735-5DCC-FD3EF7B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92C8E3-462F-71EE-D5FE-33ED12F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547915-66B9-F7F8-B029-DC6757A1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5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0F557-AADE-1127-0960-DF3E6F32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CD0F4-65F8-AC14-9BB5-9245AE0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8A176D-3B80-4D99-B56F-C0D5EB82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141F9D-E529-B4DB-627F-CEA8BB47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8CCB9C-BE3F-0269-C90B-096096AF8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5D0688-12A5-2F9B-ACC2-CB1CE244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E85E71-28EC-1397-7628-5247ECAA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02BFC-DA67-BBE6-2759-89354341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2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71FD3-A5CD-6DF6-B7C1-88209745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FF2889-53E1-AE50-92C0-C394F86A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9D223-EA8E-FF8D-8806-6BB0309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CFC7F8-56E7-D5B0-B017-858C5916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17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6E1DB3-3772-6778-8AE1-191E5F3B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A34D60-E70D-5C49-4F82-991A2438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1F24E7-DEBB-4F1B-5ABC-3311196F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7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07682-1239-A55C-8C6C-669D5F5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02B5B-6FCB-AC10-15C5-205CC3E9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B0548-BA9C-0140-6913-7B90D886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172627-4B0C-4E2F-600F-EA1A466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7E7DA-FEFB-BCBA-890E-FE8787E6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939222-E38C-7885-5579-47CDEEF7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35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728C8-A060-3603-D232-0F114FD5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107B39-287E-F401-1DDA-DEDF8B3A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3DC475-1B11-163A-85AC-11054E90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6322EB-3732-1456-C057-912F2AB9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57E53-568B-B8A5-DE71-A1C7A445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9FE18E-CB4C-B984-7814-E80AB64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1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E725F-228F-78C9-8128-2DAD3D41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F8E800-A4AC-AD5E-7177-97D27011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E7E164-BFD5-EC21-B9DB-EB6284E1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23F4-8CD4-4E43-B924-4DEB8FA5321E}" type="datetimeFigureOut">
              <a:rPr lang="de-DE" smtClean="0"/>
              <a:t>15.05.2023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45469-FCBC-766A-0DF3-D9B9308E7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198CE-5282-E214-C2DB-B71BBCED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5E8D-5B5A-4658-9F96-C2AE005653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94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de/warnu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D2263-37F4-F07A-C958-BB22540F9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Composing</a:t>
            </a:r>
            <a:r>
              <a:rPr lang="de-DE" dirty="0"/>
              <a:t> State-Aware </a:t>
            </a:r>
            <a:r>
              <a:rPr lang="de-DE" dirty="0" err="1"/>
              <a:t>Functions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96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>
                <a:latin typeface="+mn-lt"/>
              </a:rPr>
              <a:t>Exercise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0 by 1,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Count from 100 by 10,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Add corresponding values,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That’s the resulting series!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[ 100; 111; 122; 133; ... ]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a) Using Seq Functions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b) Using Objects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endParaRPr lang="de-DE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72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722631" y="613187"/>
            <a:ext cx="44268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Crazy </a:t>
            </a:r>
            <a:r>
              <a:rPr lang="de-DE" sz="2000" b="1" u="sng" dirty="0" err="1"/>
              <a:t>Number</a:t>
            </a:r>
            <a:r>
              <a:rPr lang="de-DE" sz="2000" b="1" u="sng" dirty="0"/>
              <a:t>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Multiple </a:t>
            </a:r>
            <a:r>
              <a:rPr lang="de-DE" sz="2000" dirty="0" err="1"/>
              <a:t>evaluations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Preserves</a:t>
            </a:r>
            <a:r>
              <a:rPr lang="de-DE" sz="2000" dirty="0"/>
              <a:t> </a:t>
            </a:r>
            <a:r>
              <a:rPr lang="de-DE" sz="2000" dirty="0" err="1"/>
              <a:t>it‘s</a:t>
            </a:r>
            <a:r>
              <a:rPr lang="de-DE" sz="2000" dirty="0"/>
              <a:t> internal </a:t>
            </a:r>
            <a:r>
              <a:rPr lang="de-DE" sz="2000" dirty="0" err="1"/>
              <a:t>changing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endParaRPr lang="de-DE" sz="20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818647" y="2029649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10A3CBBF-FA7C-47BC-E400-20F0DB1B4EDA}"/>
              </a:ext>
            </a:extLst>
          </p:cNvPr>
          <p:cNvSpPr txBox="1"/>
          <p:nvPr/>
        </p:nvSpPr>
        <p:spPr>
          <a:xfrm>
            <a:off x="6867933" y="285470"/>
            <a:ext cx="46868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 err="1"/>
              <a:t>Characteristics</a:t>
            </a:r>
            <a:endParaRPr lang="de-DE" sz="20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Auto </a:t>
            </a:r>
            <a:r>
              <a:rPr lang="de-DE" sz="2000" dirty="0" err="1"/>
              <a:t>evaluated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Ad-hoc </a:t>
            </a:r>
            <a:r>
              <a:rPr lang="de-DE" sz="2000" dirty="0" err="1"/>
              <a:t>usage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blocks</a:t>
            </a:r>
            <a:r>
              <a:rPr lang="de-DE" sz="2000" dirty="0"/>
              <a:t>“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„</a:t>
            </a:r>
            <a:r>
              <a:rPr lang="de-DE" sz="2000" dirty="0" err="1"/>
              <a:t>up</a:t>
            </a:r>
            <a:r>
              <a:rPr lang="de-DE" sz="2000" dirty="0"/>
              <a:t>-front“ </a:t>
            </a:r>
            <a:r>
              <a:rPr lang="de-DE" sz="2000" dirty="0" err="1"/>
              <a:t>declaration</a:t>
            </a:r>
            <a:r>
              <a:rPr lang="de-DE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leave</a:t>
            </a:r>
            <a:r>
              <a:rPr lang="de-DE" sz="2000" dirty="0"/>
              <a:t> </a:t>
            </a:r>
            <a:r>
              <a:rPr lang="de-DE" sz="2000" dirty="0" err="1"/>
              <a:t>state</a:t>
            </a:r>
            <a:r>
              <a:rPr lang="de-DE" sz="2000" dirty="0"/>
              <a:t> </a:t>
            </a:r>
            <a:r>
              <a:rPr lang="de-DE" sz="2000" dirty="0" err="1"/>
              <a:t>considerations</a:t>
            </a:r>
            <a:r>
              <a:rPr lang="de-DE" sz="2000" dirty="0"/>
              <a:t> </a:t>
            </a:r>
            <a:r>
              <a:rPr lang="de-DE" sz="2000" dirty="0" err="1"/>
              <a:t>aside</a:t>
            </a:r>
            <a:r>
              <a:rPr lang="de-DE" sz="2000" dirty="0"/>
              <a:t>!</a:t>
            </a:r>
          </a:p>
          <a:p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>
                <a:solidFill>
                  <a:srgbClr val="00B050"/>
                </a:solidFill>
              </a:rPr>
              <a:t>Encourages</a:t>
            </a:r>
            <a:r>
              <a:rPr lang="de-DE" sz="2000" b="1" dirty="0">
                <a:solidFill>
                  <a:srgbClr val="00B050"/>
                </a:solidFill>
              </a:rPr>
              <a:t> Play </a:t>
            </a:r>
            <a:r>
              <a:rPr lang="de-DE" sz="2000" b="1" dirty="0" err="1">
                <a:solidFill>
                  <a:srgbClr val="00B050"/>
                </a:solidFill>
              </a:rPr>
              <a:t>instinct</a:t>
            </a:r>
            <a:endParaRPr lang="de-DE" sz="20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>
                <a:solidFill>
                  <a:srgbClr val="00B050"/>
                </a:solidFill>
              </a:rPr>
              <a:t>Error-Proof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D29C61-CF34-CCEA-CB82-9FD3CFCC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802" y="4269646"/>
            <a:ext cx="4028904" cy="134936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2DC081E-3B5D-7FF2-9BC4-B14785AA7596}"/>
              </a:ext>
            </a:extLst>
          </p:cNvPr>
          <p:cNvSpPr txBox="1"/>
          <p:nvPr/>
        </p:nvSpPr>
        <p:spPr>
          <a:xfrm>
            <a:off x="6867933" y="3820944"/>
            <a:ext cx="4546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u="sng" dirty="0"/>
              <a:t>Motivation</a:t>
            </a:r>
            <a:r>
              <a:rPr lang="de-DE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„</a:t>
            </a:r>
            <a:r>
              <a:rPr lang="de-DE" sz="2000" dirty="0" err="1"/>
              <a:t>counter</a:t>
            </a:r>
            <a:r>
              <a:rPr lang="de-DE" sz="2000" dirty="0"/>
              <a:t>“ </a:t>
            </a:r>
            <a:r>
              <a:rPr lang="de-DE" sz="2000" dirty="0" err="1"/>
              <a:t>look</a:t>
            </a:r>
            <a:r>
              <a:rPr lang="de-DE" sz="2000" dirty="0"/>
              <a:t> like?</a:t>
            </a:r>
            <a:endParaRPr lang="de-DE" sz="2000" b="1" u="sng" dirty="0"/>
          </a:p>
        </p:txBody>
      </p:sp>
    </p:spTree>
    <p:extLst>
      <p:ext uri="{BB962C8B-B14F-4D97-AF65-F5344CB8AC3E}">
        <p14:creationId xmlns:p14="http://schemas.microsoft.com/office/powerpoint/2010/main" val="3468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(not) care about State?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557473" y="4229877"/>
            <a:ext cx="5385364" cy="878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Counters and Transistors are </a:t>
            </a:r>
            <a:r>
              <a:rPr lang="en-US" sz="2000" b="1" dirty="0"/>
              <a:t>composable</a:t>
            </a:r>
            <a:r>
              <a:rPr lang="en-US" sz="2000" dirty="0"/>
              <a:t>!</a:t>
            </a:r>
          </a:p>
          <a:p>
            <a:r>
              <a:rPr lang="en-US" sz="2000" dirty="0"/>
              <a:t>Composition result is </a:t>
            </a:r>
            <a:r>
              <a:rPr lang="en-US" sz="2000" b="1" dirty="0"/>
              <a:t>composable</a:t>
            </a:r>
            <a:r>
              <a:rPr lang="en-US" sz="2000" dirty="0"/>
              <a:t>, too (rec)!</a:t>
            </a:r>
          </a:p>
          <a:p>
            <a:r>
              <a:rPr lang="en-US" sz="2000" dirty="0"/>
              <a:t>Do we care about state? </a:t>
            </a:r>
            <a:r>
              <a:rPr lang="en-US" sz="2000" b="1" dirty="0"/>
              <a:t>NO</a:t>
            </a:r>
            <a:r>
              <a:rPr lang="en-US" sz="2000" dirty="0"/>
              <a:t>! Why not?</a:t>
            </a:r>
          </a:p>
          <a:p>
            <a:pPr lvl="1"/>
            <a:r>
              <a:rPr lang="en-US" sz="1800" dirty="0"/>
              <a:t>Because we </a:t>
            </a:r>
            <a:r>
              <a:rPr lang="en-US" sz="1800" b="1" dirty="0"/>
              <a:t>compose</a:t>
            </a:r>
            <a:r>
              <a:rPr lang="en-US" sz="1800" dirty="0"/>
              <a:t> things by simply pulling them on the surface and connect them!</a:t>
            </a:r>
          </a:p>
          <a:p>
            <a:pPr lvl="1"/>
            <a:r>
              <a:rPr lang="en-US" sz="1800" dirty="0"/>
              <a:t>That’s it! Not more… </a:t>
            </a:r>
          </a:p>
          <a:p>
            <a:pPr lvl="1"/>
            <a:r>
              <a:rPr lang="en-US" sz="1800" dirty="0"/>
              <a:t>(what should be more?)</a:t>
            </a:r>
          </a:p>
        </p:txBody>
      </p:sp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F34A0E8A-0111-83C8-B6EE-B841E32C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8" y="1635142"/>
            <a:ext cx="5300880" cy="2378634"/>
          </a:xfrm>
          <a:prstGeom prst="rect">
            <a:avLst/>
          </a:prstGeom>
        </p:spPr>
      </p:pic>
      <p:pic>
        <p:nvPicPr>
          <p:cNvPr id="10" name="Grafik 9" descr="Ein Bild, das Text, Diagramm, Reihe, Schrift enthält.">
            <a:extLst>
              <a:ext uri="{FF2B5EF4-FFF2-40B4-BE49-F238E27FC236}">
                <a16:creationId xmlns:a16="http://schemas.microsoft.com/office/drawing/2014/main" id="{CD8C1F3A-F59B-19E4-A691-4823D49A1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709" y="1584537"/>
            <a:ext cx="4345932" cy="318451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208739-D875-EDC1-5BF8-854780561AF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348976" y="3197757"/>
            <a:ext cx="1702176" cy="2126311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E6A556A-7AC0-CF36-C695-366A068E9057}"/>
              </a:ext>
            </a:extLst>
          </p:cNvPr>
          <p:cNvCxnSpPr>
            <a:cxnSpLocks/>
          </p:cNvCxnSpPr>
          <p:nvPr/>
        </p:nvCxnSpPr>
        <p:spPr>
          <a:xfrm flipH="1" flipV="1">
            <a:off x="5598976" y="1860513"/>
            <a:ext cx="1571038" cy="346355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FECC561-0C20-0C13-CEB6-402789AC220F}"/>
              </a:ext>
            </a:extLst>
          </p:cNvPr>
          <p:cNvCxnSpPr>
            <a:cxnSpLocks/>
          </p:cNvCxnSpPr>
          <p:nvPr/>
        </p:nvCxnSpPr>
        <p:spPr>
          <a:xfrm flipV="1">
            <a:off x="8811010" y="3520176"/>
            <a:ext cx="346810" cy="16279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3E7B35-3B36-8C2C-F288-93FD942B7A08}"/>
              </a:ext>
            </a:extLst>
          </p:cNvPr>
          <p:cNvCxnSpPr>
            <a:cxnSpLocks/>
          </p:cNvCxnSpPr>
          <p:nvPr/>
        </p:nvCxnSpPr>
        <p:spPr>
          <a:xfrm flipV="1">
            <a:off x="8937864" y="4013776"/>
            <a:ext cx="977056" cy="1134349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9AF234-5672-A580-74CB-AEB0C077A7C6}"/>
              </a:ext>
            </a:extLst>
          </p:cNvPr>
          <p:cNvSpPr txBox="1"/>
          <p:nvPr/>
        </p:nvSpPr>
        <p:spPr>
          <a:xfrm>
            <a:off x="8065125" y="5273463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Transistors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7DB7E2B-D0C0-7763-B39F-8A1E138FA486}"/>
              </a:ext>
            </a:extLst>
          </p:cNvPr>
          <p:cNvSpPr txBox="1"/>
          <p:nvPr/>
        </p:nvSpPr>
        <p:spPr>
          <a:xfrm>
            <a:off x="5965881" y="5324068"/>
            <a:ext cx="2170542" cy="715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sz="1400" b="1" dirty="0"/>
              <a:t>Counters</a:t>
            </a:r>
            <a:br>
              <a:rPr lang="en-US" sz="1400" dirty="0"/>
            </a:br>
            <a:r>
              <a:rPr lang="en-US" sz="1400" dirty="0"/>
              <a:t>(have internal changing values over time)</a:t>
            </a:r>
          </a:p>
        </p:txBody>
      </p:sp>
    </p:spTree>
    <p:extLst>
      <p:ext uri="{BB962C8B-B14F-4D97-AF65-F5344CB8AC3E}">
        <p14:creationId xmlns:p14="http://schemas.microsoft.com/office/powerpoint/2010/main" val="29520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3A1EE3-A2FD-2D62-3081-E565C9FE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AF0E-A674-8D29-88CA-A3CEF52A3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101" y="1800911"/>
            <a:ext cx="4671788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 API </a:t>
            </a:r>
            <a:r>
              <a:rPr lang="de-DE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Reasoning</a:t>
            </a:r>
            <a:endParaRPr lang="de-DE" sz="24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88F39-AEF9-EAA6-8F39-FD83D8B5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235" y="1800911"/>
            <a:ext cx="5311539" cy="3923215"/>
          </a:xfrm>
        </p:spPr>
        <p:txBody>
          <a:bodyPr>
            <a:normAutofit/>
          </a:bodyPr>
          <a:lstStyle/>
          <a:p>
            <a:pPr marL="205740" indent="-205740" defTabSz="822960">
              <a:spcBef>
                <a:spcPts val="900"/>
              </a:spcBef>
            </a:pPr>
            <a:r>
              <a:rPr lang="de-DE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Signal Processing</a:t>
            </a: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Graphical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Programming</a:t>
            </a:r>
            <a:endParaRPr lang="de-DE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17220" lvl="1" indent="-205740" defTabSz="822960">
              <a:spcBef>
                <a:spcPts val="450"/>
              </a:spcBef>
            </a:pP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Convenient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Composing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„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building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blocks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cartng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much</a:t>
            </a:r>
            <a:r>
              <a:rPr lang="de-D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642E29-3F9A-3653-00B3-EF19014E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76" y="2546928"/>
            <a:ext cx="4497452" cy="3605320"/>
          </a:xfrm>
          <a:prstGeom prst="rect">
            <a:avLst/>
          </a:prstGeom>
        </p:spPr>
      </p:pic>
      <p:pic>
        <p:nvPicPr>
          <p:cNvPr id="8" name="Grafik 7" descr="Ein Bild, das Screenshot, Diagramm, Karte, Reihe enthält.">
            <a:extLst>
              <a:ext uri="{FF2B5EF4-FFF2-40B4-BE49-F238E27FC236}">
                <a16:creationId xmlns:a16="http://schemas.microsoft.com/office/drawing/2014/main" id="{E0EAE3A0-9738-FB74-B87F-23B126D43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84" y="3399385"/>
            <a:ext cx="5522414" cy="2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F09DF51-4D40-85AA-4A31-397577D0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1765" y="5153833"/>
            <a:ext cx="10515600" cy="1325563"/>
          </a:xfrm>
        </p:spPr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State?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DD1D389-2244-19C6-E246-3451037CF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2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691C129-526D-30A4-023C-4A5997710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73" y="3601865"/>
            <a:ext cx="3664523" cy="28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10515600" cy="55811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State?</a:t>
            </a:r>
            <a:br>
              <a:rPr lang="en-US" dirty="0"/>
            </a:br>
            <a:r>
              <a:rPr lang="en-US" dirty="0"/>
              <a:t>When do we care about it?</a:t>
            </a:r>
            <a:br>
              <a:rPr lang="en-US" dirty="0"/>
            </a:br>
            <a:r>
              <a:rPr lang="en-US" dirty="0"/>
              <a:t>How to deal with it?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⚠️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Definitions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are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I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came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up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with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and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what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helped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me.</a:t>
            </a:r>
            <a:endParaRPr lang="de-DE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06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D5085-33C9-7A82-A467-E6ADF1D5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Text, Grafiken, Grafikdesign, Screenshot enthält.&#10;&#10;Automatisch generierte Beschreibung">
            <a:extLst>
              <a:ext uri="{FF2B5EF4-FFF2-40B4-BE49-F238E27FC236}">
                <a16:creationId xmlns:a16="http://schemas.microsoft.com/office/drawing/2014/main" id="{56FAF52A-A2BC-0C7E-1E66-4E6E9CDD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08" y="2010620"/>
            <a:ext cx="6589143" cy="370834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338274" y="2842304"/>
            <a:ext cx="4214434" cy="3127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de-DE" dirty="0" err="1"/>
              <a:t>Def</a:t>
            </a:r>
            <a:r>
              <a:rPr lang="de-DE" dirty="0"/>
              <a:t>. </a:t>
            </a:r>
            <a:r>
              <a:rPr lang="de-DE" dirty="0" err="1"/>
              <a:t>by</a:t>
            </a:r>
            <a:r>
              <a:rPr lang="de-DE" dirty="0"/>
              <a:t> Intuition</a:t>
            </a:r>
          </a:p>
          <a:p>
            <a:r>
              <a:rPr lang="de-DE" dirty="0"/>
              <a:t>Natural Language</a:t>
            </a:r>
          </a:p>
          <a:p>
            <a:r>
              <a:rPr lang="de-DE" dirty="0" err="1"/>
              <a:t>Vocabulary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Relevant</a:t>
            </a:r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) Sense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75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6" y="1802565"/>
            <a:ext cx="5362575" cy="378142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7024493" y="2084153"/>
            <a:ext cx="4214434" cy="3372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A: "Can I drive? "</a:t>
            </a:r>
          </a:p>
          <a:p>
            <a:pPr marL="0" indent="0">
              <a:buNone/>
            </a:pPr>
            <a:r>
              <a:rPr lang="en-US" sz="2400" dirty="0"/>
              <a:t>B: "No, traffic light is red."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en-US" sz="2400" dirty="0"/>
              <a:t>A: " Can I drive now? "</a:t>
            </a:r>
          </a:p>
          <a:p>
            <a:pPr marL="0" indent="0">
              <a:buNone/>
            </a:pPr>
            <a:r>
              <a:rPr lang="en-US" sz="2400" dirty="0"/>
              <a:t>B: "Yes, now it's green."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376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B097B-78C9-9468-544B-2144580E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Definition</a:t>
            </a:r>
            <a:endParaRPr lang="de-DE" dirty="0"/>
          </a:p>
        </p:txBody>
      </p:sp>
      <p:pic>
        <p:nvPicPr>
          <p:cNvPr id="5" name="Inhaltsplatzhalter 4" descr="Ein Bild, das draußen, Transport, Landfahrzeug, Ampel enthält.&#10;&#10;Automatisch generierte Beschreibung">
            <a:extLst>
              <a:ext uri="{FF2B5EF4-FFF2-40B4-BE49-F238E27FC236}">
                <a16:creationId xmlns:a16="http://schemas.microsoft.com/office/drawing/2014/main" id="{0CD93179-9684-FE97-489B-27B61CA93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36" y="549891"/>
            <a:ext cx="1194287" cy="842152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7B87CF4-2B7E-509A-1620-6E717A3312D8}"/>
              </a:ext>
            </a:extLst>
          </p:cNvPr>
          <p:cNvSpPr txBox="1"/>
          <p:nvPr/>
        </p:nvSpPr>
        <p:spPr>
          <a:xfrm>
            <a:off x="6196424" y="598717"/>
            <a:ext cx="5252075" cy="793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600" dirty="0"/>
              <a:t>Can I drive?             | No, traffic light is red.</a:t>
            </a:r>
          </a:p>
          <a:p>
            <a:pPr marL="0" indent="0">
              <a:buNone/>
            </a:pPr>
            <a:r>
              <a:rPr lang="en-US" sz="1600" dirty="0"/>
              <a:t>Can I drive now?    | Yes, now it's green.</a:t>
            </a:r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22EE448-16D9-7E89-23CE-3EBC19DE93D3}"/>
              </a:ext>
            </a:extLst>
          </p:cNvPr>
          <p:cNvSpPr txBox="1"/>
          <p:nvPr/>
        </p:nvSpPr>
        <p:spPr>
          <a:xfrm>
            <a:off x="601670" y="1625635"/>
            <a:ext cx="11189508" cy="4995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Dissecting the conversation - what to learn?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Values Changing over Time:</a:t>
            </a:r>
          </a:p>
          <a:p>
            <a:pPr lvl="1"/>
            <a:r>
              <a:rPr lang="en-US" sz="1600" dirty="0"/>
              <a:t>A traffic light has values, and they can change over time.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Identifiable “things”:</a:t>
            </a:r>
          </a:p>
          <a:p>
            <a:pPr lvl="1"/>
            <a:r>
              <a:rPr lang="en-US" sz="1600" dirty="0"/>
              <a:t>Nevertheless (the values can change), we can talk about "that" traffic light - it’s (uniquely) </a:t>
            </a:r>
            <a:r>
              <a:rPr lang="en-US" sz="1600" dirty="0" err="1"/>
              <a:t>identifyable</a:t>
            </a:r>
            <a:r>
              <a:rPr lang="en-US" sz="1600" dirty="0"/>
              <a:t> independent of its changing values.</a:t>
            </a:r>
          </a:p>
          <a:p>
            <a:pPr lvl="1"/>
            <a:r>
              <a:rPr lang="en-US" sz="1600" dirty="0"/>
              <a:t>Usually: A unique, invariant, absolute location in a finite address space as identifier (Pointer, (natural) DB-Key).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r>
              <a:rPr lang="en-US" sz="2400" dirty="0"/>
              <a:t>:</a:t>
            </a:r>
          </a:p>
          <a:p>
            <a:pPr lvl="1"/>
            <a:r>
              <a:rPr lang="en-US" sz="1600" dirty="0"/>
              <a:t>Different people can refer to the same thing</a:t>
            </a:r>
          </a:p>
          <a:p>
            <a:pPr lvl="1"/>
            <a:r>
              <a:rPr lang="en-US" sz="1600" dirty="0"/>
              <a:t>OR: "that thing" is </a:t>
            </a:r>
            <a:r>
              <a:rPr lang="en-US" sz="1600" dirty="0" err="1"/>
              <a:t>referencable</a:t>
            </a:r>
            <a:r>
              <a:rPr lang="en-US" sz="1600" dirty="0"/>
              <a:t> now, and at another point in time (it's still "that thing").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2400" dirty="0"/>
              <a:t>If all 3 properties occur together, then they become </a:t>
            </a:r>
            <a:r>
              <a:rPr lang="en-US" sz="2400" u="sng" dirty="0"/>
              <a:t>relevant</a:t>
            </a:r>
            <a:r>
              <a:rPr lang="en-US" sz="2400" dirty="0"/>
              <a:t> as a whole.</a:t>
            </a:r>
          </a:p>
          <a:p>
            <a:pPr marL="0" indent="0">
              <a:buNone/>
            </a:pPr>
            <a:r>
              <a:rPr lang="en-US" sz="2400" dirty="0"/>
              <a:t>This relevance, we express with the word “</a:t>
            </a:r>
            <a:r>
              <a:rPr lang="en-US" sz="2400" u="sng" dirty="0"/>
              <a:t>state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r>
              <a:rPr lang="en-US" sz="2400" dirty="0"/>
              <a:t>“S</a:t>
            </a:r>
            <a:r>
              <a:rPr lang="en-US" sz="2400" u="sng" dirty="0"/>
              <a:t>tate</a:t>
            </a:r>
            <a:r>
              <a:rPr lang="en-US" sz="2400" dirty="0"/>
              <a:t>” is not only the changing values over time – it’s these 3 properties.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0739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B0C810E-8EF5-8D68-BF26-68051554FA5A}"/>
              </a:ext>
            </a:extLst>
          </p:cNvPr>
          <p:cNvSpPr txBox="1"/>
          <p:nvPr/>
        </p:nvSpPr>
        <p:spPr>
          <a:xfrm>
            <a:off x="220511" y="244050"/>
            <a:ext cx="4214434" cy="3532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b="1" dirty="0"/>
              <a:t>Objects:</a:t>
            </a:r>
          </a:p>
          <a:p>
            <a:r>
              <a:rPr lang="en-US" sz="2400" dirty="0"/>
              <a:t>Values Changing over Time</a:t>
            </a:r>
          </a:p>
          <a:p>
            <a:r>
              <a:rPr lang="en-US" sz="2400" dirty="0"/>
              <a:t>Identifiable </a:t>
            </a:r>
            <a:r>
              <a:rPr lang="en-US" sz="1600" dirty="0"/>
              <a:t>(via unique, invariant, absolute location in a finite address space)</a:t>
            </a:r>
          </a:p>
          <a:p>
            <a:r>
              <a:rPr lang="en-US" sz="2400" dirty="0"/>
              <a:t>Sharable / </a:t>
            </a:r>
            <a:r>
              <a:rPr lang="en-US" sz="2400" dirty="0" err="1"/>
              <a:t>Revisitable</a:t>
            </a:r>
            <a:endParaRPr lang="en-US" sz="2400" dirty="0"/>
          </a:p>
          <a:p>
            <a:r>
              <a:rPr lang="en-US" sz="1600" dirty="0"/>
              <a:t>(+ access restriction for the changing values by encapsulation)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pic>
        <p:nvPicPr>
          <p:cNvPr id="14" name="Grafik 13" descr="Ein Bild, das Screenshot, Text, Zahl, Display enthält.&#10;&#10;Automatisch generierte Beschreibung">
            <a:extLst>
              <a:ext uri="{FF2B5EF4-FFF2-40B4-BE49-F238E27FC236}">
                <a16:creationId xmlns:a16="http://schemas.microsoft.com/office/drawing/2014/main" id="{107EEC5B-0F90-EA10-83F1-5F2DB10D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1" y="3263824"/>
            <a:ext cx="2597603" cy="310864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FCEB47EF-EE0B-56FE-45AA-1645A9D4DE47}"/>
              </a:ext>
            </a:extLst>
          </p:cNvPr>
          <p:cNvSpPr txBox="1"/>
          <p:nvPr/>
        </p:nvSpPr>
        <p:spPr>
          <a:xfrm>
            <a:off x="6447797" y="1286914"/>
            <a:ext cx="362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u="sng" dirty="0"/>
              <a:t>„Crazy </a:t>
            </a:r>
            <a:r>
              <a:rPr lang="de-DE" sz="1600" b="1" u="sng" dirty="0" err="1"/>
              <a:t>Number</a:t>
            </a:r>
            <a:r>
              <a:rPr lang="de-DE" sz="1600" b="1" u="sng" dirty="0"/>
              <a:t> Generator“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Multiple </a:t>
            </a:r>
            <a:r>
              <a:rPr lang="de-DE" sz="1600" dirty="0" err="1"/>
              <a:t>evaluations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Preserves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internal </a:t>
            </a:r>
            <a:r>
              <a:rPr lang="de-DE" sz="1600" dirty="0" err="1"/>
              <a:t>changing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endParaRPr lang="de-DE" sz="1600" dirty="0"/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65A6AF51-9342-028F-FA31-867290062913}"/>
              </a:ext>
            </a:extLst>
          </p:cNvPr>
          <p:cNvGrpSpPr/>
          <p:nvPr/>
        </p:nvGrpSpPr>
        <p:grpSpPr>
          <a:xfrm>
            <a:off x="6241622" y="2304498"/>
            <a:ext cx="5838602" cy="3670327"/>
            <a:chOff x="6096000" y="332989"/>
            <a:chExt cx="5838602" cy="3670327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4E4319D-5B56-BF77-05CB-E9F5B0792C7C}"/>
                </a:ext>
              </a:extLst>
            </p:cNvPr>
            <p:cNvSpPr/>
            <p:nvPr/>
          </p:nvSpPr>
          <p:spPr>
            <a:xfrm>
              <a:off x="7377678" y="808687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C3AC6B8-5AE0-B381-E02B-1240310CC4D8}"/>
                </a:ext>
              </a:extLst>
            </p:cNvPr>
            <p:cNvSpPr txBox="1"/>
            <p:nvPr/>
          </p:nvSpPr>
          <p:spPr>
            <a:xfrm>
              <a:off x="7377678" y="876053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6DF877E7-0175-CC47-8AD3-2863226D8115}"/>
                </a:ext>
              </a:extLst>
            </p:cNvPr>
            <p:cNvSpPr txBox="1"/>
            <p:nvPr/>
          </p:nvSpPr>
          <p:spPr>
            <a:xfrm>
              <a:off x="7377678" y="1451132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6F880FFA-7B01-39DE-2100-5233BBE8A625}"/>
                </a:ext>
              </a:extLst>
            </p:cNvPr>
            <p:cNvCxnSpPr>
              <a:endCxn id="32" idx="1"/>
            </p:cNvCxnSpPr>
            <p:nvPr/>
          </p:nvCxnSpPr>
          <p:spPr>
            <a:xfrm>
              <a:off x="6975976" y="1006858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09E38DF-5F32-52AE-0393-7F37A5F835DD}"/>
                </a:ext>
              </a:extLst>
            </p:cNvPr>
            <p:cNvCxnSpPr/>
            <p:nvPr/>
          </p:nvCxnSpPr>
          <p:spPr>
            <a:xfrm>
              <a:off x="6975976" y="1583662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7D6FB35D-C94E-DD20-317F-090635A05DCC}"/>
                </a:ext>
              </a:extLst>
            </p:cNvPr>
            <p:cNvSpPr txBox="1"/>
            <p:nvPr/>
          </p:nvSpPr>
          <p:spPr>
            <a:xfrm>
              <a:off x="6719174" y="876053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8BE26C40-5C3D-6FFD-29AF-4EB38F828012}"/>
                </a:ext>
              </a:extLst>
            </p:cNvPr>
            <p:cNvSpPr txBox="1"/>
            <p:nvPr/>
          </p:nvSpPr>
          <p:spPr>
            <a:xfrm>
              <a:off x="6692165" y="1451132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237979FD-C357-6D43-C80B-EE09762C1BE3}"/>
                </a:ext>
              </a:extLst>
            </p:cNvPr>
            <p:cNvSpPr/>
            <p:nvPr/>
          </p:nvSpPr>
          <p:spPr>
            <a:xfrm>
              <a:off x="7404687" y="2592560"/>
              <a:ext cx="1495811" cy="967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counter</a:t>
              </a:r>
              <a:endParaRPr lang="de-DE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E87A295-5658-1668-0260-C0C8B8D9AE4A}"/>
                </a:ext>
              </a:extLst>
            </p:cNvPr>
            <p:cNvSpPr txBox="1"/>
            <p:nvPr/>
          </p:nvSpPr>
          <p:spPr>
            <a:xfrm>
              <a:off x="7404687" y="2659926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from</a:t>
              </a:r>
              <a:endParaRPr lang="de-DE" sz="1100" dirty="0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C2E50E2-9FD3-21A1-C858-2984EB670D94}"/>
                </a:ext>
              </a:extLst>
            </p:cNvPr>
            <p:cNvSpPr txBox="1"/>
            <p:nvPr/>
          </p:nvSpPr>
          <p:spPr>
            <a:xfrm>
              <a:off x="7404687" y="3235005"/>
              <a:ext cx="322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 err="1"/>
                <a:t>by</a:t>
              </a:r>
              <a:endParaRPr lang="de-DE" sz="1100" dirty="0"/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FDA3DAB2-ED0C-32AA-A41D-6FF51DECB629}"/>
                </a:ext>
              </a:extLst>
            </p:cNvPr>
            <p:cNvCxnSpPr>
              <a:endCxn id="43" idx="1"/>
            </p:cNvCxnSpPr>
            <p:nvPr/>
          </p:nvCxnSpPr>
          <p:spPr>
            <a:xfrm>
              <a:off x="7002985" y="2790731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9F5D4AF9-9491-94E7-8048-9C1D2F9A1A1B}"/>
                </a:ext>
              </a:extLst>
            </p:cNvPr>
            <p:cNvCxnSpPr/>
            <p:nvPr/>
          </p:nvCxnSpPr>
          <p:spPr>
            <a:xfrm>
              <a:off x="7002985" y="3367535"/>
              <a:ext cx="401702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9C5E5E0-621A-FAE8-B40C-FB412D14F328}"/>
                </a:ext>
              </a:extLst>
            </p:cNvPr>
            <p:cNvSpPr txBox="1"/>
            <p:nvPr/>
          </p:nvSpPr>
          <p:spPr>
            <a:xfrm>
              <a:off x="6647038" y="2659926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3BD4F9-6118-3CAD-7613-9F9950C8EC6C}"/>
                </a:ext>
              </a:extLst>
            </p:cNvPr>
            <p:cNvSpPr txBox="1"/>
            <p:nvPr/>
          </p:nvSpPr>
          <p:spPr>
            <a:xfrm>
              <a:off x="6719174" y="3235005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10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505AE20-87B9-E5B4-6DDF-4FD4A32D2F20}"/>
                </a:ext>
              </a:extLst>
            </p:cNvPr>
            <p:cNvSpPr/>
            <p:nvPr/>
          </p:nvSpPr>
          <p:spPr>
            <a:xfrm>
              <a:off x="10157879" y="1840736"/>
              <a:ext cx="576124" cy="6016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+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041B40B-519A-9436-A767-5B64D304A179}"/>
                </a:ext>
              </a:extLst>
            </p:cNvPr>
            <p:cNvCxnSpPr>
              <a:stCxn id="31" idx="3"/>
            </p:cNvCxnSpPr>
            <p:nvPr/>
          </p:nvCxnSpPr>
          <p:spPr>
            <a:xfrm>
              <a:off x="8873489" y="1292315"/>
              <a:ext cx="1284390" cy="689764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7F910D18-E29D-F4C7-D314-1D7C4F76D62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8900498" y="2278070"/>
              <a:ext cx="1257381" cy="798118"/>
            </a:xfrm>
            <a:prstGeom prst="bentConnector3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B020478A-D9F8-7296-E2E0-53C7844F7A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4003" y="2129836"/>
              <a:ext cx="821969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6D1C5C-4D35-F285-2967-7EB80FF6E585}"/>
                </a:ext>
              </a:extLst>
            </p:cNvPr>
            <p:cNvSpPr/>
            <p:nvPr/>
          </p:nvSpPr>
          <p:spPr>
            <a:xfrm>
              <a:off x="6096000" y="332989"/>
              <a:ext cx="5132268" cy="3670327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6CC708-5416-AD84-1A1E-0F0AAF60487C}"/>
                </a:ext>
              </a:extLst>
            </p:cNvPr>
            <p:cNvSpPr txBox="1"/>
            <p:nvPr/>
          </p:nvSpPr>
          <p:spPr>
            <a:xfrm>
              <a:off x="11555972" y="198207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552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D9D229-1352-FFE0-FB2F-89AADE91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24"/>
            <a:ext cx="6107012" cy="369417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…sounds like: Objects!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Values Changing over Time: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Identifiable “thing”: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br>
              <a:rPr lang="en-US" sz="2400" dirty="0">
                <a:latin typeface="+mn-lt"/>
                <a:ea typeface="+mn-ea"/>
                <a:cs typeface="+mn-cs"/>
              </a:rPr>
            </a:br>
            <a:r>
              <a:rPr lang="en-US" sz="2400" dirty="0">
                <a:latin typeface="+mn-lt"/>
                <a:ea typeface="+mn-ea"/>
                <a:cs typeface="+mn-cs"/>
              </a:rPr>
              <a:t>Sharable / </a:t>
            </a:r>
            <a:r>
              <a:rPr lang="en-US" sz="2400" dirty="0" err="1">
                <a:latin typeface="+mn-lt"/>
                <a:ea typeface="+mn-ea"/>
                <a:cs typeface="+mn-cs"/>
              </a:rPr>
              <a:t>Revisitable</a:t>
            </a:r>
            <a:r>
              <a:rPr lang="en-US" sz="2400" dirty="0">
                <a:latin typeface="+mn-lt"/>
                <a:ea typeface="+mn-ea"/>
                <a:cs typeface="+mn-cs"/>
              </a:rPr>
              <a:t>: </a:t>
            </a:r>
            <a:r>
              <a:rPr lang="en-US" sz="2400" b="1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YES</a:t>
            </a:r>
            <a:br>
              <a:rPr lang="en-US" sz="2400" dirty="0">
                <a:latin typeface="+mn-lt"/>
                <a:ea typeface="+mn-ea"/>
                <a:cs typeface="+mn-cs"/>
              </a:rPr>
            </a:br>
            <a:endParaRPr lang="de-DE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5FC45-E737-D2A0-248A-DDF224D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09" y="782473"/>
            <a:ext cx="4045569" cy="31856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9F9038B-9903-B2CC-F18C-40E13F8A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723" y="4884411"/>
            <a:ext cx="4021755" cy="128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Breitbild</PresentationFormat>
  <Paragraphs>109</Paragraphs>
  <Slides>12</Slides>
  <Notes>7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Office</vt:lpstr>
      <vt:lpstr>Composing State-Aware Functions</vt:lpstr>
      <vt:lpstr>Motivation</vt:lpstr>
      <vt:lpstr>Why State?</vt:lpstr>
      <vt:lpstr>What is State? When do we care about it? How to deal with it?    ⚠️ Definitions are what I came up with and what helped me.</vt:lpstr>
      <vt:lpstr>State Definition</vt:lpstr>
      <vt:lpstr>State Definition</vt:lpstr>
      <vt:lpstr>State Definition</vt:lpstr>
      <vt:lpstr>PowerPoint-Präsentation</vt:lpstr>
      <vt:lpstr>…sounds like: Objects!    Values Changing over Time: YES  Identifiable “thing”: YES  Sharable / Revisitable: YES </vt:lpstr>
      <vt:lpstr>Exercise  Count from 0 by 1, Count from 100 by 10, Add corresponding values, That’s the resulting series!  [ 100; 111; 122; 133; ... ]   a) Using Seq Functions b) Using Objects  </vt:lpstr>
      <vt:lpstr>PowerPoint-Präsentation</vt:lpstr>
      <vt:lpstr>When to (not) care about State?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Composing State-Aware Functions</dc:title>
  <dc:creator>I Didntdoit</dc:creator>
  <cp:lastModifiedBy>I Didntdoit</cp:lastModifiedBy>
  <cp:revision>73</cp:revision>
  <dcterms:created xsi:type="dcterms:W3CDTF">2023-05-14T09:06:43Z</dcterms:created>
  <dcterms:modified xsi:type="dcterms:W3CDTF">2023-05-15T13:36:24Z</dcterms:modified>
</cp:coreProperties>
</file>