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5" r:id="rId4"/>
    <p:sldId id="272" r:id="rId5"/>
    <p:sldId id="270" r:id="rId6"/>
    <p:sldId id="259" r:id="rId7"/>
    <p:sldId id="260" r:id="rId8"/>
    <p:sldId id="261" r:id="rId9"/>
    <p:sldId id="262" r:id="rId10"/>
    <p:sldId id="267" r:id="rId11"/>
    <p:sldId id="268" r:id="rId12"/>
    <p:sldId id="271" r:id="rId13"/>
    <p:sldId id="264" r:id="rId14"/>
    <p:sldId id="263" r:id="rId15"/>
    <p:sldId id="269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12" autoAdjust="0"/>
    <p:restoredTop sz="95369" autoAdjust="0"/>
  </p:normalViewPr>
  <p:slideViewPr>
    <p:cSldViewPr snapToGrid="0">
      <p:cViewPr varScale="1">
        <p:scale>
          <a:sx n="123" d="100"/>
          <a:sy n="123" d="100"/>
        </p:scale>
        <p:origin x="1109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EA7EE-0ED9-4313-A603-EA42AFE913A8}" type="datetimeFigureOut">
              <a:rPr lang="de-DE" smtClean="0"/>
              <a:t>26.05.2023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3D5F4-B8F2-47EA-8C9C-F9C70326CF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0922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3D5F4-B8F2-47EA-8C9C-F9C70326CF1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2118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All 3 (</a:t>
            </a:r>
            <a:r>
              <a:rPr lang="de-DE" dirty="0" err="1"/>
              <a:t>or</a:t>
            </a:r>
            <a:r>
              <a:rPr lang="de-DE" dirty="0"/>
              <a:t> 4) </a:t>
            </a:r>
            <a:r>
              <a:rPr lang="de-DE" dirty="0" err="1"/>
              <a:t>properties</a:t>
            </a:r>
            <a:r>
              <a:rPr lang="de-DE" dirty="0"/>
              <a:t> </a:t>
            </a:r>
            <a:r>
              <a:rPr lang="de-DE" dirty="0" err="1"/>
              <a:t>apply</a:t>
            </a:r>
            <a:r>
              <a:rPr lang="de-DE" dirty="0"/>
              <a:t>!</a:t>
            </a:r>
          </a:p>
          <a:p>
            <a:r>
              <a:rPr lang="de-DE" dirty="0"/>
              <a:t>mall API (</a:t>
            </a:r>
            <a:r>
              <a:rPr lang="de-DE" dirty="0" err="1"/>
              <a:t>only</a:t>
            </a:r>
            <a:r>
              <a:rPr lang="de-DE" dirty="0"/>
              <a:t> 1 </a:t>
            </a:r>
            <a:r>
              <a:rPr lang="de-DE" dirty="0" err="1"/>
              <a:t>method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surface</a:t>
            </a:r>
            <a:r>
              <a:rPr lang="de-DE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Predictability</a:t>
            </a:r>
            <a:r>
              <a:rPr lang="de-DE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    (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though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involved</a:t>
            </a:r>
            <a:r>
              <a:rPr lang="de-DE" dirty="0"/>
              <a:t>)</a:t>
            </a:r>
            <a:r>
              <a:rPr lang="en-US" b="0" dirty="0">
                <a:solidFill>
                  <a:srgbClr val="6796E6"/>
                </a:solidFill>
                <a:effectLst/>
                <a:latin typeface="Cascadia Code" panose="020B0609020000020004" pitchFamily="49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6796E6"/>
                </a:solidFill>
                <a:effectLst/>
                <a:latin typeface="Cascadia Code" panose="020B0609020000020004" pitchFamily="49" charset="0"/>
              </a:rPr>
              <a:t>    (</a:t>
            </a:r>
            <a:r>
              <a:rPr lang="en-US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Reliable contract for </a:t>
            </a:r>
            <a:r>
              <a:rPr lang="en-US" b="0" dirty="0" err="1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behaviour</a:t>
            </a:r>
            <a:r>
              <a:rPr lang="en-US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)</a:t>
            </a:r>
          </a:p>
          <a:p>
            <a:r>
              <a:rPr lang="de-DE" dirty="0"/>
              <a:t>Nicht-Linearitäten ansprechen – </a:t>
            </a:r>
            <a:r>
              <a:rPr lang="de-DE" dirty="0" err="1"/>
              <a:t>Inherently</a:t>
            </a:r>
            <a:r>
              <a:rPr lang="de-DE" dirty="0"/>
              <a:t> </a:t>
            </a:r>
            <a:r>
              <a:rPr lang="de-DE" dirty="0" err="1"/>
              <a:t>hard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!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3D5F4-B8F2-47EA-8C9C-F9C70326CF18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9023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Everything</a:t>
            </a:r>
            <a:r>
              <a:rPr lang="de-DE" dirty="0"/>
              <a:t> on Vide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initial </a:t>
            </a:r>
            <a:r>
              <a:rPr lang="de-DE" dirty="0" err="1"/>
              <a:t>idea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3D5F4-B8F2-47EA-8C9C-F9C70326CF1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706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3D5F4-B8F2-47EA-8C9C-F9C70326CF1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1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3D5F4-B8F2-47EA-8C9C-F9C70326CF1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057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3D5F4-B8F2-47EA-8C9C-F9C70326CF1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9578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3D5F4-B8F2-47EA-8C9C-F9C70326CF1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6397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All 3 (</a:t>
            </a:r>
            <a:r>
              <a:rPr lang="de-DE" dirty="0" err="1"/>
              <a:t>or</a:t>
            </a:r>
            <a:r>
              <a:rPr lang="de-DE" dirty="0"/>
              <a:t> 4) </a:t>
            </a:r>
            <a:r>
              <a:rPr lang="de-DE" dirty="0" err="1"/>
              <a:t>properties</a:t>
            </a:r>
            <a:r>
              <a:rPr lang="de-DE" dirty="0"/>
              <a:t> </a:t>
            </a:r>
            <a:r>
              <a:rPr lang="de-DE" dirty="0" err="1"/>
              <a:t>apply</a:t>
            </a:r>
            <a:r>
              <a:rPr lang="de-DE" dirty="0"/>
              <a:t>!</a:t>
            </a:r>
          </a:p>
          <a:p>
            <a:r>
              <a:rPr lang="de-DE" dirty="0"/>
              <a:t>mall API (</a:t>
            </a:r>
            <a:r>
              <a:rPr lang="de-DE" dirty="0" err="1"/>
              <a:t>only</a:t>
            </a:r>
            <a:r>
              <a:rPr lang="de-DE" dirty="0"/>
              <a:t> 1 </a:t>
            </a:r>
            <a:r>
              <a:rPr lang="de-DE" dirty="0" err="1"/>
              <a:t>method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surface</a:t>
            </a:r>
            <a:r>
              <a:rPr lang="de-DE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Predictability</a:t>
            </a:r>
            <a:r>
              <a:rPr lang="de-DE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    (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though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involved</a:t>
            </a:r>
            <a:r>
              <a:rPr lang="de-DE" dirty="0"/>
              <a:t>)</a:t>
            </a:r>
            <a:r>
              <a:rPr lang="en-US" b="0" dirty="0">
                <a:solidFill>
                  <a:srgbClr val="6796E6"/>
                </a:solidFill>
                <a:effectLst/>
                <a:latin typeface="Cascadia Code" panose="020B0609020000020004" pitchFamily="49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6796E6"/>
                </a:solidFill>
                <a:effectLst/>
                <a:latin typeface="Cascadia Code" panose="020B0609020000020004" pitchFamily="49" charset="0"/>
              </a:rPr>
              <a:t>    (</a:t>
            </a:r>
            <a:r>
              <a:rPr lang="en-US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Reliable contract for </a:t>
            </a:r>
            <a:r>
              <a:rPr lang="en-US" b="0" dirty="0" err="1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behaviour</a:t>
            </a:r>
            <a:r>
              <a:rPr lang="en-US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)</a:t>
            </a:r>
          </a:p>
          <a:p>
            <a:r>
              <a:rPr lang="de-DE" dirty="0"/>
              <a:t>Nicht-Linearitäten ansprechen – </a:t>
            </a:r>
            <a:r>
              <a:rPr lang="de-DE" dirty="0" err="1"/>
              <a:t>Inherently</a:t>
            </a:r>
            <a:r>
              <a:rPr lang="de-DE" dirty="0"/>
              <a:t> </a:t>
            </a:r>
            <a:r>
              <a:rPr lang="de-DE" dirty="0" err="1"/>
              <a:t>hard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!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3D5F4-B8F2-47EA-8C9C-F9C70326CF1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9109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3D5F4-B8F2-47EA-8C9C-F9C70326CF18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8992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3D5F4-B8F2-47EA-8C9C-F9C70326CF18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9489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223D79-18C7-9832-FE69-005474A0E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32B49D-1752-4C7B-E637-6029ECC52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B0A3B4-8FD8-584A-A0CD-7FCB01CFC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23F4-8CD4-4E43-B924-4DEB8FA5321E}" type="datetimeFigureOut">
              <a:rPr lang="de-DE" smtClean="0"/>
              <a:t>26.05.2023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DE6BDA-A171-9FC7-97C8-EA7DB4D21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C939DF-CBC8-D0D6-0450-9556EB7D6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5E8D-5B5A-4658-9F96-C2AE005653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757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895995-0D2A-E378-A71F-D75C88B34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3B9D39F-E7AF-88BD-2913-A21C45422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7E8080-74FB-8FBF-D056-ED1B38137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23F4-8CD4-4E43-B924-4DEB8FA5321E}" type="datetimeFigureOut">
              <a:rPr lang="de-DE" smtClean="0"/>
              <a:t>26.05.2023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87A8F5-4C0E-CD29-3284-DEA0C3065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8E7685-79AB-E1E4-48FC-0EBA563AC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5E8D-5B5A-4658-9F96-C2AE005653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28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1EF5D1F-28C9-94F8-76AA-FE011E5192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C78953-6CA6-B86D-65A0-3BB551AC0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FB9998-5505-8421-1054-C0127E4BB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23F4-8CD4-4E43-B924-4DEB8FA5321E}" type="datetimeFigureOut">
              <a:rPr lang="de-DE" smtClean="0"/>
              <a:t>26.05.2023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2826E5-2861-3C4E-4CA9-CDD200F92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F9CF27-8437-DB23-220D-0159E1BE6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5E8D-5B5A-4658-9F96-C2AE005653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2691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66DB6C-5099-3CB7-CCC6-19DF756E3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93F062-04DE-8EA8-2484-FAC1702B4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B6B950-D9A4-3236-ECE6-EA72D14EB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23F4-8CD4-4E43-B924-4DEB8FA5321E}" type="datetimeFigureOut">
              <a:rPr lang="de-DE" smtClean="0"/>
              <a:t>26.05.2023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C9C370-3699-8935-75AB-C258C9D5D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519D17-B1B3-8787-7969-4E5C8BE2B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5E8D-5B5A-4658-9F96-C2AE005653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349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C65405-EBFC-6212-EF98-B297CD07E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379008-B282-7B34-3CAE-308A45AA8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2B7F96-C2A9-A63E-32DE-A9813488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23F4-8CD4-4E43-B924-4DEB8FA5321E}" type="datetimeFigureOut">
              <a:rPr lang="de-DE" smtClean="0"/>
              <a:t>26.05.2023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84E2B4-3E8F-799C-30B2-87A9080CE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8044E4-0ED1-7235-DEE8-BEB12C520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5E8D-5B5A-4658-9F96-C2AE005653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5278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5F9D5F-1807-C22F-5409-5F5A12BB5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15C381-7234-4781-CA9D-1DFC464E10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DC74D6F-645C-BAF2-CEC0-A568C0680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4A045C-BD87-F735-5DCC-FD3EF7B1F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23F4-8CD4-4E43-B924-4DEB8FA5321E}" type="datetimeFigureOut">
              <a:rPr lang="de-DE" smtClean="0"/>
              <a:t>26.05.2023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92C8E3-462F-71EE-D5FE-33ED12FA8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547915-66B9-F7F8-B029-DC6757A1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5E8D-5B5A-4658-9F96-C2AE005653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855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50F557-AADE-1127-0960-DF3E6F322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1CD0F4-65F8-AC14-9BB5-9245AE04E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D8A176D-3B80-4D99-B56F-C0D5EB82D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C141F9D-E529-B4DB-627F-CEA8BB470E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B8CCB9C-BE3F-0269-C90B-096096AF82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C5D0688-12A5-2F9B-ACC2-CB1CE2449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23F4-8CD4-4E43-B924-4DEB8FA5321E}" type="datetimeFigureOut">
              <a:rPr lang="de-DE" smtClean="0"/>
              <a:t>26.05.2023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5E85E71-28EC-1397-7628-5247ECAA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602BFC-DA67-BBE6-2759-89354341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5E8D-5B5A-4658-9F96-C2AE005653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5528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71FD3-A5CD-6DF6-B7C1-882097455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FF2889-53E1-AE50-92C0-C394F86AB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23F4-8CD4-4E43-B924-4DEB8FA5321E}" type="datetimeFigureOut">
              <a:rPr lang="de-DE" smtClean="0"/>
              <a:t>26.05.2023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29D223-EA8E-FF8D-8806-6BB030920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CFC7F8-56E7-D5B0-B017-858C5916B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5E8D-5B5A-4658-9F96-C2AE005653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617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46E1DB3-3772-6778-8AE1-191E5F3BD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23F4-8CD4-4E43-B924-4DEB8FA5321E}" type="datetimeFigureOut">
              <a:rPr lang="de-DE" smtClean="0"/>
              <a:t>26.05.2023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BA34D60-E70D-5C49-4F82-991A24383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D1F24E7-DEBB-4F1B-5ABC-3311196F1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5E8D-5B5A-4658-9F96-C2AE005653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5706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B07682-1239-A55C-8C6C-669D5F5DC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002B5B-6FCB-AC10-15C5-205CC3E91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4B0548-BA9C-0140-6913-7B90D8864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172627-4B0C-4E2F-600F-EA1A466A7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23F4-8CD4-4E43-B924-4DEB8FA5321E}" type="datetimeFigureOut">
              <a:rPr lang="de-DE" smtClean="0"/>
              <a:t>26.05.2023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67E7DA-FEFB-BCBA-890E-FE8787E69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939222-E38C-7885-5579-47CDEEF72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5E8D-5B5A-4658-9F96-C2AE005653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635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5728C8-A060-3603-D232-0F114FD55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C107B39-287E-F401-1DDA-DEDF8B3A41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3DC475-1B11-163A-85AC-11054E901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6322EB-3732-1456-C057-912F2AB98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23F4-8CD4-4E43-B924-4DEB8FA5321E}" type="datetimeFigureOut">
              <a:rPr lang="de-DE" smtClean="0"/>
              <a:t>26.05.2023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A57E53-568B-B8A5-DE71-A1C7A4453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9FE18E-CB4C-B984-7814-E80AB6452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5E8D-5B5A-4658-9F96-C2AE005653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17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C5E725F-228F-78C9-8128-2DAD3D418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F8E800-A4AC-AD5E-7177-97D270116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E7E164-BFD5-EC21-B9DB-EB6284E106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723F4-8CD4-4E43-B924-4DEB8FA5321E}" type="datetimeFigureOut">
              <a:rPr lang="de-DE" smtClean="0"/>
              <a:t>26.05.2023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045469-FCBC-766A-0DF3-D9B9308E7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D198CE-5282-E214-C2DB-B71BBCEDA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E5E8D-5B5A-4658-9F96-C2AE005653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8941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mojipedia.org/de/warnu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mojipedia.org/de/warnun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CD2263-37F4-F07A-C958-BB22540F9C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Composing</a:t>
            </a:r>
            <a:r>
              <a:rPr lang="de-DE" dirty="0"/>
              <a:t> State-Aware </a:t>
            </a:r>
            <a:r>
              <a:rPr lang="de-DE" dirty="0" err="1"/>
              <a:t>Functions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8967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5DD9D229-1352-FFE0-FB2F-89AADE91D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566" y="694175"/>
            <a:ext cx="5497902" cy="5581118"/>
          </a:xfrm>
        </p:spPr>
        <p:txBody>
          <a:bodyPr>
            <a:normAutofit/>
          </a:bodyPr>
          <a:lstStyle/>
          <a:p>
            <a:r>
              <a:rPr lang="en-US" sz="3600" u="sng" dirty="0">
                <a:latin typeface="+mn-lt"/>
              </a:rPr>
              <a:t>Exercise</a:t>
            </a:r>
            <a:br>
              <a:rPr lang="en-US" sz="2800" dirty="0">
                <a:latin typeface="+mn-lt"/>
              </a:rPr>
            </a:b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- Count from 0 by 1,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- Count from 100 by 10,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- Add corresponding values,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- That’s the resulting series!</a:t>
            </a:r>
            <a:br>
              <a:rPr lang="en-US" sz="2800" dirty="0">
                <a:latin typeface="+mn-lt"/>
              </a:rPr>
            </a:br>
            <a:br>
              <a:rPr lang="en-US" sz="2800" dirty="0">
                <a:latin typeface="+mn-lt"/>
              </a:rPr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[ 100; 111; 122; 133; ... ]</a:t>
            </a:r>
            <a:br>
              <a:rPr lang="en-US" sz="2800" dirty="0">
                <a:latin typeface="+mn-lt"/>
              </a:rPr>
            </a:br>
            <a:br>
              <a:rPr lang="en-US" sz="2800" dirty="0">
                <a:latin typeface="+mn-lt"/>
              </a:rPr>
            </a:br>
            <a:r>
              <a:rPr lang="en-US" sz="2800" strike="sngStrike" dirty="0">
                <a:latin typeface="+mn-lt"/>
              </a:rPr>
              <a:t>a) Using Seq Functions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b) Using Objects 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    -&gt; Live Coding</a:t>
            </a:r>
            <a:br>
              <a:rPr lang="en-US" sz="2800" dirty="0">
                <a:latin typeface="+mn-lt"/>
              </a:rPr>
            </a:br>
            <a:br>
              <a:rPr lang="en-US" sz="2800" dirty="0">
                <a:latin typeface="+mn-lt"/>
              </a:rPr>
            </a:br>
            <a:endParaRPr lang="de-DE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9720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feld 58">
            <a:extLst>
              <a:ext uri="{FF2B5EF4-FFF2-40B4-BE49-F238E27FC236}">
                <a16:creationId xmlns:a16="http://schemas.microsoft.com/office/drawing/2014/main" id="{FCEB47EF-EE0B-56FE-45AA-1645A9D4DE47}"/>
              </a:ext>
            </a:extLst>
          </p:cNvPr>
          <p:cNvSpPr txBox="1"/>
          <p:nvPr/>
        </p:nvSpPr>
        <p:spPr>
          <a:xfrm>
            <a:off x="722631" y="613187"/>
            <a:ext cx="49856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u="sng" dirty="0" err="1"/>
              <a:t>Exercise</a:t>
            </a:r>
            <a:r>
              <a:rPr lang="de-DE" sz="2000" b="1" u="sng" dirty="0"/>
              <a:t>: </a:t>
            </a:r>
            <a:r>
              <a:rPr lang="de-DE" sz="2000" b="1" u="sng" dirty="0" err="1"/>
              <a:t>Number</a:t>
            </a:r>
            <a:r>
              <a:rPr lang="de-DE" sz="2000" b="1" u="sng" dirty="0"/>
              <a:t> Generator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Multiple </a:t>
            </a:r>
            <a:r>
              <a:rPr lang="de-DE" sz="2000" dirty="0" err="1"/>
              <a:t>evaluations</a:t>
            </a: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Blocks </a:t>
            </a:r>
            <a:r>
              <a:rPr lang="de-DE" sz="2000" dirty="0" err="1"/>
              <a:t>preserve</a:t>
            </a:r>
            <a:r>
              <a:rPr lang="de-DE" sz="2000" dirty="0"/>
              <a:t> </a:t>
            </a:r>
            <a:r>
              <a:rPr lang="de-DE" sz="2000" dirty="0" err="1"/>
              <a:t>their</a:t>
            </a:r>
            <a:r>
              <a:rPr lang="de-DE" sz="2000" dirty="0"/>
              <a:t> internal </a:t>
            </a:r>
            <a:r>
              <a:rPr lang="de-DE" sz="2000" dirty="0" err="1"/>
              <a:t>state</a:t>
            </a: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The </a:t>
            </a:r>
            <a:r>
              <a:rPr lang="de-DE" sz="2000" dirty="0" err="1"/>
              <a:t>whole</a:t>
            </a:r>
            <a:r>
              <a:rPr lang="de-DE" sz="2000" dirty="0"/>
              <a:t> </a:t>
            </a:r>
            <a:r>
              <a:rPr lang="de-DE" sz="2000" dirty="0" err="1"/>
              <a:t>computation</a:t>
            </a:r>
            <a:r>
              <a:rPr lang="de-DE" sz="2000" dirty="0"/>
              <a:t> </a:t>
            </a:r>
            <a:r>
              <a:rPr lang="de-DE" sz="2000" dirty="0" err="1"/>
              <a:t>preserves</a:t>
            </a:r>
            <a:r>
              <a:rPr lang="de-DE" sz="2000" dirty="0"/>
              <a:t> </a:t>
            </a:r>
            <a:r>
              <a:rPr lang="de-DE" sz="2000" dirty="0" err="1"/>
              <a:t>it‘s</a:t>
            </a:r>
            <a:r>
              <a:rPr lang="de-DE" sz="2000" dirty="0"/>
              <a:t> </a:t>
            </a:r>
            <a:r>
              <a:rPr lang="de-DE" sz="2000" dirty="0" err="1"/>
              <a:t>state</a:t>
            </a:r>
            <a:endParaRPr lang="de-DE" sz="2000" dirty="0"/>
          </a:p>
        </p:txBody>
      </p: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65A6AF51-9342-028F-FA31-867290062913}"/>
              </a:ext>
            </a:extLst>
          </p:cNvPr>
          <p:cNvGrpSpPr/>
          <p:nvPr/>
        </p:nvGrpSpPr>
        <p:grpSpPr>
          <a:xfrm>
            <a:off x="818647" y="2029649"/>
            <a:ext cx="5838602" cy="3670327"/>
            <a:chOff x="6096000" y="332989"/>
            <a:chExt cx="5838602" cy="3670327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24E4319D-5B56-BF77-05CB-E9F5B0792C7C}"/>
                </a:ext>
              </a:extLst>
            </p:cNvPr>
            <p:cNvSpPr/>
            <p:nvPr/>
          </p:nvSpPr>
          <p:spPr>
            <a:xfrm>
              <a:off x="7377678" y="808687"/>
              <a:ext cx="1495811" cy="9672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counter</a:t>
              </a:r>
              <a:endParaRPr lang="de-DE" dirty="0"/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AC3AC6B8-5AE0-B381-E02B-1240310CC4D8}"/>
                </a:ext>
              </a:extLst>
            </p:cNvPr>
            <p:cNvSpPr txBox="1"/>
            <p:nvPr/>
          </p:nvSpPr>
          <p:spPr>
            <a:xfrm>
              <a:off x="7377678" y="876053"/>
              <a:ext cx="4635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err="1"/>
                <a:t>from</a:t>
              </a:r>
              <a:endParaRPr lang="de-DE" sz="1100" dirty="0"/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6DF877E7-0175-CC47-8AD3-2863226D8115}"/>
                </a:ext>
              </a:extLst>
            </p:cNvPr>
            <p:cNvSpPr txBox="1"/>
            <p:nvPr/>
          </p:nvSpPr>
          <p:spPr>
            <a:xfrm>
              <a:off x="7377678" y="1451132"/>
              <a:ext cx="3225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err="1"/>
                <a:t>by</a:t>
              </a:r>
              <a:endParaRPr lang="de-DE" sz="1100" dirty="0"/>
            </a:p>
          </p:txBody>
        </p: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6F880FFA-7B01-39DE-2100-5233BBE8A625}"/>
                </a:ext>
              </a:extLst>
            </p:cNvPr>
            <p:cNvCxnSpPr>
              <a:endCxn id="32" idx="1"/>
            </p:cNvCxnSpPr>
            <p:nvPr/>
          </p:nvCxnSpPr>
          <p:spPr>
            <a:xfrm>
              <a:off x="6975976" y="1006858"/>
              <a:ext cx="401702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B09E38DF-5F32-52AE-0393-7F37A5F835DD}"/>
                </a:ext>
              </a:extLst>
            </p:cNvPr>
            <p:cNvCxnSpPr/>
            <p:nvPr/>
          </p:nvCxnSpPr>
          <p:spPr>
            <a:xfrm>
              <a:off x="6975976" y="1583662"/>
              <a:ext cx="401702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7D6FB35D-C94E-DD20-317F-090635A05DCC}"/>
                </a:ext>
              </a:extLst>
            </p:cNvPr>
            <p:cNvSpPr txBox="1"/>
            <p:nvPr/>
          </p:nvSpPr>
          <p:spPr>
            <a:xfrm>
              <a:off x="6719174" y="876053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0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8BE26C40-5C3D-6FFD-29AF-4EB38F828012}"/>
                </a:ext>
              </a:extLst>
            </p:cNvPr>
            <p:cNvSpPr txBox="1"/>
            <p:nvPr/>
          </p:nvSpPr>
          <p:spPr>
            <a:xfrm>
              <a:off x="6692165" y="145113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1</a:t>
              </a: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237979FD-C357-6D43-C80B-EE09762C1BE3}"/>
                </a:ext>
              </a:extLst>
            </p:cNvPr>
            <p:cNvSpPr/>
            <p:nvPr/>
          </p:nvSpPr>
          <p:spPr>
            <a:xfrm>
              <a:off x="7404687" y="2592560"/>
              <a:ext cx="1495811" cy="9672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counter</a:t>
              </a:r>
              <a:endParaRPr lang="de-DE" dirty="0"/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DE87A295-5658-1668-0260-C0C8B8D9AE4A}"/>
                </a:ext>
              </a:extLst>
            </p:cNvPr>
            <p:cNvSpPr txBox="1"/>
            <p:nvPr/>
          </p:nvSpPr>
          <p:spPr>
            <a:xfrm>
              <a:off x="7404687" y="2659926"/>
              <a:ext cx="4635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err="1"/>
                <a:t>from</a:t>
              </a:r>
              <a:endParaRPr lang="de-DE" sz="1100" dirty="0"/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DC2E50E2-9FD3-21A1-C858-2984EB670D94}"/>
                </a:ext>
              </a:extLst>
            </p:cNvPr>
            <p:cNvSpPr txBox="1"/>
            <p:nvPr/>
          </p:nvSpPr>
          <p:spPr>
            <a:xfrm>
              <a:off x="7404687" y="3235005"/>
              <a:ext cx="3225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err="1"/>
                <a:t>by</a:t>
              </a:r>
              <a:endParaRPr lang="de-DE" sz="1100" dirty="0"/>
            </a:p>
          </p:txBody>
        </p: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FDA3DAB2-ED0C-32AA-A41D-6FF51DECB629}"/>
                </a:ext>
              </a:extLst>
            </p:cNvPr>
            <p:cNvCxnSpPr>
              <a:endCxn id="43" idx="1"/>
            </p:cNvCxnSpPr>
            <p:nvPr/>
          </p:nvCxnSpPr>
          <p:spPr>
            <a:xfrm>
              <a:off x="7002985" y="2790731"/>
              <a:ext cx="401702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9F5D4AF9-9491-94E7-8048-9C1D2F9A1A1B}"/>
                </a:ext>
              </a:extLst>
            </p:cNvPr>
            <p:cNvCxnSpPr/>
            <p:nvPr/>
          </p:nvCxnSpPr>
          <p:spPr>
            <a:xfrm>
              <a:off x="7002985" y="3367535"/>
              <a:ext cx="401702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59C5E5E0-621A-FAE8-B40C-FB412D14F328}"/>
                </a:ext>
              </a:extLst>
            </p:cNvPr>
            <p:cNvSpPr txBox="1"/>
            <p:nvPr/>
          </p:nvSpPr>
          <p:spPr>
            <a:xfrm>
              <a:off x="6647038" y="2659926"/>
              <a:ext cx="4010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100</a:t>
              </a: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5E3BD4F9-6118-3CAD-7613-9F9950C8EC6C}"/>
                </a:ext>
              </a:extLst>
            </p:cNvPr>
            <p:cNvSpPr txBox="1"/>
            <p:nvPr/>
          </p:nvSpPr>
          <p:spPr>
            <a:xfrm>
              <a:off x="6719174" y="3235005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10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8505AE20-87B9-E5B4-6DDF-4FD4A32D2F20}"/>
                </a:ext>
              </a:extLst>
            </p:cNvPr>
            <p:cNvSpPr/>
            <p:nvPr/>
          </p:nvSpPr>
          <p:spPr>
            <a:xfrm>
              <a:off x="10157879" y="1840736"/>
              <a:ext cx="576124" cy="60164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+</a:t>
              </a:r>
            </a:p>
          </p:txBody>
        </p:sp>
        <p:cxnSp>
          <p:nvCxnSpPr>
            <p:cNvPr id="52" name="Verbinder: gewinkelt 51">
              <a:extLst>
                <a:ext uri="{FF2B5EF4-FFF2-40B4-BE49-F238E27FC236}">
                  <a16:creationId xmlns:a16="http://schemas.microsoft.com/office/drawing/2014/main" id="{9041B40B-519A-9436-A767-5B64D304A179}"/>
                </a:ext>
              </a:extLst>
            </p:cNvPr>
            <p:cNvCxnSpPr>
              <a:stCxn id="31" idx="3"/>
            </p:cNvCxnSpPr>
            <p:nvPr/>
          </p:nvCxnSpPr>
          <p:spPr>
            <a:xfrm>
              <a:off x="8873489" y="1292315"/>
              <a:ext cx="1284390" cy="689764"/>
            </a:xfrm>
            <a:prstGeom prst="bentConnector3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Verbinder: gewinkelt 52">
              <a:extLst>
                <a:ext uri="{FF2B5EF4-FFF2-40B4-BE49-F238E27FC236}">
                  <a16:creationId xmlns:a16="http://schemas.microsoft.com/office/drawing/2014/main" id="{7F910D18-E29D-F4C7-D314-1D7C4F76D624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 flipV="1">
              <a:off x="8900498" y="2278070"/>
              <a:ext cx="1257381" cy="798118"/>
            </a:xfrm>
            <a:prstGeom prst="bentConnector3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r Verbinder 55">
              <a:extLst>
                <a:ext uri="{FF2B5EF4-FFF2-40B4-BE49-F238E27FC236}">
                  <a16:creationId xmlns:a16="http://schemas.microsoft.com/office/drawing/2014/main" id="{B020478A-D9F8-7296-E2E0-53C7844F7AD6}"/>
                </a:ext>
              </a:extLst>
            </p:cNvPr>
            <p:cNvCxnSpPr>
              <a:cxnSpLocks/>
            </p:cNvCxnSpPr>
            <p:nvPr/>
          </p:nvCxnSpPr>
          <p:spPr>
            <a:xfrm>
              <a:off x="10734003" y="2129836"/>
              <a:ext cx="821969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CC6D1C5C-4D35-F285-2967-7EB80FF6E585}"/>
                </a:ext>
              </a:extLst>
            </p:cNvPr>
            <p:cNvSpPr/>
            <p:nvPr/>
          </p:nvSpPr>
          <p:spPr>
            <a:xfrm>
              <a:off x="6096000" y="332989"/>
              <a:ext cx="5132268" cy="3670327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456CC708-5416-AD84-1A1E-0F0AAF60487C}"/>
                </a:ext>
              </a:extLst>
            </p:cNvPr>
            <p:cNvSpPr txBox="1"/>
            <p:nvPr/>
          </p:nvSpPr>
          <p:spPr>
            <a:xfrm>
              <a:off x="11555972" y="1982079"/>
              <a:ext cx="3786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out</a:t>
              </a:r>
            </a:p>
          </p:txBody>
        </p:sp>
      </p:grpSp>
      <p:sp>
        <p:nvSpPr>
          <p:cNvPr id="6" name="Textfeld 5">
            <a:extLst>
              <a:ext uri="{FF2B5EF4-FFF2-40B4-BE49-F238E27FC236}">
                <a16:creationId xmlns:a16="http://schemas.microsoft.com/office/drawing/2014/main" id="{83014342-453A-DEA4-6BE2-A3418C87A8D7}"/>
              </a:ext>
            </a:extLst>
          </p:cNvPr>
          <p:cNvSpPr txBox="1"/>
          <p:nvPr/>
        </p:nvSpPr>
        <p:spPr>
          <a:xfrm>
            <a:off x="6867933" y="285470"/>
            <a:ext cx="468686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u="sng" dirty="0" err="1"/>
              <a:t>Characteristics</a:t>
            </a:r>
            <a:endParaRPr lang="de-DE" sz="20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Auto </a:t>
            </a:r>
            <a:r>
              <a:rPr lang="de-DE" sz="2000" dirty="0" err="1"/>
              <a:t>evaluated</a:t>
            </a: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Ad-hoc </a:t>
            </a:r>
            <a:r>
              <a:rPr lang="de-DE" sz="2000" dirty="0" err="1"/>
              <a:t>usage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„</a:t>
            </a:r>
            <a:r>
              <a:rPr lang="de-DE" sz="2000" dirty="0" err="1"/>
              <a:t>blocks</a:t>
            </a:r>
            <a:r>
              <a:rPr lang="de-DE" sz="2000" dirty="0"/>
              <a:t>“</a:t>
            </a:r>
            <a:br>
              <a:rPr lang="de-DE" sz="2000" dirty="0"/>
            </a:br>
            <a:r>
              <a:rPr lang="de-DE" sz="2000" dirty="0"/>
              <a:t>(</a:t>
            </a:r>
            <a:r>
              <a:rPr lang="de-DE" sz="2000" dirty="0" err="1"/>
              <a:t>instead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„</a:t>
            </a:r>
            <a:r>
              <a:rPr lang="de-DE" sz="2000" dirty="0" err="1"/>
              <a:t>up</a:t>
            </a:r>
            <a:r>
              <a:rPr lang="de-DE" sz="2000" dirty="0"/>
              <a:t>-front“ </a:t>
            </a:r>
            <a:r>
              <a:rPr lang="de-DE" sz="2000" dirty="0" err="1"/>
              <a:t>declaration</a:t>
            </a:r>
            <a:r>
              <a:rPr lang="de-DE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We</a:t>
            </a:r>
            <a:r>
              <a:rPr lang="de-DE" sz="2000" dirty="0"/>
              <a:t> 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leave</a:t>
            </a:r>
            <a:r>
              <a:rPr lang="de-DE" sz="2000" dirty="0"/>
              <a:t> </a:t>
            </a:r>
            <a:r>
              <a:rPr lang="de-DE" sz="2000" dirty="0" err="1"/>
              <a:t>state</a:t>
            </a:r>
            <a:r>
              <a:rPr lang="de-DE" sz="2000" dirty="0"/>
              <a:t> </a:t>
            </a:r>
            <a:r>
              <a:rPr lang="de-DE" sz="2000" dirty="0" err="1"/>
              <a:t>considerations</a:t>
            </a:r>
            <a:r>
              <a:rPr lang="de-DE" sz="2000" dirty="0"/>
              <a:t> </a:t>
            </a:r>
            <a:r>
              <a:rPr lang="de-DE" sz="2000" dirty="0" err="1"/>
              <a:t>aside</a:t>
            </a:r>
            <a:r>
              <a:rPr lang="de-DE" sz="2000" dirty="0"/>
              <a:t>!</a:t>
            </a:r>
          </a:p>
          <a:p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1" dirty="0" err="1">
                <a:solidFill>
                  <a:srgbClr val="00B050"/>
                </a:solidFill>
              </a:rPr>
              <a:t>Encourages</a:t>
            </a:r>
            <a:r>
              <a:rPr lang="de-DE" sz="2000" b="1" dirty="0">
                <a:solidFill>
                  <a:srgbClr val="00B050"/>
                </a:solidFill>
              </a:rPr>
              <a:t> Play </a:t>
            </a:r>
            <a:r>
              <a:rPr lang="de-DE" sz="2000" b="1" dirty="0" err="1">
                <a:solidFill>
                  <a:srgbClr val="00B050"/>
                </a:solidFill>
              </a:rPr>
              <a:t>instinct</a:t>
            </a:r>
            <a:endParaRPr lang="de-DE" sz="2000" b="1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1" dirty="0">
                <a:solidFill>
                  <a:srgbClr val="00B050"/>
                </a:solidFill>
              </a:rPr>
              <a:t>Error-Proof</a:t>
            </a:r>
          </a:p>
        </p:txBody>
      </p:sp>
    </p:spTree>
    <p:extLst>
      <p:ext uri="{BB962C8B-B14F-4D97-AF65-F5344CB8AC3E}">
        <p14:creationId xmlns:p14="http://schemas.microsoft.com/office/powerpoint/2010/main" val="3468543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feld 58">
            <a:extLst>
              <a:ext uri="{FF2B5EF4-FFF2-40B4-BE49-F238E27FC236}">
                <a16:creationId xmlns:a16="http://schemas.microsoft.com/office/drawing/2014/main" id="{FCEB47EF-EE0B-56FE-45AA-1645A9D4DE47}"/>
              </a:ext>
            </a:extLst>
          </p:cNvPr>
          <p:cNvSpPr txBox="1"/>
          <p:nvPr/>
        </p:nvSpPr>
        <p:spPr>
          <a:xfrm>
            <a:off x="722631" y="613187"/>
            <a:ext cx="49587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u="sng" dirty="0" err="1"/>
              <a:t>Exercise</a:t>
            </a:r>
            <a:r>
              <a:rPr lang="de-DE" sz="2000" b="1" u="sng" dirty="0"/>
              <a:t>: </a:t>
            </a:r>
            <a:r>
              <a:rPr lang="de-DE" sz="2000" b="1" u="sng" dirty="0" err="1"/>
              <a:t>Number</a:t>
            </a:r>
            <a:r>
              <a:rPr lang="de-DE" sz="2000" b="1" u="sng" dirty="0"/>
              <a:t> Generator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Multiple </a:t>
            </a:r>
            <a:r>
              <a:rPr lang="de-DE" sz="2000" dirty="0" err="1"/>
              <a:t>evaluations</a:t>
            </a: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Blocks </a:t>
            </a:r>
            <a:r>
              <a:rPr lang="de-DE" sz="2000" dirty="0" err="1"/>
              <a:t>preserve</a:t>
            </a:r>
            <a:r>
              <a:rPr lang="de-DE" sz="2000" dirty="0"/>
              <a:t> </a:t>
            </a:r>
            <a:r>
              <a:rPr lang="de-DE" sz="2000" dirty="0" err="1"/>
              <a:t>their</a:t>
            </a:r>
            <a:r>
              <a:rPr lang="de-DE" sz="2000" dirty="0"/>
              <a:t> internal </a:t>
            </a:r>
            <a:r>
              <a:rPr lang="de-DE" sz="2000" dirty="0" err="1"/>
              <a:t>state</a:t>
            </a: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The </a:t>
            </a:r>
            <a:r>
              <a:rPr lang="de-DE" sz="2000" dirty="0" err="1"/>
              <a:t>whole</a:t>
            </a:r>
            <a:r>
              <a:rPr lang="de-DE" sz="2000" dirty="0"/>
              <a:t> </a:t>
            </a:r>
            <a:r>
              <a:rPr lang="de-DE" sz="2000" dirty="0" err="1"/>
              <a:t>computation</a:t>
            </a:r>
            <a:r>
              <a:rPr lang="de-DE" sz="2000" dirty="0"/>
              <a:t> </a:t>
            </a:r>
            <a:r>
              <a:rPr lang="de-DE" sz="2000" dirty="0" err="1"/>
              <a:t>preserves</a:t>
            </a:r>
            <a:r>
              <a:rPr lang="de-DE" sz="2000" dirty="0"/>
              <a:t> </a:t>
            </a:r>
            <a:r>
              <a:rPr lang="de-DE" sz="2000" dirty="0" err="1"/>
              <a:t>it‘s</a:t>
            </a:r>
            <a:r>
              <a:rPr lang="de-DE" sz="2000" dirty="0"/>
              <a:t> </a:t>
            </a:r>
            <a:r>
              <a:rPr lang="de-DE" sz="2000" dirty="0" err="1"/>
              <a:t>state</a:t>
            </a:r>
            <a:endParaRPr lang="de-DE" sz="2000" dirty="0"/>
          </a:p>
        </p:txBody>
      </p: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65A6AF51-9342-028F-FA31-867290062913}"/>
              </a:ext>
            </a:extLst>
          </p:cNvPr>
          <p:cNvGrpSpPr/>
          <p:nvPr/>
        </p:nvGrpSpPr>
        <p:grpSpPr>
          <a:xfrm>
            <a:off x="818647" y="2029649"/>
            <a:ext cx="5838602" cy="3670327"/>
            <a:chOff x="6096000" y="332989"/>
            <a:chExt cx="5838602" cy="3670327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24E4319D-5B56-BF77-05CB-E9F5B0792C7C}"/>
                </a:ext>
              </a:extLst>
            </p:cNvPr>
            <p:cNvSpPr/>
            <p:nvPr/>
          </p:nvSpPr>
          <p:spPr>
            <a:xfrm>
              <a:off x="7377678" y="808687"/>
              <a:ext cx="1495811" cy="9672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counter</a:t>
              </a:r>
              <a:endParaRPr lang="de-DE" dirty="0"/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AC3AC6B8-5AE0-B381-E02B-1240310CC4D8}"/>
                </a:ext>
              </a:extLst>
            </p:cNvPr>
            <p:cNvSpPr txBox="1"/>
            <p:nvPr/>
          </p:nvSpPr>
          <p:spPr>
            <a:xfrm>
              <a:off x="7377678" y="876053"/>
              <a:ext cx="4635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err="1"/>
                <a:t>from</a:t>
              </a:r>
              <a:endParaRPr lang="de-DE" sz="1100" dirty="0"/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6DF877E7-0175-CC47-8AD3-2863226D8115}"/>
                </a:ext>
              </a:extLst>
            </p:cNvPr>
            <p:cNvSpPr txBox="1"/>
            <p:nvPr/>
          </p:nvSpPr>
          <p:spPr>
            <a:xfrm>
              <a:off x="7377678" y="1451132"/>
              <a:ext cx="3225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err="1"/>
                <a:t>by</a:t>
              </a:r>
              <a:endParaRPr lang="de-DE" sz="1100" dirty="0"/>
            </a:p>
          </p:txBody>
        </p: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6F880FFA-7B01-39DE-2100-5233BBE8A625}"/>
                </a:ext>
              </a:extLst>
            </p:cNvPr>
            <p:cNvCxnSpPr>
              <a:endCxn id="32" idx="1"/>
            </p:cNvCxnSpPr>
            <p:nvPr/>
          </p:nvCxnSpPr>
          <p:spPr>
            <a:xfrm>
              <a:off x="6975976" y="1006858"/>
              <a:ext cx="401702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B09E38DF-5F32-52AE-0393-7F37A5F835DD}"/>
                </a:ext>
              </a:extLst>
            </p:cNvPr>
            <p:cNvCxnSpPr/>
            <p:nvPr/>
          </p:nvCxnSpPr>
          <p:spPr>
            <a:xfrm>
              <a:off x="6975976" y="1583662"/>
              <a:ext cx="401702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7D6FB35D-C94E-DD20-317F-090635A05DCC}"/>
                </a:ext>
              </a:extLst>
            </p:cNvPr>
            <p:cNvSpPr txBox="1"/>
            <p:nvPr/>
          </p:nvSpPr>
          <p:spPr>
            <a:xfrm>
              <a:off x="6719174" y="876053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0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8BE26C40-5C3D-6FFD-29AF-4EB38F828012}"/>
                </a:ext>
              </a:extLst>
            </p:cNvPr>
            <p:cNvSpPr txBox="1"/>
            <p:nvPr/>
          </p:nvSpPr>
          <p:spPr>
            <a:xfrm>
              <a:off x="6692165" y="145113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1</a:t>
              </a: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237979FD-C357-6D43-C80B-EE09762C1BE3}"/>
                </a:ext>
              </a:extLst>
            </p:cNvPr>
            <p:cNvSpPr/>
            <p:nvPr/>
          </p:nvSpPr>
          <p:spPr>
            <a:xfrm>
              <a:off x="7404687" y="2592560"/>
              <a:ext cx="1495811" cy="9672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counter</a:t>
              </a:r>
              <a:endParaRPr lang="de-DE" dirty="0"/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DE87A295-5658-1668-0260-C0C8B8D9AE4A}"/>
                </a:ext>
              </a:extLst>
            </p:cNvPr>
            <p:cNvSpPr txBox="1"/>
            <p:nvPr/>
          </p:nvSpPr>
          <p:spPr>
            <a:xfrm>
              <a:off x="7404687" y="2659926"/>
              <a:ext cx="4635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err="1"/>
                <a:t>from</a:t>
              </a:r>
              <a:endParaRPr lang="de-DE" sz="1100" dirty="0"/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DC2E50E2-9FD3-21A1-C858-2984EB670D94}"/>
                </a:ext>
              </a:extLst>
            </p:cNvPr>
            <p:cNvSpPr txBox="1"/>
            <p:nvPr/>
          </p:nvSpPr>
          <p:spPr>
            <a:xfrm>
              <a:off x="7404687" y="3235005"/>
              <a:ext cx="3225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err="1"/>
                <a:t>by</a:t>
              </a:r>
              <a:endParaRPr lang="de-DE" sz="1100" dirty="0"/>
            </a:p>
          </p:txBody>
        </p: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FDA3DAB2-ED0C-32AA-A41D-6FF51DECB629}"/>
                </a:ext>
              </a:extLst>
            </p:cNvPr>
            <p:cNvCxnSpPr>
              <a:endCxn id="43" idx="1"/>
            </p:cNvCxnSpPr>
            <p:nvPr/>
          </p:nvCxnSpPr>
          <p:spPr>
            <a:xfrm>
              <a:off x="7002985" y="2790731"/>
              <a:ext cx="401702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9F5D4AF9-9491-94E7-8048-9C1D2F9A1A1B}"/>
                </a:ext>
              </a:extLst>
            </p:cNvPr>
            <p:cNvCxnSpPr/>
            <p:nvPr/>
          </p:nvCxnSpPr>
          <p:spPr>
            <a:xfrm>
              <a:off x="7002985" y="3367535"/>
              <a:ext cx="401702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59C5E5E0-621A-FAE8-B40C-FB412D14F328}"/>
                </a:ext>
              </a:extLst>
            </p:cNvPr>
            <p:cNvSpPr txBox="1"/>
            <p:nvPr/>
          </p:nvSpPr>
          <p:spPr>
            <a:xfrm>
              <a:off x="6647038" y="2659926"/>
              <a:ext cx="4010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100</a:t>
              </a: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5E3BD4F9-6118-3CAD-7613-9F9950C8EC6C}"/>
                </a:ext>
              </a:extLst>
            </p:cNvPr>
            <p:cNvSpPr txBox="1"/>
            <p:nvPr/>
          </p:nvSpPr>
          <p:spPr>
            <a:xfrm>
              <a:off x="6719174" y="3235005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10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8505AE20-87B9-E5B4-6DDF-4FD4A32D2F20}"/>
                </a:ext>
              </a:extLst>
            </p:cNvPr>
            <p:cNvSpPr/>
            <p:nvPr/>
          </p:nvSpPr>
          <p:spPr>
            <a:xfrm>
              <a:off x="10157879" y="1840736"/>
              <a:ext cx="576124" cy="60164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+</a:t>
              </a:r>
            </a:p>
          </p:txBody>
        </p:sp>
        <p:cxnSp>
          <p:nvCxnSpPr>
            <p:cNvPr id="52" name="Verbinder: gewinkelt 51">
              <a:extLst>
                <a:ext uri="{FF2B5EF4-FFF2-40B4-BE49-F238E27FC236}">
                  <a16:creationId xmlns:a16="http://schemas.microsoft.com/office/drawing/2014/main" id="{9041B40B-519A-9436-A767-5B64D304A179}"/>
                </a:ext>
              </a:extLst>
            </p:cNvPr>
            <p:cNvCxnSpPr>
              <a:stCxn id="31" idx="3"/>
            </p:cNvCxnSpPr>
            <p:nvPr/>
          </p:nvCxnSpPr>
          <p:spPr>
            <a:xfrm>
              <a:off x="8873489" y="1292315"/>
              <a:ext cx="1284390" cy="689764"/>
            </a:xfrm>
            <a:prstGeom prst="bentConnector3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Verbinder: gewinkelt 52">
              <a:extLst>
                <a:ext uri="{FF2B5EF4-FFF2-40B4-BE49-F238E27FC236}">
                  <a16:creationId xmlns:a16="http://schemas.microsoft.com/office/drawing/2014/main" id="{7F910D18-E29D-F4C7-D314-1D7C4F76D624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 flipV="1">
              <a:off x="8900498" y="2278070"/>
              <a:ext cx="1257381" cy="798118"/>
            </a:xfrm>
            <a:prstGeom prst="bentConnector3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r Verbinder 55">
              <a:extLst>
                <a:ext uri="{FF2B5EF4-FFF2-40B4-BE49-F238E27FC236}">
                  <a16:creationId xmlns:a16="http://schemas.microsoft.com/office/drawing/2014/main" id="{B020478A-D9F8-7296-E2E0-53C7844F7AD6}"/>
                </a:ext>
              </a:extLst>
            </p:cNvPr>
            <p:cNvCxnSpPr>
              <a:cxnSpLocks/>
            </p:cNvCxnSpPr>
            <p:nvPr/>
          </p:nvCxnSpPr>
          <p:spPr>
            <a:xfrm>
              <a:off x="10734003" y="2129836"/>
              <a:ext cx="821969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CC6D1C5C-4D35-F285-2967-7EB80FF6E585}"/>
                </a:ext>
              </a:extLst>
            </p:cNvPr>
            <p:cNvSpPr/>
            <p:nvPr/>
          </p:nvSpPr>
          <p:spPr>
            <a:xfrm>
              <a:off x="6096000" y="332989"/>
              <a:ext cx="5132268" cy="3670327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456CC708-5416-AD84-1A1E-0F0AAF60487C}"/>
                </a:ext>
              </a:extLst>
            </p:cNvPr>
            <p:cNvSpPr txBox="1"/>
            <p:nvPr/>
          </p:nvSpPr>
          <p:spPr>
            <a:xfrm>
              <a:off x="11555972" y="1982079"/>
              <a:ext cx="3786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out</a:t>
              </a:r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10A3CBBF-FA7C-47BC-E400-20F0DB1B4EDA}"/>
              </a:ext>
            </a:extLst>
          </p:cNvPr>
          <p:cNvSpPr txBox="1"/>
          <p:nvPr/>
        </p:nvSpPr>
        <p:spPr>
          <a:xfrm>
            <a:off x="6867933" y="285470"/>
            <a:ext cx="468686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u="sng" dirty="0" err="1"/>
              <a:t>Characteristics</a:t>
            </a:r>
            <a:endParaRPr lang="de-DE" sz="20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Auto </a:t>
            </a:r>
            <a:r>
              <a:rPr lang="de-DE" sz="2000" dirty="0" err="1"/>
              <a:t>evaluated</a:t>
            </a: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Ad-hoc </a:t>
            </a:r>
            <a:r>
              <a:rPr lang="de-DE" sz="2000" dirty="0" err="1"/>
              <a:t>usage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„</a:t>
            </a:r>
            <a:r>
              <a:rPr lang="de-DE" sz="2000" dirty="0" err="1"/>
              <a:t>blocks</a:t>
            </a:r>
            <a:r>
              <a:rPr lang="de-DE" sz="2000" dirty="0"/>
              <a:t>“</a:t>
            </a:r>
            <a:br>
              <a:rPr lang="de-DE" sz="2000" dirty="0"/>
            </a:br>
            <a:r>
              <a:rPr lang="de-DE" sz="2000" dirty="0"/>
              <a:t>(</a:t>
            </a:r>
            <a:r>
              <a:rPr lang="de-DE" sz="2000" dirty="0" err="1"/>
              <a:t>instead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„</a:t>
            </a:r>
            <a:r>
              <a:rPr lang="de-DE" sz="2000" dirty="0" err="1"/>
              <a:t>up</a:t>
            </a:r>
            <a:r>
              <a:rPr lang="de-DE" sz="2000" dirty="0"/>
              <a:t>-front“ </a:t>
            </a:r>
            <a:r>
              <a:rPr lang="de-DE" sz="2000" dirty="0" err="1"/>
              <a:t>declaration</a:t>
            </a:r>
            <a:r>
              <a:rPr lang="de-DE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We</a:t>
            </a:r>
            <a:r>
              <a:rPr lang="de-DE" sz="2000" dirty="0"/>
              <a:t> 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leave</a:t>
            </a:r>
            <a:r>
              <a:rPr lang="de-DE" sz="2000" dirty="0"/>
              <a:t> </a:t>
            </a:r>
            <a:r>
              <a:rPr lang="de-DE" sz="2000" dirty="0" err="1"/>
              <a:t>state</a:t>
            </a:r>
            <a:r>
              <a:rPr lang="de-DE" sz="2000" dirty="0"/>
              <a:t> </a:t>
            </a:r>
            <a:r>
              <a:rPr lang="de-DE" sz="2000" dirty="0" err="1"/>
              <a:t>considerations</a:t>
            </a:r>
            <a:r>
              <a:rPr lang="de-DE" sz="2000" dirty="0"/>
              <a:t> </a:t>
            </a:r>
            <a:r>
              <a:rPr lang="de-DE" sz="2000" dirty="0" err="1"/>
              <a:t>aside</a:t>
            </a:r>
            <a:r>
              <a:rPr lang="de-DE" sz="2000" dirty="0"/>
              <a:t>!</a:t>
            </a:r>
          </a:p>
          <a:p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1" dirty="0" err="1">
                <a:solidFill>
                  <a:srgbClr val="00B050"/>
                </a:solidFill>
              </a:rPr>
              <a:t>Encourages</a:t>
            </a:r>
            <a:r>
              <a:rPr lang="de-DE" sz="2000" b="1" dirty="0">
                <a:solidFill>
                  <a:srgbClr val="00B050"/>
                </a:solidFill>
              </a:rPr>
              <a:t> Play </a:t>
            </a:r>
            <a:r>
              <a:rPr lang="de-DE" sz="2000" b="1" dirty="0" err="1">
                <a:solidFill>
                  <a:srgbClr val="00B050"/>
                </a:solidFill>
              </a:rPr>
              <a:t>instinct</a:t>
            </a:r>
            <a:endParaRPr lang="de-DE" sz="2000" b="1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1" dirty="0">
                <a:solidFill>
                  <a:srgbClr val="00B050"/>
                </a:solidFill>
              </a:rPr>
              <a:t>Error-Proof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8D29C61-CF34-CCEA-CB82-9FD3CFCC3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802" y="4269646"/>
            <a:ext cx="4028904" cy="134936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2DC081E-3B5D-7FF2-9BC4-B14785AA7596}"/>
              </a:ext>
            </a:extLst>
          </p:cNvPr>
          <p:cNvSpPr txBox="1"/>
          <p:nvPr/>
        </p:nvSpPr>
        <p:spPr>
          <a:xfrm>
            <a:off x="6867933" y="3820944"/>
            <a:ext cx="454654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1" u="sng" dirty="0"/>
              <a:t>Motivation</a:t>
            </a:r>
            <a:r>
              <a:rPr lang="de-DE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How</a:t>
            </a:r>
            <a:r>
              <a:rPr lang="de-DE" sz="2000" dirty="0"/>
              <a:t> </a:t>
            </a:r>
            <a:r>
              <a:rPr lang="de-DE" sz="2000" dirty="0" err="1"/>
              <a:t>must</a:t>
            </a:r>
            <a:r>
              <a:rPr lang="de-DE" sz="2000" dirty="0"/>
              <a:t> „</a:t>
            </a:r>
            <a:r>
              <a:rPr lang="de-DE" sz="2000" dirty="0" err="1"/>
              <a:t>counter</a:t>
            </a:r>
            <a:r>
              <a:rPr lang="de-DE" sz="2000" dirty="0"/>
              <a:t>“ </a:t>
            </a:r>
            <a:r>
              <a:rPr lang="de-DE" sz="2000" dirty="0" err="1"/>
              <a:t>look</a:t>
            </a:r>
            <a:r>
              <a:rPr lang="de-DE" sz="2000" dirty="0"/>
              <a:t> like?</a:t>
            </a:r>
            <a:endParaRPr lang="de-DE" sz="2000" b="1" u="sng" dirty="0"/>
          </a:p>
        </p:txBody>
      </p:sp>
    </p:spTree>
    <p:extLst>
      <p:ext uri="{BB962C8B-B14F-4D97-AF65-F5344CB8AC3E}">
        <p14:creationId xmlns:p14="http://schemas.microsoft.com/office/powerpoint/2010/main" val="1707064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EB097B-78C9-9468-544B-2144580E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(not) care about State?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7B87CF4-2B7E-509A-1620-6E717A3312D8}"/>
              </a:ext>
            </a:extLst>
          </p:cNvPr>
          <p:cNvSpPr txBox="1"/>
          <p:nvPr/>
        </p:nvSpPr>
        <p:spPr>
          <a:xfrm>
            <a:off x="557473" y="4229877"/>
            <a:ext cx="5385364" cy="878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2000" dirty="0"/>
              <a:t>Counters and Transistors are </a:t>
            </a:r>
            <a:r>
              <a:rPr lang="en-US" sz="2000" b="1" dirty="0"/>
              <a:t>composable</a:t>
            </a:r>
            <a:r>
              <a:rPr lang="en-US" sz="2000" dirty="0"/>
              <a:t>!</a:t>
            </a:r>
          </a:p>
          <a:p>
            <a:r>
              <a:rPr lang="en-US" sz="2000" dirty="0"/>
              <a:t>Composition result is </a:t>
            </a:r>
            <a:r>
              <a:rPr lang="en-US" sz="2000" b="1" dirty="0"/>
              <a:t>composable</a:t>
            </a:r>
            <a:r>
              <a:rPr lang="en-US" sz="2000" dirty="0"/>
              <a:t>, too (rec)!</a:t>
            </a:r>
          </a:p>
          <a:p>
            <a:r>
              <a:rPr lang="en-US" sz="2000" dirty="0"/>
              <a:t>Do we care about state? </a:t>
            </a:r>
            <a:r>
              <a:rPr lang="en-US" sz="2000" b="1" dirty="0"/>
              <a:t>NO</a:t>
            </a:r>
            <a:r>
              <a:rPr lang="en-US" sz="2000" dirty="0"/>
              <a:t>! Why not?</a:t>
            </a:r>
          </a:p>
          <a:p>
            <a:pPr lvl="1"/>
            <a:r>
              <a:rPr lang="en-US" sz="1800" dirty="0"/>
              <a:t>Because we </a:t>
            </a:r>
            <a:r>
              <a:rPr lang="en-US" sz="1800" b="1" dirty="0"/>
              <a:t>compose</a:t>
            </a:r>
            <a:r>
              <a:rPr lang="en-US" sz="1800" dirty="0"/>
              <a:t> things by simply pulling them on the surface and connect them!</a:t>
            </a:r>
          </a:p>
          <a:p>
            <a:pPr lvl="1"/>
            <a:r>
              <a:rPr lang="en-US" sz="1800" dirty="0"/>
              <a:t>That’s it! Not more… </a:t>
            </a:r>
          </a:p>
          <a:p>
            <a:pPr lvl="1"/>
            <a:r>
              <a:rPr lang="en-US" sz="1800" dirty="0"/>
              <a:t>(what should be more?)</a:t>
            </a:r>
          </a:p>
        </p:txBody>
      </p:sp>
      <p:pic>
        <p:nvPicPr>
          <p:cNvPr id="8" name="Grafik 7" descr="Ein Bild, das Screenshot, Diagramm, Karte, Reihe enthält.">
            <a:extLst>
              <a:ext uri="{FF2B5EF4-FFF2-40B4-BE49-F238E27FC236}">
                <a16:creationId xmlns:a16="http://schemas.microsoft.com/office/drawing/2014/main" id="{F34A0E8A-0111-83C8-B6EE-B841E32C7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78" y="1635142"/>
            <a:ext cx="5300880" cy="2378634"/>
          </a:xfrm>
          <a:prstGeom prst="rect">
            <a:avLst/>
          </a:prstGeom>
        </p:spPr>
      </p:pic>
      <p:pic>
        <p:nvPicPr>
          <p:cNvPr id="10" name="Grafik 9" descr="Ein Bild, das Text, Diagramm, Reihe, Schrift enthält.">
            <a:extLst>
              <a:ext uri="{FF2B5EF4-FFF2-40B4-BE49-F238E27FC236}">
                <a16:creationId xmlns:a16="http://schemas.microsoft.com/office/drawing/2014/main" id="{CD8C1F3A-F59B-19E4-A691-4823D49A17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709" y="1584537"/>
            <a:ext cx="4345932" cy="3184519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6208739-D875-EDC1-5BF8-854780561AFF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5348976" y="3197757"/>
            <a:ext cx="1702176" cy="2126311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7E6A556A-7AC0-CF36-C695-366A068E9057}"/>
              </a:ext>
            </a:extLst>
          </p:cNvPr>
          <p:cNvCxnSpPr>
            <a:cxnSpLocks/>
          </p:cNvCxnSpPr>
          <p:nvPr/>
        </p:nvCxnSpPr>
        <p:spPr>
          <a:xfrm flipH="1" flipV="1">
            <a:off x="5598976" y="1860513"/>
            <a:ext cx="1571038" cy="3463555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FECC561-0C20-0C13-CEB6-402789AC220F}"/>
              </a:ext>
            </a:extLst>
          </p:cNvPr>
          <p:cNvCxnSpPr>
            <a:cxnSpLocks/>
          </p:cNvCxnSpPr>
          <p:nvPr/>
        </p:nvCxnSpPr>
        <p:spPr>
          <a:xfrm flipV="1">
            <a:off x="8811010" y="3520176"/>
            <a:ext cx="346810" cy="1627949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123E7B35-3B36-8C2C-F288-93FD942B7A08}"/>
              </a:ext>
            </a:extLst>
          </p:cNvPr>
          <p:cNvCxnSpPr>
            <a:cxnSpLocks/>
          </p:cNvCxnSpPr>
          <p:nvPr/>
        </p:nvCxnSpPr>
        <p:spPr>
          <a:xfrm flipV="1">
            <a:off x="8937864" y="4013776"/>
            <a:ext cx="977056" cy="1134349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EE9AF234-5672-A580-74CB-AEB0C077A7C6}"/>
              </a:ext>
            </a:extLst>
          </p:cNvPr>
          <p:cNvSpPr txBox="1"/>
          <p:nvPr/>
        </p:nvSpPr>
        <p:spPr>
          <a:xfrm>
            <a:off x="8065125" y="5273463"/>
            <a:ext cx="2170542" cy="715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 algn="ctr">
              <a:buNone/>
            </a:pPr>
            <a:r>
              <a:rPr lang="en-US" sz="1400" b="1" dirty="0"/>
              <a:t>Transistors</a:t>
            </a:r>
            <a:br>
              <a:rPr lang="en-US" sz="1400" dirty="0"/>
            </a:br>
            <a:r>
              <a:rPr lang="en-US" sz="1400" dirty="0"/>
              <a:t>(have internal changing values over time)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7DB7E2B-D0C0-7763-B39F-8A1E138FA486}"/>
              </a:ext>
            </a:extLst>
          </p:cNvPr>
          <p:cNvSpPr txBox="1"/>
          <p:nvPr/>
        </p:nvSpPr>
        <p:spPr>
          <a:xfrm>
            <a:off x="5965881" y="5324068"/>
            <a:ext cx="2170542" cy="715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 algn="ctr">
              <a:buNone/>
            </a:pPr>
            <a:r>
              <a:rPr lang="en-US" sz="1400" b="1" dirty="0"/>
              <a:t>Counters</a:t>
            </a:r>
            <a:br>
              <a:rPr lang="en-US" sz="1400" dirty="0"/>
            </a:br>
            <a:r>
              <a:rPr lang="en-US" sz="1400" dirty="0"/>
              <a:t>(have internal changing values over time)</a:t>
            </a:r>
          </a:p>
        </p:txBody>
      </p:sp>
    </p:spTree>
    <p:extLst>
      <p:ext uri="{BB962C8B-B14F-4D97-AF65-F5344CB8AC3E}">
        <p14:creationId xmlns:p14="http://schemas.microsoft.com/office/powerpoint/2010/main" val="2952090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5DD9D229-1352-FFE0-FB2F-89AADE91D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0824"/>
            <a:ext cx="6107012" cy="3694177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2400" dirty="0">
                <a:latin typeface="+mn-lt"/>
                <a:ea typeface="+mn-ea"/>
                <a:cs typeface="+mn-cs"/>
              </a:rPr>
              <a:t>…sounds like: Objects!</a:t>
            </a:r>
            <a:br>
              <a:rPr lang="en-US" sz="2400" dirty="0">
                <a:latin typeface="+mn-lt"/>
                <a:ea typeface="+mn-ea"/>
                <a:cs typeface="+mn-cs"/>
              </a:rPr>
            </a:br>
            <a:br>
              <a:rPr lang="en-US" sz="2400" dirty="0">
                <a:latin typeface="+mn-lt"/>
                <a:ea typeface="+mn-ea"/>
                <a:cs typeface="+mn-cs"/>
              </a:rPr>
            </a:br>
            <a:br>
              <a:rPr lang="en-US" sz="2400" dirty="0">
                <a:latin typeface="+mn-lt"/>
                <a:ea typeface="+mn-ea"/>
                <a:cs typeface="+mn-cs"/>
              </a:rPr>
            </a:br>
            <a:br>
              <a:rPr lang="en-US" sz="2400" dirty="0">
                <a:latin typeface="+mn-lt"/>
                <a:ea typeface="+mn-ea"/>
                <a:cs typeface="+mn-cs"/>
              </a:rPr>
            </a:br>
            <a:r>
              <a:rPr lang="en-US" sz="2400" dirty="0">
                <a:latin typeface="+mn-lt"/>
                <a:ea typeface="+mn-ea"/>
                <a:cs typeface="+mn-cs"/>
              </a:rPr>
              <a:t>Values Changing over Time: </a:t>
            </a:r>
            <a:r>
              <a:rPr lang="en-US" sz="2400" b="1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YES</a:t>
            </a:r>
            <a:br>
              <a:rPr lang="en-US" sz="2400" dirty="0">
                <a:latin typeface="+mn-lt"/>
                <a:ea typeface="+mn-ea"/>
                <a:cs typeface="+mn-cs"/>
              </a:rPr>
            </a:br>
            <a:br>
              <a:rPr lang="en-US" sz="2400" dirty="0">
                <a:latin typeface="+mn-lt"/>
                <a:ea typeface="+mn-ea"/>
                <a:cs typeface="+mn-cs"/>
              </a:rPr>
            </a:br>
            <a:r>
              <a:rPr lang="en-US" sz="2400" dirty="0">
                <a:latin typeface="+mn-lt"/>
                <a:ea typeface="+mn-ea"/>
                <a:cs typeface="+mn-cs"/>
              </a:rPr>
              <a:t>Identifiable “thing”: </a:t>
            </a:r>
            <a:r>
              <a:rPr lang="en-US" sz="2400" b="1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YES</a:t>
            </a:r>
            <a:br>
              <a:rPr lang="en-US" sz="2400" dirty="0">
                <a:latin typeface="+mn-lt"/>
                <a:ea typeface="+mn-ea"/>
                <a:cs typeface="+mn-cs"/>
              </a:rPr>
            </a:br>
            <a:br>
              <a:rPr lang="en-US" sz="2400" dirty="0">
                <a:latin typeface="+mn-lt"/>
                <a:ea typeface="+mn-ea"/>
                <a:cs typeface="+mn-cs"/>
              </a:rPr>
            </a:br>
            <a:r>
              <a:rPr lang="en-US" sz="2400" dirty="0">
                <a:latin typeface="+mn-lt"/>
                <a:ea typeface="+mn-ea"/>
                <a:cs typeface="+mn-cs"/>
              </a:rPr>
              <a:t>Sharable / </a:t>
            </a:r>
            <a:r>
              <a:rPr lang="en-US" sz="2400" dirty="0" err="1">
                <a:latin typeface="+mn-lt"/>
                <a:ea typeface="+mn-ea"/>
                <a:cs typeface="+mn-cs"/>
              </a:rPr>
              <a:t>Revisitable</a:t>
            </a:r>
            <a:r>
              <a:rPr lang="en-US" sz="2400" dirty="0">
                <a:latin typeface="+mn-lt"/>
                <a:ea typeface="+mn-ea"/>
                <a:cs typeface="+mn-cs"/>
              </a:rPr>
              <a:t>: </a:t>
            </a:r>
            <a:r>
              <a:rPr lang="en-US" sz="2400" b="1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YES</a:t>
            </a:r>
            <a:br>
              <a:rPr lang="en-US" sz="2400" dirty="0">
                <a:latin typeface="+mn-lt"/>
                <a:ea typeface="+mn-ea"/>
                <a:cs typeface="+mn-cs"/>
              </a:rPr>
            </a:br>
            <a:endParaRPr lang="de-DE" sz="2400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985FC45-E737-D2A0-248A-DDF224DCE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909" y="782473"/>
            <a:ext cx="4045569" cy="318565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9F9038B-9903-B2CC-F18C-40E13F8A6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723" y="4884411"/>
            <a:ext cx="4021755" cy="128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597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B0C810E-8EF5-8D68-BF26-68051554FA5A}"/>
              </a:ext>
            </a:extLst>
          </p:cNvPr>
          <p:cNvSpPr txBox="1"/>
          <p:nvPr/>
        </p:nvSpPr>
        <p:spPr>
          <a:xfrm>
            <a:off x="220511" y="244050"/>
            <a:ext cx="4214434" cy="35320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2400" b="1" dirty="0"/>
              <a:t>Objects:</a:t>
            </a:r>
          </a:p>
          <a:p>
            <a:r>
              <a:rPr lang="en-US" sz="2400" dirty="0"/>
              <a:t>Values Changing over Time</a:t>
            </a:r>
          </a:p>
          <a:p>
            <a:r>
              <a:rPr lang="en-US" sz="2400" dirty="0"/>
              <a:t>Identifiable </a:t>
            </a:r>
            <a:r>
              <a:rPr lang="en-US" sz="1600" dirty="0"/>
              <a:t>(via unique, invariant, absolute location in a finite address space)</a:t>
            </a:r>
          </a:p>
          <a:p>
            <a:r>
              <a:rPr lang="en-US" sz="2400" dirty="0"/>
              <a:t>Sharable / </a:t>
            </a:r>
            <a:r>
              <a:rPr lang="en-US" sz="2400" dirty="0" err="1"/>
              <a:t>Revisitable</a:t>
            </a:r>
            <a:endParaRPr lang="en-US" sz="2400" dirty="0"/>
          </a:p>
          <a:p>
            <a:r>
              <a:rPr lang="en-US" sz="1600" dirty="0"/>
              <a:t>(+ access restriction for the changing values by encapsulation)</a:t>
            </a: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endParaRPr lang="de-DE" sz="2400" dirty="0"/>
          </a:p>
        </p:txBody>
      </p:sp>
      <p:pic>
        <p:nvPicPr>
          <p:cNvPr id="14" name="Grafik 13" descr="Ein Bild, das Screenshot, Text, Zahl, Display enthält.&#10;&#10;Automatisch generierte Beschreibung">
            <a:extLst>
              <a:ext uri="{FF2B5EF4-FFF2-40B4-BE49-F238E27FC236}">
                <a16:creationId xmlns:a16="http://schemas.microsoft.com/office/drawing/2014/main" id="{107EEC5B-0F90-EA10-83F1-5F2DB10DCA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41" y="3263824"/>
            <a:ext cx="2597603" cy="3108647"/>
          </a:xfrm>
          <a:prstGeom prst="rect">
            <a:avLst/>
          </a:prstGeom>
        </p:spPr>
      </p:pic>
      <p:sp>
        <p:nvSpPr>
          <p:cNvPr id="59" name="Textfeld 58">
            <a:extLst>
              <a:ext uri="{FF2B5EF4-FFF2-40B4-BE49-F238E27FC236}">
                <a16:creationId xmlns:a16="http://schemas.microsoft.com/office/drawing/2014/main" id="{FCEB47EF-EE0B-56FE-45AA-1645A9D4DE47}"/>
              </a:ext>
            </a:extLst>
          </p:cNvPr>
          <p:cNvSpPr txBox="1"/>
          <p:nvPr/>
        </p:nvSpPr>
        <p:spPr>
          <a:xfrm>
            <a:off x="6447797" y="1286914"/>
            <a:ext cx="36256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u="sng" dirty="0"/>
              <a:t>„Crazy </a:t>
            </a:r>
            <a:r>
              <a:rPr lang="de-DE" sz="1600" b="1" u="sng" dirty="0" err="1"/>
              <a:t>Number</a:t>
            </a:r>
            <a:r>
              <a:rPr lang="de-DE" sz="1600" b="1" u="sng" dirty="0"/>
              <a:t> Generator“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Multiple </a:t>
            </a:r>
            <a:r>
              <a:rPr lang="de-DE" sz="1600" dirty="0" err="1"/>
              <a:t>evaluations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Preserves</a:t>
            </a:r>
            <a:r>
              <a:rPr lang="de-DE" sz="1600" dirty="0"/>
              <a:t> </a:t>
            </a:r>
            <a:r>
              <a:rPr lang="de-DE" sz="1600" dirty="0" err="1"/>
              <a:t>it‘s</a:t>
            </a:r>
            <a:r>
              <a:rPr lang="de-DE" sz="1600" dirty="0"/>
              <a:t> internal </a:t>
            </a:r>
            <a:r>
              <a:rPr lang="de-DE" sz="1600" dirty="0" err="1"/>
              <a:t>changing</a:t>
            </a:r>
            <a:r>
              <a:rPr lang="de-DE" sz="1600" dirty="0"/>
              <a:t> </a:t>
            </a:r>
            <a:r>
              <a:rPr lang="de-DE" sz="1600" dirty="0" err="1"/>
              <a:t>values</a:t>
            </a:r>
            <a:endParaRPr lang="de-DE" sz="1600" dirty="0"/>
          </a:p>
        </p:txBody>
      </p: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65A6AF51-9342-028F-FA31-867290062913}"/>
              </a:ext>
            </a:extLst>
          </p:cNvPr>
          <p:cNvGrpSpPr/>
          <p:nvPr/>
        </p:nvGrpSpPr>
        <p:grpSpPr>
          <a:xfrm>
            <a:off x="6241622" y="2304498"/>
            <a:ext cx="5838602" cy="3670327"/>
            <a:chOff x="6096000" y="332989"/>
            <a:chExt cx="5838602" cy="3670327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24E4319D-5B56-BF77-05CB-E9F5B0792C7C}"/>
                </a:ext>
              </a:extLst>
            </p:cNvPr>
            <p:cNvSpPr/>
            <p:nvPr/>
          </p:nvSpPr>
          <p:spPr>
            <a:xfrm>
              <a:off x="7377678" y="808687"/>
              <a:ext cx="1495811" cy="9672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counter</a:t>
              </a:r>
              <a:endParaRPr lang="de-DE" dirty="0"/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AC3AC6B8-5AE0-B381-E02B-1240310CC4D8}"/>
                </a:ext>
              </a:extLst>
            </p:cNvPr>
            <p:cNvSpPr txBox="1"/>
            <p:nvPr/>
          </p:nvSpPr>
          <p:spPr>
            <a:xfrm>
              <a:off x="7377678" y="876053"/>
              <a:ext cx="4635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err="1"/>
                <a:t>from</a:t>
              </a:r>
              <a:endParaRPr lang="de-DE" sz="1100" dirty="0"/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6DF877E7-0175-CC47-8AD3-2863226D8115}"/>
                </a:ext>
              </a:extLst>
            </p:cNvPr>
            <p:cNvSpPr txBox="1"/>
            <p:nvPr/>
          </p:nvSpPr>
          <p:spPr>
            <a:xfrm>
              <a:off x="7377678" y="1451132"/>
              <a:ext cx="3225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err="1"/>
                <a:t>by</a:t>
              </a:r>
              <a:endParaRPr lang="de-DE" sz="1100" dirty="0"/>
            </a:p>
          </p:txBody>
        </p: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6F880FFA-7B01-39DE-2100-5233BBE8A625}"/>
                </a:ext>
              </a:extLst>
            </p:cNvPr>
            <p:cNvCxnSpPr>
              <a:endCxn id="32" idx="1"/>
            </p:cNvCxnSpPr>
            <p:nvPr/>
          </p:nvCxnSpPr>
          <p:spPr>
            <a:xfrm>
              <a:off x="6975976" y="1006858"/>
              <a:ext cx="401702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B09E38DF-5F32-52AE-0393-7F37A5F835DD}"/>
                </a:ext>
              </a:extLst>
            </p:cNvPr>
            <p:cNvCxnSpPr/>
            <p:nvPr/>
          </p:nvCxnSpPr>
          <p:spPr>
            <a:xfrm>
              <a:off x="6975976" y="1583662"/>
              <a:ext cx="401702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7D6FB35D-C94E-DD20-317F-090635A05DCC}"/>
                </a:ext>
              </a:extLst>
            </p:cNvPr>
            <p:cNvSpPr txBox="1"/>
            <p:nvPr/>
          </p:nvSpPr>
          <p:spPr>
            <a:xfrm>
              <a:off x="6719174" y="876053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0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8BE26C40-5C3D-6FFD-29AF-4EB38F828012}"/>
                </a:ext>
              </a:extLst>
            </p:cNvPr>
            <p:cNvSpPr txBox="1"/>
            <p:nvPr/>
          </p:nvSpPr>
          <p:spPr>
            <a:xfrm>
              <a:off x="6692165" y="145113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1</a:t>
              </a: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237979FD-C357-6D43-C80B-EE09762C1BE3}"/>
                </a:ext>
              </a:extLst>
            </p:cNvPr>
            <p:cNvSpPr/>
            <p:nvPr/>
          </p:nvSpPr>
          <p:spPr>
            <a:xfrm>
              <a:off x="7404687" y="2592560"/>
              <a:ext cx="1495811" cy="9672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counter</a:t>
              </a:r>
              <a:endParaRPr lang="de-DE" dirty="0"/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DE87A295-5658-1668-0260-C0C8B8D9AE4A}"/>
                </a:ext>
              </a:extLst>
            </p:cNvPr>
            <p:cNvSpPr txBox="1"/>
            <p:nvPr/>
          </p:nvSpPr>
          <p:spPr>
            <a:xfrm>
              <a:off x="7404687" y="2659926"/>
              <a:ext cx="4635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err="1"/>
                <a:t>from</a:t>
              </a:r>
              <a:endParaRPr lang="de-DE" sz="1100" dirty="0"/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DC2E50E2-9FD3-21A1-C858-2984EB670D94}"/>
                </a:ext>
              </a:extLst>
            </p:cNvPr>
            <p:cNvSpPr txBox="1"/>
            <p:nvPr/>
          </p:nvSpPr>
          <p:spPr>
            <a:xfrm>
              <a:off x="7404687" y="3235005"/>
              <a:ext cx="3225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err="1"/>
                <a:t>by</a:t>
              </a:r>
              <a:endParaRPr lang="de-DE" sz="1100" dirty="0"/>
            </a:p>
          </p:txBody>
        </p: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FDA3DAB2-ED0C-32AA-A41D-6FF51DECB629}"/>
                </a:ext>
              </a:extLst>
            </p:cNvPr>
            <p:cNvCxnSpPr>
              <a:endCxn id="43" idx="1"/>
            </p:cNvCxnSpPr>
            <p:nvPr/>
          </p:nvCxnSpPr>
          <p:spPr>
            <a:xfrm>
              <a:off x="7002985" y="2790731"/>
              <a:ext cx="401702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9F5D4AF9-9491-94E7-8048-9C1D2F9A1A1B}"/>
                </a:ext>
              </a:extLst>
            </p:cNvPr>
            <p:cNvCxnSpPr/>
            <p:nvPr/>
          </p:nvCxnSpPr>
          <p:spPr>
            <a:xfrm>
              <a:off x="7002985" y="3367535"/>
              <a:ext cx="401702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59C5E5E0-621A-FAE8-B40C-FB412D14F328}"/>
                </a:ext>
              </a:extLst>
            </p:cNvPr>
            <p:cNvSpPr txBox="1"/>
            <p:nvPr/>
          </p:nvSpPr>
          <p:spPr>
            <a:xfrm>
              <a:off x="6647038" y="2659926"/>
              <a:ext cx="4010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100</a:t>
              </a: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5E3BD4F9-6118-3CAD-7613-9F9950C8EC6C}"/>
                </a:ext>
              </a:extLst>
            </p:cNvPr>
            <p:cNvSpPr txBox="1"/>
            <p:nvPr/>
          </p:nvSpPr>
          <p:spPr>
            <a:xfrm>
              <a:off x="6719174" y="3235005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10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8505AE20-87B9-E5B4-6DDF-4FD4A32D2F20}"/>
                </a:ext>
              </a:extLst>
            </p:cNvPr>
            <p:cNvSpPr/>
            <p:nvPr/>
          </p:nvSpPr>
          <p:spPr>
            <a:xfrm>
              <a:off x="10157879" y="1840736"/>
              <a:ext cx="576124" cy="60164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+</a:t>
              </a:r>
            </a:p>
          </p:txBody>
        </p:sp>
        <p:cxnSp>
          <p:nvCxnSpPr>
            <p:cNvPr id="52" name="Verbinder: gewinkelt 51">
              <a:extLst>
                <a:ext uri="{FF2B5EF4-FFF2-40B4-BE49-F238E27FC236}">
                  <a16:creationId xmlns:a16="http://schemas.microsoft.com/office/drawing/2014/main" id="{9041B40B-519A-9436-A767-5B64D304A179}"/>
                </a:ext>
              </a:extLst>
            </p:cNvPr>
            <p:cNvCxnSpPr>
              <a:stCxn id="31" idx="3"/>
            </p:cNvCxnSpPr>
            <p:nvPr/>
          </p:nvCxnSpPr>
          <p:spPr>
            <a:xfrm>
              <a:off x="8873489" y="1292315"/>
              <a:ext cx="1284390" cy="689764"/>
            </a:xfrm>
            <a:prstGeom prst="bentConnector3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Verbinder: gewinkelt 52">
              <a:extLst>
                <a:ext uri="{FF2B5EF4-FFF2-40B4-BE49-F238E27FC236}">
                  <a16:creationId xmlns:a16="http://schemas.microsoft.com/office/drawing/2014/main" id="{7F910D18-E29D-F4C7-D314-1D7C4F76D624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 flipV="1">
              <a:off x="8900498" y="2278070"/>
              <a:ext cx="1257381" cy="798118"/>
            </a:xfrm>
            <a:prstGeom prst="bentConnector3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r Verbinder 55">
              <a:extLst>
                <a:ext uri="{FF2B5EF4-FFF2-40B4-BE49-F238E27FC236}">
                  <a16:creationId xmlns:a16="http://schemas.microsoft.com/office/drawing/2014/main" id="{B020478A-D9F8-7296-E2E0-53C7844F7AD6}"/>
                </a:ext>
              </a:extLst>
            </p:cNvPr>
            <p:cNvCxnSpPr>
              <a:cxnSpLocks/>
            </p:cNvCxnSpPr>
            <p:nvPr/>
          </p:nvCxnSpPr>
          <p:spPr>
            <a:xfrm>
              <a:off x="10734003" y="2129836"/>
              <a:ext cx="821969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CC6D1C5C-4D35-F285-2967-7EB80FF6E585}"/>
                </a:ext>
              </a:extLst>
            </p:cNvPr>
            <p:cNvSpPr/>
            <p:nvPr/>
          </p:nvSpPr>
          <p:spPr>
            <a:xfrm>
              <a:off x="6096000" y="332989"/>
              <a:ext cx="5132268" cy="3670327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456CC708-5416-AD84-1A1E-0F0AAF60487C}"/>
                </a:ext>
              </a:extLst>
            </p:cNvPr>
            <p:cNvSpPr txBox="1"/>
            <p:nvPr/>
          </p:nvSpPr>
          <p:spPr>
            <a:xfrm>
              <a:off x="11555972" y="1982079"/>
              <a:ext cx="3786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7614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33A1EE3-A2FD-2D62-3081-E565C9FE2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Motivation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45AF0E-A674-8D29-88CA-A3CEF52A3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42369" y="1792284"/>
            <a:ext cx="4671788" cy="3923215"/>
          </a:xfrm>
        </p:spPr>
        <p:txBody>
          <a:bodyPr>
            <a:normAutofit/>
          </a:bodyPr>
          <a:lstStyle/>
          <a:p>
            <a:pPr marL="205740" indent="-205740" defTabSz="822960">
              <a:spcBef>
                <a:spcPts val="900"/>
              </a:spcBef>
            </a:pPr>
            <a:r>
              <a:rPr lang="de-DE" sz="2400" dirty="0"/>
              <a:t>Vide Libraries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2688F39-AEF9-EAA6-8F39-FD83D8B59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8671" y="1792284"/>
            <a:ext cx="5311539" cy="3923215"/>
          </a:xfrm>
        </p:spPr>
        <p:txBody>
          <a:bodyPr>
            <a:normAutofit/>
          </a:bodyPr>
          <a:lstStyle/>
          <a:p>
            <a:pPr marL="205740" indent="-205740" defTabSz="822960">
              <a:spcBef>
                <a:spcPts val="900"/>
              </a:spcBef>
            </a:pPr>
            <a:r>
              <a:rPr lang="de-DE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Digital Signal Processing</a:t>
            </a:r>
          </a:p>
          <a:p>
            <a:pPr marL="617220" lvl="1" indent="-205740" defTabSz="822960">
              <a:spcBef>
                <a:spcPts val="450"/>
              </a:spcBef>
            </a:pPr>
            <a:r>
              <a:rPr lang="de-DE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Textual</a:t>
            </a:r>
            <a:r>
              <a:rPr lang="de-DE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Graphical</a:t>
            </a:r>
            <a:r>
              <a:rPr lang="de-DE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Programming</a:t>
            </a:r>
            <a:endParaRPr lang="de-DE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17220" lvl="1" indent="-205740" defTabSz="822960">
              <a:spcBef>
                <a:spcPts val="450"/>
              </a:spcBef>
            </a:pPr>
            <a:r>
              <a:rPr lang="de-DE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Convenient</a:t>
            </a:r>
            <a:r>
              <a:rPr lang="de-DE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way</a:t>
            </a:r>
            <a:r>
              <a:rPr lang="de-DE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de-DE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Composing</a:t>
            </a:r>
            <a:r>
              <a:rPr lang="de-DE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„</a:t>
            </a:r>
            <a:r>
              <a:rPr lang="de-DE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stateful</a:t>
            </a:r>
            <a:r>
              <a:rPr lang="de-DE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 </a:t>
            </a:r>
            <a:r>
              <a:rPr lang="de-DE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building</a:t>
            </a:r>
            <a:r>
              <a:rPr lang="de-DE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blocks</a:t>
            </a:r>
            <a:r>
              <a:rPr lang="de-DE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de-DE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de-DE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caring</a:t>
            </a:r>
            <a:r>
              <a:rPr lang="de-DE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</a:t>
            </a:r>
            <a:r>
              <a:rPr lang="de-DE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much</a:t>
            </a:r>
            <a:r>
              <a:rPr lang="de-DE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0" indent="0">
              <a:buNone/>
            </a:pPr>
            <a:endParaRPr lang="de-DE" sz="2400" dirty="0"/>
          </a:p>
        </p:txBody>
      </p:sp>
      <p:pic>
        <p:nvPicPr>
          <p:cNvPr id="8" name="Grafik 7" descr="Ein Bild, das Screenshot, Diagramm, Karte, Reihe enthält.">
            <a:extLst>
              <a:ext uri="{FF2B5EF4-FFF2-40B4-BE49-F238E27FC236}">
                <a16:creationId xmlns:a16="http://schemas.microsoft.com/office/drawing/2014/main" id="{E0EAE3A0-9738-FB74-B87F-23B126D43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20" y="3390758"/>
            <a:ext cx="5522414" cy="2752864"/>
          </a:xfrm>
          <a:prstGeom prst="rect">
            <a:avLst/>
          </a:prstGeom>
        </p:spPr>
      </p:pic>
      <p:pic>
        <p:nvPicPr>
          <p:cNvPr id="7" name="Grafik 6" descr="Ein Bild, das Grafiken, Schrift, Logo, Grafikdesign enthält.&#10;&#10;Automatisch generierte Beschreibung">
            <a:extLst>
              <a:ext uri="{FF2B5EF4-FFF2-40B4-BE49-F238E27FC236}">
                <a16:creationId xmlns:a16="http://schemas.microsoft.com/office/drawing/2014/main" id="{D0179016-C152-49FB-DBDA-FBF7E5771C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487" y="2385204"/>
            <a:ext cx="4125015" cy="37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317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5DD9D229-1352-FFE0-FB2F-89AADE91D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0824"/>
            <a:ext cx="10515600" cy="5581118"/>
          </a:xfrm>
        </p:spPr>
        <p:txBody>
          <a:bodyPr>
            <a:normAutofit/>
          </a:bodyPr>
          <a:lstStyle/>
          <a:p>
            <a:r>
              <a:rPr lang="en-US" dirty="0"/>
              <a:t>Today:	(showcasing) + Core Concept</a:t>
            </a:r>
            <a:br>
              <a:rPr lang="en-US" dirty="0"/>
            </a:br>
            <a:r>
              <a:rPr lang="en-US" dirty="0"/>
              <a:t>Then: 	</a:t>
            </a:r>
            <a:r>
              <a:rPr lang="en-US"/>
              <a:t>From Core </a:t>
            </a:r>
            <a:r>
              <a:rPr lang="en-US" dirty="0"/>
              <a:t>Concept to Vide</a:t>
            </a:r>
            <a:br>
              <a:rPr lang="en-US" dirty="0"/>
            </a:br>
            <a:r>
              <a:rPr lang="en-US" dirty="0"/>
              <a:t>Then:	“Roll your Own”</a:t>
            </a:r>
            <a:br>
              <a:rPr lang="en-US" dirty="0"/>
            </a:br>
            <a:endParaRPr lang="de-DE" sz="28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0653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5DD9D229-1352-FFE0-FB2F-89AADE91D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0824"/>
            <a:ext cx="10515600" cy="558111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What is State?</a:t>
            </a:r>
            <a:br>
              <a:rPr lang="en-US" dirty="0"/>
            </a:br>
            <a:r>
              <a:rPr lang="en-US" dirty="0"/>
              <a:t>When do we care about it?</a:t>
            </a:r>
            <a:br>
              <a:rPr lang="en-US" dirty="0"/>
            </a:br>
            <a:r>
              <a:rPr lang="en-US" dirty="0"/>
              <a:t>How to deal with it?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⚠️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Definitions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are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what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I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came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up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with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and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what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helped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me.</a:t>
            </a:r>
            <a:endParaRPr lang="de-DE" sz="28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96401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5DD9D229-1352-FFE0-FB2F-89AADE91D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0824"/>
            <a:ext cx="10515600" cy="558111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What is State?</a:t>
            </a:r>
            <a:br>
              <a:rPr lang="en-US" dirty="0"/>
            </a:br>
            <a:r>
              <a:rPr lang="en-US" dirty="0"/>
              <a:t>When do we care about it?</a:t>
            </a:r>
            <a:br>
              <a:rPr lang="en-US" dirty="0"/>
            </a:br>
            <a:r>
              <a:rPr lang="en-US" dirty="0"/>
              <a:t>How to deal with it?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⚠️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Definitions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are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what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I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came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up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with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and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what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helped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me.</a:t>
            </a:r>
            <a:endParaRPr lang="de-DE" sz="28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33854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4D5085-33C9-7A82-A467-E6ADF1D5A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Definition</a:t>
            </a:r>
            <a:endParaRPr lang="de-DE" dirty="0"/>
          </a:p>
        </p:txBody>
      </p:sp>
      <p:pic>
        <p:nvPicPr>
          <p:cNvPr id="5" name="Inhaltsplatzhalter 4" descr="Ein Bild, das Text, Grafiken, Grafikdesign, Screenshot enthält.&#10;&#10;Automatisch generierte Beschreibung">
            <a:extLst>
              <a:ext uri="{FF2B5EF4-FFF2-40B4-BE49-F238E27FC236}">
                <a16:creationId xmlns:a16="http://schemas.microsoft.com/office/drawing/2014/main" id="{56FAF52A-A2BC-0C7E-1E66-4E6E9CDD5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708" y="2010620"/>
            <a:ext cx="6589143" cy="3708345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B0C810E-8EF5-8D68-BF26-68051554FA5A}"/>
              </a:ext>
            </a:extLst>
          </p:cNvPr>
          <p:cNvSpPr txBox="1"/>
          <p:nvPr/>
        </p:nvSpPr>
        <p:spPr>
          <a:xfrm>
            <a:off x="338274" y="2842304"/>
            <a:ext cx="4214434" cy="31278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de-DE" dirty="0" err="1"/>
              <a:t>Def</a:t>
            </a:r>
            <a:r>
              <a:rPr lang="de-DE" dirty="0"/>
              <a:t>. </a:t>
            </a:r>
            <a:r>
              <a:rPr lang="de-DE" dirty="0" err="1"/>
              <a:t>by</a:t>
            </a:r>
            <a:r>
              <a:rPr lang="de-DE" dirty="0"/>
              <a:t> Intuition</a:t>
            </a:r>
          </a:p>
          <a:p>
            <a:r>
              <a:rPr lang="de-DE" dirty="0"/>
              <a:t>Natural Language</a:t>
            </a:r>
          </a:p>
          <a:p>
            <a:r>
              <a:rPr lang="de-DE" dirty="0" err="1"/>
              <a:t>Vocabulary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Relevant</a:t>
            </a:r>
          </a:p>
          <a:p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(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made</a:t>
            </a:r>
            <a:r>
              <a:rPr lang="de-DE" dirty="0"/>
              <a:t>) Sense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3759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EB097B-78C9-9468-544B-2144580E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Definition</a:t>
            </a:r>
            <a:endParaRPr lang="de-DE" dirty="0"/>
          </a:p>
        </p:txBody>
      </p:sp>
      <p:pic>
        <p:nvPicPr>
          <p:cNvPr id="5" name="Inhaltsplatzhalter 4" descr="Ein Bild, das draußen, Transport, Landfahrzeug, Ampel enthält.&#10;&#10;Automatisch generierte Beschreibung">
            <a:extLst>
              <a:ext uri="{FF2B5EF4-FFF2-40B4-BE49-F238E27FC236}">
                <a16:creationId xmlns:a16="http://schemas.microsoft.com/office/drawing/2014/main" id="{0CD93179-9684-FE97-489B-27B61CA93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76" y="1802565"/>
            <a:ext cx="5362575" cy="3781425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7B87CF4-2B7E-509A-1620-6E717A3312D8}"/>
              </a:ext>
            </a:extLst>
          </p:cNvPr>
          <p:cNvSpPr txBox="1"/>
          <p:nvPr/>
        </p:nvSpPr>
        <p:spPr>
          <a:xfrm>
            <a:off x="7024493" y="2084153"/>
            <a:ext cx="4214434" cy="33729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2400" dirty="0"/>
              <a:t>A: "Can I drive? "</a:t>
            </a:r>
          </a:p>
          <a:p>
            <a:pPr marL="0" indent="0">
              <a:buNone/>
            </a:pPr>
            <a:r>
              <a:rPr lang="en-US" sz="2400" dirty="0"/>
              <a:t>B: "No, traffic light is red."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  <a:p>
            <a:pPr marL="0" indent="0">
              <a:buNone/>
            </a:pPr>
            <a:r>
              <a:rPr lang="en-US" sz="2400" dirty="0"/>
              <a:t>A: "Can I drive now? "</a:t>
            </a:r>
          </a:p>
          <a:p>
            <a:pPr marL="0" indent="0">
              <a:buNone/>
            </a:pPr>
            <a:r>
              <a:rPr lang="en-US" sz="2400" dirty="0"/>
              <a:t>B: "Yes, now it's green."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73764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EB097B-78C9-9468-544B-2144580E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Definition</a:t>
            </a:r>
            <a:endParaRPr lang="de-DE" dirty="0"/>
          </a:p>
        </p:txBody>
      </p:sp>
      <p:pic>
        <p:nvPicPr>
          <p:cNvPr id="5" name="Inhaltsplatzhalter 4" descr="Ein Bild, das draußen, Transport, Landfahrzeug, Ampel enthält.&#10;&#10;Automatisch generierte Beschreibung">
            <a:extLst>
              <a:ext uri="{FF2B5EF4-FFF2-40B4-BE49-F238E27FC236}">
                <a16:creationId xmlns:a16="http://schemas.microsoft.com/office/drawing/2014/main" id="{0CD93179-9684-FE97-489B-27B61CA93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236" y="549891"/>
            <a:ext cx="1194287" cy="842152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7B87CF4-2B7E-509A-1620-6E717A3312D8}"/>
              </a:ext>
            </a:extLst>
          </p:cNvPr>
          <p:cNvSpPr txBox="1"/>
          <p:nvPr/>
        </p:nvSpPr>
        <p:spPr>
          <a:xfrm>
            <a:off x="6196424" y="598717"/>
            <a:ext cx="5252075" cy="7933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600" dirty="0"/>
              <a:t>Can I drive?             | No, traffic light is red.</a:t>
            </a:r>
          </a:p>
          <a:p>
            <a:pPr marL="0" indent="0">
              <a:buNone/>
            </a:pPr>
            <a:r>
              <a:rPr lang="en-US" sz="1600" dirty="0"/>
              <a:t>Can I drive now?    | Yes, now it's green.</a:t>
            </a:r>
            <a:endParaRPr lang="de-DE" sz="16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22EE448-16D9-7E89-23CE-3EBC19DE93D3}"/>
              </a:ext>
            </a:extLst>
          </p:cNvPr>
          <p:cNvSpPr txBox="1"/>
          <p:nvPr/>
        </p:nvSpPr>
        <p:spPr>
          <a:xfrm>
            <a:off x="601670" y="1625635"/>
            <a:ext cx="11189508" cy="35717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2400" dirty="0"/>
              <a:t>Dissecting the conversation - what to learn?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400" dirty="0"/>
              <a:t>Values Changing over Time:</a:t>
            </a:r>
          </a:p>
          <a:p>
            <a:pPr lvl="1"/>
            <a:r>
              <a:rPr lang="en-US" sz="1600" dirty="0"/>
              <a:t>A traffic light has values, and they can change over time.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400" dirty="0"/>
              <a:t>Identifiable “things”:</a:t>
            </a:r>
          </a:p>
          <a:p>
            <a:pPr lvl="1"/>
            <a:r>
              <a:rPr lang="en-US" sz="1600" dirty="0"/>
              <a:t>Nevertheless (the values can change), we can talk about "that" traffic light - it’s (uniquely) </a:t>
            </a:r>
            <a:r>
              <a:rPr lang="en-US" sz="1600" dirty="0" err="1"/>
              <a:t>identifyable</a:t>
            </a:r>
            <a:r>
              <a:rPr lang="en-US" sz="1600" dirty="0"/>
              <a:t> independent of its changing values.</a:t>
            </a:r>
          </a:p>
          <a:p>
            <a:pPr lvl="1"/>
            <a:r>
              <a:rPr lang="en-US" sz="1600" dirty="0"/>
              <a:t>Usually: A unique, invariant, absolute location in a finite address space as identifier (Pointer, (natural) DB-Key).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400" dirty="0"/>
              <a:t>Sharable / </a:t>
            </a:r>
            <a:r>
              <a:rPr lang="en-US" sz="2400" dirty="0" err="1"/>
              <a:t>Revisitable</a:t>
            </a:r>
            <a:r>
              <a:rPr lang="en-US" sz="2400" dirty="0"/>
              <a:t>:</a:t>
            </a:r>
          </a:p>
          <a:p>
            <a:pPr lvl="1"/>
            <a:r>
              <a:rPr lang="en-US" sz="1600" dirty="0"/>
              <a:t>Different people can refer to the same thing</a:t>
            </a:r>
          </a:p>
          <a:p>
            <a:pPr lvl="1"/>
            <a:r>
              <a:rPr lang="en-US" sz="1600" dirty="0"/>
              <a:t>OR: "that thing" is </a:t>
            </a:r>
            <a:r>
              <a:rPr lang="en-US" sz="1600" dirty="0" err="1"/>
              <a:t>referencable</a:t>
            </a:r>
            <a:r>
              <a:rPr lang="en-US" sz="1600" dirty="0"/>
              <a:t> now, and at another point in time (it's still "that thing").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9DA9774-6474-B4BE-9C4F-B88CD2258D24}"/>
              </a:ext>
            </a:extLst>
          </p:cNvPr>
          <p:cNvSpPr txBox="1"/>
          <p:nvPr/>
        </p:nvSpPr>
        <p:spPr>
          <a:xfrm>
            <a:off x="2725948" y="5562113"/>
            <a:ext cx="7347011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If all 3 properties occur together, then they become </a:t>
            </a:r>
            <a:r>
              <a:rPr lang="en-US" sz="1800" u="sng" dirty="0"/>
              <a:t>relevant</a:t>
            </a:r>
            <a:r>
              <a:rPr lang="en-US" sz="1800" dirty="0"/>
              <a:t> as a whole.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This relevance, we express with the word “</a:t>
            </a:r>
            <a:r>
              <a:rPr lang="en-US" sz="1800" u="sng" dirty="0"/>
              <a:t>state</a:t>
            </a:r>
            <a:r>
              <a:rPr lang="en-US" sz="1800" dirty="0"/>
              <a:t>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“</a:t>
            </a:r>
            <a:r>
              <a:rPr lang="en-US" sz="1800" u="sng" dirty="0"/>
              <a:t>State</a:t>
            </a:r>
            <a:r>
              <a:rPr lang="en-US" sz="1800" dirty="0"/>
              <a:t>” is not only the changing values over time – it’s these 3 properties.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3988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B0C810E-8EF5-8D68-BF26-68051554FA5A}"/>
              </a:ext>
            </a:extLst>
          </p:cNvPr>
          <p:cNvSpPr txBox="1"/>
          <p:nvPr/>
        </p:nvSpPr>
        <p:spPr>
          <a:xfrm>
            <a:off x="704490" y="1220490"/>
            <a:ext cx="4619621" cy="3170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3200" b="1" dirty="0"/>
              <a:t>Objects:</a:t>
            </a:r>
          </a:p>
          <a:p>
            <a:r>
              <a:rPr lang="en-US" sz="2000" dirty="0"/>
              <a:t>Values Changing over Time</a:t>
            </a:r>
          </a:p>
          <a:p>
            <a:r>
              <a:rPr lang="en-US" sz="2000" dirty="0"/>
              <a:t>Identifiable (via unique, invariant, absolute location in a finite address space)</a:t>
            </a:r>
          </a:p>
          <a:p>
            <a:r>
              <a:rPr lang="en-US" sz="2000" dirty="0"/>
              <a:t>Sharable / </a:t>
            </a:r>
            <a:r>
              <a:rPr lang="en-US" sz="2000" dirty="0" err="1"/>
              <a:t>Revisitable</a:t>
            </a:r>
            <a:endParaRPr lang="en-US" sz="2000" dirty="0"/>
          </a:p>
          <a:p>
            <a:r>
              <a:rPr lang="en-US" sz="2000" dirty="0"/>
              <a:t>(+ access restriction for the changing values by encapsulation)</a:t>
            </a:r>
          </a:p>
          <a:p>
            <a:pPr marL="0"/>
            <a:endParaRPr lang="en-US" sz="20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752472B-7415-F4CA-53BF-5E574AE2E2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35" r="1" b="378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65525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876</Words>
  <Application>Microsoft Office PowerPoint</Application>
  <PresentationFormat>Breitbild</PresentationFormat>
  <Paragraphs>149</Paragraphs>
  <Slides>15</Slides>
  <Notes>10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Cascadia Code</vt:lpstr>
      <vt:lpstr>Office</vt:lpstr>
      <vt:lpstr>Composing State-Aware Functions</vt:lpstr>
      <vt:lpstr>Motivation</vt:lpstr>
      <vt:lpstr>Today: (showcasing) + Core Concept Then:  From Core Concept to Vide Then: “Roll your Own” </vt:lpstr>
      <vt:lpstr>What is State? When do we care about it? How to deal with it?    ⚠️ Definitions are what I came up with and what helped me.</vt:lpstr>
      <vt:lpstr>What is State? When do we care about it? How to deal with it?    ⚠️ Definitions are what I came up with and what helped me.</vt:lpstr>
      <vt:lpstr>State Definition</vt:lpstr>
      <vt:lpstr>State Definition</vt:lpstr>
      <vt:lpstr>State Definition</vt:lpstr>
      <vt:lpstr>PowerPoint-Präsentation</vt:lpstr>
      <vt:lpstr>Exercise  - Count from 0 by 1, - Count from 100 by 10, - Add corresponding values, - That’s the resulting series!  [ 100; 111; 122; 133; ... ]  a) Using Seq Functions b) Using Objects      -&gt; Live Coding  </vt:lpstr>
      <vt:lpstr>PowerPoint-Präsentation</vt:lpstr>
      <vt:lpstr>PowerPoint-Präsentation</vt:lpstr>
      <vt:lpstr>When to (not) care about State?</vt:lpstr>
      <vt:lpstr>…sounds like: Objects!    Values Changing over Time: YES  Identifiable “thing”: YES  Sharable / Revisitable: YES 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Composing State-Aware Functions</dc:title>
  <dc:creator>I Didntdoit</dc:creator>
  <cp:lastModifiedBy>I Didntdoit</cp:lastModifiedBy>
  <cp:revision>87</cp:revision>
  <dcterms:created xsi:type="dcterms:W3CDTF">2023-05-14T09:06:43Z</dcterms:created>
  <dcterms:modified xsi:type="dcterms:W3CDTF">2023-05-26T12:08:42Z</dcterms:modified>
</cp:coreProperties>
</file>