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9" r:id="rId6"/>
    <p:sldId id="266" r:id="rId7"/>
    <p:sldId id="267" r:id="rId8"/>
    <p:sldId id="268" r:id="rId9"/>
    <p:sldId id="269" r:id="rId10"/>
    <p:sldId id="263" r:id="rId11"/>
    <p:sldId id="260" r:id="rId12"/>
    <p:sldId id="271" r:id="rId13"/>
    <p:sldId id="272" r:id="rId14"/>
    <p:sldId id="290" r:id="rId15"/>
    <p:sldId id="293" r:id="rId16"/>
    <p:sldId id="261" r:id="rId17"/>
    <p:sldId id="278" r:id="rId18"/>
    <p:sldId id="277" r:id="rId19"/>
    <p:sldId id="276" r:id="rId20"/>
    <p:sldId id="291" r:id="rId21"/>
    <p:sldId id="273" r:id="rId22"/>
    <p:sldId id="275" r:id="rId23"/>
    <p:sldId id="292" r:id="rId24"/>
    <p:sldId id="274" r:id="rId25"/>
    <p:sldId id="262" r:id="rId26"/>
    <p:sldId id="270" r:id="rId2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3B42"/>
    <a:srgbClr val="FBF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524FD9D0-E61A-4EE8-9182-E951EF9C80C9}" type="datetimeFigureOut">
              <a:rPr lang="es-PE" smtClean="0"/>
              <a:t>16/02/2022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4400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24FD9D0-E61A-4EE8-9182-E951EF9C80C9}" type="datetimeFigureOut">
              <a:rPr lang="es-PE" smtClean="0"/>
              <a:t>16/02/2022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237234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24FD9D0-E61A-4EE8-9182-E951EF9C80C9}" type="datetimeFigureOut">
              <a:rPr lang="es-PE" smtClean="0"/>
              <a:t>16/02/2022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261081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24FD9D0-E61A-4EE8-9182-E951EF9C80C9}" type="datetimeFigureOut">
              <a:rPr lang="es-PE" smtClean="0"/>
              <a:t>16/02/2022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34866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524FD9D0-E61A-4EE8-9182-E951EF9C80C9}" type="datetimeFigureOut">
              <a:rPr lang="es-PE" smtClean="0"/>
              <a:t>16/02/2022</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149387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524FD9D0-E61A-4EE8-9182-E951EF9C80C9}" type="datetimeFigureOut">
              <a:rPr lang="es-PE" smtClean="0"/>
              <a:t>16/02/2022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189341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524FD9D0-E61A-4EE8-9182-E951EF9C80C9}" type="datetimeFigureOut">
              <a:rPr lang="es-PE" smtClean="0"/>
              <a:t>16/02/2022</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80307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524FD9D0-E61A-4EE8-9182-E951EF9C80C9}" type="datetimeFigureOut">
              <a:rPr lang="es-PE" smtClean="0"/>
              <a:t>16/02/2022</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7618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24FD9D0-E61A-4EE8-9182-E951EF9C80C9}" type="datetimeFigureOut">
              <a:rPr lang="es-PE" smtClean="0"/>
              <a:t>16/02/2022</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336719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24FD9D0-E61A-4EE8-9182-E951EF9C80C9}" type="datetimeFigureOut">
              <a:rPr lang="es-PE" smtClean="0"/>
              <a:t>16/02/2022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578225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24FD9D0-E61A-4EE8-9182-E951EF9C80C9}" type="datetimeFigureOut">
              <a:rPr lang="es-PE" smtClean="0"/>
              <a:t>16/02/2022</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266954E-3638-44F0-853B-639A0DB34991}" type="slidenum">
              <a:rPr lang="es-PE" smtClean="0"/>
              <a:t>‹Nº›</a:t>
            </a:fld>
            <a:endParaRPr lang="es-PE"/>
          </a:p>
        </p:txBody>
      </p:sp>
    </p:spTree>
    <p:extLst>
      <p:ext uri="{BB962C8B-B14F-4D97-AF65-F5344CB8AC3E}">
        <p14:creationId xmlns:p14="http://schemas.microsoft.com/office/powerpoint/2010/main" val="362863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FD9D0-E61A-4EE8-9182-E951EF9C80C9}" type="datetimeFigureOut">
              <a:rPr lang="es-PE" smtClean="0"/>
              <a:t>16/02/2022</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954E-3638-44F0-853B-639A0DB34991}" type="slidenum">
              <a:rPr lang="es-PE" smtClean="0"/>
              <a:t>‹Nº›</a:t>
            </a:fld>
            <a:endParaRPr lang="es-PE"/>
          </a:p>
        </p:txBody>
      </p:sp>
    </p:spTree>
    <p:extLst>
      <p:ext uri="{BB962C8B-B14F-4D97-AF65-F5344CB8AC3E}">
        <p14:creationId xmlns:p14="http://schemas.microsoft.com/office/powerpoint/2010/main" val="2707283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273B42">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6" name="CuadroTexto 5"/>
          <p:cNvSpPr txBox="1"/>
          <p:nvPr/>
        </p:nvSpPr>
        <p:spPr>
          <a:xfrm>
            <a:off x="584464" y="1883987"/>
            <a:ext cx="8512402" cy="1200329"/>
          </a:xfrm>
          <a:prstGeom prst="rect">
            <a:avLst/>
          </a:prstGeom>
          <a:noFill/>
        </p:spPr>
        <p:txBody>
          <a:bodyPr wrap="square" rtlCol="0">
            <a:spAutoFit/>
          </a:bodyPr>
          <a:lstStyle/>
          <a:p>
            <a:r>
              <a:rPr lang="es-ES" sz="3600" b="1" dirty="0">
                <a:solidFill>
                  <a:srgbClr val="FBF914"/>
                </a:solidFill>
                <a:latin typeface="Century Gothic" panose="020B0502020202020204" pitchFamily="34" charset="0"/>
              </a:rPr>
              <a:t>PROYECTO DE ANALYTICS EN EL ÁREA DE VENTAS PARA STEFF SALÓN SPA</a:t>
            </a:r>
            <a:endParaRPr lang="es-PE" sz="3600" dirty="0">
              <a:solidFill>
                <a:srgbClr val="FBF914"/>
              </a:solidFill>
              <a:latin typeface="Century Gothic" panose="020B0502020202020204" pitchFamily="34" charset="0"/>
            </a:endParaRPr>
          </a:p>
        </p:txBody>
      </p:sp>
      <p:cxnSp>
        <p:nvCxnSpPr>
          <p:cNvPr id="10" name="Conector recto 9"/>
          <p:cNvCxnSpPr/>
          <p:nvPr/>
        </p:nvCxnSpPr>
        <p:spPr>
          <a:xfrm>
            <a:off x="5816343" y="3893271"/>
            <a:ext cx="4402318" cy="0"/>
          </a:xfrm>
          <a:prstGeom prst="line">
            <a:avLst/>
          </a:prstGeom>
          <a:ln w="19050">
            <a:solidFill>
              <a:srgbClr val="FBF914"/>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a:off x="4449452" y="3244392"/>
            <a:ext cx="44023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6806153" y="4961105"/>
            <a:ext cx="3469064" cy="861774"/>
          </a:xfrm>
          <a:prstGeom prst="rect">
            <a:avLst/>
          </a:prstGeom>
          <a:noFill/>
        </p:spPr>
        <p:txBody>
          <a:bodyPr wrap="square" rtlCol="0">
            <a:spAutoFit/>
          </a:bodyPr>
          <a:lstStyle/>
          <a:p>
            <a:pPr algn="r"/>
            <a:r>
              <a:rPr lang="es-ES" sz="1600" dirty="0">
                <a:solidFill>
                  <a:schemeClr val="bg1"/>
                </a:solidFill>
                <a:latin typeface="Century Gothic" panose="020B0502020202020204" pitchFamily="34" charset="0"/>
              </a:rPr>
              <a:t>Bobadilla Ortiz Ronal</a:t>
            </a:r>
            <a:r>
              <a:rPr lang="es-PE" sz="1600" dirty="0">
                <a:solidFill>
                  <a:schemeClr val="bg1"/>
                </a:solidFill>
                <a:latin typeface="Century Gothic" panose="020B0502020202020204" pitchFamily="34" charset="0"/>
              </a:rPr>
              <a:t>d</a:t>
            </a:r>
          </a:p>
          <a:p>
            <a:pPr algn="r"/>
            <a:r>
              <a:rPr lang="es-ES" sz="1600" dirty="0">
                <a:solidFill>
                  <a:schemeClr val="bg1"/>
                </a:solidFill>
                <a:latin typeface="Century Gothic" panose="020B0502020202020204" pitchFamily="34" charset="0"/>
              </a:rPr>
              <a:t>Moran Seminario Oscar</a:t>
            </a:r>
          </a:p>
          <a:p>
            <a:pPr algn="r"/>
            <a:r>
              <a:rPr lang="es-ES" sz="1600" dirty="0">
                <a:solidFill>
                  <a:schemeClr val="bg1"/>
                </a:solidFill>
                <a:latin typeface="Century Gothic" panose="020B0502020202020204" pitchFamily="34" charset="0"/>
              </a:rPr>
              <a:t>Martinez Linera Rolando</a:t>
            </a:r>
          </a:p>
        </p:txBody>
      </p:sp>
      <p:pic>
        <p:nvPicPr>
          <p:cNvPr id="1026" name="Picture 2" descr="Descargar Logo Zegel Ipae Vector Gratis"/>
          <p:cNvPicPr>
            <a:picLocks noChangeAspect="1" noChangeArrowheads="1"/>
          </p:cNvPicPr>
          <p:nvPr/>
        </p:nvPicPr>
        <p:blipFill>
          <a:blip r:embed="rId3" cstate="print">
            <a:biLevel thresh="25000"/>
            <a:extLst>
              <a:ext uri="{BEBA8EAE-BF5A-486C-A8C5-ECC9F3942E4B}">
                <a14:imgProps xmlns:a14="http://schemas.microsoft.com/office/drawing/2010/main">
                  <a14:imgLayer r:embed="rId4">
                    <a14:imgEffect>
                      <a14:backgroundRemoval t="0" b="100000" l="0" r="100000">
                        <a14:foregroundMark x1="5809" y1="12817" x2="15148" y2="12817"/>
                        <a14:foregroundMark x1="16059" y1="15352" x2="2961" y2="32394"/>
                        <a14:foregroundMark x1="10364" y1="32817" x2="16401" y2="33239"/>
                        <a14:foregroundMark x1="37699" y1="33521" x2="26424" y2="32817"/>
                        <a14:foregroundMark x1="22096" y1="23803" x2="36674" y2="21831"/>
                        <a14:foregroundMark x1="27677" y1="12817" x2="34055" y2="11268"/>
                        <a14:foregroundMark x1="48975" y1="27324" x2="49544" y2="12535"/>
                        <a14:foregroundMark x1="53531" y1="11972" x2="61959" y2="17042"/>
                        <a14:foregroundMark x1="63212" y1="21972" x2="63212" y2="37887"/>
                        <a14:foregroundMark x1="62301" y1="40563" x2="53189" y2="43803"/>
                        <a14:foregroundMark x1="72096" y1="22535" x2="87358" y2="21831"/>
                        <a14:foregroundMark x1="75285" y1="13944" x2="82916" y2="12535"/>
                        <a14:foregroundMark x1="72893" y1="28310" x2="76993" y2="33944"/>
                        <a14:foregroundMark x1="97267" y1="4930" x2="97039" y2="30423"/>
                        <a14:foregroundMark x1="5581" y1="63803" x2="6948" y2="91972"/>
                        <a14:foregroundMark x1="5353" y1="61268" x2="92027" y2="59437"/>
                        <a14:foregroundMark x1="93508" y1="63944" x2="95558" y2="92535"/>
                        <a14:foregroundMark x1="4214" y1="97465" x2="92597" y2="96479"/>
                        <a14:foregroundMark x1="64806" y1="65915" x2="67654" y2="82817"/>
                        <a14:foregroundMark x1="54328" y1="80282" x2="55467" y2="77042"/>
                        <a14:foregroundMark x1="29271" y1="73944" x2="32460" y2="72394"/>
                        <a14:foregroundMark x1="17882" y1="66056" x2="18109" y2="92394"/>
                        <a14:foregroundMark x1="78474" y1="72958" x2="89636" y2="71408"/>
                        <a14:backgroundMark x1="6606" y1="5352" x2="82232" y2="3944"/>
                        <a14:backgroundMark x1="12756" y1="44507" x2="88952" y2="52817"/>
                      </a14:backgroundRemoval>
                    </a14:imgEffect>
                  </a14:imgLayer>
                </a14:imgProps>
              </a:ext>
              <a:ext uri="{28A0092B-C50C-407E-A947-70E740481C1C}">
                <a14:useLocalDpi xmlns:a14="http://schemas.microsoft.com/office/drawing/2010/main" val="0"/>
              </a:ext>
            </a:extLst>
          </a:blip>
          <a:srcRect/>
          <a:stretch>
            <a:fillRect/>
          </a:stretch>
        </p:blipFill>
        <p:spPr bwMode="auto">
          <a:xfrm>
            <a:off x="10572164" y="403142"/>
            <a:ext cx="1082738" cy="875563"/>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p:cNvSpPr txBox="1"/>
          <p:nvPr/>
        </p:nvSpPr>
        <p:spPr>
          <a:xfrm>
            <a:off x="4991493" y="3368339"/>
            <a:ext cx="4402318" cy="369332"/>
          </a:xfrm>
          <a:prstGeom prst="rect">
            <a:avLst/>
          </a:prstGeom>
          <a:noFill/>
        </p:spPr>
        <p:txBody>
          <a:bodyPr wrap="square" rtlCol="0">
            <a:spAutoFit/>
          </a:bodyPr>
          <a:lstStyle/>
          <a:p>
            <a:r>
              <a:rPr lang="es-ES" dirty="0">
                <a:solidFill>
                  <a:schemeClr val="bg1"/>
                </a:solidFill>
                <a:latin typeface="Times New Roman" panose="02020603050405020304" pitchFamily="18" charset="0"/>
                <a:cs typeface="Times New Roman" panose="02020603050405020304" pitchFamily="18" charset="0"/>
              </a:rPr>
              <a:t>LABORATORIO DE INETGRACIÓN V</a:t>
            </a:r>
            <a:endParaRPr lang="es-P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52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273B4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dirty="0"/>
          </a:p>
        </p:txBody>
      </p:sp>
      <p:sp>
        <p:nvSpPr>
          <p:cNvPr id="5" name="Rectángulo 4"/>
          <p:cNvSpPr/>
          <p:nvPr/>
        </p:nvSpPr>
        <p:spPr>
          <a:xfrm>
            <a:off x="1552576" y="1362698"/>
            <a:ext cx="3314700" cy="38481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CuadroTexto 5"/>
          <p:cNvSpPr txBox="1"/>
          <p:nvPr/>
        </p:nvSpPr>
        <p:spPr>
          <a:xfrm>
            <a:off x="0" y="2902028"/>
            <a:ext cx="4979610" cy="769441"/>
          </a:xfrm>
          <a:prstGeom prst="rect">
            <a:avLst/>
          </a:prstGeom>
          <a:noFill/>
        </p:spPr>
        <p:txBody>
          <a:bodyPr wrap="square" rtlCol="0">
            <a:spAutoFit/>
          </a:bodyPr>
          <a:lstStyle/>
          <a:p>
            <a:pPr algn="ctr"/>
            <a:r>
              <a:rPr lang="es-ES" sz="4400" dirty="0">
                <a:solidFill>
                  <a:srgbClr val="FBF914"/>
                </a:solidFill>
                <a:latin typeface="Times New Roman" panose="02020603050405020304" pitchFamily="18" charset="0"/>
                <a:cs typeface="Times New Roman" panose="02020603050405020304" pitchFamily="18" charset="0"/>
              </a:rPr>
              <a:t>JUSTIFICACIÓN</a:t>
            </a:r>
            <a:endParaRPr lang="es-PE" sz="4400" dirty="0">
              <a:solidFill>
                <a:srgbClr val="FBF914"/>
              </a:solidFill>
              <a:latin typeface="Times New Roman" panose="02020603050405020304" pitchFamily="18" charset="0"/>
              <a:cs typeface="Times New Roman" panose="02020603050405020304" pitchFamily="18" charset="0"/>
            </a:endParaRPr>
          </a:p>
        </p:txBody>
      </p:sp>
      <p:sp>
        <p:nvSpPr>
          <p:cNvPr id="16" name="Rectángulo 15"/>
          <p:cNvSpPr/>
          <p:nvPr/>
        </p:nvSpPr>
        <p:spPr>
          <a:xfrm>
            <a:off x="5210174" y="1172198"/>
            <a:ext cx="6486525" cy="1200329"/>
          </a:xfrm>
          <a:prstGeom prst="rect">
            <a:avLst/>
          </a:prstGeom>
        </p:spPr>
        <p:txBody>
          <a:bodyPr wrap="square">
            <a:spAutoFit/>
          </a:bodyPr>
          <a:lstStyle/>
          <a:p>
            <a:pPr indent="457200" algn="ctr">
              <a:lnSpc>
                <a:spcPct val="200000"/>
              </a:lnSpc>
              <a:spcAft>
                <a:spcPts val="0"/>
              </a:spcAft>
            </a:pPr>
            <a:r>
              <a:rPr lang="es-E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 justifica a raíz de diversos tipos de estrategias la aplicación de Business Intelligence como una solución para la toma de decisiones y mejora de procesos dentro del área de ventas de la empresa.</a:t>
            </a:r>
            <a:endParaRPr lang="es-PE"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7" name="Rectángulo 16"/>
          <p:cNvSpPr/>
          <p:nvPr/>
        </p:nvSpPr>
        <p:spPr>
          <a:xfrm>
            <a:off x="5124449" y="3220576"/>
            <a:ext cx="6486525" cy="1142172"/>
          </a:xfrm>
          <a:prstGeom prst="rect">
            <a:avLst/>
          </a:prstGeom>
        </p:spPr>
        <p:txBody>
          <a:bodyPr wrap="square">
            <a:spAutoFit/>
          </a:bodyPr>
          <a:lstStyle/>
          <a:p>
            <a:pPr indent="457200" algn="ctr">
              <a:lnSpc>
                <a:spcPct val="200000"/>
              </a:lnSpc>
              <a:spcAft>
                <a:spcPts val="0"/>
              </a:spcAft>
            </a:pPr>
            <a:r>
              <a:rPr lang="es-E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Mediante los resultados de la aplicación de BI en este proyecto las decisiones que se tomen serían más acertadas trayendo consigo beneficios importantes para la organización.</a:t>
            </a:r>
            <a:endParaRPr lang="es-PE"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8" name="Rectángulo 17"/>
          <p:cNvSpPr/>
          <p:nvPr/>
        </p:nvSpPr>
        <p:spPr>
          <a:xfrm>
            <a:off x="5362575" y="5210798"/>
            <a:ext cx="6486525" cy="772840"/>
          </a:xfrm>
          <a:prstGeom prst="rect">
            <a:avLst/>
          </a:prstGeom>
        </p:spPr>
        <p:txBody>
          <a:bodyPr wrap="square">
            <a:spAutoFit/>
          </a:bodyPr>
          <a:lstStyle/>
          <a:p>
            <a:pPr indent="457200" algn="ctr">
              <a:lnSpc>
                <a:spcPct val="200000"/>
              </a:lnSpc>
              <a:spcAft>
                <a:spcPts val="0"/>
              </a:spcAft>
            </a:pPr>
            <a:r>
              <a:rPr lang="es-E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En el siguiente proyecto proponemos aplicar la metodología de Kimball que es ideal para la construcción de un Data Warehouse.</a:t>
            </a:r>
            <a:endParaRPr lang="es-PE"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7" name="Rectángulo 6"/>
          <p:cNvSpPr/>
          <p:nvPr/>
        </p:nvSpPr>
        <p:spPr>
          <a:xfrm>
            <a:off x="5927268" y="4720709"/>
            <a:ext cx="3227230" cy="523220"/>
          </a:xfrm>
          <a:prstGeom prst="rect">
            <a:avLst/>
          </a:prstGeom>
        </p:spPr>
        <p:txBody>
          <a:bodyPr wrap="none">
            <a:spAutoFit/>
          </a:bodyPr>
          <a:lstStyle/>
          <a:p>
            <a:r>
              <a:rPr lang="es-PE" sz="2800" dirty="0">
                <a:solidFill>
                  <a:srgbClr val="FBF914"/>
                </a:solidFill>
                <a:latin typeface="Brush Script MT" panose="03060802040406070304" pitchFamily="66" charset="0"/>
                <a:ea typeface="Calibri" panose="020F0502020204030204" pitchFamily="34" charset="0"/>
              </a:rPr>
              <a:t>Justificación metodológica </a:t>
            </a:r>
            <a:endParaRPr lang="es-PE" sz="2800" dirty="0">
              <a:solidFill>
                <a:srgbClr val="FBF914"/>
              </a:solidFill>
              <a:latin typeface="Brush Script MT" panose="03060802040406070304" pitchFamily="66" charset="0"/>
            </a:endParaRPr>
          </a:p>
        </p:txBody>
      </p:sp>
      <p:sp>
        <p:nvSpPr>
          <p:cNvPr id="19" name="Rectángulo 18"/>
          <p:cNvSpPr/>
          <p:nvPr/>
        </p:nvSpPr>
        <p:spPr>
          <a:xfrm>
            <a:off x="5927268" y="2681061"/>
            <a:ext cx="2719078" cy="523220"/>
          </a:xfrm>
          <a:prstGeom prst="rect">
            <a:avLst/>
          </a:prstGeom>
        </p:spPr>
        <p:txBody>
          <a:bodyPr wrap="none">
            <a:spAutoFit/>
          </a:bodyPr>
          <a:lstStyle/>
          <a:p>
            <a:r>
              <a:rPr lang="es-PE" sz="2800" dirty="0">
                <a:solidFill>
                  <a:srgbClr val="FBF914"/>
                </a:solidFill>
                <a:latin typeface="Brush Script MT" panose="03060802040406070304" pitchFamily="66" charset="0"/>
                <a:ea typeface="Calibri" panose="020F0502020204030204" pitchFamily="34" charset="0"/>
              </a:rPr>
              <a:t>Justificación práctica </a:t>
            </a:r>
            <a:endParaRPr lang="es-PE" sz="2800" dirty="0">
              <a:solidFill>
                <a:srgbClr val="FBF914"/>
              </a:solidFill>
              <a:latin typeface="Brush Script MT" panose="03060802040406070304" pitchFamily="66" charset="0"/>
            </a:endParaRPr>
          </a:p>
        </p:txBody>
      </p:sp>
      <p:sp>
        <p:nvSpPr>
          <p:cNvPr id="20" name="Rectángulo 19"/>
          <p:cNvSpPr/>
          <p:nvPr/>
        </p:nvSpPr>
        <p:spPr>
          <a:xfrm>
            <a:off x="5941554" y="602054"/>
            <a:ext cx="2539541" cy="523220"/>
          </a:xfrm>
          <a:prstGeom prst="rect">
            <a:avLst/>
          </a:prstGeom>
        </p:spPr>
        <p:txBody>
          <a:bodyPr wrap="none">
            <a:spAutoFit/>
          </a:bodyPr>
          <a:lstStyle/>
          <a:p>
            <a:r>
              <a:rPr lang="es-PE" sz="2800" dirty="0">
                <a:solidFill>
                  <a:srgbClr val="FBF914"/>
                </a:solidFill>
                <a:latin typeface="Brush Script MT" panose="03060802040406070304" pitchFamily="66" charset="0"/>
                <a:ea typeface="Calibri" panose="020F0502020204030204" pitchFamily="34" charset="0"/>
              </a:rPr>
              <a:t>Justificación teórica </a:t>
            </a:r>
            <a:endParaRPr lang="es-PE" sz="2800" dirty="0">
              <a:solidFill>
                <a:srgbClr val="FBF914"/>
              </a:solidFill>
              <a:latin typeface="Brush Script MT" panose="03060802040406070304" pitchFamily="66" charset="0"/>
            </a:endParaRPr>
          </a:p>
        </p:txBody>
      </p:sp>
    </p:spTree>
    <p:extLst>
      <p:ext uri="{BB962C8B-B14F-4D97-AF65-F5344CB8AC3E}">
        <p14:creationId xmlns:p14="http://schemas.microsoft.com/office/powerpoint/2010/main" val="246145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p:cNvSpPr/>
          <p:nvPr/>
        </p:nvSpPr>
        <p:spPr>
          <a:xfrm>
            <a:off x="4833768" y="3026004"/>
            <a:ext cx="1614166" cy="1282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latin typeface="Brush Script MT" panose="03060802040406070304" pitchFamily="66" charset="0"/>
              </a:rPr>
              <a:t>03</a:t>
            </a:r>
            <a:endParaRPr lang="es-PE" sz="7200" dirty="0">
              <a:latin typeface="Brush Script MT" panose="03060802040406070304" pitchFamily="66" charset="0"/>
            </a:endParaRPr>
          </a:p>
        </p:txBody>
      </p:sp>
      <p:sp>
        <p:nvSpPr>
          <p:cNvPr id="9" name="CuadroTexto 8"/>
          <p:cNvSpPr txBox="1"/>
          <p:nvPr/>
        </p:nvSpPr>
        <p:spPr>
          <a:xfrm>
            <a:off x="6822824" y="3343861"/>
            <a:ext cx="5656083" cy="646331"/>
          </a:xfrm>
          <a:prstGeom prst="rect">
            <a:avLst/>
          </a:prstGeom>
          <a:noFill/>
        </p:spPr>
        <p:txBody>
          <a:bodyPr wrap="square" rtlCol="0">
            <a:spAutoFit/>
          </a:bodyPr>
          <a:lstStyle/>
          <a:p>
            <a:r>
              <a:rPr lang="es-ES" sz="3600" dirty="0">
                <a:solidFill>
                  <a:srgbClr val="FBF914"/>
                </a:solidFill>
                <a:latin typeface="Billion Dreams" panose="02000600000000000000" pitchFamily="2" charset="0"/>
              </a:rPr>
              <a:t>Método para análisis de datos</a:t>
            </a:r>
            <a:endParaRPr lang="es-PE" sz="36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10486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25" y="145374"/>
            <a:ext cx="10715625" cy="6567252"/>
          </a:xfrm>
          <a:prstGeom prst="rect">
            <a:avLst/>
          </a:prstGeom>
        </p:spPr>
      </p:pic>
      <p:sp>
        <p:nvSpPr>
          <p:cNvPr id="8" name="Rectángulo 7"/>
          <p:cNvSpPr/>
          <p:nvPr/>
        </p:nvSpPr>
        <p:spPr>
          <a:xfrm>
            <a:off x="0" y="3676651"/>
            <a:ext cx="3552825" cy="264795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166836" y="4247109"/>
            <a:ext cx="3219151" cy="1384995"/>
          </a:xfrm>
          <a:prstGeom prst="rect">
            <a:avLst/>
          </a:prstGeom>
        </p:spPr>
        <p:txBody>
          <a:bodyPr wrap="none">
            <a:spAutoFit/>
          </a:bodyPr>
          <a:lstStyle/>
          <a:p>
            <a:r>
              <a:rPr lang="es-PE" sz="28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BASE DE </a:t>
            </a:r>
          </a:p>
          <a:p>
            <a:r>
              <a:rPr lang="es-PE" sz="28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DATOS </a:t>
            </a:r>
          </a:p>
          <a:p>
            <a:r>
              <a:rPr lang="es-PE" sz="28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TRANSACCIONAL</a:t>
            </a:r>
            <a:endParaRPr lang="es-PE" sz="2800" dirty="0">
              <a:solidFill>
                <a:srgbClr val="FBF914"/>
              </a:solidFill>
              <a:latin typeface="Times New Roman" panose="02020603050405020304" pitchFamily="18" charset="0"/>
              <a:cs typeface="Times New Roman" panose="02020603050405020304" pitchFamily="18" charset="0"/>
            </a:endParaRPr>
          </a:p>
        </p:txBody>
      </p:sp>
      <p:sp>
        <p:nvSpPr>
          <p:cNvPr id="17" name="Rectángulo 16"/>
          <p:cNvSpPr/>
          <p:nvPr/>
        </p:nvSpPr>
        <p:spPr>
          <a:xfrm>
            <a:off x="11830050" y="3676651"/>
            <a:ext cx="361950" cy="264795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68663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3552821" cy="685800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958878" y="2767279"/>
            <a:ext cx="1781000" cy="1446550"/>
          </a:xfrm>
          <a:prstGeom prst="rect">
            <a:avLst/>
          </a:prstGeom>
        </p:spPr>
        <p:txBody>
          <a:bodyPr wrap="none">
            <a:spAutoFit/>
          </a:bodyPr>
          <a:lstStyle/>
          <a:p>
            <a:r>
              <a:rPr lang="es-PE" sz="44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DATA </a:t>
            </a:r>
          </a:p>
          <a:p>
            <a:r>
              <a:rPr lang="es-ES" sz="4400" dirty="0">
                <a:solidFill>
                  <a:srgbClr val="FBF914"/>
                </a:solidFill>
                <a:latin typeface="Times New Roman" panose="02020603050405020304" pitchFamily="18" charset="0"/>
                <a:cs typeface="Times New Roman" panose="02020603050405020304" pitchFamily="18" charset="0"/>
              </a:rPr>
              <a:t>MART</a:t>
            </a:r>
            <a:endParaRPr lang="es-PE" sz="4400" dirty="0">
              <a:solidFill>
                <a:srgbClr val="FBF914"/>
              </a:solidFill>
              <a:latin typeface="Times New Roman" panose="02020603050405020304" pitchFamily="18" charset="0"/>
              <a:cs typeface="Times New Roman" panose="02020603050405020304" pitchFamily="18" charset="0"/>
            </a:endParaRPr>
          </a:p>
        </p:txBody>
      </p:sp>
      <p:sp>
        <p:nvSpPr>
          <p:cNvPr id="17" name="Rectángulo 16"/>
          <p:cNvSpPr/>
          <p:nvPr/>
        </p:nvSpPr>
        <p:spPr>
          <a:xfrm>
            <a:off x="11830050" y="3676651"/>
            <a:ext cx="361950" cy="264795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822" y="313630"/>
            <a:ext cx="8639177" cy="6230739"/>
          </a:xfrm>
          <a:prstGeom prst="rect">
            <a:avLst/>
          </a:prstGeom>
        </p:spPr>
      </p:pic>
      <p:sp>
        <p:nvSpPr>
          <p:cNvPr id="10" name="Rombo 9"/>
          <p:cNvSpPr/>
          <p:nvPr/>
        </p:nvSpPr>
        <p:spPr>
          <a:xfrm rot="487330">
            <a:off x="2339789" y="2518717"/>
            <a:ext cx="452815" cy="435482"/>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068836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dirty="0"/>
          </a:p>
        </p:txBody>
      </p:sp>
      <p:sp>
        <p:nvSpPr>
          <p:cNvPr id="8" name="Rectángulo 7"/>
          <p:cNvSpPr/>
          <p:nvPr/>
        </p:nvSpPr>
        <p:spPr>
          <a:xfrm>
            <a:off x="0" y="0"/>
            <a:ext cx="12192000" cy="1381125"/>
          </a:xfrm>
          <a:prstGeom prst="rect">
            <a:avLst/>
          </a:prstGeom>
          <a:solidFill>
            <a:srgbClr val="273B4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625503" y="367396"/>
            <a:ext cx="3223959" cy="646331"/>
          </a:xfrm>
          <a:prstGeom prst="rect">
            <a:avLst/>
          </a:prstGeom>
        </p:spPr>
        <p:txBody>
          <a:bodyPr wrap="none">
            <a:spAutoFit/>
          </a:bodyPr>
          <a:lstStyle/>
          <a:p>
            <a:r>
              <a:rPr lang="es-ES" sz="3600" dirty="0">
                <a:solidFill>
                  <a:srgbClr val="FBF914"/>
                </a:solidFill>
                <a:latin typeface="Times New Roman" panose="02020603050405020304" pitchFamily="18" charset="0"/>
                <a:cs typeface="Times New Roman" panose="02020603050405020304" pitchFamily="18" charset="0"/>
              </a:rPr>
              <a:t>PROCESO ETL</a:t>
            </a:r>
            <a:endParaRPr lang="es-PE" sz="3600" dirty="0">
              <a:solidFill>
                <a:srgbClr val="FBF914"/>
              </a:solidFill>
              <a:latin typeface="Times New Roman" panose="02020603050405020304" pitchFamily="18" charset="0"/>
              <a:cs typeface="Times New Roman" panose="02020603050405020304" pitchFamily="18" charset="0"/>
            </a:endParaRPr>
          </a:p>
        </p:txBody>
      </p:sp>
      <p:sp>
        <p:nvSpPr>
          <p:cNvPr id="13" name="Rectángulo 12"/>
          <p:cNvSpPr/>
          <p:nvPr/>
        </p:nvSpPr>
        <p:spPr>
          <a:xfrm>
            <a:off x="497116" y="2996178"/>
            <a:ext cx="1923925" cy="1815882"/>
          </a:xfrm>
          <a:prstGeom prst="rect">
            <a:avLst/>
          </a:prstGeom>
        </p:spPr>
        <p:txBody>
          <a:bodyPr wrap="none">
            <a:spAutoFit/>
          </a:bodyPr>
          <a:lstStyle/>
          <a:p>
            <a:r>
              <a:rPr lang="es-ES" sz="2800" b="1" dirty="0">
                <a:solidFill>
                  <a:srgbClr val="273B42"/>
                </a:solidFill>
                <a:latin typeface="Century Gothic" panose="020B0502020202020204" pitchFamily="34" charset="0"/>
                <a:cs typeface="Times New Roman" panose="02020603050405020304" pitchFamily="18" charset="0"/>
              </a:rPr>
              <a:t>Correcta</a:t>
            </a:r>
          </a:p>
          <a:p>
            <a:r>
              <a:rPr lang="es-ES" sz="2800" b="1" dirty="0">
                <a:solidFill>
                  <a:srgbClr val="273B42"/>
                </a:solidFill>
                <a:latin typeface="Century Gothic" panose="020B0502020202020204" pitchFamily="34" charset="0"/>
                <a:cs typeface="Times New Roman" panose="02020603050405020304" pitchFamily="18" charset="0"/>
              </a:rPr>
              <a:t>ejecución</a:t>
            </a:r>
          </a:p>
          <a:p>
            <a:r>
              <a:rPr lang="es-ES" sz="2800" dirty="0">
                <a:solidFill>
                  <a:srgbClr val="273B42"/>
                </a:solidFill>
                <a:latin typeface="Century Gothic" panose="020B0502020202020204" pitchFamily="34" charset="0"/>
                <a:cs typeface="Times New Roman" panose="02020603050405020304" pitchFamily="18" charset="0"/>
              </a:rPr>
              <a:t>del flujo </a:t>
            </a:r>
          </a:p>
          <a:p>
            <a:r>
              <a:rPr lang="es-ES" sz="2800" dirty="0">
                <a:solidFill>
                  <a:srgbClr val="273B42"/>
                </a:solidFill>
                <a:latin typeface="Century Gothic" panose="020B0502020202020204" pitchFamily="34" charset="0"/>
                <a:cs typeface="Times New Roman" panose="02020603050405020304" pitchFamily="18" charset="0"/>
              </a:rPr>
              <a:t>de datos</a:t>
            </a:r>
            <a:endParaRPr lang="es-PE" sz="2800" dirty="0">
              <a:solidFill>
                <a:srgbClr val="273B42"/>
              </a:solidFill>
              <a:latin typeface="Century Gothic" panose="020B0502020202020204" pitchFamily="34" charset="0"/>
              <a:cs typeface="Times New Roman" panose="02020603050405020304" pitchFamily="18" charset="0"/>
            </a:endParaRPr>
          </a:p>
        </p:txBody>
      </p:sp>
      <p:pic>
        <p:nvPicPr>
          <p:cNvPr id="7" name="Imagen 6" descr="Una captura de pantalla de un celular&#10;&#10;Descripción generada automáticamente con confianza media"/>
          <p:cNvPicPr/>
          <p:nvPr/>
        </p:nvPicPr>
        <p:blipFill>
          <a:blip r:embed="rId3" cstate="print">
            <a:extLst>
              <a:ext uri="{28A0092B-C50C-407E-A947-70E740481C1C}">
                <a14:useLocalDpi xmlns:a14="http://schemas.microsoft.com/office/drawing/2010/main" val="0"/>
              </a:ext>
            </a:extLst>
          </a:blip>
          <a:stretch>
            <a:fillRect/>
          </a:stretch>
        </p:blipFill>
        <p:spPr>
          <a:xfrm>
            <a:off x="3042920" y="1695284"/>
            <a:ext cx="9149080" cy="4848556"/>
          </a:xfrm>
          <a:prstGeom prst="rect">
            <a:avLst/>
          </a:prstGeom>
        </p:spPr>
      </p:pic>
    </p:spTree>
    <p:extLst>
      <p:ext uri="{BB962C8B-B14F-4D97-AF65-F5344CB8AC3E}">
        <p14:creationId xmlns:p14="http://schemas.microsoft.com/office/powerpoint/2010/main" val="2688991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12192000" cy="107164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486796" y="212658"/>
            <a:ext cx="5262979" cy="646331"/>
          </a:xfrm>
          <a:prstGeom prst="rect">
            <a:avLst/>
          </a:prstGeom>
        </p:spPr>
        <p:txBody>
          <a:bodyPr wrap="none">
            <a:spAutoFit/>
          </a:bodyPr>
          <a:lstStyle/>
          <a:p>
            <a:r>
              <a:rPr lang="es-ES" sz="36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CREACIÓN CUBO OLAP</a:t>
            </a:r>
            <a:endParaRPr lang="es-PE" sz="3600" dirty="0">
              <a:solidFill>
                <a:srgbClr val="FBF914"/>
              </a:solidFill>
              <a:latin typeface="Times New Roman" panose="02020603050405020304" pitchFamily="18" charset="0"/>
              <a:cs typeface="Times New Roman" panose="02020603050405020304" pitchFamily="18" charset="0"/>
            </a:endParaRPr>
          </a:p>
        </p:txBody>
      </p:sp>
      <p:pic>
        <p:nvPicPr>
          <p:cNvPr id="12" name="Imagen 11" descr="Captura de pantalla de un celular&#10;&#10;Descripción generada automáticamente"/>
          <p:cNvPicPr/>
          <p:nvPr/>
        </p:nvPicPr>
        <p:blipFill>
          <a:blip r:embed="rId3" cstate="print">
            <a:extLst>
              <a:ext uri="{28A0092B-C50C-407E-A947-70E740481C1C}">
                <a14:useLocalDpi xmlns:a14="http://schemas.microsoft.com/office/drawing/2010/main" val="0"/>
              </a:ext>
            </a:extLst>
          </a:blip>
          <a:stretch>
            <a:fillRect/>
          </a:stretch>
        </p:blipFill>
        <p:spPr>
          <a:xfrm>
            <a:off x="65116" y="1070270"/>
            <a:ext cx="12061767" cy="5787730"/>
          </a:xfrm>
          <a:prstGeom prst="rect">
            <a:avLst/>
          </a:prstGeom>
        </p:spPr>
      </p:pic>
    </p:spTree>
    <p:extLst>
      <p:ext uri="{BB962C8B-B14F-4D97-AF65-F5344CB8AC3E}">
        <p14:creationId xmlns:p14="http://schemas.microsoft.com/office/powerpoint/2010/main" val="3021712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p:cNvSpPr/>
          <p:nvPr/>
        </p:nvSpPr>
        <p:spPr>
          <a:xfrm>
            <a:off x="4833768" y="3026004"/>
            <a:ext cx="1414021" cy="1282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latin typeface="Brush Script MT" panose="03060802040406070304" pitchFamily="66" charset="0"/>
              </a:rPr>
              <a:t>04</a:t>
            </a:r>
            <a:endParaRPr lang="es-PE" sz="7200" dirty="0">
              <a:latin typeface="Brush Script MT" panose="03060802040406070304" pitchFamily="66" charset="0"/>
            </a:endParaRPr>
          </a:p>
        </p:txBody>
      </p:sp>
      <p:sp>
        <p:nvSpPr>
          <p:cNvPr id="9" name="CuadroTexto 8"/>
          <p:cNvSpPr txBox="1"/>
          <p:nvPr/>
        </p:nvSpPr>
        <p:spPr>
          <a:xfrm>
            <a:off x="6667501" y="3313084"/>
            <a:ext cx="5524499" cy="707886"/>
          </a:xfrm>
          <a:prstGeom prst="rect">
            <a:avLst/>
          </a:prstGeom>
          <a:noFill/>
        </p:spPr>
        <p:txBody>
          <a:bodyPr wrap="square" rtlCol="0">
            <a:spAutoFit/>
          </a:bodyPr>
          <a:lstStyle/>
          <a:p>
            <a:r>
              <a:rPr lang="es-ES" sz="4000" dirty="0">
                <a:solidFill>
                  <a:srgbClr val="FBF914"/>
                </a:solidFill>
                <a:latin typeface="Billion Dreams" panose="02000600000000000000" pitchFamily="2" charset="0"/>
              </a:rPr>
              <a:t>Implementación de Dashboard</a:t>
            </a:r>
            <a:endParaRPr lang="es-PE" sz="40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272050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12192000" cy="685800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553928" y="498282"/>
            <a:ext cx="6969344" cy="584775"/>
          </a:xfrm>
          <a:prstGeom prst="rect">
            <a:avLst/>
          </a:prstGeom>
        </p:spPr>
        <p:txBody>
          <a:bodyPr wrap="none">
            <a:spAutoFit/>
          </a:bodyPr>
          <a:lstStyle/>
          <a:p>
            <a:pPr algn="ctr"/>
            <a:r>
              <a:rPr lang="es-ES" sz="32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DASHBOARD REPORTE DE VENTAS</a:t>
            </a:r>
            <a:endParaRPr lang="es-PE" sz="3200" dirty="0">
              <a:solidFill>
                <a:srgbClr val="FBF914"/>
              </a:solidFill>
              <a:latin typeface="Times New Roman" panose="02020603050405020304" pitchFamily="18" charset="0"/>
              <a:cs typeface="Times New Roman" panose="02020603050405020304" pitchFamily="18" charset="0"/>
            </a:endParaRPr>
          </a:p>
        </p:txBody>
      </p:sp>
      <p:pic>
        <p:nvPicPr>
          <p:cNvPr id="12" name="Imagen 11"/>
          <p:cNvPicPr/>
          <p:nvPr/>
        </p:nvPicPr>
        <p:blipFill>
          <a:blip r:embed="rId3" cstate="print">
            <a:extLst>
              <a:ext uri="{28A0092B-C50C-407E-A947-70E740481C1C}">
                <a14:useLocalDpi xmlns:a14="http://schemas.microsoft.com/office/drawing/2010/main" val="0"/>
              </a:ext>
            </a:extLst>
          </a:blip>
          <a:stretch>
            <a:fillRect/>
          </a:stretch>
        </p:blipFill>
        <p:spPr>
          <a:xfrm>
            <a:off x="1406464" y="1581338"/>
            <a:ext cx="9469237" cy="5276662"/>
          </a:xfrm>
          <a:prstGeom prst="rect">
            <a:avLst/>
          </a:prstGeom>
          <a:ln>
            <a:noFill/>
          </a:ln>
        </p:spPr>
      </p:pic>
    </p:spTree>
    <p:extLst>
      <p:ext uri="{BB962C8B-B14F-4D97-AF65-F5344CB8AC3E}">
        <p14:creationId xmlns:p14="http://schemas.microsoft.com/office/powerpoint/2010/main" val="1944692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p:cNvSpPr/>
          <p:nvPr/>
        </p:nvSpPr>
        <p:spPr>
          <a:xfrm>
            <a:off x="4833768" y="3026004"/>
            <a:ext cx="1414021" cy="1282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latin typeface="Brush Script MT" panose="03060802040406070304" pitchFamily="66" charset="0"/>
              </a:rPr>
              <a:t>05</a:t>
            </a:r>
            <a:endParaRPr lang="es-PE" sz="7200" dirty="0">
              <a:latin typeface="Brush Script MT" panose="03060802040406070304" pitchFamily="66" charset="0"/>
            </a:endParaRPr>
          </a:p>
        </p:txBody>
      </p:sp>
      <p:sp>
        <p:nvSpPr>
          <p:cNvPr id="9" name="CuadroTexto 8"/>
          <p:cNvSpPr txBox="1"/>
          <p:nvPr/>
        </p:nvSpPr>
        <p:spPr>
          <a:xfrm>
            <a:off x="7341297" y="3282306"/>
            <a:ext cx="4347940" cy="769441"/>
          </a:xfrm>
          <a:prstGeom prst="rect">
            <a:avLst/>
          </a:prstGeom>
          <a:noFill/>
        </p:spPr>
        <p:txBody>
          <a:bodyPr wrap="square" rtlCol="0">
            <a:spAutoFit/>
          </a:bodyPr>
          <a:lstStyle/>
          <a:p>
            <a:r>
              <a:rPr lang="es-ES" sz="4400" dirty="0">
                <a:solidFill>
                  <a:srgbClr val="FBF914"/>
                </a:solidFill>
                <a:latin typeface="Billion Dreams" panose="02000600000000000000" pitchFamily="2" charset="0"/>
              </a:rPr>
              <a:t>Aplicación de analítica</a:t>
            </a:r>
            <a:endParaRPr lang="es-PE" sz="44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4846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655" y="3"/>
            <a:ext cx="5557345" cy="6858000"/>
          </a:xfrm>
          <a:prstGeom prst="rect">
            <a:avLst/>
          </a:prstGeom>
        </p:spPr>
      </p:pic>
      <p:sp>
        <p:nvSpPr>
          <p:cNvPr id="4" name="Entrada manual 3"/>
          <p:cNvSpPr/>
          <p:nvPr/>
        </p:nvSpPr>
        <p:spPr>
          <a:xfrm rot="5400000">
            <a:off x="742949" y="-742948"/>
            <a:ext cx="6858002" cy="8343900"/>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Entrada manual 5"/>
          <p:cNvSpPr/>
          <p:nvPr/>
        </p:nvSpPr>
        <p:spPr>
          <a:xfrm rot="5400000">
            <a:off x="300036" y="-300036"/>
            <a:ext cx="6858002" cy="7458075"/>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ntrada manual 6"/>
          <p:cNvSpPr/>
          <p:nvPr/>
        </p:nvSpPr>
        <p:spPr>
          <a:xfrm rot="5400000">
            <a:off x="-111674" y="111675"/>
            <a:ext cx="6858002" cy="6634655"/>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923925" cy="6858000"/>
          </a:xfrm>
          <a:prstGeom prst="rect">
            <a:avLst/>
          </a:prstGeom>
          <a:gradFill flip="none" rotWithShape="1">
            <a:gsLst>
              <a:gs pos="0">
                <a:srgbClr val="273B42">
                  <a:shade val="30000"/>
                  <a:satMod val="115000"/>
                </a:srgbClr>
              </a:gs>
              <a:gs pos="50000">
                <a:srgbClr val="273B42">
                  <a:shade val="67500"/>
                  <a:satMod val="115000"/>
                </a:srgbClr>
              </a:gs>
              <a:gs pos="100000">
                <a:srgbClr val="273B4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303921" y="1310072"/>
            <a:ext cx="1747594" cy="707886"/>
          </a:xfrm>
          <a:prstGeom prst="rect">
            <a:avLst/>
          </a:prstGeom>
        </p:spPr>
        <p:txBody>
          <a:bodyPr wrap="none">
            <a:spAutoFit/>
          </a:bodyPr>
          <a:lstStyle/>
          <a:p>
            <a:r>
              <a:rPr lang="es-ES" sz="4000" dirty="0">
                <a:solidFill>
                  <a:schemeClr val="bg1"/>
                </a:solidFill>
                <a:latin typeface="Brush Script MT" panose="03060802040406070304" pitchFamily="66" charset="0"/>
                <a:ea typeface="Calibri" panose="020F0502020204030204" pitchFamily="34" charset="0"/>
                <a:cs typeface="Times New Roman" panose="02020603050405020304" pitchFamily="18" charset="0"/>
              </a:rPr>
              <a:t>Series de</a:t>
            </a:r>
            <a:endParaRPr lang="es-PE" sz="4000" dirty="0">
              <a:solidFill>
                <a:schemeClr val="bg1"/>
              </a:solidFill>
              <a:latin typeface="Brush Script MT" panose="03060802040406070304" pitchFamily="66" charset="0"/>
              <a:ea typeface="Calibri" panose="020F0502020204030204" pitchFamily="34" charset="0"/>
              <a:cs typeface="Times New Roman" panose="02020603050405020304" pitchFamily="18" charset="0"/>
            </a:endParaRPr>
          </a:p>
        </p:txBody>
      </p:sp>
      <p:sp>
        <p:nvSpPr>
          <p:cNvPr id="10" name="Rectángulo 9"/>
          <p:cNvSpPr/>
          <p:nvPr/>
        </p:nvSpPr>
        <p:spPr>
          <a:xfrm>
            <a:off x="1303922" y="1768583"/>
            <a:ext cx="2476960" cy="830997"/>
          </a:xfrm>
          <a:prstGeom prst="rect">
            <a:avLst/>
          </a:prstGeom>
        </p:spPr>
        <p:txBody>
          <a:bodyPr wrap="none">
            <a:spAutoFit/>
          </a:bodyPr>
          <a:lstStyle/>
          <a:p>
            <a:r>
              <a:rPr lang="es-PE" sz="48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TIEMPO</a:t>
            </a:r>
          </a:p>
        </p:txBody>
      </p:sp>
      <p:sp>
        <p:nvSpPr>
          <p:cNvPr id="2" name="Rectángulo 1"/>
          <p:cNvSpPr/>
          <p:nvPr/>
        </p:nvSpPr>
        <p:spPr>
          <a:xfrm>
            <a:off x="1447298" y="3116118"/>
            <a:ext cx="3762877" cy="2308324"/>
          </a:xfrm>
          <a:prstGeom prst="rect">
            <a:avLst/>
          </a:prstGeom>
        </p:spPr>
        <p:txBody>
          <a:bodyPr wrap="square">
            <a:spAutoFit/>
          </a:bodyPr>
          <a:lstStyle/>
          <a:p>
            <a:r>
              <a:rPr lang="es-PE" sz="1600" dirty="0">
                <a:solidFill>
                  <a:schemeClr val="bg1"/>
                </a:solidFill>
                <a:latin typeface="Century Gothic" panose="020B0502020202020204" pitchFamily="34" charset="0"/>
                <a:ea typeface="Calibri" panose="020F0502020204030204" pitchFamily="34" charset="0"/>
              </a:rPr>
              <a:t>ES CONVENIENTE APLICAR ESTE TIPO DE MODELO EN ESTE PROYECTO YA NOS OTORGA MUCHAS VENTAJAS AL MOMENTO DE PLANTEAR ESTRATEGIAS A LO LARGO DEL TIEMPO Y CONOCIENDO LAS POSIBLES PREDICCIONES A FUTURO SE PODRÁN TOMAR LAS MEJORES DECISIONES</a:t>
            </a:r>
            <a:endParaRPr lang="es-PE" sz="16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5343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p:cNvSpPr/>
          <p:nvPr/>
        </p:nvSpPr>
        <p:spPr>
          <a:xfrm>
            <a:off x="4833768" y="3026004"/>
            <a:ext cx="1414021" cy="1282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latin typeface="Brush Script MT" panose="03060802040406070304" pitchFamily="66" charset="0"/>
              </a:rPr>
              <a:t>01</a:t>
            </a:r>
            <a:endParaRPr lang="es-PE" sz="7200" dirty="0">
              <a:latin typeface="Brush Script MT" panose="03060802040406070304" pitchFamily="66" charset="0"/>
            </a:endParaRPr>
          </a:p>
        </p:txBody>
      </p:sp>
      <p:sp>
        <p:nvSpPr>
          <p:cNvPr id="9" name="CuadroTexto 8"/>
          <p:cNvSpPr txBox="1"/>
          <p:nvPr/>
        </p:nvSpPr>
        <p:spPr>
          <a:xfrm>
            <a:off x="7341297" y="3282306"/>
            <a:ext cx="3780149" cy="769441"/>
          </a:xfrm>
          <a:prstGeom prst="rect">
            <a:avLst/>
          </a:prstGeom>
          <a:noFill/>
        </p:spPr>
        <p:txBody>
          <a:bodyPr wrap="square" rtlCol="0">
            <a:spAutoFit/>
          </a:bodyPr>
          <a:lstStyle/>
          <a:p>
            <a:r>
              <a:rPr lang="es-ES" sz="4400" dirty="0">
                <a:solidFill>
                  <a:srgbClr val="FBF914"/>
                </a:solidFill>
                <a:latin typeface="Billion Dreams" panose="02000600000000000000" pitchFamily="2" charset="0"/>
              </a:rPr>
              <a:t>Modelo del negocio</a:t>
            </a:r>
            <a:endParaRPr lang="es-PE" sz="44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770151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f6/65/15/f66515364e60a8be9a70ad8ff1a01439.jpg"/>
          <p:cNvPicPr>
            <a:picLocks noChangeAspect="1" noChangeArrowheads="1"/>
          </p:cNvPicPr>
          <p:nvPr/>
        </p:nvPicPr>
        <p:blipFill rotWithShape="1">
          <a:blip r:embed="rId2">
            <a:extLst>
              <a:ext uri="{28A0092B-C50C-407E-A947-70E740481C1C}">
                <a14:useLocalDpi xmlns:a14="http://schemas.microsoft.com/office/drawing/2010/main" val="0"/>
              </a:ext>
            </a:extLst>
          </a:blip>
          <a:srcRect r="25316" b="386"/>
          <a:stretch/>
        </p:blipFill>
        <p:spPr bwMode="auto">
          <a:xfrm rot="16200000">
            <a:off x="3533400" y="-3533398"/>
            <a:ext cx="5125203" cy="12192000"/>
          </a:xfrm>
          <a:prstGeom prst="rect">
            <a:avLst/>
          </a:prstGeom>
          <a:noFill/>
          <a:extLst>
            <a:ext uri="{909E8E84-426E-40DD-AFC4-6F175D3DCCD1}">
              <a14:hiddenFill xmlns:a14="http://schemas.microsoft.com/office/drawing/2010/main">
                <a:solidFill>
                  <a:srgbClr val="FFFFFF"/>
                </a:solidFill>
              </a14:hiddenFill>
            </a:ext>
          </a:extLst>
        </p:spPr>
      </p:pic>
      <p:sp>
        <p:nvSpPr>
          <p:cNvPr id="4" name="Entrada manual 3"/>
          <p:cNvSpPr/>
          <p:nvPr/>
        </p:nvSpPr>
        <p:spPr>
          <a:xfrm flipH="1">
            <a:off x="0" y="0"/>
            <a:ext cx="12192000" cy="6184669"/>
          </a:xfrm>
          <a:prstGeom prst="flowChartManualInput">
            <a:avLst/>
          </a:prstGeom>
          <a:solidFill>
            <a:srgbClr val="273B4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Entrada manual 5"/>
          <p:cNvSpPr/>
          <p:nvPr/>
        </p:nvSpPr>
        <p:spPr>
          <a:xfrm flipH="1">
            <a:off x="0" y="241069"/>
            <a:ext cx="12192000" cy="6218548"/>
          </a:xfrm>
          <a:prstGeom prst="flowChartManualInput">
            <a:avLst/>
          </a:prstGeom>
          <a:solidFill>
            <a:srgbClr val="273B42">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ntrada manual 6"/>
          <p:cNvSpPr/>
          <p:nvPr/>
        </p:nvSpPr>
        <p:spPr>
          <a:xfrm flipH="1">
            <a:off x="0" y="3059084"/>
            <a:ext cx="12192000" cy="3798916"/>
          </a:xfrm>
          <a:prstGeom prst="flowChartManualInput">
            <a:avLst/>
          </a:prstGeom>
          <a:solidFill>
            <a:srgbClr val="273B42">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Entrada manual 7"/>
          <p:cNvSpPr/>
          <p:nvPr/>
        </p:nvSpPr>
        <p:spPr>
          <a:xfrm flipH="1">
            <a:off x="-2" y="523702"/>
            <a:ext cx="12192000" cy="6334298"/>
          </a:xfrm>
          <a:prstGeom prst="flowChartManualInput">
            <a:avLst/>
          </a:prstGeom>
          <a:solidFill>
            <a:srgbClr val="273B42">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248630" y="1799099"/>
            <a:ext cx="2747867" cy="707886"/>
          </a:xfrm>
          <a:prstGeom prst="rect">
            <a:avLst/>
          </a:prstGeom>
        </p:spPr>
        <p:txBody>
          <a:bodyPr wrap="none">
            <a:spAutoFit/>
          </a:bodyPr>
          <a:lstStyle/>
          <a:p>
            <a:pPr algn="ctr"/>
            <a:r>
              <a:rPr lang="es-PE" sz="40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EJERCICIO</a:t>
            </a:r>
          </a:p>
        </p:txBody>
      </p:sp>
      <p:sp>
        <p:nvSpPr>
          <p:cNvPr id="5" name="Rectángulo 4"/>
          <p:cNvSpPr/>
          <p:nvPr/>
        </p:nvSpPr>
        <p:spPr>
          <a:xfrm>
            <a:off x="1248630" y="2901770"/>
            <a:ext cx="3168051" cy="2677656"/>
          </a:xfrm>
          <a:prstGeom prst="rect">
            <a:avLst/>
          </a:prstGeom>
        </p:spPr>
        <p:txBody>
          <a:bodyPr wrap="square">
            <a:spAutoFit/>
          </a:bodyPr>
          <a:lstStyle/>
          <a:p>
            <a:pPr>
              <a:lnSpc>
                <a:spcPct val="200000"/>
              </a:lnSpc>
              <a:spcAft>
                <a:spcPts val="800"/>
              </a:spcAft>
            </a:pPr>
            <a:r>
              <a:rPr lang="es-PE" sz="14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 tienen las ventas trimestrales de los servicios desde el año 2018 hasta el 2021, se quiere predecir cuales serían las ganancias totales para los 4 trimestres del siguiente año.</a:t>
            </a:r>
            <a:endParaRPr lang="es-PE"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054884"/>
              </p:ext>
            </p:extLst>
          </p:nvPr>
        </p:nvGraphicFramePr>
        <p:xfrm>
          <a:off x="5665310" y="2911737"/>
          <a:ext cx="5129344" cy="2743200"/>
        </p:xfrm>
        <a:graphic>
          <a:graphicData uri="http://schemas.openxmlformats.org/drawingml/2006/table">
            <a:tbl>
              <a:tblPr firstRow="1" firstCol="1" bandRow="1">
                <a:tableStyleId>{C083E6E3-FA7D-4D7B-A595-EF9225AFEA82}</a:tableStyleId>
              </a:tblPr>
              <a:tblGrid>
                <a:gridCol w="1072337">
                  <a:extLst>
                    <a:ext uri="{9D8B030D-6E8A-4147-A177-3AD203B41FA5}">
                      <a16:colId xmlns:a16="http://schemas.microsoft.com/office/drawing/2014/main" val="1259026445"/>
                    </a:ext>
                  </a:extLst>
                </a:gridCol>
                <a:gridCol w="1048209">
                  <a:extLst>
                    <a:ext uri="{9D8B030D-6E8A-4147-A177-3AD203B41FA5}">
                      <a16:colId xmlns:a16="http://schemas.microsoft.com/office/drawing/2014/main" val="2581507119"/>
                    </a:ext>
                  </a:extLst>
                </a:gridCol>
                <a:gridCol w="1048209">
                  <a:extLst>
                    <a:ext uri="{9D8B030D-6E8A-4147-A177-3AD203B41FA5}">
                      <a16:colId xmlns:a16="http://schemas.microsoft.com/office/drawing/2014/main" val="514023880"/>
                    </a:ext>
                  </a:extLst>
                </a:gridCol>
                <a:gridCol w="1048209">
                  <a:extLst>
                    <a:ext uri="{9D8B030D-6E8A-4147-A177-3AD203B41FA5}">
                      <a16:colId xmlns:a16="http://schemas.microsoft.com/office/drawing/2014/main" val="2533636803"/>
                    </a:ext>
                  </a:extLst>
                </a:gridCol>
                <a:gridCol w="912380">
                  <a:extLst>
                    <a:ext uri="{9D8B030D-6E8A-4147-A177-3AD203B41FA5}">
                      <a16:colId xmlns:a16="http://schemas.microsoft.com/office/drawing/2014/main" val="1201724157"/>
                    </a:ext>
                  </a:extLst>
                </a:gridCol>
              </a:tblGrid>
              <a:tr h="396676">
                <a:tc rowSpan="2">
                  <a:txBody>
                    <a:bodyPr/>
                    <a:lstStyle/>
                    <a:p>
                      <a:pPr algn="ctr">
                        <a:lnSpc>
                          <a:spcPct val="200000"/>
                        </a:lnSpc>
                        <a:spcAft>
                          <a:spcPts val="0"/>
                        </a:spcAft>
                      </a:pPr>
                      <a:r>
                        <a:rPr lang="es-PE" sz="1500" dirty="0">
                          <a:solidFill>
                            <a:schemeClr val="bg1"/>
                          </a:solidFill>
                          <a:effectLst/>
                          <a:latin typeface="Century Gothic" panose="020B0502020202020204" pitchFamily="34" charset="0"/>
                        </a:rPr>
                        <a:t>AÑO</a:t>
                      </a:r>
                      <a:endParaRPr lang="es-PE" sz="15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gridSpan="4">
                  <a:txBody>
                    <a:bodyPr/>
                    <a:lstStyle/>
                    <a:p>
                      <a:pPr algn="ctr">
                        <a:lnSpc>
                          <a:spcPct val="200000"/>
                        </a:lnSpc>
                        <a:spcAft>
                          <a:spcPts val="0"/>
                        </a:spcAft>
                      </a:pPr>
                      <a:r>
                        <a:rPr lang="es-PE" sz="1500">
                          <a:solidFill>
                            <a:schemeClr val="bg1"/>
                          </a:solidFill>
                          <a:effectLst/>
                          <a:latin typeface="Century Gothic" panose="020B0502020202020204" pitchFamily="34" charset="0"/>
                        </a:rPr>
                        <a:t>TRIMESTRE</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hMerge="1">
                  <a:txBody>
                    <a:bodyPr/>
                    <a:lstStyle/>
                    <a:p>
                      <a:endParaRPr lang="es-PE"/>
                    </a:p>
                  </a:txBody>
                  <a:tcPr/>
                </a:tc>
                <a:tc hMerge="1">
                  <a:txBody>
                    <a:bodyPr/>
                    <a:lstStyle/>
                    <a:p>
                      <a:endParaRPr lang="es-PE"/>
                    </a:p>
                  </a:txBody>
                  <a:tcPr/>
                </a:tc>
                <a:tc hMerge="1">
                  <a:txBody>
                    <a:bodyPr/>
                    <a:lstStyle/>
                    <a:p>
                      <a:endParaRPr lang="es-PE"/>
                    </a:p>
                  </a:txBody>
                  <a:tcPr/>
                </a:tc>
                <a:extLst>
                  <a:ext uri="{0D108BD9-81ED-4DB2-BD59-A6C34878D82A}">
                    <a16:rowId xmlns:a16="http://schemas.microsoft.com/office/drawing/2014/main" val="2472346037"/>
                  </a:ext>
                </a:extLst>
              </a:tr>
              <a:tr h="397480">
                <a:tc vMerge="1">
                  <a:txBody>
                    <a:bodyPr/>
                    <a:lstStyle/>
                    <a:p>
                      <a:endParaRPr lang="es-PE"/>
                    </a:p>
                  </a:txBody>
                  <a:tcPr/>
                </a:tc>
                <a:tc>
                  <a:txBody>
                    <a:bodyPr/>
                    <a:lstStyle/>
                    <a:p>
                      <a:pPr algn="ctr">
                        <a:lnSpc>
                          <a:spcPct val="200000"/>
                        </a:lnSpc>
                        <a:spcAft>
                          <a:spcPts val="0"/>
                        </a:spcAft>
                      </a:pPr>
                      <a:r>
                        <a:rPr lang="es-PE" sz="1500">
                          <a:solidFill>
                            <a:schemeClr val="bg1"/>
                          </a:solidFill>
                          <a:effectLst/>
                          <a:latin typeface="Century Gothic" panose="020B0502020202020204" pitchFamily="34" charset="0"/>
                        </a:rPr>
                        <a:t>I</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II</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III</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IV</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extLst>
                  <a:ext uri="{0D108BD9-81ED-4DB2-BD59-A6C34878D82A}">
                    <a16:rowId xmlns:a16="http://schemas.microsoft.com/office/drawing/2014/main" val="948272606"/>
                  </a:ext>
                </a:extLst>
              </a:tr>
              <a:tr h="397480">
                <a:tc>
                  <a:txBody>
                    <a:bodyPr/>
                    <a:lstStyle/>
                    <a:p>
                      <a:pPr algn="ctr">
                        <a:lnSpc>
                          <a:spcPct val="200000"/>
                        </a:lnSpc>
                        <a:spcAft>
                          <a:spcPts val="0"/>
                        </a:spcAft>
                      </a:pPr>
                      <a:r>
                        <a:rPr lang="es-PE" sz="1500">
                          <a:solidFill>
                            <a:schemeClr val="bg1"/>
                          </a:solidFill>
                          <a:effectLst/>
                          <a:latin typeface="Century Gothic" panose="020B0502020202020204" pitchFamily="34" charset="0"/>
                        </a:rPr>
                        <a:t>2018</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10650,06</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7576,15</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10268,29</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9346,05</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extLst>
                  <a:ext uri="{0D108BD9-81ED-4DB2-BD59-A6C34878D82A}">
                    <a16:rowId xmlns:a16="http://schemas.microsoft.com/office/drawing/2014/main" val="437889046"/>
                  </a:ext>
                </a:extLst>
              </a:tr>
              <a:tr h="397480">
                <a:tc>
                  <a:txBody>
                    <a:bodyPr/>
                    <a:lstStyle/>
                    <a:p>
                      <a:pPr algn="ctr">
                        <a:lnSpc>
                          <a:spcPct val="200000"/>
                        </a:lnSpc>
                        <a:spcAft>
                          <a:spcPts val="0"/>
                        </a:spcAft>
                      </a:pPr>
                      <a:r>
                        <a:rPr lang="es-PE" sz="1500">
                          <a:solidFill>
                            <a:schemeClr val="bg1"/>
                          </a:solidFill>
                          <a:effectLst/>
                          <a:latin typeface="Century Gothic" panose="020B0502020202020204" pitchFamily="34" charset="0"/>
                        </a:rPr>
                        <a:t>2019</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8826,51</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9555,98</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8045,09</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9686,65</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extLst>
                  <a:ext uri="{0D108BD9-81ED-4DB2-BD59-A6C34878D82A}">
                    <a16:rowId xmlns:a16="http://schemas.microsoft.com/office/drawing/2014/main" val="2490095944"/>
                  </a:ext>
                </a:extLst>
              </a:tr>
              <a:tr h="397480">
                <a:tc>
                  <a:txBody>
                    <a:bodyPr/>
                    <a:lstStyle/>
                    <a:p>
                      <a:pPr algn="ctr">
                        <a:lnSpc>
                          <a:spcPct val="200000"/>
                        </a:lnSpc>
                        <a:spcAft>
                          <a:spcPts val="0"/>
                        </a:spcAft>
                      </a:pPr>
                      <a:r>
                        <a:rPr lang="es-PE" sz="1500">
                          <a:solidFill>
                            <a:schemeClr val="bg1"/>
                          </a:solidFill>
                          <a:effectLst/>
                          <a:latin typeface="Century Gothic" panose="020B0502020202020204" pitchFamily="34" charset="0"/>
                        </a:rPr>
                        <a:t>2020</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8097,73</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4388,21</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7868,95</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13418,3</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extLst>
                  <a:ext uri="{0D108BD9-81ED-4DB2-BD59-A6C34878D82A}">
                    <a16:rowId xmlns:a16="http://schemas.microsoft.com/office/drawing/2014/main" val="315474946"/>
                  </a:ext>
                </a:extLst>
              </a:tr>
              <a:tr h="397480">
                <a:tc>
                  <a:txBody>
                    <a:bodyPr/>
                    <a:lstStyle/>
                    <a:p>
                      <a:pPr algn="ctr">
                        <a:lnSpc>
                          <a:spcPct val="200000"/>
                        </a:lnSpc>
                        <a:spcAft>
                          <a:spcPts val="0"/>
                        </a:spcAft>
                      </a:pPr>
                      <a:r>
                        <a:rPr lang="es-PE" sz="1500">
                          <a:solidFill>
                            <a:schemeClr val="bg1"/>
                          </a:solidFill>
                          <a:effectLst/>
                          <a:latin typeface="Century Gothic" panose="020B0502020202020204" pitchFamily="34" charset="0"/>
                        </a:rPr>
                        <a:t>2021</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5132,92</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10803,38</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a:solidFill>
                            <a:schemeClr val="bg1"/>
                          </a:solidFill>
                          <a:effectLst/>
                          <a:latin typeface="Century Gothic" panose="020B0502020202020204" pitchFamily="34" charset="0"/>
                        </a:rPr>
                        <a:t>13231,62</a:t>
                      </a:r>
                      <a:endParaRPr lang="es-PE" sz="150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tc>
                  <a:txBody>
                    <a:bodyPr/>
                    <a:lstStyle/>
                    <a:p>
                      <a:pPr algn="ctr">
                        <a:lnSpc>
                          <a:spcPct val="200000"/>
                        </a:lnSpc>
                        <a:spcAft>
                          <a:spcPts val="0"/>
                        </a:spcAft>
                      </a:pPr>
                      <a:r>
                        <a:rPr lang="es-PE" sz="1500" dirty="0">
                          <a:solidFill>
                            <a:schemeClr val="bg1"/>
                          </a:solidFill>
                          <a:effectLst/>
                          <a:latin typeface="Century Gothic" panose="020B0502020202020204" pitchFamily="34" charset="0"/>
                        </a:rPr>
                        <a:t>11391,2</a:t>
                      </a:r>
                      <a:endParaRPr lang="es-PE" sz="15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96510" marR="96510" marT="0" marB="0"/>
                </a:tc>
                <a:extLst>
                  <a:ext uri="{0D108BD9-81ED-4DB2-BD59-A6C34878D82A}">
                    <a16:rowId xmlns:a16="http://schemas.microsoft.com/office/drawing/2014/main" val="3577455641"/>
                  </a:ext>
                </a:extLst>
              </a:tr>
            </a:tbl>
          </a:graphicData>
        </a:graphic>
      </p:graphicFrame>
    </p:spTree>
    <p:extLst>
      <p:ext uri="{BB962C8B-B14F-4D97-AF65-F5344CB8AC3E}">
        <p14:creationId xmlns:p14="http://schemas.microsoft.com/office/powerpoint/2010/main" val="333798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12192000" cy="148590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655777" y="515006"/>
            <a:ext cx="11136172" cy="523220"/>
          </a:xfrm>
          <a:prstGeom prst="rect">
            <a:avLst/>
          </a:prstGeom>
        </p:spPr>
        <p:txBody>
          <a:bodyPr wrap="square">
            <a:spAutoFit/>
          </a:bodyPr>
          <a:lstStyle/>
          <a:p>
            <a:r>
              <a:rPr lang="es-ES" sz="28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PRONOSTICO DE LOSSIGUIENTES 4 TRIMESTRES DEL AÑO 2022</a:t>
            </a:r>
            <a:endParaRPr lang="es-PE" sz="2800" dirty="0">
              <a:solidFill>
                <a:srgbClr val="FBF914"/>
              </a:solidFill>
              <a:latin typeface="Times New Roman" panose="02020603050405020304" pitchFamily="18" charset="0"/>
              <a:cs typeface="Times New Roman" panose="02020603050405020304" pitchFamily="18" charset="0"/>
            </a:endParaRPr>
          </a:p>
        </p:txBody>
      </p:sp>
      <p:pic>
        <p:nvPicPr>
          <p:cNvPr id="13" name="Imagen 12"/>
          <p:cNvPicPr/>
          <p:nvPr/>
        </p:nvPicPr>
        <p:blipFill>
          <a:blip r:embed="rId3">
            <a:extLst>
              <a:ext uri="{28A0092B-C50C-407E-A947-70E740481C1C}">
                <a14:useLocalDpi xmlns:a14="http://schemas.microsoft.com/office/drawing/2010/main" val="0"/>
              </a:ext>
            </a:extLst>
          </a:blip>
          <a:stretch>
            <a:fillRect/>
          </a:stretch>
        </p:blipFill>
        <p:spPr>
          <a:xfrm>
            <a:off x="894770" y="1485900"/>
            <a:ext cx="10658187" cy="5372100"/>
          </a:xfrm>
          <a:prstGeom prst="rect">
            <a:avLst/>
          </a:prstGeom>
          <a:ln w="3175">
            <a:noFill/>
          </a:ln>
        </p:spPr>
      </p:pic>
    </p:spTree>
    <p:extLst>
      <p:ext uri="{BB962C8B-B14F-4D97-AF65-F5344CB8AC3E}">
        <p14:creationId xmlns:p14="http://schemas.microsoft.com/office/powerpoint/2010/main" val="1974389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655" y="3"/>
            <a:ext cx="5557345" cy="6858000"/>
          </a:xfrm>
          <a:prstGeom prst="rect">
            <a:avLst/>
          </a:prstGeom>
        </p:spPr>
      </p:pic>
      <p:sp>
        <p:nvSpPr>
          <p:cNvPr id="4" name="Entrada manual 3"/>
          <p:cNvSpPr/>
          <p:nvPr/>
        </p:nvSpPr>
        <p:spPr>
          <a:xfrm rot="5400000">
            <a:off x="742949" y="-742948"/>
            <a:ext cx="6858002" cy="8343900"/>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Entrada manual 5"/>
          <p:cNvSpPr/>
          <p:nvPr/>
        </p:nvSpPr>
        <p:spPr>
          <a:xfrm rot="5400000">
            <a:off x="300036" y="-300036"/>
            <a:ext cx="6858002" cy="7458075"/>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ntrada manual 6"/>
          <p:cNvSpPr/>
          <p:nvPr/>
        </p:nvSpPr>
        <p:spPr>
          <a:xfrm rot="5400000">
            <a:off x="-111674" y="111675"/>
            <a:ext cx="6858002" cy="6634655"/>
          </a:xfrm>
          <a:prstGeom prst="flowChartManualInput">
            <a:avLst/>
          </a:prstGeom>
          <a:solidFill>
            <a:srgbClr val="273B4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8" name="Rectángulo 7"/>
          <p:cNvSpPr/>
          <p:nvPr/>
        </p:nvSpPr>
        <p:spPr>
          <a:xfrm>
            <a:off x="1303921" y="1310072"/>
            <a:ext cx="2182008" cy="707886"/>
          </a:xfrm>
          <a:prstGeom prst="rect">
            <a:avLst/>
          </a:prstGeom>
        </p:spPr>
        <p:txBody>
          <a:bodyPr wrap="none">
            <a:spAutoFit/>
          </a:bodyPr>
          <a:lstStyle/>
          <a:p>
            <a:r>
              <a:rPr lang="es-PE" sz="4000" dirty="0">
                <a:solidFill>
                  <a:schemeClr val="bg1"/>
                </a:solidFill>
                <a:latin typeface="Brush Script MT" panose="03060802040406070304" pitchFamily="66" charset="0"/>
                <a:ea typeface="Calibri" panose="020F0502020204030204" pitchFamily="34" charset="0"/>
                <a:cs typeface="Times New Roman" panose="02020603050405020304" pitchFamily="18" charset="0"/>
              </a:rPr>
              <a:t>Suavización</a:t>
            </a:r>
          </a:p>
        </p:txBody>
      </p:sp>
      <p:sp>
        <p:nvSpPr>
          <p:cNvPr id="9" name="Rectángulo 8"/>
          <p:cNvSpPr/>
          <p:nvPr/>
        </p:nvSpPr>
        <p:spPr>
          <a:xfrm>
            <a:off x="1303921" y="2976860"/>
            <a:ext cx="3259188" cy="2585323"/>
          </a:xfrm>
          <a:prstGeom prst="rect">
            <a:avLst/>
          </a:prstGeom>
        </p:spPr>
        <p:txBody>
          <a:bodyPr wrap="square">
            <a:spAutoFit/>
          </a:bodyPr>
          <a:lstStyle/>
          <a:p>
            <a:r>
              <a:rPr lang="es-PE" dirty="0">
                <a:solidFill>
                  <a:schemeClr val="bg1"/>
                </a:solidFill>
                <a:latin typeface="Century Gothic" panose="020B0502020202020204" pitchFamily="34" charset="0"/>
                <a:ea typeface="Calibri" panose="020F0502020204030204" pitchFamily="34" charset="0"/>
              </a:rPr>
              <a:t>AL INCORPORAR ESTE MODELO EN NUESTRO DISEÑO, PODEMOS PREDECIR QUÉ SUCEDERÁ PARA REDUCIR LA FLUCTUACIÓN Y OBSERVAR TENDENCIAS QUE A VECES SON INVISIBLES A SIMPLE VISTA</a:t>
            </a:r>
            <a:endParaRPr lang="es-PE" dirty="0">
              <a:solidFill>
                <a:schemeClr val="bg1"/>
              </a:solidFill>
              <a:latin typeface="Century Gothic" panose="020B0502020202020204" pitchFamily="34" charset="0"/>
            </a:endParaRPr>
          </a:p>
        </p:txBody>
      </p:sp>
      <p:sp>
        <p:nvSpPr>
          <p:cNvPr id="10" name="Rectángulo 9"/>
          <p:cNvSpPr/>
          <p:nvPr/>
        </p:nvSpPr>
        <p:spPr>
          <a:xfrm>
            <a:off x="1303922" y="1768583"/>
            <a:ext cx="3416320" cy="646331"/>
          </a:xfrm>
          <a:prstGeom prst="rect">
            <a:avLst/>
          </a:prstGeom>
        </p:spPr>
        <p:txBody>
          <a:bodyPr wrap="none">
            <a:spAutoFit/>
          </a:bodyPr>
          <a:lstStyle/>
          <a:p>
            <a:r>
              <a:rPr lang="es-PE" sz="36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EXPONENCIAL</a:t>
            </a:r>
          </a:p>
        </p:txBody>
      </p:sp>
      <p:sp>
        <p:nvSpPr>
          <p:cNvPr id="11" name="Rectángulo 10"/>
          <p:cNvSpPr/>
          <p:nvPr/>
        </p:nvSpPr>
        <p:spPr>
          <a:xfrm>
            <a:off x="0" y="0"/>
            <a:ext cx="923925" cy="6858000"/>
          </a:xfrm>
          <a:prstGeom prst="rect">
            <a:avLst/>
          </a:prstGeom>
          <a:gradFill flip="none" rotWithShape="1">
            <a:gsLst>
              <a:gs pos="0">
                <a:srgbClr val="273B42">
                  <a:shade val="30000"/>
                  <a:satMod val="115000"/>
                </a:srgbClr>
              </a:gs>
              <a:gs pos="50000">
                <a:srgbClr val="273B42">
                  <a:shade val="67500"/>
                  <a:satMod val="115000"/>
                </a:srgbClr>
              </a:gs>
              <a:gs pos="100000">
                <a:srgbClr val="273B4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83493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pinimg.com/564x/f6/65/15/f66515364e60a8be9a70ad8ff1a01439.jpg"/>
          <p:cNvPicPr>
            <a:picLocks noChangeAspect="1" noChangeArrowheads="1"/>
          </p:cNvPicPr>
          <p:nvPr/>
        </p:nvPicPr>
        <p:blipFill rotWithShape="1">
          <a:blip r:embed="rId2">
            <a:extLst>
              <a:ext uri="{28A0092B-C50C-407E-A947-70E740481C1C}">
                <a14:useLocalDpi xmlns:a14="http://schemas.microsoft.com/office/drawing/2010/main" val="0"/>
              </a:ext>
            </a:extLst>
          </a:blip>
          <a:srcRect r="25316" b="386"/>
          <a:stretch/>
        </p:blipFill>
        <p:spPr bwMode="auto">
          <a:xfrm rot="16200000">
            <a:off x="3533400" y="-3533398"/>
            <a:ext cx="5125203" cy="12192000"/>
          </a:xfrm>
          <a:prstGeom prst="rect">
            <a:avLst/>
          </a:prstGeom>
          <a:noFill/>
          <a:extLst>
            <a:ext uri="{909E8E84-426E-40DD-AFC4-6F175D3DCCD1}">
              <a14:hiddenFill xmlns:a14="http://schemas.microsoft.com/office/drawing/2010/main">
                <a:solidFill>
                  <a:srgbClr val="FFFFFF"/>
                </a:solidFill>
              </a14:hiddenFill>
            </a:ext>
          </a:extLst>
        </p:spPr>
      </p:pic>
      <p:sp>
        <p:nvSpPr>
          <p:cNvPr id="4" name="Entrada manual 3"/>
          <p:cNvSpPr/>
          <p:nvPr/>
        </p:nvSpPr>
        <p:spPr>
          <a:xfrm flipH="1">
            <a:off x="0" y="0"/>
            <a:ext cx="12192000" cy="6184669"/>
          </a:xfrm>
          <a:prstGeom prst="flowChartManualInput">
            <a:avLst/>
          </a:prstGeom>
          <a:solidFill>
            <a:srgbClr val="273B42">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Entrada manual 5"/>
          <p:cNvSpPr/>
          <p:nvPr/>
        </p:nvSpPr>
        <p:spPr>
          <a:xfrm flipH="1">
            <a:off x="0" y="315884"/>
            <a:ext cx="12192000" cy="6143733"/>
          </a:xfrm>
          <a:prstGeom prst="flowChartManualInput">
            <a:avLst/>
          </a:prstGeom>
          <a:solidFill>
            <a:srgbClr val="273B42">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ntrada manual 6"/>
          <p:cNvSpPr/>
          <p:nvPr/>
        </p:nvSpPr>
        <p:spPr>
          <a:xfrm flipH="1">
            <a:off x="0" y="3059084"/>
            <a:ext cx="12192000" cy="3798916"/>
          </a:xfrm>
          <a:prstGeom prst="flowChartManualInput">
            <a:avLst/>
          </a:prstGeom>
          <a:solidFill>
            <a:srgbClr val="273B42">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Entrada manual 7"/>
          <p:cNvSpPr/>
          <p:nvPr/>
        </p:nvSpPr>
        <p:spPr>
          <a:xfrm flipH="1">
            <a:off x="-2" y="648393"/>
            <a:ext cx="12192000" cy="6209607"/>
          </a:xfrm>
          <a:prstGeom prst="flowChartManualInput">
            <a:avLst/>
          </a:prstGeom>
          <a:solidFill>
            <a:srgbClr val="273B42">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p:cNvSpPr/>
          <p:nvPr/>
        </p:nvSpPr>
        <p:spPr>
          <a:xfrm>
            <a:off x="1013250" y="1933806"/>
            <a:ext cx="2747867" cy="707886"/>
          </a:xfrm>
          <a:prstGeom prst="rect">
            <a:avLst/>
          </a:prstGeom>
        </p:spPr>
        <p:txBody>
          <a:bodyPr wrap="none">
            <a:spAutoFit/>
          </a:bodyPr>
          <a:lstStyle/>
          <a:p>
            <a:pPr algn="ctr"/>
            <a:r>
              <a:rPr lang="es-PE" sz="40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EJERCICIO</a:t>
            </a:r>
          </a:p>
        </p:txBody>
      </p:sp>
      <p:sp>
        <p:nvSpPr>
          <p:cNvPr id="5" name="Rectángulo 4"/>
          <p:cNvSpPr/>
          <p:nvPr/>
        </p:nvSpPr>
        <p:spPr>
          <a:xfrm>
            <a:off x="1013250" y="2763432"/>
            <a:ext cx="3999325" cy="2677656"/>
          </a:xfrm>
          <a:prstGeom prst="rect">
            <a:avLst/>
          </a:prstGeom>
        </p:spPr>
        <p:txBody>
          <a:bodyPr wrap="square">
            <a:spAutoFit/>
          </a:bodyPr>
          <a:lstStyle/>
          <a:p>
            <a:pPr>
              <a:lnSpc>
                <a:spcPct val="200000"/>
              </a:lnSpc>
              <a:spcAft>
                <a:spcPts val="800"/>
              </a:spcAft>
            </a:pPr>
            <a:r>
              <a:rPr lang="es-ES" sz="14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La gerente de Steff salón spa desea predecir la posible cantidad de venta de productos que se generará para el mes de enero del próximo año, para eso se cuenta con la cantidad de ventas de los meses del año 2021.</a:t>
            </a:r>
            <a:endParaRPr lang="es-PE"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629253597"/>
              </p:ext>
            </p:extLst>
          </p:nvPr>
        </p:nvGraphicFramePr>
        <p:xfrm>
          <a:off x="6711141" y="1834625"/>
          <a:ext cx="3782291" cy="4156977"/>
        </p:xfrm>
        <a:graphic>
          <a:graphicData uri="http://schemas.openxmlformats.org/drawingml/2006/table">
            <a:tbl>
              <a:tblPr firstRow="1" firstCol="1" bandRow="1">
                <a:tableStyleId>{C083E6E3-FA7D-4D7B-A595-EF9225AFEA82}</a:tableStyleId>
              </a:tblPr>
              <a:tblGrid>
                <a:gridCol w="2014177">
                  <a:extLst>
                    <a:ext uri="{9D8B030D-6E8A-4147-A177-3AD203B41FA5}">
                      <a16:colId xmlns:a16="http://schemas.microsoft.com/office/drawing/2014/main" val="4169192213"/>
                    </a:ext>
                  </a:extLst>
                </a:gridCol>
                <a:gridCol w="1768114">
                  <a:extLst>
                    <a:ext uri="{9D8B030D-6E8A-4147-A177-3AD203B41FA5}">
                      <a16:colId xmlns:a16="http://schemas.microsoft.com/office/drawing/2014/main" val="1150993214"/>
                    </a:ext>
                  </a:extLst>
                </a:gridCol>
              </a:tblGrid>
              <a:tr h="296927">
                <a:tc>
                  <a:txBody>
                    <a:bodyPr/>
                    <a:lstStyle/>
                    <a:p>
                      <a:pPr algn="ctr">
                        <a:lnSpc>
                          <a:spcPct val="200000"/>
                        </a:lnSpc>
                        <a:spcAft>
                          <a:spcPts val="0"/>
                        </a:spcAft>
                      </a:pPr>
                      <a:r>
                        <a:rPr lang="es-PE" sz="1000" b="1" dirty="0">
                          <a:solidFill>
                            <a:schemeClr val="bg1"/>
                          </a:solidFill>
                          <a:effectLst/>
                          <a:latin typeface="Century Gothic" panose="020B0502020202020204" pitchFamily="34" charset="0"/>
                        </a:rPr>
                        <a:t>MES</a:t>
                      </a:r>
                      <a:endParaRPr lang="es-PE" sz="10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1" dirty="0">
                          <a:solidFill>
                            <a:schemeClr val="bg1"/>
                          </a:solidFill>
                          <a:effectLst/>
                          <a:latin typeface="Century Gothic" panose="020B0502020202020204" pitchFamily="34" charset="0"/>
                        </a:rPr>
                        <a:t>Cantidad</a:t>
                      </a:r>
                      <a:endParaRPr lang="es-PE" sz="1000" b="1"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645652423"/>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ENERO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13</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1220799287"/>
                  </a:ext>
                </a:extLst>
              </a:tr>
              <a:tr h="296927">
                <a:tc>
                  <a:txBody>
                    <a:bodyPr/>
                    <a:lstStyle/>
                    <a:p>
                      <a:pPr algn="ctr">
                        <a:lnSpc>
                          <a:spcPct val="200000"/>
                        </a:lnSpc>
                        <a:spcAft>
                          <a:spcPts val="0"/>
                        </a:spcAft>
                      </a:pPr>
                      <a:r>
                        <a:rPr lang="es-PE" sz="1000" b="0" dirty="0">
                          <a:solidFill>
                            <a:schemeClr val="bg1"/>
                          </a:solidFill>
                          <a:effectLst/>
                          <a:latin typeface="Century Gothic" panose="020B0502020202020204" pitchFamily="34" charset="0"/>
                        </a:rPr>
                        <a:t>FEBRERO</a:t>
                      </a:r>
                      <a:endParaRPr lang="es-PE" sz="1000" b="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10</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3627365807"/>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MARZO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8</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1595996563"/>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ABRIL</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10</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2419181655"/>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MAYO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13</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871472722"/>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JUNIO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16</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2169576424"/>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JULIO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21</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2851862759"/>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AGOSTO</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18</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3838289845"/>
                  </a:ext>
                </a:extLst>
              </a:tr>
              <a:tr h="593853">
                <a:tc>
                  <a:txBody>
                    <a:bodyPr/>
                    <a:lstStyle/>
                    <a:p>
                      <a:pPr algn="ctr">
                        <a:lnSpc>
                          <a:spcPct val="200000"/>
                        </a:lnSpc>
                        <a:spcAft>
                          <a:spcPts val="0"/>
                        </a:spcAft>
                      </a:pPr>
                      <a:r>
                        <a:rPr lang="es-PE" sz="1000" b="0">
                          <a:solidFill>
                            <a:schemeClr val="bg1"/>
                          </a:solidFill>
                          <a:effectLst/>
                          <a:latin typeface="Century Gothic" panose="020B0502020202020204" pitchFamily="34" charset="0"/>
                        </a:rPr>
                        <a:t>SEPTIEMBRE</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10</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2815482625"/>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OCTUBRE</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24</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2603465502"/>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NOVIEMBRE</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a:solidFill>
                            <a:schemeClr val="bg1"/>
                          </a:solidFill>
                          <a:effectLst/>
                          <a:latin typeface="Century Gothic" panose="020B0502020202020204" pitchFamily="34" charset="0"/>
                        </a:rPr>
                        <a:t>14</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619345802"/>
                  </a:ext>
                </a:extLst>
              </a:tr>
              <a:tr h="296927">
                <a:tc>
                  <a:txBody>
                    <a:bodyPr/>
                    <a:lstStyle/>
                    <a:p>
                      <a:pPr algn="ctr">
                        <a:lnSpc>
                          <a:spcPct val="200000"/>
                        </a:lnSpc>
                        <a:spcAft>
                          <a:spcPts val="0"/>
                        </a:spcAft>
                      </a:pPr>
                      <a:r>
                        <a:rPr lang="es-PE" sz="1000" b="0">
                          <a:solidFill>
                            <a:schemeClr val="bg1"/>
                          </a:solidFill>
                          <a:effectLst/>
                          <a:latin typeface="Century Gothic" panose="020B0502020202020204" pitchFamily="34" charset="0"/>
                        </a:rPr>
                        <a:t>DICIEMBRE</a:t>
                      </a:r>
                      <a:endParaRPr lang="es-PE" sz="1000" b="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tc>
                  <a:txBody>
                    <a:bodyPr/>
                    <a:lstStyle/>
                    <a:p>
                      <a:pPr algn="ctr">
                        <a:lnSpc>
                          <a:spcPct val="200000"/>
                        </a:lnSpc>
                        <a:spcAft>
                          <a:spcPts val="0"/>
                        </a:spcAft>
                      </a:pPr>
                      <a:r>
                        <a:rPr lang="es-PE" sz="1000" b="0" dirty="0">
                          <a:solidFill>
                            <a:schemeClr val="bg1"/>
                          </a:solidFill>
                          <a:effectLst/>
                          <a:latin typeface="Century Gothic" panose="020B0502020202020204" pitchFamily="34" charset="0"/>
                        </a:rPr>
                        <a:t>11</a:t>
                      </a:r>
                      <a:endParaRPr lang="es-PE" sz="1000" b="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63575" marR="63575" marT="0" marB="0"/>
                </a:tc>
                <a:extLst>
                  <a:ext uri="{0D108BD9-81ED-4DB2-BD59-A6C34878D82A}">
                    <a16:rowId xmlns:a16="http://schemas.microsoft.com/office/drawing/2014/main" val="1247881223"/>
                  </a:ext>
                </a:extLst>
              </a:tr>
            </a:tbl>
          </a:graphicData>
        </a:graphic>
      </p:graphicFrame>
    </p:spTree>
    <p:extLst>
      <p:ext uri="{BB962C8B-B14F-4D97-AF65-F5344CB8AC3E}">
        <p14:creationId xmlns:p14="http://schemas.microsoft.com/office/powerpoint/2010/main" val="222241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5" name="Entrada manual 4"/>
          <p:cNvSpPr/>
          <p:nvPr/>
        </p:nvSpPr>
        <p:spPr>
          <a:xfrm>
            <a:off x="0" y="2828925"/>
            <a:ext cx="12192000" cy="4029075"/>
          </a:xfrm>
          <a:prstGeom prst="flowChartManualInpu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Entrada manual 10"/>
          <p:cNvSpPr/>
          <p:nvPr/>
        </p:nvSpPr>
        <p:spPr>
          <a:xfrm>
            <a:off x="0" y="3143251"/>
            <a:ext cx="12192000" cy="3714750"/>
          </a:xfrm>
          <a:prstGeom prst="flowChartManualInpu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p:cNvSpPr/>
          <p:nvPr/>
        </p:nvSpPr>
        <p:spPr>
          <a:xfrm>
            <a:off x="0" y="0"/>
            <a:ext cx="12192000" cy="1485900"/>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6" name="Rectángulo 15"/>
          <p:cNvSpPr/>
          <p:nvPr/>
        </p:nvSpPr>
        <p:spPr>
          <a:xfrm>
            <a:off x="527914" y="396568"/>
            <a:ext cx="11136172" cy="830997"/>
          </a:xfrm>
          <a:prstGeom prst="rect">
            <a:avLst/>
          </a:prstGeom>
        </p:spPr>
        <p:txBody>
          <a:bodyPr wrap="square">
            <a:spAutoFit/>
          </a:bodyPr>
          <a:lstStyle/>
          <a:p>
            <a:pPr algn="ctr"/>
            <a:r>
              <a:rPr lang="es-ES" sz="24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PRONOSTICO DE LA CANTIDAD DE PRODUCTOS VENDIDOS EN EL </a:t>
            </a:r>
          </a:p>
          <a:p>
            <a:pPr algn="ctr"/>
            <a:r>
              <a:rPr lang="es-ES" sz="24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MES DE ENERO</a:t>
            </a:r>
            <a:endParaRPr lang="es-PE" sz="2400" dirty="0">
              <a:solidFill>
                <a:srgbClr val="FBF914"/>
              </a:solidFill>
              <a:latin typeface="Times New Roman" panose="02020603050405020304" pitchFamily="18" charset="0"/>
              <a:cs typeface="Times New Roman" panose="02020603050405020304" pitchFamily="18" charset="0"/>
            </a:endParaRPr>
          </a:p>
        </p:txBody>
      </p:sp>
      <p:pic>
        <p:nvPicPr>
          <p:cNvPr id="9" name="Imagen 8"/>
          <p:cNvPicPr/>
          <p:nvPr/>
        </p:nvPicPr>
        <p:blipFill rotWithShape="1">
          <a:blip r:embed="rId3">
            <a:extLst>
              <a:ext uri="{28A0092B-C50C-407E-A947-70E740481C1C}">
                <a14:useLocalDpi xmlns:a14="http://schemas.microsoft.com/office/drawing/2010/main" val="0"/>
              </a:ext>
            </a:extLst>
          </a:blip>
          <a:srcRect t="18358"/>
          <a:stretch/>
        </p:blipFill>
        <p:spPr>
          <a:xfrm>
            <a:off x="162935" y="1904999"/>
            <a:ext cx="12121855" cy="4638675"/>
          </a:xfrm>
          <a:prstGeom prst="rect">
            <a:avLst/>
          </a:prstGeom>
          <a:ln w="3175">
            <a:noFill/>
          </a:ln>
        </p:spPr>
      </p:pic>
    </p:spTree>
    <p:extLst>
      <p:ext uri="{BB962C8B-B14F-4D97-AF65-F5344CB8AC3E}">
        <p14:creationId xmlns:p14="http://schemas.microsoft.com/office/powerpoint/2010/main" val="255977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a:off x="5874318" y="3317797"/>
            <a:ext cx="5194471" cy="707886"/>
          </a:xfrm>
          <a:prstGeom prst="rect">
            <a:avLst/>
          </a:prstGeom>
          <a:noFill/>
        </p:spPr>
        <p:txBody>
          <a:bodyPr wrap="square" rtlCol="0">
            <a:spAutoFit/>
          </a:bodyPr>
          <a:lstStyle/>
          <a:p>
            <a:r>
              <a:rPr lang="es-ES" sz="4000" dirty="0">
                <a:solidFill>
                  <a:srgbClr val="FBF914"/>
                </a:solidFill>
                <a:latin typeface="Billion Dreams" panose="02000600000000000000" pitchFamily="2" charset="0"/>
              </a:rPr>
              <a:t>Conclusiones y recomendaciones</a:t>
            </a:r>
            <a:endParaRPr lang="es-PE" sz="40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3524937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3000" b="-53000"/>
          </a:stretch>
        </a:blipFill>
        <a:effectLst/>
      </p:bgPr>
    </p:bg>
    <p:spTree>
      <p:nvGrpSpPr>
        <p:cNvPr id="1" name=""/>
        <p:cNvGrpSpPr/>
        <p:nvPr/>
      </p:nvGrpSpPr>
      <p:grpSpPr>
        <a:xfrm>
          <a:off x="0" y="0"/>
          <a:ext cx="0" cy="0"/>
          <a:chOff x="0" y="0"/>
          <a:chExt cx="0" cy="0"/>
        </a:xfrm>
      </p:grpSpPr>
      <p:sp>
        <p:nvSpPr>
          <p:cNvPr id="4" name="Rectángulo 3"/>
          <p:cNvSpPr/>
          <p:nvPr/>
        </p:nvSpPr>
        <p:spPr>
          <a:xfrm>
            <a:off x="0" y="0"/>
            <a:ext cx="12192000" cy="6858000"/>
          </a:xfrm>
          <a:prstGeom prst="rect">
            <a:avLst/>
          </a:prstGeom>
          <a:solidFill>
            <a:srgbClr val="273B42">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p>
        </p:txBody>
      </p:sp>
      <p:sp>
        <p:nvSpPr>
          <p:cNvPr id="6" name="CuadroTexto 5"/>
          <p:cNvSpPr txBox="1"/>
          <p:nvPr/>
        </p:nvSpPr>
        <p:spPr>
          <a:xfrm>
            <a:off x="1640265" y="2321004"/>
            <a:ext cx="8512402" cy="2215991"/>
          </a:xfrm>
          <a:prstGeom prst="rect">
            <a:avLst/>
          </a:prstGeom>
          <a:noFill/>
        </p:spPr>
        <p:txBody>
          <a:bodyPr wrap="square" rtlCol="0">
            <a:spAutoFit/>
          </a:bodyPr>
          <a:lstStyle/>
          <a:p>
            <a:pPr algn="ctr"/>
            <a:r>
              <a:rPr lang="es-ES" sz="13800" b="1" dirty="0">
                <a:solidFill>
                  <a:srgbClr val="FBF914"/>
                </a:solidFill>
                <a:latin typeface="Brush Script MT" panose="03060802040406070304" pitchFamily="66" charset="0"/>
              </a:rPr>
              <a:t>Gracias</a:t>
            </a:r>
            <a:endParaRPr lang="es-PE" sz="13800" dirty="0">
              <a:solidFill>
                <a:srgbClr val="FBF914"/>
              </a:solidFill>
              <a:latin typeface="Brush Script MT" panose="03060802040406070304" pitchFamily="66" charset="0"/>
            </a:endParaRPr>
          </a:p>
        </p:txBody>
      </p:sp>
      <p:pic>
        <p:nvPicPr>
          <p:cNvPr id="1026" name="Picture 2" descr="Descargar Logo Zegel Ipae Vector Gratis"/>
          <p:cNvPicPr>
            <a:picLocks noChangeAspect="1" noChangeArrowheads="1"/>
          </p:cNvPicPr>
          <p:nvPr/>
        </p:nvPicPr>
        <p:blipFill>
          <a:blip r:embed="rId3" cstate="print">
            <a:biLevel thresh="25000"/>
            <a:extLst>
              <a:ext uri="{BEBA8EAE-BF5A-486C-A8C5-ECC9F3942E4B}">
                <a14:imgProps xmlns:a14="http://schemas.microsoft.com/office/drawing/2010/main">
                  <a14:imgLayer r:embed="rId4">
                    <a14:imgEffect>
                      <a14:backgroundRemoval t="0" b="100000" l="0" r="100000">
                        <a14:foregroundMark x1="5809" y1="12817" x2="15148" y2="12817"/>
                        <a14:foregroundMark x1="16059" y1="15352" x2="2961" y2="32394"/>
                        <a14:foregroundMark x1="10364" y1="32817" x2="16401" y2="33239"/>
                        <a14:foregroundMark x1="37699" y1="33521" x2="26424" y2="32817"/>
                        <a14:foregroundMark x1="22096" y1="23803" x2="36674" y2="21831"/>
                        <a14:foregroundMark x1="27677" y1="12817" x2="34055" y2="11268"/>
                        <a14:foregroundMark x1="48975" y1="27324" x2="49544" y2="12535"/>
                        <a14:foregroundMark x1="53531" y1="11972" x2="61959" y2="17042"/>
                        <a14:foregroundMark x1="63212" y1="21972" x2="63212" y2="37887"/>
                        <a14:foregroundMark x1="62301" y1="40563" x2="53189" y2="43803"/>
                        <a14:foregroundMark x1="72096" y1="22535" x2="87358" y2="21831"/>
                        <a14:foregroundMark x1="75285" y1="13944" x2="82916" y2="12535"/>
                        <a14:foregroundMark x1="72893" y1="28310" x2="76993" y2="33944"/>
                        <a14:foregroundMark x1="97267" y1="4930" x2="97039" y2="30423"/>
                        <a14:foregroundMark x1="5581" y1="63803" x2="6948" y2="91972"/>
                        <a14:foregroundMark x1="5353" y1="61268" x2="92027" y2="59437"/>
                        <a14:foregroundMark x1="93508" y1="63944" x2="95558" y2="92535"/>
                        <a14:foregroundMark x1="4214" y1="97465" x2="92597" y2="96479"/>
                        <a14:foregroundMark x1="64806" y1="65915" x2="67654" y2="82817"/>
                        <a14:foregroundMark x1="54328" y1="80282" x2="55467" y2="77042"/>
                        <a14:foregroundMark x1="29271" y1="73944" x2="32460" y2="72394"/>
                        <a14:foregroundMark x1="17882" y1="66056" x2="18109" y2="92394"/>
                        <a14:foregroundMark x1="78474" y1="72958" x2="89636" y2="71408"/>
                        <a14:backgroundMark x1="6606" y1="5352" x2="82232" y2="3944"/>
                        <a14:backgroundMark x1="12756" y1="44507" x2="88952" y2="52817"/>
                      </a14:backgroundRemoval>
                    </a14:imgEffect>
                  </a14:imgLayer>
                </a14:imgProps>
              </a:ext>
              <a:ext uri="{28A0092B-C50C-407E-A947-70E740481C1C}">
                <a14:useLocalDpi xmlns:a14="http://schemas.microsoft.com/office/drawing/2010/main" val="0"/>
              </a:ext>
            </a:extLst>
          </a:blip>
          <a:srcRect/>
          <a:stretch>
            <a:fillRect/>
          </a:stretch>
        </p:blipFill>
        <p:spPr bwMode="auto">
          <a:xfrm>
            <a:off x="557527" y="374862"/>
            <a:ext cx="1082738" cy="87556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cto 8"/>
          <p:cNvCxnSpPr/>
          <p:nvPr/>
        </p:nvCxnSpPr>
        <p:spPr>
          <a:xfrm>
            <a:off x="2846898" y="5571241"/>
            <a:ext cx="4402318" cy="0"/>
          </a:xfrm>
          <a:prstGeom prst="line">
            <a:avLst/>
          </a:prstGeom>
          <a:ln w="19050">
            <a:solidFill>
              <a:srgbClr val="FBF914"/>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2286673" y="5421983"/>
            <a:ext cx="440231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riángulo rectángulo 1"/>
          <p:cNvSpPr/>
          <p:nvPr/>
        </p:nvSpPr>
        <p:spPr>
          <a:xfrm rot="17587327">
            <a:off x="8832915" y="725864"/>
            <a:ext cx="2498104" cy="1348033"/>
          </a:xfrm>
          <a:prstGeom prst="rtTriangle">
            <a:avLst/>
          </a:prstGeom>
          <a:noFill/>
          <a:ln>
            <a:solidFill>
              <a:srgbClr val="FBF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rgbClr val="FBF914"/>
              </a:solidFill>
            </a:endParaRPr>
          </a:p>
        </p:txBody>
      </p:sp>
      <p:sp>
        <p:nvSpPr>
          <p:cNvPr id="3" name="Triángulo rectángulo 2"/>
          <p:cNvSpPr/>
          <p:nvPr/>
        </p:nvSpPr>
        <p:spPr>
          <a:xfrm rot="19432918">
            <a:off x="8438012" y="990784"/>
            <a:ext cx="1062512" cy="81819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Triángulo rectángulo 14"/>
          <p:cNvSpPr/>
          <p:nvPr/>
        </p:nvSpPr>
        <p:spPr>
          <a:xfrm rot="15441580">
            <a:off x="10291704" y="1809796"/>
            <a:ext cx="1062512" cy="818194"/>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8504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rgbClr val="273B42">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dirty="0">
              <a:latin typeface="Brush Script MT" panose="03060802040406070304" pitchFamily="66" charset="0"/>
            </a:endParaRPr>
          </a:p>
        </p:txBody>
      </p:sp>
      <p:sp>
        <p:nvSpPr>
          <p:cNvPr id="7" name="Pentágono 6"/>
          <p:cNvSpPr/>
          <p:nvPr/>
        </p:nvSpPr>
        <p:spPr>
          <a:xfrm>
            <a:off x="0" y="0"/>
            <a:ext cx="5400675" cy="6858000"/>
          </a:xfrm>
          <a:prstGeom prst="homePlat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ombo 7"/>
          <p:cNvSpPr/>
          <p:nvPr/>
        </p:nvSpPr>
        <p:spPr>
          <a:xfrm rot="487330">
            <a:off x="3409950" y="1247775"/>
            <a:ext cx="1990725" cy="1914525"/>
          </a:xfrm>
          <a:prstGeom prst="diamond">
            <a:avLst/>
          </a:prstGeom>
          <a:noFill/>
          <a:ln>
            <a:solidFill>
              <a:srgbClr val="FBF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ombo 9"/>
          <p:cNvSpPr/>
          <p:nvPr/>
        </p:nvSpPr>
        <p:spPr>
          <a:xfrm rot="487330">
            <a:off x="3912299" y="705657"/>
            <a:ext cx="1459192" cy="1403338"/>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1" name="Rectángulo 10"/>
          <p:cNvSpPr/>
          <p:nvPr/>
        </p:nvSpPr>
        <p:spPr>
          <a:xfrm>
            <a:off x="6019109" y="128352"/>
            <a:ext cx="4596130" cy="1042273"/>
          </a:xfrm>
          <a:prstGeom prst="rect">
            <a:avLst/>
          </a:prstGeom>
        </p:spPr>
        <p:txBody>
          <a:bodyPr wrap="none">
            <a:spAutoFit/>
          </a:bodyPr>
          <a:lstStyle/>
          <a:p>
            <a:pPr indent="457200">
              <a:lnSpc>
                <a:spcPct val="200000"/>
              </a:lnSpc>
              <a:spcAft>
                <a:spcPts val="800"/>
              </a:spcAft>
            </a:pPr>
            <a:r>
              <a:rPr lang="es-PE" sz="36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STEFF SALÓN SRL</a:t>
            </a:r>
            <a:endParaRPr lang="es-PE" sz="3200" dirty="0">
              <a:solidFill>
                <a:srgbClr val="FBF91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Visión declaración misión declaración equipo iconos marketing negocios,  marketing, empresa, texto png | PNGEgg"/>
          <p:cNvPicPr>
            <a:picLocks noChangeAspect="1" noChangeArrowheads="1"/>
          </p:cNvPicPr>
          <p:nvPr/>
        </p:nvPicPr>
        <p:blipFill>
          <a:blip r:embed="rId3" cstate="print">
            <a:lum bright="70000" contrast="-70000"/>
            <a:extLst>
              <a:ext uri="{BEBA8EAE-BF5A-486C-A8C5-ECC9F3942E4B}">
                <a14:imgProps xmlns:a14="http://schemas.microsoft.com/office/drawing/2010/main">
                  <a14:imgLayer r:embed="rId4">
                    <a14:imgEffect>
                      <a14:backgroundRemoval t="0" b="100000" l="4000" r="100000">
                        <a14:foregroundMark x1="47444" y1="25482" x2="36444" y2="26124"/>
                        <a14:foregroundMark x1="45000" y1="49251" x2="70444" y2="20343"/>
                      </a14:backgroundRemoval>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428852" y="1810025"/>
            <a:ext cx="866775" cy="4497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ndo de Visión PNG | PNG Play"/>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14055" y="3895183"/>
            <a:ext cx="696368" cy="696368"/>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p:cNvSpPr txBox="1"/>
          <p:nvPr/>
        </p:nvSpPr>
        <p:spPr>
          <a:xfrm>
            <a:off x="7324725" y="1711739"/>
            <a:ext cx="2971800" cy="646331"/>
          </a:xfrm>
          <a:prstGeom prst="rect">
            <a:avLst/>
          </a:prstGeom>
          <a:noFill/>
        </p:spPr>
        <p:txBody>
          <a:bodyPr wrap="square" rtlCol="0">
            <a:spAutoFit/>
          </a:bodyPr>
          <a:lstStyle/>
          <a:p>
            <a:r>
              <a:rPr lang="es-ES" sz="3600" dirty="0">
                <a:solidFill>
                  <a:schemeClr val="bg1"/>
                </a:solidFill>
                <a:latin typeface="Brush Script MT" panose="03060802040406070304" pitchFamily="66" charset="0"/>
              </a:rPr>
              <a:t>Misión</a:t>
            </a:r>
            <a:endParaRPr lang="es-PE" sz="3600" dirty="0">
              <a:solidFill>
                <a:schemeClr val="bg1"/>
              </a:solidFill>
              <a:latin typeface="Brush Script MT" panose="03060802040406070304" pitchFamily="66" charset="0"/>
            </a:endParaRPr>
          </a:p>
        </p:txBody>
      </p:sp>
      <p:sp>
        <p:nvSpPr>
          <p:cNvPr id="15" name="CuadroTexto 14"/>
          <p:cNvSpPr txBox="1"/>
          <p:nvPr/>
        </p:nvSpPr>
        <p:spPr>
          <a:xfrm>
            <a:off x="7477125" y="3920201"/>
            <a:ext cx="2971800" cy="646331"/>
          </a:xfrm>
          <a:prstGeom prst="rect">
            <a:avLst/>
          </a:prstGeom>
          <a:noFill/>
        </p:spPr>
        <p:txBody>
          <a:bodyPr wrap="square" rtlCol="0">
            <a:spAutoFit/>
          </a:bodyPr>
          <a:lstStyle/>
          <a:p>
            <a:r>
              <a:rPr lang="es-ES" sz="3600" dirty="0">
                <a:solidFill>
                  <a:schemeClr val="bg1"/>
                </a:solidFill>
                <a:latin typeface="Brush Script MT" panose="03060802040406070304" pitchFamily="66" charset="0"/>
              </a:rPr>
              <a:t>Visión</a:t>
            </a:r>
            <a:endParaRPr lang="es-PE" sz="3600" dirty="0">
              <a:solidFill>
                <a:schemeClr val="bg1"/>
              </a:solidFill>
              <a:latin typeface="Brush Script MT" panose="03060802040406070304" pitchFamily="66" charset="0"/>
            </a:endParaRPr>
          </a:p>
        </p:txBody>
      </p:sp>
      <p:sp>
        <p:nvSpPr>
          <p:cNvPr id="13" name="Rectángulo 12"/>
          <p:cNvSpPr/>
          <p:nvPr/>
        </p:nvSpPr>
        <p:spPr>
          <a:xfrm>
            <a:off x="5564262" y="2405692"/>
            <a:ext cx="6338887" cy="1142172"/>
          </a:xfrm>
          <a:prstGeom prst="rect">
            <a:avLst/>
          </a:prstGeom>
        </p:spPr>
        <p:txBody>
          <a:bodyPr wrap="square">
            <a:spAutoFit/>
          </a:bodyPr>
          <a:lstStyle/>
          <a:p>
            <a:pPr indent="457200" algn="ctr">
              <a:lnSpc>
                <a:spcPct val="200000"/>
              </a:lnSpc>
              <a:spcAft>
                <a:spcPts val="800"/>
              </a:spcAft>
            </a:pPr>
            <a:r>
              <a:rPr lang="es-E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Nuestra principal misión es resaltar la belleza garantizando productos de calidad y con garantía logrando la satisfacción de nuestros clientes en un ambiente de bienestar y armonía.</a:t>
            </a:r>
            <a:endParaRPr lang="es-PE"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
        <p:nvSpPr>
          <p:cNvPr id="14" name="Rectángulo 13"/>
          <p:cNvSpPr/>
          <p:nvPr/>
        </p:nvSpPr>
        <p:spPr>
          <a:xfrm>
            <a:off x="5685705" y="4782931"/>
            <a:ext cx="6096000" cy="1142172"/>
          </a:xfrm>
          <a:prstGeom prst="rect">
            <a:avLst/>
          </a:prstGeom>
        </p:spPr>
        <p:txBody>
          <a:bodyPr>
            <a:spAutoFit/>
          </a:bodyPr>
          <a:lstStyle/>
          <a:p>
            <a:pPr indent="457200" algn="ctr">
              <a:lnSpc>
                <a:spcPct val="200000"/>
              </a:lnSpc>
              <a:spcAft>
                <a:spcPts val="800"/>
              </a:spcAft>
            </a:pPr>
            <a:r>
              <a:rPr lang="es-ES" sz="12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Ser una empresa líder en el rubro de belleza, buscamos diferenciar y posicionar nuestra marca en el mercado, creando una igualdad entre nuestra firma y la belleza.</a:t>
            </a:r>
            <a:endParaRPr lang="es-PE" sz="11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903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12192000" cy="6858000"/>
          </a:xfrm>
          <a:prstGeom prst="rect">
            <a:avLst/>
          </a:prstGeom>
          <a:solidFill>
            <a:srgbClr val="273B42">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dirty="0">
              <a:latin typeface="Brush Script MT" panose="03060802040406070304" pitchFamily="66" charset="0"/>
            </a:endParaRPr>
          </a:p>
        </p:txBody>
      </p:sp>
      <p:sp>
        <p:nvSpPr>
          <p:cNvPr id="11" name="Rectángulo 10"/>
          <p:cNvSpPr/>
          <p:nvPr/>
        </p:nvSpPr>
        <p:spPr>
          <a:xfrm>
            <a:off x="304109" y="458361"/>
            <a:ext cx="4238661" cy="1364476"/>
          </a:xfrm>
          <a:prstGeom prst="rect">
            <a:avLst/>
          </a:prstGeom>
        </p:spPr>
        <p:txBody>
          <a:bodyPr wrap="none">
            <a:spAutoFit/>
          </a:bodyPr>
          <a:lstStyle/>
          <a:p>
            <a:pPr indent="457200">
              <a:spcAft>
                <a:spcPts val="800"/>
              </a:spcAft>
            </a:pPr>
            <a:r>
              <a:rPr lang="es-PE" sz="4000" dirty="0">
                <a:solidFill>
                  <a:schemeClr val="bg1"/>
                </a:solidFill>
                <a:latin typeface="Brush Script MT" panose="03060802040406070304" pitchFamily="66" charset="0"/>
                <a:ea typeface="Calibri" panose="020F0502020204030204" pitchFamily="34" charset="0"/>
                <a:cs typeface="Times New Roman" panose="02020603050405020304" pitchFamily="18" charset="0"/>
              </a:rPr>
              <a:t>Organigrama </a:t>
            </a:r>
          </a:p>
          <a:p>
            <a:pPr indent="457200" algn="ctr">
              <a:spcAft>
                <a:spcPts val="800"/>
              </a:spcAft>
            </a:pPr>
            <a:r>
              <a:rPr lang="es-PE" sz="3600" dirty="0">
                <a:solidFill>
                  <a:srgbClr val="FBF914"/>
                </a:solidFill>
                <a:latin typeface="Times New Roman" panose="02020603050405020304" pitchFamily="18" charset="0"/>
                <a:ea typeface="Calibri" panose="020F0502020204030204" pitchFamily="34" charset="0"/>
                <a:cs typeface="Times New Roman" panose="02020603050405020304" pitchFamily="18" charset="0"/>
              </a:rPr>
              <a:t>INSTITUCIONAL</a:t>
            </a:r>
            <a:endParaRPr lang="es-PE" sz="3200" dirty="0">
              <a:solidFill>
                <a:srgbClr val="FBF914"/>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CuadroTexto 26"/>
          <p:cNvSpPr txBox="1"/>
          <p:nvPr/>
        </p:nvSpPr>
        <p:spPr>
          <a:xfrm>
            <a:off x="4667250" y="2790825"/>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Gerente general</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0" name="CuadroTexto 29"/>
          <p:cNvSpPr txBox="1"/>
          <p:nvPr/>
        </p:nvSpPr>
        <p:spPr>
          <a:xfrm>
            <a:off x="4667250" y="3516830"/>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Administrador</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1" name="CuadroTexto 30"/>
          <p:cNvSpPr txBox="1"/>
          <p:nvPr/>
        </p:nvSpPr>
        <p:spPr>
          <a:xfrm>
            <a:off x="4667250" y="4261355"/>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Contadora</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2" name="CuadroTexto 31"/>
          <p:cNvSpPr txBox="1"/>
          <p:nvPr/>
        </p:nvSpPr>
        <p:spPr>
          <a:xfrm>
            <a:off x="757565" y="5366254"/>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Colorista</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3" name="CuadroTexto 32"/>
          <p:cNvSpPr txBox="1"/>
          <p:nvPr/>
        </p:nvSpPr>
        <p:spPr>
          <a:xfrm>
            <a:off x="3434090" y="5359622"/>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Manicurista</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4" name="CuadroTexto 33"/>
          <p:cNvSpPr txBox="1"/>
          <p:nvPr/>
        </p:nvSpPr>
        <p:spPr>
          <a:xfrm>
            <a:off x="6110615" y="5366254"/>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Cosmiatra</a:t>
            </a:r>
            <a:endParaRPr lang="es-PE" sz="2000" dirty="0">
              <a:solidFill>
                <a:schemeClr val="bg1"/>
              </a:solidFill>
              <a:latin typeface="Century Gothic" panose="020B0502020202020204" pitchFamily="34" charset="0"/>
              <a:cs typeface="Times New Roman" panose="02020603050405020304" pitchFamily="18" charset="0"/>
            </a:endParaRPr>
          </a:p>
        </p:txBody>
      </p:sp>
      <p:sp>
        <p:nvSpPr>
          <p:cNvPr id="35" name="CuadroTexto 34"/>
          <p:cNvSpPr txBox="1"/>
          <p:nvPr/>
        </p:nvSpPr>
        <p:spPr>
          <a:xfrm>
            <a:off x="8787140" y="5359622"/>
            <a:ext cx="2466320" cy="400110"/>
          </a:xfrm>
          <a:prstGeom prst="rect">
            <a:avLst/>
          </a:prstGeom>
          <a:solidFill>
            <a:srgbClr val="273B42"/>
          </a:solidFill>
          <a:ln>
            <a:solidFill>
              <a:schemeClr val="bg1"/>
            </a:solidFill>
          </a:ln>
        </p:spPr>
        <p:txBody>
          <a:bodyPr wrap="square" rtlCol="0">
            <a:spAutoFit/>
          </a:bodyPr>
          <a:lstStyle/>
          <a:p>
            <a:pPr algn="ctr"/>
            <a:r>
              <a:rPr lang="es-ES" sz="2000" dirty="0">
                <a:solidFill>
                  <a:schemeClr val="bg1"/>
                </a:solidFill>
                <a:latin typeface="Century Gothic" panose="020B0502020202020204" pitchFamily="34" charset="0"/>
                <a:cs typeface="Times New Roman" panose="02020603050405020304" pitchFamily="18" charset="0"/>
              </a:rPr>
              <a:t>Limpieza</a:t>
            </a:r>
            <a:endParaRPr lang="es-PE" sz="2000" dirty="0">
              <a:solidFill>
                <a:schemeClr val="bg1"/>
              </a:solidFill>
              <a:latin typeface="Century Gothic" panose="020B0502020202020204" pitchFamily="34" charset="0"/>
              <a:cs typeface="Times New Roman" panose="02020603050405020304" pitchFamily="18" charset="0"/>
            </a:endParaRPr>
          </a:p>
        </p:txBody>
      </p:sp>
      <p:cxnSp>
        <p:nvCxnSpPr>
          <p:cNvPr id="29" name="Conector recto 28"/>
          <p:cNvCxnSpPr/>
          <p:nvPr/>
        </p:nvCxnSpPr>
        <p:spPr>
          <a:xfrm>
            <a:off x="2000250" y="5010150"/>
            <a:ext cx="8020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p:cNvCxnSpPr>
            <a:stCxn id="27" idx="2"/>
            <a:endCxn id="30" idx="0"/>
          </p:cNvCxnSpPr>
          <p:nvPr/>
        </p:nvCxnSpPr>
        <p:spPr>
          <a:xfrm>
            <a:off x="5900410" y="3190935"/>
            <a:ext cx="0" cy="3258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30" idx="2"/>
            <a:endCxn id="31" idx="0"/>
          </p:cNvCxnSpPr>
          <p:nvPr/>
        </p:nvCxnSpPr>
        <p:spPr>
          <a:xfrm>
            <a:off x="5900410" y="3916940"/>
            <a:ext cx="0" cy="344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Conector recto 40"/>
          <p:cNvCxnSpPr/>
          <p:nvPr/>
        </p:nvCxnSpPr>
        <p:spPr>
          <a:xfrm>
            <a:off x="5900410" y="4661465"/>
            <a:ext cx="0" cy="348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a:endCxn id="32" idx="0"/>
          </p:cNvCxnSpPr>
          <p:nvPr/>
        </p:nvCxnSpPr>
        <p:spPr>
          <a:xfrm flipH="1">
            <a:off x="1990725" y="5010150"/>
            <a:ext cx="9525" cy="3561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a:endCxn id="33" idx="0"/>
          </p:cNvCxnSpPr>
          <p:nvPr/>
        </p:nvCxnSpPr>
        <p:spPr>
          <a:xfrm>
            <a:off x="4662487" y="5006835"/>
            <a:ext cx="4763" cy="352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a:endCxn id="34" idx="0"/>
          </p:cNvCxnSpPr>
          <p:nvPr/>
        </p:nvCxnSpPr>
        <p:spPr>
          <a:xfrm>
            <a:off x="7343775" y="5006835"/>
            <a:ext cx="0" cy="3594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Conector recto 48"/>
          <p:cNvCxnSpPr>
            <a:endCxn id="35" idx="0"/>
          </p:cNvCxnSpPr>
          <p:nvPr/>
        </p:nvCxnSpPr>
        <p:spPr>
          <a:xfrm>
            <a:off x="10020300" y="5006835"/>
            <a:ext cx="0" cy="352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Rombo 51"/>
          <p:cNvSpPr/>
          <p:nvPr/>
        </p:nvSpPr>
        <p:spPr>
          <a:xfrm rot="487330" flipH="1">
            <a:off x="4016426" y="785824"/>
            <a:ext cx="284471" cy="273582"/>
          </a:xfrm>
          <a:prstGeom prst="diamond">
            <a:avLst/>
          </a:prstGeom>
          <a:noFill/>
          <a:ln>
            <a:solidFill>
              <a:srgbClr val="FBF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Rombo 52"/>
          <p:cNvSpPr/>
          <p:nvPr/>
        </p:nvSpPr>
        <p:spPr>
          <a:xfrm rot="487330">
            <a:off x="4092390" y="593622"/>
            <a:ext cx="452815" cy="435482"/>
          </a:xfrm>
          <a:prstGeom prst="diamond">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9000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38742" cy="6858000"/>
          </a:xfrm>
          <a:prstGeom prst="rect">
            <a:avLst/>
          </a:prstGeom>
        </p:spPr>
      </p:pic>
      <p:sp>
        <p:nvSpPr>
          <p:cNvPr id="5" name="Entrada manual 4"/>
          <p:cNvSpPr/>
          <p:nvPr/>
        </p:nvSpPr>
        <p:spPr>
          <a:xfrm>
            <a:off x="3657601" y="1640263"/>
            <a:ext cx="5524107" cy="3714162"/>
          </a:xfrm>
          <a:prstGeom prst="flowChartManualInput">
            <a:avLst/>
          </a:prstGeom>
          <a:solidFill>
            <a:srgbClr val="273B42">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4751109" y="2799761"/>
            <a:ext cx="7440891" cy="1743959"/>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p:cNvSpPr/>
          <p:nvPr/>
        </p:nvSpPr>
        <p:spPr>
          <a:xfrm>
            <a:off x="4833768" y="3026004"/>
            <a:ext cx="1414021" cy="1282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latin typeface="Brush Script MT" panose="03060802040406070304" pitchFamily="66" charset="0"/>
              </a:rPr>
              <a:t>02</a:t>
            </a:r>
            <a:endParaRPr lang="es-PE" sz="7200" dirty="0">
              <a:latin typeface="Brush Script MT" panose="03060802040406070304" pitchFamily="66" charset="0"/>
            </a:endParaRPr>
          </a:p>
        </p:txBody>
      </p:sp>
      <p:sp>
        <p:nvSpPr>
          <p:cNvPr id="9" name="CuadroTexto 8"/>
          <p:cNvSpPr txBox="1"/>
          <p:nvPr/>
        </p:nvSpPr>
        <p:spPr>
          <a:xfrm>
            <a:off x="7080490" y="3343861"/>
            <a:ext cx="5194169" cy="646331"/>
          </a:xfrm>
          <a:prstGeom prst="rect">
            <a:avLst/>
          </a:prstGeom>
          <a:noFill/>
        </p:spPr>
        <p:txBody>
          <a:bodyPr wrap="square" rtlCol="0">
            <a:spAutoFit/>
          </a:bodyPr>
          <a:lstStyle/>
          <a:p>
            <a:r>
              <a:rPr lang="es-ES" sz="3600" dirty="0">
                <a:solidFill>
                  <a:srgbClr val="FBF914"/>
                </a:solidFill>
                <a:latin typeface="Billion Dreams" panose="02000600000000000000" pitchFamily="2" charset="0"/>
              </a:rPr>
              <a:t>Mapa estratégico del negocio</a:t>
            </a:r>
            <a:endParaRPr lang="es-PE" sz="3600" dirty="0">
              <a:solidFill>
                <a:srgbClr val="FBF914"/>
              </a:solidFill>
              <a:latin typeface="Billion Dreams" panose="02000600000000000000" pitchFamily="2" charset="0"/>
            </a:endParaRPr>
          </a:p>
        </p:txBody>
      </p:sp>
    </p:spTree>
    <p:extLst>
      <p:ext uri="{BB962C8B-B14F-4D97-AF65-F5344CB8AC3E}">
        <p14:creationId xmlns:p14="http://schemas.microsoft.com/office/powerpoint/2010/main" val="360544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650" y="528637"/>
            <a:ext cx="4705350" cy="5881688"/>
          </a:xfrm>
          <a:prstGeom prst="rect">
            <a:avLst/>
          </a:prstGeom>
        </p:spPr>
      </p:pic>
      <p:sp>
        <p:nvSpPr>
          <p:cNvPr id="6" name="Rectángulo 5"/>
          <p:cNvSpPr/>
          <p:nvPr/>
        </p:nvSpPr>
        <p:spPr>
          <a:xfrm>
            <a:off x="1" y="528637"/>
            <a:ext cx="7486650" cy="5881688"/>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a:off x="520968" y="1214229"/>
            <a:ext cx="6444716" cy="523220"/>
          </a:xfrm>
          <a:prstGeom prst="rect">
            <a:avLst/>
          </a:prstGeom>
          <a:noFill/>
        </p:spPr>
        <p:txBody>
          <a:bodyPr wrap="square" rtlCol="0">
            <a:spAutoFit/>
          </a:bodyPr>
          <a:lstStyle/>
          <a:p>
            <a:pPr algn="ctr"/>
            <a:r>
              <a:rPr lang="es-ES" sz="2800" dirty="0">
                <a:solidFill>
                  <a:schemeClr val="bg1"/>
                </a:solidFill>
                <a:latin typeface="Times New Roman" panose="02020603050405020304" pitchFamily="18" charset="0"/>
                <a:cs typeface="Times New Roman" panose="02020603050405020304" pitchFamily="18" charset="0"/>
              </a:rPr>
              <a:t>FORMULACIÓN DEL PROBLEMA</a:t>
            </a:r>
            <a:endParaRPr lang="es-PE" sz="2800" dirty="0">
              <a:solidFill>
                <a:schemeClr val="bg1"/>
              </a:solidFill>
              <a:latin typeface="Times New Roman" panose="02020603050405020304" pitchFamily="18" charset="0"/>
              <a:cs typeface="Times New Roman" panose="02020603050405020304" pitchFamily="18" charset="0"/>
            </a:endParaRPr>
          </a:p>
        </p:txBody>
      </p:sp>
      <p:sp>
        <p:nvSpPr>
          <p:cNvPr id="3" name="CuadroTexto 2"/>
          <p:cNvSpPr txBox="1"/>
          <p:nvPr/>
        </p:nvSpPr>
        <p:spPr>
          <a:xfrm>
            <a:off x="2428875" y="2600325"/>
            <a:ext cx="3800475" cy="707886"/>
          </a:xfrm>
          <a:prstGeom prst="rect">
            <a:avLst/>
          </a:prstGeom>
          <a:noFill/>
        </p:spPr>
        <p:txBody>
          <a:bodyPr wrap="square" rtlCol="0">
            <a:spAutoFit/>
          </a:bodyPr>
          <a:lstStyle/>
          <a:p>
            <a:r>
              <a:rPr lang="es-ES" sz="4000" dirty="0">
                <a:solidFill>
                  <a:srgbClr val="FBF914"/>
                </a:solidFill>
                <a:latin typeface="Brush Script MT" panose="03060802040406070304" pitchFamily="66" charset="0"/>
              </a:rPr>
              <a:t>Problema general</a:t>
            </a:r>
            <a:endParaRPr lang="es-PE" sz="4000" dirty="0">
              <a:solidFill>
                <a:srgbClr val="FBF914"/>
              </a:solidFill>
              <a:latin typeface="Brush Script MT" panose="03060802040406070304" pitchFamily="66" charset="0"/>
            </a:endParaRPr>
          </a:p>
        </p:txBody>
      </p:sp>
      <p:sp>
        <p:nvSpPr>
          <p:cNvPr id="8" name="Rectángulo 7"/>
          <p:cNvSpPr/>
          <p:nvPr/>
        </p:nvSpPr>
        <p:spPr>
          <a:xfrm>
            <a:off x="869684" y="3469481"/>
            <a:ext cx="6096000" cy="1317092"/>
          </a:xfrm>
          <a:prstGeom prst="rect">
            <a:avLst/>
          </a:prstGeom>
        </p:spPr>
        <p:txBody>
          <a:bodyPr>
            <a:spAutoFit/>
          </a:bodyPr>
          <a:lstStyle/>
          <a:p>
            <a:pPr indent="457200" algn="ctr">
              <a:lnSpc>
                <a:spcPct val="200000"/>
              </a:lnSpc>
              <a:spcAft>
                <a:spcPts val="0"/>
              </a:spcAft>
            </a:pPr>
            <a:r>
              <a:rPr lang="es-PE" sz="14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¿Cómo integrar la información a partir de los datos recolectados en la empresa Steff Salón para apoyar la toma de decisiones?</a:t>
            </a:r>
            <a:endParaRPr lang="es-PE"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448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
            <a:ext cx="12192000" cy="3781426"/>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p:cNvSpPr txBox="1"/>
          <p:nvPr/>
        </p:nvSpPr>
        <p:spPr>
          <a:xfrm>
            <a:off x="759618" y="1015008"/>
            <a:ext cx="6310313" cy="923330"/>
          </a:xfrm>
          <a:prstGeom prst="rect">
            <a:avLst/>
          </a:prstGeom>
          <a:noFill/>
        </p:spPr>
        <p:txBody>
          <a:bodyPr wrap="square" rtlCol="0">
            <a:spAutoFit/>
          </a:bodyPr>
          <a:lstStyle/>
          <a:p>
            <a:r>
              <a:rPr lang="es-ES" sz="5400" dirty="0">
                <a:solidFill>
                  <a:srgbClr val="FBF914"/>
                </a:solidFill>
                <a:latin typeface="Brush Script MT" panose="03060802040406070304" pitchFamily="66" charset="0"/>
              </a:rPr>
              <a:t>Problemas específicos</a:t>
            </a:r>
            <a:endParaRPr lang="es-PE" sz="5400" dirty="0">
              <a:solidFill>
                <a:srgbClr val="FBF914"/>
              </a:solidFill>
              <a:latin typeface="Brush Script MT" panose="03060802040406070304" pitchFamily="66" charset="0"/>
            </a:endParaRPr>
          </a:p>
        </p:txBody>
      </p:sp>
      <p:sp>
        <p:nvSpPr>
          <p:cNvPr id="4" name="Elipse 3"/>
          <p:cNvSpPr/>
          <p:nvPr/>
        </p:nvSpPr>
        <p:spPr>
          <a:xfrm>
            <a:off x="381000" y="3290888"/>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¿Cómo se pueden brindar promociones acordes a información actualizada?</a:t>
            </a:r>
            <a:endParaRPr lang="es-PE" sz="1400" dirty="0">
              <a:latin typeface="Century Gothic" panose="020B0502020202020204" pitchFamily="34" charset="0"/>
            </a:endParaRPr>
          </a:p>
        </p:txBody>
      </p:sp>
      <p:sp>
        <p:nvSpPr>
          <p:cNvPr id="14" name="Elipse 13"/>
          <p:cNvSpPr/>
          <p:nvPr/>
        </p:nvSpPr>
        <p:spPr>
          <a:xfrm>
            <a:off x="9544050" y="2733675"/>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¿Cómo podemos saber qué productos y servicios se deben impulsar más?</a:t>
            </a:r>
            <a:endParaRPr lang="es-PE" sz="1400" dirty="0">
              <a:latin typeface="Century Gothic" panose="020B0502020202020204" pitchFamily="34" charset="0"/>
            </a:endParaRPr>
          </a:p>
        </p:txBody>
      </p:sp>
      <p:sp>
        <p:nvSpPr>
          <p:cNvPr id="15" name="Elipse 14"/>
          <p:cNvSpPr/>
          <p:nvPr/>
        </p:nvSpPr>
        <p:spPr>
          <a:xfrm>
            <a:off x="6643687" y="3290888"/>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¿Cómo se puede realizar la extracción de datos?</a:t>
            </a:r>
            <a:endParaRPr lang="es-PE" sz="1400" dirty="0">
              <a:latin typeface="Century Gothic" panose="020B0502020202020204" pitchFamily="34" charset="0"/>
            </a:endParaRPr>
          </a:p>
        </p:txBody>
      </p:sp>
      <p:sp>
        <p:nvSpPr>
          <p:cNvPr id="16" name="Elipse 15"/>
          <p:cNvSpPr/>
          <p:nvPr/>
        </p:nvSpPr>
        <p:spPr>
          <a:xfrm>
            <a:off x="3495675" y="2733675"/>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latin typeface="Century Gothic" panose="020B0502020202020204" pitchFamily="34" charset="0"/>
              </a:rPr>
              <a:t>¿Cuál es la información relevante que permite tomar mejores decisiones o generar estrategias en la empresa Steff Salón?</a:t>
            </a:r>
            <a:endParaRPr lang="es-PE" sz="1200" dirty="0">
              <a:latin typeface="Century Gothic" panose="020B0502020202020204" pitchFamily="34" charset="0"/>
            </a:endParaRPr>
          </a:p>
        </p:txBody>
      </p:sp>
    </p:spTree>
    <p:extLst>
      <p:ext uri="{BB962C8B-B14F-4D97-AF65-F5344CB8AC3E}">
        <p14:creationId xmlns:p14="http://schemas.microsoft.com/office/powerpoint/2010/main" val="286427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650" y="528637"/>
            <a:ext cx="4705350" cy="5881688"/>
          </a:xfrm>
          <a:prstGeom prst="rect">
            <a:avLst/>
          </a:prstGeom>
        </p:spPr>
      </p:pic>
      <p:sp>
        <p:nvSpPr>
          <p:cNvPr id="6" name="Rectángulo 5"/>
          <p:cNvSpPr/>
          <p:nvPr/>
        </p:nvSpPr>
        <p:spPr>
          <a:xfrm>
            <a:off x="1" y="528637"/>
            <a:ext cx="7486650" cy="5881688"/>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p:cNvSpPr txBox="1"/>
          <p:nvPr/>
        </p:nvSpPr>
        <p:spPr>
          <a:xfrm>
            <a:off x="520968" y="1214229"/>
            <a:ext cx="6444716" cy="523220"/>
          </a:xfrm>
          <a:prstGeom prst="rect">
            <a:avLst/>
          </a:prstGeom>
          <a:noFill/>
        </p:spPr>
        <p:txBody>
          <a:bodyPr wrap="square" rtlCol="0">
            <a:spAutoFit/>
          </a:bodyPr>
          <a:lstStyle/>
          <a:p>
            <a:pPr algn="ctr"/>
            <a:r>
              <a:rPr lang="es-ES" sz="2800" dirty="0">
                <a:solidFill>
                  <a:schemeClr val="bg1"/>
                </a:solidFill>
                <a:latin typeface="Times New Roman" panose="02020603050405020304" pitchFamily="18" charset="0"/>
                <a:cs typeface="Times New Roman" panose="02020603050405020304" pitchFamily="18" charset="0"/>
              </a:rPr>
              <a:t>FORMULACIÓN DE OBJETIVOS</a:t>
            </a:r>
            <a:endParaRPr lang="es-PE" sz="2800" dirty="0">
              <a:solidFill>
                <a:schemeClr val="bg1"/>
              </a:solidFill>
              <a:latin typeface="Times New Roman" panose="02020603050405020304" pitchFamily="18" charset="0"/>
              <a:cs typeface="Times New Roman" panose="02020603050405020304" pitchFamily="18" charset="0"/>
            </a:endParaRPr>
          </a:p>
        </p:txBody>
      </p:sp>
      <p:sp>
        <p:nvSpPr>
          <p:cNvPr id="3" name="CuadroTexto 2"/>
          <p:cNvSpPr txBox="1"/>
          <p:nvPr/>
        </p:nvSpPr>
        <p:spPr>
          <a:xfrm>
            <a:off x="2428875" y="2600325"/>
            <a:ext cx="3800475" cy="707886"/>
          </a:xfrm>
          <a:prstGeom prst="rect">
            <a:avLst/>
          </a:prstGeom>
          <a:noFill/>
        </p:spPr>
        <p:txBody>
          <a:bodyPr wrap="square" rtlCol="0">
            <a:spAutoFit/>
          </a:bodyPr>
          <a:lstStyle/>
          <a:p>
            <a:r>
              <a:rPr lang="es-ES" sz="4000" dirty="0">
                <a:solidFill>
                  <a:srgbClr val="FBF914"/>
                </a:solidFill>
                <a:latin typeface="Brush Script MT" panose="03060802040406070304" pitchFamily="66" charset="0"/>
              </a:rPr>
              <a:t>Objetivo general</a:t>
            </a:r>
            <a:endParaRPr lang="es-PE" sz="4000" dirty="0">
              <a:solidFill>
                <a:srgbClr val="FBF914"/>
              </a:solidFill>
              <a:latin typeface="Brush Script MT" panose="03060802040406070304" pitchFamily="66" charset="0"/>
            </a:endParaRPr>
          </a:p>
        </p:txBody>
      </p:sp>
      <p:sp>
        <p:nvSpPr>
          <p:cNvPr id="8" name="Rectángulo 7"/>
          <p:cNvSpPr/>
          <p:nvPr/>
        </p:nvSpPr>
        <p:spPr>
          <a:xfrm>
            <a:off x="869684" y="3469481"/>
            <a:ext cx="6096000" cy="1317092"/>
          </a:xfrm>
          <a:prstGeom prst="rect">
            <a:avLst/>
          </a:prstGeom>
        </p:spPr>
        <p:txBody>
          <a:bodyPr>
            <a:spAutoFit/>
          </a:bodyPr>
          <a:lstStyle/>
          <a:p>
            <a:pPr indent="457200" algn="ctr">
              <a:lnSpc>
                <a:spcPct val="200000"/>
              </a:lnSpc>
              <a:spcAft>
                <a:spcPts val="0"/>
              </a:spcAft>
            </a:pPr>
            <a:r>
              <a:rPr lang="es-ES" sz="1400"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Realizar una propuesta para la implementación de un sistema de Business Intelligence en las futuras operaciones del área de ventas de Steff Salón para optimizar la toma de decisiones.</a:t>
            </a:r>
            <a:endParaRPr lang="es-PE" sz="1200" dirty="0">
              <a:solidFill>
                <a:schemeClr val="bg1"/>
              </a:solidFill>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780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1"/>
            <a:ext cx="12192000" cy="3781426"/>
          </a:xfrm>
          <a:prstGeom prst="rect">
            <a:avLst/>
          </a:prstGeom>
          <a:solidFill>
            <a:srgbClr val="273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p:cNvSpPr txBox="1"/>
          <p:nvPr/>
        </p:nvSpPr>
        <p:spPr>
          <a:xfrm>
            <a:off x="873918" y="905172"/>
            <a:ext cx="6310313" cy="923330"/>
          </a:xfrm>
          <a:prstGeom prst="rect">
            <a:avLst/>
          </a:prstGeom>
          <a:noFill/>
        </p:spPr>
        <p:txBody>
          <a:bodyPr wrap="square" rtlCol="0">
            <a:spAutoFit/>
          </a:bodyPr>
          <a:lstStyle/>
          <a:p>
            <a:r>
              <a:rPr lang="es-ES" sz="5400" dirty="0">
                <a:solidFill>
                  <a:srgbClr val="FBF914"/>
                </a:solidFill>
                <a:latin typeface="Brush Script MT" panose="03060802040406070304" pitchFamily="66" charset="0"/>
              </a:rPr>
              <a:t>Objetivos específicos</a:t>
            </a:r>
            <a:endParaRPr lang="es-PE" sz="5400" dirty="0">
              <a:solidFill>
                <a:srgbClr val="FBF914"/>
              </a:solidFill>
              <a:latin typeface="Brush Script MT" panose="03060802040406070304" pitchFamily="66" charset="0"/>
            </a:endParaRPr>
          </a:p>
        </p:txBody>
      </p:sp>
      <p:sp>
        <p:nvSpPr>
          <p:cNvPr id="4" name="Elipse 3"/>
          <p:cNvSpPr/>
          <p:nvPr/>
        </p:nvSpPr>
        <p:spPr>
          <a:xfrm>
            <a:off x="381000" y="3290888"/>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Analizar la situación actual en base a la gestión estratégica.</a:t>
            </a:r>
            <a:endParaRPr lang="es-PE" sz="1400" dirty="0">
              <a:latin typeface="Century Gothic" panose="020B0502020202020204" pitchFamily="34" charset="0"/>
            </a:endParaRPr>
          </a:p>
        </p:txBody>
      </p:sp>
      <p:sp>
        <p:nvSpPr>
          <p:cNvPr id="14" name="Elipse 13"/>
          <p:cNvSpPr/>
          <p:nvPr/>
        </p:nvSpPr>
        <p:spPr>
          <a:xfrm>
            <a:off x="9544050" y="2733675"/>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Crear un cuadro analítico con los productos y servicios</a:t>
            </a:r>
            <a:endParaRPr lang="es-PE" sz="1400" dirty="0">
              <a:latin typeface="Century Gothic" panose="020B0502020202020204" pitchFamily="34" charset="0"/>
            </a:endParaRPr>
          </a:p>
        </p:txBody>
      </p:sp>
      <p:sp>
        <p:nvSpPr>
          <p:cNvPr id="15" name="Elipse 14"/>
          <p:cNvSpPr/>
          <p:nvPr/>
        </p:nvSpPr>
        <p:spPr>
          <a:xfrm>
            <a:off x="6643687" y="3290888"/>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Identificar los indicadores</a:t>
            </a:r>
            <a:endParaRPr lang="es-PE" sz="1400" dirty="0">
              <a:latin typeface="Century Gothic" panose="020B0502020202020204" pitchFamily="34" charset="0"/>
            </a:endParaRPr>
          </a:p>
        </p:txBody>
      </p:sp>
      <p:sp>
        <p:nvSpPr>
          <p:cNvPr id="16" name="Elipse 15"/>
          <p:cNvSpPr/>
          <p:nvPr/>
        </p:nvSpPr>
        <p:spPr>
          <a:xfrm>
            <a:off x="3495675" y="2733675"/>
            <a:ext cx="2400300" cy="2400300"/>
          </a:xfrm>
          <a:prstGeom prst="ellipse">
            <a:avLst/>
          </a:prstGeom>
          <a:solidFill>
            <a:srgbClr val="273B4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latin typeface="Century Gothic" panose="020B0502020202020204" pitchFamily="34" charset="0"/>
              </a:rPr>
              <a:t>Identificar los indicadores</a:t>
            </a:r>
            <a:endParaRPr lang="es-PE" sz="1400" dirty="0">
              <a:latin typeface="Century Gothic" panose="020B0502020202020204" pitchFamily="34" charset="0"/>
            </a:endParaRPr>
          </a:p>
        </p:txBody>
      </p:sp>
    </p:spTree>
    <p:extLst>
      <p:ext uri="{BB962C8B-B14F-4D97-AF65-F5344CB8AC3E}">
        <p14:creationId xmlns:p14="http://schemas.microsoft.com/office/powerpoint/2010/main" val="34918164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603</Words>
  <Application>Microsoft Office PowerPoint</Application>
  <PresentationFormat>Panorámica</PresentationFormat>
  <Paragraphs>131</Paragraphs>
  <Slides>26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Billion Dreams</vt:lpstr>
      <vt:lpstr>Brush Script MT</vt:lpstr>
      <vt:lpstr>Calibri</vt:lpstr>
      <vt:lpstr>Calibri Light</vt:lpstr>
      <vt:lpstr>Century Gothic</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ROLANDO</dc:creator>
  <cp:lastModifiedBy>real.wroby97@gmail.com</cp:lastModifiedBy>
  <cp:revision>47</cp:revision>
  <dcterms:created xsi:type="dcterms:W3CDTF">2022-02-15T15:53:20Z</dcterms:created>
  <dcterms:modified xsi:type="dcterms:W3CDTF">2022-02-17T01:22:49Z</dcterms:modified>
</cp:coreProperties>
</file>