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7" r:id="rId1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1E9E-2BD3-40E3-99A7-443AF8846678}" type="datetimeFigureOut">
              <a:rPr lang="es-EC" smtClean="0"/>
              <a:t>25/10/2018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DD65-21AF-42BE-B01F-01FA2F329F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1283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1E9E-2BD3-40E3-99A7-443AF8846678}" type="datetimeFigureOut">
              <a:rPr lang="es-EC" smtClean="0"/>
              <a:t>25/10/2018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DD65-21AF-42BE-B01F-01FA2F329F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2639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1E9E-2BD3-40E3-99A7-443AF8846678}" type="datetimeFigureOut">
              <a:rPr lang="es-EC" smtClean="0"/>
              <a:t>25/10/2018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DD65-21AF-42BE-B01F-01FA2F329FD0}" type="slidenum">
              <a:rPr lang="es-EC" smtClean="0"/>
              <a:t>‹Nº›</a:t>
            </a:fld>
            <a:endParaRPr lang="es-EC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110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1E9E-2BD3-40E3-99A7-443AF8846678}" type="datetimeFigureOut">
              <a:rPr lang="es-EC" smtClean="0"/>
              <a:t>25/10/2018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DD65-21AF-42BE-B01F-01FA2F329F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3214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1E9E-2BD3-40E3-99A7-443AF8846678}" type="datetimeFigureOut">
              <a:rPr lang="es-EC" smtClean="0"/>
              <a:t>25/10/2018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DD65-21AF-42BE-B01F-01FA2F329FD0}" type="slidenum">
              <a:rPr lang="es-EC" smtClean="0"/>
              <a:t>‹Nº›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647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1E9E-2BD3-40E3-99A7-443AF8846678}" type="datetimeFigureOut">
              <a:rPr lang="es-EC" smtClean="0"/>
              <a:t>25/10/2018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DD65-21AF-42BE-B01F-01FA2F329F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84881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1E9E-2BD3-40E3-99A7-443AF8846678}" type="datetimeFigureOut">
              <a:rPr lang="es-EC" smtClean="0"/>
              <a:t>25/10/2018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DD65-21AF-42BE-B01F-01FA2F329F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99626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1E9E-2BD3-40E3-99A7-443AF8846678}" type="datetimeFigureOut">
              <a:rPr lang="es-EC" smtClean="0"/>
              <a:t>25/10/2018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DD65-21AF-42BE-B01F-01FA2F329F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7981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1E9E-2BD3-40E3-99A7-443AF8846678}" type="datetimeFigureOut">
              <a:rPr lang="es-EC" smtClean="0"/>
              <a:t>25/10/2018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DD65-21AF-42BE-B01F-01FA2F329F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291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1E9E-2BD3-40E3-99A7-443AF8846678}" type="datetimeFigureOut">
              <a:rPr lang="es-EC" smtClean="0"/>
              <a:t>25/10/2018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DD65-21AF-42BE-B01F-01FA2F329F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4580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1E9E-2BD3-40E3-99A7-443AF8846678}" type="datetimeFigureOut">
              <a:rPr lang="es-EC" smtClean="0"/>
              <a:t>25/10/2018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DD65-21AF-42BE-B01F-01FA2F329F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874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1E9E-2BD3-40E3-99A7-443AF8846678}" type="datetimeFigureOut">
              <a:rPr lang="es-EC" smtClean="0"/>
              <a:t>25/10/2018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DD65-21AF-42BE-B01F-01FA2F329F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807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1E9E-2BD3-40E3-99A7-443AF8846678}" type="datetimeFigureOut">
              <a:rPr lang="es-EC" smtClean="0"/>
              <a:t>25/10/2018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DD65-21AF-42BE-B01F-01FA2F329F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137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1E9E-2BD3-40E3-99A7-443AF8846678}" type="datetimeFigureOut">
              <a:rPr lang="es-EC" smtClean="0"/>
              <a:t>25/10/2018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DD65-21AF-42BE-B01F-01FA2F329F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5601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1E9E-2BD3-40E3-99A7-443AF8846678}" type="datetimeFigureOut">
              <a:rPr lang="es-EC" smtClean="0"/>
              <a:t>25/10/2018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DD65-21AF-42BE-B01F-01FA2F329F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374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1E9E-2BD3-40E3-99A7-443AF8846678}" type="datetimeFigureOut">
              <a:rPr lang="es-EC" smtClean="0"/>
              <a:t>25/10/2018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DD65-21AF-42BE-B01F-01FA2F329F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0067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B1E9E-2BD3-40E3-99A7-443AF8846678}" type="datetimeFigureOut">
              <a:rPr lang="es-EC" smtClean="0"/>
              <a:t>25/10/2018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D5DD65-21AF-42BE-B01F-01FA2F329FD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3883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1155" y="-252664"/>
            <a:ext cx="9605213" cy="2387600"/>
          </a:xfrm>
        </p:spPr>
        <p:txBody>
          <a:bodyPr/>
          <a:lstStyle/>
          <a:p>
            <a:pPr algn="ctr"/>
            <a:r>
              <a:rPr lang="es-EC" dirty="0" smtClean="0"/>
              <a:t>ESCUELA SUPERIOR POLITÉCNICA DE CHIMBORAZO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1155" y="2775485"/>
            <a:ext cx="5231392" cy="1096899"/>
          </a:xfrm>
        </p:spPr>
        <p:txBody>
          <a:bodyPr>
            <a:normAutofit/>
          </a:bodyPr>
          <a:lstStyle/>
          <a:p>
            <a:r>
              <a:rPr lang="es-EC" sz="4400" dirty="0" smtClean="0"/>
              <a:t>BASE DE DATOS WEB</a:t>
            </a:r>
            <a:endParaRPr lang="es-EC" sz="4400" dirty="0"/>
          </a:p>
        </p:txBody>
      </p:sp>
      <p:pic>
        <p:nvPicPr>
          <p:cNvPr id="1026" name="Picture 2" descr="Resultado de imagen para base de datos we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038" y="2995864"/>
            <a:ext cx="2850352" cy="368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62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xmlns="" id="{7868190C-1B48-4215-ABA6-AB1A431AE87F}"/>
              </a:ext>
            </a:extLst>
          </p:cNvPr>
          <p:cNvSpPr/>
          <p:nvPr/>
        </p:nvSpPr>
        <p:spPr>
          <a:xfrm>
            <a:off x="150829" y="235670"/>
            <a:ext cx="4845377" cy="14988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2800" b="1" dirty="0"/>
              <a:t>Características de Base de Datos en la Web</a:t>
            </a:r>
            <a:endParaRPr lang="es-ES" sz="2800" dirty="0"/>
          </a:p>
          <a:p>
            <a:pPr algn="ctr"/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734EBC70-12E1-4D9B-87BA-CE88335D67D2}"/>
              </a:ext>
            </a:extLst>
          </p:cNvPr>
          <p:cNvSpPr/>
          <p:nvPr/>
        </p:nvSpPr>
        <p:spPr>
          <a:xfrm>
            <a:off x="8116476" y="235670"/>
            <a:ext cx="4018961" cy="9992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C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Ordena la información en campos y registros.</a:t>
            </a:r>
            <a:endParaRPr lang="es-E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ES" b="1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681475F9-5D47-4F80-B1F5-65C5C3B3F18B}"/>
              </a:ext>
            </a:extLst>
          </p:cNvPr>
          <p:cNvSpPr/>
          <p:nvPr/>
        </p:nvSpPr>
        <p:spPr>
          <a:xfrm>
            <a:off x="6372519" y="4130511"/>
            <a:ext cx="4685121" cy="9992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C" b="1" dirty="0"/>
              <a:t>Conexión desde otros sistemas a través de WebServices.</a:t>
            </a:r>
            <a:endParaRPr lang="es-ES" b="1" dirty="0"/>
          </a:p>
          <a:p>
            <a:pPr algn="ctr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BD583936-5D3F-4512-AEE3-2FB6042CB18D}"/>
              </a:ext>
            </a:extLst>
          </p:cNvPr>
          <p:cNvSpPr/>
          <p:nvPr/>
        </p:nvSpPr>
        <p:spPr>
          <a:xfrm>
            <a:off x="1263192" y="4130511"/>
            <a:ext cx="4543718" cy="9992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C" b="1" dirty="0"/>
              <a:t>Crea grupos de visualización para restringir la vista y la edición de campos específicos de una base de datos.</a:t>
            </a:r>
            <a:endParaRPr lang="es-ES" b="1" dirty="0"/>
          </a:p>
          <a:p>
            <a:pPr algn="ctr"/>
            <a:endParaRPr lang="es-ES" b="1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C574A8E0-81EA-41AD-A704-6D4503877432}"/>
              </a:ext>
            </a:extLst>
          </p:cNvPr>
          <p:cNvSpPr/>
          <p:nvPr/>
        </p:nvSpPr>
        <p:spPr>
          <a:xfrm>
            <a:off x="1" y="2550343"/>
            <a:ext cx="4543718" cy="9992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C" b="1" dirty="0"/>
              <a:t>Importa y exporta información desde y hacia otros programas.</a:t>
            </a:r>
            <a:endParaRPr lang="es-ES" b="1" dirty="0"/>
          </a:p>
          <a:p>
            <a:pPr algn="ctr"/>
            <a:endParaRPr lang="es-ES" b="1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B4DEB7B4-EC49-4180-A12A-F8FAEFB21E3E}"/>
              </a:ext>
            </a:extLst>
          </p:cNvPr>
          <p:cNvSpPr/>
          <p:nvPr/>
        </p:nvSpPr>
        <p:spPr>
          <a:xfrm>
            <a:off x="8041060" y="1509074"/>
            <a:ext cx="4075524" cy="9992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C" b="1" dirty="0"/>
              <a:t>Tiene la capacidad de hacer segmentaciones de la base de datos.</a:t>
            </a:r>
            <a:endParaRPr lang="es-ES" b="1" dirty="0"/>
          </a:p>
          <a:p>
            <a:pPr algn="ctr"/>
            <a:endParaRPr lang="es-ES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F20EF553-EAAF-4CC7-AF71-78CB0E520654}"/>
              </a:ext>
            </a:extLst>
          </p:cNvPr>
          <p:cNvSpPr/>
          <p:nvPr/>
        </p:nvSpPr>
        <p:spPr>
          <a:xfrm>
            <a:off x="7805384" y="2743200"/>
            <a:ext cx="4075524" cy="9992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C" b="1" dirty="0"/>
              <a:t>Tiene indicadores gráficos que hacen más fácil el análisis de la data.</a:t>
            </a:r>
            <a:endParaRPr lang="es-ES" b="1" dirty="0"/>
          </a:p>
          <a:p>
            <a:pPr algn="ctr"/>
            <a:endParaRPr lang="es-ES" b="1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xmlns="" id="{3B354505-76DC-447C-AB26-7EC96382E1B2}"/>
              </a:ext>
            </a:extLst>
          </p:cNvPr>
          <p:cNvSpPr/>
          <p:nvPr/>
        </p:nvSpPr>
        <p:spPr>
          <a:xfrm>
            <a:off x="5825766" y="593888"/>
            <a:ext cx="1971965" cy="386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xmlns="" id="{476D5DE3-AD29-4437-9EF0-90B8F68308BC}"/>
              </a:ext>
            </a:extLst>
          </p:cNvPr>
          <p:cNvSpPr/>
          <p:nvPr/>
        </p:nvSpPr>
        <p:spPr>
          <a:xfrm rot="1215262">
            <a:off x="5713080" y="1373859"/>
            <a:ext cx="2060859" cy="30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xmlns="" id="{9AD7C4A2-9603-4773-8C9F-4B2701C49E05}"/>
              </a:ext>
            </a:extLst>
          </p:cNvPr>
          <p:cNvSpPr/>
          <p:nvPr/>
        </p:nvSpPr>
        <p:spPr>
          <a:xfrm rot="1808159">
            <a:off x="5525912" y="2034881"/>
            <a:ext cx="2060859" cy="30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xmlns="" id="{5563E854-7CFF-4DD9-8900-F3715C755EB1}"/>
              </a:ext>
            </a:extLst>
          </p:cNvPr>
          <p:cNvSpPr/>
          <p:nvPr/>
        </p:nvSpPr>
        <p:spPr>
          <a:xfrm rot="2979842">
            <a:off x="4836778" y="2558212"/>
            <a:ext cx="2060859" cy="30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xmlns="" id="{11893614-D965-4781-8B0A-2A3C7C249417}"/>
              </a:ext>
            </a:extLst>
          </p:cNvPr>
          <p:cNvSpPr/>
          <p:nvPr/>
        </p:nvSpPr>
        <p:spPr>
          <a:xfrm rot="4739446">
            <a:off x="3973787" y="2896931"/>
            <a:ext cx="2060859" cy="30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xmlns="" id="{510E1821-72DC-4432-8791-CFA7D309E5F4}"/>
              </a:ext>
            </a:extLst>
          </p:cNvPr>
          <p:cNvSpPr/>
          <p:nvPr/>
        </p:nvSpPr>
        <p:spPr>
          <a:xfrm rot="5400000">
            <a:off x="2320480" y="2018643"/>
            <a:ext cx="784740" cy="278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16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xmlns="" id="{45F5287B-D56A-480A-A0AC-EA4F3FDB92E7}"/>
              </a:ext>
            </a:extLst>
          </p:cNvPr>
          <p:cNvSpPr/>
          <p:nvPr/>
        </p:nvSpPr>
        <p:spPr>
          <a:xfrm>
            <a:off x="3812688" y="1175056"/>
            <a:ext cx="4534293" cy="12066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2400" b="1" dirty="0"/>
              <a:t>Aplicaciones de Base de Datos en la Web</a:t>
            </a:r>
            <a:endParaRPr lang="es-ES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E2988633-4744-40B5-AA25-751A3F23E09E}"/>
              </a:ext>
            </a:extLst>
          </p:cNvPr>
          <p:cNvSpPr/>
          <p:nvPr/>
        </p:nvSpPr>
        <p:spPr>
          <a:xfrm>
            <a:off x="213700" y="3221942"/>
            <a:ext cx="2738115" cy="665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b="1" dirty="0"/>
              <a:t>Comercio electrónico.</a:t>
            </a:r>
            <a:endParaRPr lang="es-ES" b="1" dirty="0"/>
          </a:p>
          <a:p>
            <a:pPr algn="ctr"/>
            <a:endParaRPr lang="es-ES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4BF0BBF3-9AD1-42BF-B078-909820D6B84F}"/>
              </a:ext>
            </a:extLst>
          </p:cNvPr>
          <p:cNvSpPr/>
          <p:nvPr/>
        </p:nvSpPr>
        <p:spPr>
          <a:xfrm>
            <a:off x="4674309" y="4981074"/>
            <a:ext cx="2952988" cy="775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b="1" dirty="0"/>
              <a:t>Distribución </a:t>
            </a:r>
            <a:r>
              <a:rPr lang="es-EC" b="1" dirty="0" smtClean="0"/>
              <a:t>multimedia</a:t>
            </a:r>
            <a:endParaRPr lang="es-ES" b="1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6ADDBFEB-2761-4CF3-9913-9F8871E024CD}"/>
              </a:ext>
            </a:extLst>
          </p:cNvPr>
          <p:cNvSpPr/>
          <p:nvPr/>
        </p:nvSpPr>
        <p:spPr>
          <a:xfrm>
            <a:off x="1898921" y="4981074"/>
            <a:ext cx="2416611" cy="1069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b="1" dirty="0"/>
              <a:t>Servicios financieros.</a:t>
            </a:r>
            <a:endParaRPr lang="es-ES" b="1" dirty="0"/>
          </a:p>
          <a:p>
            <a:pPr algn="ctr"/>
            <a:endParaRPr lang="es-ES" b="1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8BCCEDCD-8C93-4ED2-A473-C6178221D847}"/>
              </a:ext>
            </a:extLst>
          </p:cNvPr>
          <p:cNvSpPr/>
          <p:nvPr/>
        </p:nvSpPr>
        <p:spPr>
          <a:xfrm>
            <a:off x="8346981" y="4981074"/>
            <a:ext cx="2780907" cy="967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C" b="1" dirty="0"/>
              <a:t>Bases de datos compartidas (intranets)</a:t>
            </a:r>
            <a:endParaRPr lang="es-ES" b="1" dirty="0"/>
          </a:p>
          <a:p>
            <a:pPr algn="just"/>
            <a:endParaRPr lang="es-ES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9E0CF019-2514-40D6-A669-7465585844A7}"/>
              </a:ext>
            </a:extLst>
          </p:cNvPr>
          <p:cNvSpPr/>
          <p:nvPr/>
        </p:nvSpPr>
        <p:spPr>
          <a:xfrm>
            <a:off x="8990773" y="3171324"/>
            <a:ext cx="2780907" cy="964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b="1" dirty="0"/>
              <a:t>Seguimiento de visitantes. </a:t>
            </a:r>
            <a:endParaRPr lang="es-ES" b="1" dirty="0"/>
          </a:p>
        </p:txBody>
      </p:sp>
      <p:pic>
        <p:nvPicPr>
          <p:cNvPr id="12" name="Picture 2" descr="Resultado de imagen para base de datos en la web">
            <a:extLst>
              <a:ext uri="{FF2B5EF4-FFF2-40B4-BE49-F238E27FC236}">
                <a16:creationId xmlns:a16="http://schemas.microsoft.com/office/drawing/2014/main" xmlns="" id="{C8572836-5CFB-40BB-BE53-37C1B5B4B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15" y="240234"/>
            <a:ext cx="1569375" cy="15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xmlns="" id="{A66296FC-55D1-4C25-95E0-0A53EF6EAB34}"/>
              </a:ext>
            </a:extLst>
          </p:cNvPr>
          <p:cNvSpPr/>
          <p:nvPr/>
        </p:nvSpPr>
        <p:spPr>
          <a:xfrm>
            <a:off x="5738720" y="3221942"/>
            <a:ext cx="386499" cy="1753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xmlns="" id="{CC6F32BB-AC03-486D-8250-7B0A05932784}"/>
              </a:ext>
            </a:extLst>
          </p:cNvPr>
          <p:cNvSpPr/>
          <p:nvPr/>
        </p:nvSpPr>
        <p:spPr>
          <a:xfrm rot="3218471">
            <a:off x="2150737" y="1977346"/>
            <a:ext cx="381107" cy="1174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xmlns="" id="{9FEAB8BD-2FA5-4139-9E5C-F2D2CEDD6299}"/>
              </a:ext>
            </a:extLst>
          </p:cNvPr>
          <p:cNvSpPr/>
          <p:nvPr/>
        </p:nvSpPr>
        <p:spPr>
          <a:xfrm rot="1946153">
            <a:off x="3011253" y="3289919"/>
            <a:ext cx="385982" cy="1721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/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xmlns="" id="{6BD18C5C-1A37-44C0-9830-F4B65BF663CA}"/>
              </a:ext>
            </a:extLst>
          </p:cNvPr>
          <p:cNvSpPr/>
          <p:nvPr/>
        </p:nvSpPr>
        <p:spPr>
          <a:xfrm rot="19791618">
            <a:off x="8498717" y="3307221"/>
            <a:ext cx="385982" cy="1721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xmlns="" id="{B471E301-230F-4228-9C57-0DF6565FFF49}"/>
              </a:ext>
            </a:extLst>
          </p:cNvPr>
          <p:cNvSpPr/>
          <p:nvPr/>
        </p:nvSpPr>
        <p:spPr>
          <a:xfrm rot="18514546">
            <a:off x="9190495" y="1997240"/>
            <a:ext cx="381107" cy="1174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/>
          </a:p>
        </p:txBody>
      </p:sp>
    </p:spTree>
    <p:extLst>
      <p:ext uri="{BB962C8B-B14F-4D97-AF65-F5344CB8AC3E}">
        <p14:creationId xmlns:p14="http://schemas.microsoft.com/office/powerpoint/2010/main" val="96968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C4FF7EC-2309-4961-9600-20E1E1EE9744}"/>
              </a:ext>
            </a:extLst>
          </p:cNvPr>
          <p:cNvSpPr/>
          <p:nvPr/>
        </p:nvSpPr>
        <p:spPr>
          <a:xfrm>
            <a:off x="403616" y="355986"/>
            <a:ext cx="8861196" cy="75414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2000" b="1" dirty="0"/>
              <a:t>Técnicas de copia de seguridad que utilizan las Bases de Datos en la Web</a:t>
            </a:r>
            <a:endParaRPr lang="es-ES" sz="2000" b="1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xmlns="" id="{4343131D-EAD9-4B99-B6AB-55C60AA4ABA8}"/>
              </a:ext>
            </a:extLst>
          </p:cNvPr>
          <p:cNvSpPr/>
          <p:nvPr/>
        </p:nvSpPr>
        <p:spPr>
          <a:xfrm>
            <a:off x="1635382" y="1265674"/>
            <a:ext cx="7629429" cy="14768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EC" b="1" dirty="0"/>
              <a:t>Copia de seguridad sin conexión (en frío):</a:t>
            </a:r>
            <a:endParaRPr lang="es-ES" dirty="0"/>
          </a:p>
          <a:p>
            <a:pPr algn="just"/>
            <a:r>
              <a:rPr lang="es-EC" dirty="0"/>
              <a:t>La base de datos se cierra limpiamente y se pone fuera de conexión. Los datos dejan de estar disponibles desde el momento en que la base de datos comienza a cerrarse hasta que se pone de nuevo en conexión.</a:t>
            </a:r>
            <a:endParaRPr lang="es-ES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xmlns="" id="{6647B7E4-56EF-43D2-9622-BF3199A4E14E}"/>
              </a:ext>
            </a:extLst>
          </p:cNvPr>
          <p:cNvSpPr/>
          <p:nvPr/>
        </p:nvSpPr>
        <p:spPr>
          <a:xfrm>
            <a:off x="1635382" y="4594901"/>
            <a:ext cx="7629429" cy="15491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s-EC" b="1" dirty="0"/>
              <a:t>Copia de seguridad en conexión activa:</a:t>
            </a:r>
            <a:endParaRPr lang="es-ES" dirty="0"/>
          </a:p>
          <a:p>
            <a:pPr algn="just"/>
            <a:r>
              <a:rPr lang="es-EC" dirty="0"/>
              <a:t>La base de datos está en conexión y se usa activamente. La copia de seguridad se ejecuta durante el procesamiento normal de transacciones. No se requiere ninguna pausa para la copia de seguridad.</a:t>
            </a:r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xmlns="" id="{2592C642-276F-48AB-BBFC-435272344AAA}"/>
              </a:ext>
            </a:extLst>
          </p:cNvPr>
          <p:cNvSpPr/>
          <p:nvPr/>
        </p:nvSpPr>
        <p:spPr>
          <a:xfrm>
            <a:off x="1635382" y="2882370"/>
            <a:ext cx="7629429" cy="15491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EC" b="1" dirty="0"/>
              <a:t>Copia de seguridad en conexión (en caliente):</a:t>
            </a:r>
            <a:endParaRPr lang="es-ES" dirty="0"/>
          </a:p>
          <a:p>
            <a:pPr algn="just"/>
            <a:r>
              <a:rPr lang="es-EC" dirty="0"/>
              <a:t>El sistema de administración de la base de datos se está ejecutando y la base de datos está en conexión. Sin embargo, no se está teniendo acceso a la base de datos propiamente dicha y, por lo tanto, no está disponible para que la usen las aplicaciones durante la copia de seguridad.</a:t>
            </a:r>
            <a:endParaRPr lang="es-ES" dirty="0"/>
          </a:p>
        </p:txBody>
      </p:sp>
      <p:sp>
        <p:nvSpPr>
          <p:cNvPr id="6" name="Flecha: doblada hacia arriba 5">
            <a:extLst>
              <a:ext uri="{FF2B5EF4-FFF2-40B4-BE49-F238E27FC236}">
                <a16:creationId xmlns:a16="http://schemas.microsoft.com/office/drawing/2014/main" xmlns="" id="{6C06705A-2766-4FC1-9BF8-AD27E353702B}"/>
              </a:ext>
            </a:extLst>
          </p:cNvPr>
          <p:cNvSpPr/>
          <p:nvPr/>
        </p:nvSpPr>
        <p:spPr>
          <a:xfrm rot="5400000">
            <a:off x="543445" y="1447922"/>
            <a:ext cx="904973" cy="99924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Flecha: doblada hacia arriba 6">
            <a:extLst>
              <a:ext uri="{FF2B5EF4-FFF2-40B4-BE49-F238E27FC236}">
                <a16:creationId xmlns:a16="http://schemas.microsoft.com/office/drawing/2014/main" xmlns="" id="{CBB1BDD5-C51F-4A52-A267-9B3015CC4AEF}"/>
              </a:ext>
            </a:extLst>
          </p:cNvPr>
          <p:cNvSpPr/>
          <p:nvPr/>
        </p:nvSpPr>
        <p:spPr>
          <a:xfrm rot="5400000">
            <a:off x="517519" y="3049695"/>
            <a:ext cx="904973" cy="99924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xmlns="" id="{723F58D1-3421-4404-8D1F-E6524CC90A6F}"/>
              </a:ext>
            </a:extLst>
          </p:cNvPr>
          <p:cNvSpPr/>
          <p:nvPr/>
        </p:nvSpPr>
        <p:spPr>
          <a:xfrm rot="5400000">
            <a:off x="450750" y="4869851"/>
            <a:ext cx="904973" cy="99924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790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539497-F32A-47EC-922D-ECEB4588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VENTAJAS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ABA5927-1AFF-4E7F-AEF9-A6A785C6A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Permite acceder a bases de datos desde cualquier parte del mundo.</a:t>
            </a:r>
          </a:p>
          <a:p>
            <a:r>
              <a:rPr lang="es-ES" dirty="0"/>
              <a:t>Facilitando cargas administrativas.</a:t>
            </a:r>
          </a:p>
          <a:p>
            <a:r>
              <a:rPr lang="es-EC" dirty="0"/>
              <a:t>Presenta la información reduciendo costo y almacenamiento de la información y aumentando la rapidez de difusión de la misma.</a:t>
            </a:r>
          </a:p>
          <a:p>
            <a:r>
              <a:rPr lang="es-EC" dirty="0"/>
              <a:t>A través de la red se tiene un manejo dinámico y una gran flexibilidad de los datos.</a:t>
            </a:r>
          </a:p>
          <a:p>
            <a:r>
              <a:rPr lang="es-EC" dirty="0"/>
              <a:t>Otra ventaja de utilizar la Web es que no hay restricciones en el Sistema Operativo que se debe usar.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737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70A044-0674-4DF0-9632-2065C04A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Desventajas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7D5C87C-C8F6-4B4D-B87E-8FC45977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 La privacidad es una gran desventaja ya que se pueden exponer los datos a los proveedores que muchas veces no son confiables.</a:t>
            </a:r>
            <a:endParaRPr lang="es-ES" dirty="0"/>
          </a:p>
          <a:p>
            <a:r>
              <a:rPr lang="es-EC" dirty="0"/>
              <a:t>La disponibilidad solo puede ser manejada por parte del proveedor por lo que si ocurre una falla el cliente solo podrá esperar a que se solucione. </a:t>
            </a:r>
            <a:endParaRPr lang="es-ES" dirty="0"/>
          </a:p>
          <a:p>
            <a:r>
              <a:rPr lang="es-EC" dirty="0"/>
              <a:t>Ahora se vuelve una dependencia ya que el cliente necesita de la funcionalidad del proveedor y de su conexión a internet.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2182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462F8F-0E0A-45C5-9911-200342EB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Recomendación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5B8C600-9816-4C74-A0FD-8D9AB61F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C" dirty="0"/>
              <a:t>Se debe restringir dentro de las Bases de Datos informaciones según autorizaciones. Los Usuarios de estas bases de datos a través de Internet se conectan a la red y abren el Navegador en la URL determinada; introducen su nombre de Usuario y clave; acceden a un menú o índice principal donde pueden navegar por las distintas partes; Pueden hacer consultas, adiciones, actualizaciones o borrados, según el grado de autorización.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517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43294" y="2667000"/>
            <a:ext cx="10295466" cy="3116580"/>
          </a:xfrm>
        </p:spPr>
        <p:txBody>
          <a:bodyPr>
            <a:normAutofit/>
          </a:bodyPr>
          <a:lstStyle/>
          <a:p>
            <a:r>
              <a:rPr lang="es-EC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GRACIAS</a:t>
            </a:r>
            <a:endParaRPr lang="es-EC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95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AA0C76-918B-4E8F-8804-B01F7D5E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C" b="1" dirty="0"/>
              <a:t>¿Que es una base de </a:t>
            </a:r>
            <a:r>
              <a:rPr lang="es-EC" b="1" dirty="0" smtClean="0"/>
              <a:t>datos WEB?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15363" name="Marcador de contenido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C" altLang="es-EC" dirty="0" smtClean="0"/>
              <a:t>Base de Datos Web es una herramienta que organiza y administra la información de forma sencilla a través de una interfaz Web.</a:t>
            </a:r>
          </a:p>
          <a:p>
            <a:endParaRPr lang="es-EC" altLang="es-EC" dirty="0" smtClean="0"/>
          </a:p>
          <a:p>
            <a:endParaRPr lang="es-EC" altLang="es-EC" dirty="0" smtClean="0"/>
          </a:p>
        </p:txBody>
      </p:sp>
    </p:spTree>
    <p:extLst>
      <p:ext uri="{BB962C8B-B14F-4D97-AF65-F5344CB8AC3E}">
        <p14:creationId xmlns:p14="http://schemas.microsoft.com/office/powerpoint/2010/main" val="85576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5EB44C-9BCA-4D12-8D30-B65165FF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C" b="1" dirty="0"/>
              <a:t>¿Para qué sirve?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9A1FCA4-EA7F-4209-B31A-FB5CF12B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>
              <a:defRPr/>
            </a:pPr>
            <a:r>
              <a:rPr lang="es-EC" dirty="0"/>
              <a:t>Para organizar la información de manera fácil y sencilla</a:t>
            </a:r>
          </a:p>
          <a:p>
            <a:pPr algn="just">
              <a:defRPr/>
            </a:pPr>
            <a:r>
              <a:rPr lang="es-EC" dirty="0"/>
              <a:t>Para mantener las bases de datos integradas a las herramientas de segmentación.</a:t>
            </a:r>
          </a:p>
          <a:p>
            <a:pPr algn="just">
              <a:defRPr/>
            </a:pPr>
            <a:r>
              <a:rPr lang="es-EC" dirty="0"/>
              <a:t>Para controlar el flujo de información que los usuarios pueden manejar.</a:t>
            </a:r>
          </a:p>
          <a:p>
            <a:pPr algn="just">
              <a:defRPr/>
            </a:pPr>
            <a:r>
              <a:rPr lang="es-EC" dirty="0"/>
              <a:t>Para generar listas o reportes que puedan ser utilizados en las estrategias comunicacionales de la empresa.</a:t>
            </a:r>
          </a:p>
          <a:p>
            <a:pPr algn="just">
              <a:defRPr/>
            </a:pPr>
            <a:r>
              <a:rPr lang="es-EC" dirty="0"/>
              <a:t>Para llevar un control de las actividades realizadas en la base de datos a través del Log de Auditoría.</a:t>
            </a:r>
          </a:p>
          <a:p>
            <a:pPr algn="just">
              <a:defRPr/>
            </a:pPr>
            <a:r>
              <a:rPr lang="es-EC" dirty="0"/>
              <a:t>Para optimizar procesos comunicacionales.</a:t>
            </a:r>
          </a:p>
          <a:p>
            <a:pPr>
              <a:defRPr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7302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D9911E-00B8-4AF7-81D1-0EE359AC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C" b="1" dirty="0"/>
              <a:t>Beneficios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4F7EA8E-3FBA-4372-8FD6-EBE6FB8B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0957"/>
            <a:ext cx="7488238" cy="3449638"/>
          </a:xfrm>
        </p:spPr>
        <p:txBody>
          <a:bodyPr rtlCol="0">
            <a:normAutofit/>
          </a:bodyPr>
          <a:lstStyle/>
          <a:p>
            <a:pPr algn="just">
              <a:defRPr/>
            </a:pPr>
            <a:r>
              <a:rPr lang="es-EC" b="1" dirty="0"/>
              <a:t>Fácil de usar:</a:t>
            </a:r>
            <a:endParaRPr lang="es-EC" dirty="0"/>
          </a:p>
          <a:p>
            <a:pPr algn="just">
              <a:defRPr/>
            </a:pPr>
            <a:r>
              <a:rPr lang="es-EC" dirty="0"/>
              <a:t>Está relacionado con lo amigable y lo intuitivo de las interfaces de la aplicación para: Realizar la carga de datos en las tablas de la base de datos; el uso de las herramientas de búsquedas y segmentación y la posibilidad de generar aplicaciones.</a:t>
            </a:r>
          </a:p>
          <a:p>
            <a:pPr algn="just">
              <a:defRPr/>
            </a:pPr>
            <a:r>
              <a:rPr lang="es-EC" b="1" dirty="0"/>
              <a:t>Configurable:</a:t>
            </a:r>
            <a:endParaRPr lang="es-EC" dirty="0"/>
          </a:p>
          <a:p>
            <a:pPr algn="just">
              <a:defRPr/>
            </a:pPr>
            <a:r>
              <a:rPr lang="es-EC" dirty="0"/>
              <a:t>La flexibilidad y facilidad para realizar las configuraciones en las bases de datos como: Crear un campo nuevo , establecer relaciones entre bases de datos y seleccionar unos tipos de datos que han sido discretizados.</a:t>
            </a:r>
          </a:p>
        </p:txBody>
      </p:sp>
    </p:spTree>
    <p:extLst>
      <p:ext uri="{BB962C8B-B14F-4D97-AF65-F5344CB8AC3E}">
        <p14:creationId xmlns:p14="http://schemas.microsoft.com/office/powerpoint/2010/main" val="137718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F353037-CB61-4BB1-8AF4-4701D39B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>
              <a:defRPr/>
            </a:pPr>
            <a:r>
              <a:rPr lang="es-EC" b="1" dirty="0"/>
              <a:t>Integrable</a:t>
            </a:r>
            <a:endParaRPr lang="es-EC" dirty="0"/>
          </a:p>
          <a:p>
            <a:pPr algn="just">
              <a:defRPr/>
            </a:pPr>
            <a:r>
              <a:rPr lang="es-EC" dirty="0"/>
              <a:t>La integración del sistema de bases de datos se puede realizar tanto con sistemas externos como con otros módulos de la herramienta, a través de servicios web que son invisibles al usuario.</a:t>
            </a:r>
          </a:p>
          <a:p>
            <a:pPr algn="just">
              <a:defRPr/>
            </a:pPr>
            <a:r>
              <a:rPr lang="es-EC" b="1" dirty="0"/>
              <a:t>Conectada</a:t>
            </a:r>
            <a:endParaRPr lang="es-EC" dirty="0"/>
          </a:p>
          <a:p>
            <a:pPr algn="just">
              <a:defRPr/>
            </a:pPr>
            <a:r>
              <a:rPr lang="es-EC" dirty="0"/>
              <a:t>El manejo de la información involucra la unicidad de registros de la Base de Datos y la posibilidad de revisión y consulta de la data en tiempo real, debido a la posibilidad de automatizar plataformas de comunicación.</a:t>
            </a:r>
          </a:p>
          <a:p>
            <a:pPr>
              <a:defRPr/>
            </a:pPr>
            <a:endParaRPr lang="es-EC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8ED9911E-00B8-4AF7-81D1-0EE359AC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es-EC" b="1" dirty="0"/>
              <a:t>Beneficios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7634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FCCA777-D585-4761-A9FA-D448429E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C" b="1" dirty="0"/>
              <a:t>¿Qué </a:t>
            </a:r>
            <a:r>
              <a:rPr lang="es-EC" b="1" dirty="0" smtClean="0"/>
              <a:t>es ASP</a:t>
            </a:r>
            <a:r>
              <a:rPr lang="es-EC" b="1" dirty="0"/>
              <a:t> y para qué sirve?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19459" name="Marcador de contenido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C" altLang="es-EC" dirty="0" smtClean="0"/>
              <a:t>Con la tecnología Active </a:t>
            </a:r>
            <a:r>
              <a:rPr lang="es-EC" altLang="es-EC" dirty="0" err="1" smtClean="0"/>
              <a:t>Service</a:t>
            </a:r>
            <a:r>
              <a:rPr lang="es-EC" altLang="es-EC" dirty="0" smtClean="0"/>
              <a:t> </a:t>
            </a:r>
            <a:r>
              <a:rPr lang="es-EC" altLang="es-EC" dirty="0" err="1" smtClean="0"/>
              <a:t>Pages</a:t>
            </a:r>
            <a:r>
              <a:rPr lang="es-EC" altLang="es-EC" dirty="0" smtClean="0"/>
              <a:t> (</a:t>
            </a:r>
            <a:r>
              <a:rPr lang="es-EC" altLang="es-EC" u="sng" dirty="0" smtClean="0"/>
              <a:t>ASP</a:t>
            </a:r>
            <a:r>
              <a:rPr lang="es-EC" altLang="es-EC" dirty="0" smtClean="0"/>
              <a:t>) se puede crear un sitio activo que cambie cada semana, cada día o cada hora si usted lo desea.  Si se tiene una bases de datos de los productos y sus </a:t>
            </a:r>
            <a:r>
              <a:rPr lang="es-EC" altLang="es-EC" u="sng" dirty="0" smtClean="0"/>
              <a:t>precios</a:t>
            </a:r>
            <a:r>
              <a:rPr lang="es-EC" altLang="es-EC" dirty="0" smtClean="0"/>
              <a:t> han cambiado solamente hay que introducir la nueva bases de datos en el </a:t>
            </a:r>
            <a:r>
              <a:rPr lang="es-EC" altLang="es-EC" u="sng" dirty="0" smtClean="0"/>
              <a:t>servidor</a:t>
            </a:r>
            <a:r>
              <a:rPr lang="es-EC" altLang="es-EC" dirty="0" smtClean="0"/>
              <a:t>, y todas sus páginas estarán actualizadas.</a:t>
            </a:r>
          </a:p>
          <a:p>
            <a:endParaRPr lang="es-EC" altLang="es-EC" dirty="0" smtClean="0"/>
          </a:p>
        </p:txBody>
      </p:sp>
    </p:spTree>
    <p:extLst>
      <p:ext uri="{BB962C8B-B14F-4D97-AF65-F5344CB8AC3E}">
        <p14:creationId xmlns:p14="http://schemas.microsoft.com/office/powerpoint/2010/main" val="20913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34012F-1577-4E8B-B6E2-9EDEDA6E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C" b="1" dirty="0"/>
              <a:t> ¿Qué es una Interfaz Web?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20483" name="Marcador de contenido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C" altLang="es-EC" dirty="0" smtClean="0"/>
              <a:t>Es aquella que contiene las especificaciones de la base de datos necesarias para traducir las solicitudes enviadas desde el cliente, a un formato que sea reconocido por dicha base, además contiene toda la información, estructura, </a:t>
            </a:r>
            <a:r>
              <a:rPr lang="es-EC" altLang="es-EC" dirty="0" smtClean="0"/>
              <a:t>variables</a:t>
            </a:r>
            <a:r>
              <a:rPr lang="es-EC" altLang="es-EC" dirty="0" smtClean="0"/>
              <a:t> y llamadas a funciones, necesarias para comunicarse con la Base de Datos.</a:t>
            </a:r>
          </a:p>
          <a:p>
            <a:endParaRPr lang="es-EC" altLang="es-EC" dirty="0" smtClean="0"/>
          </a:p>
        </p:txBody>
      </p:sp>
    </p:spTree>
    <p:extLst>
      <p:ext uri="{BB962C8B-B14F-4D97-AF65-F5344CB8AC3E}">
        <p14:creationId xmlns:p14="http://schemas.microsoft.com/office/powerpoint/2010/main" val="279031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839099-D263-4FBE-A5CB-FF8F10A2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C" b="1" dirty="0"/>
              <a:t>Arquitectura de base de datos para la web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21507" name="Marcador de contenido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C" altLang="es-EC" b="1" smtClean="0"/>
              <a:t>Navegador y Servidor,</a:t>
            </a:r>
            <a:r>
              <a:rPr lang="es-EC" altLang="es-EC" smtClean="0"/>
              <a:t> Incorpora una Base de Datos, Una típica transacción Web con base de datos. Por ejemplo una petición HTTP, listado de libros de un autor en particular.</a:t>
            </a:r>
          </a:p>
          <a:p>
            <a:endParaRPr lang="es-EC" altLang="es-EC" smtClean="0"/>
          </a:p>
        </p:txBody>
      </p:sp>
      <p:pic>
        <p:nvPicPr>
          <p:cNvPr id="21508" name="Imagen 5" descr="https://i2.wp.com/imagenes.mailxmail.com/cursos/imagenes/6/4/arquitectura-de-base-de-datos-para-la-web_22846_5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3409950"/>
            <a:ext cx="3524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87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Marcador de contenido 2"/>
          <p:cNvSpPr>
            <a:spLocks noGrp="1" noChangeArrowheads="1"/>
          </p:cNvSpPr>
          <p:nvPr>
            <p:ph idx="1"/>
          </p:nvPr>
        </p:nvSpPr>
        <p:spPr>
          <a:xfrm>
            <a:off x="645141" y="775365"/>
            <a:ext cx="8596668" cy="3880773"/>
          </a:xfrm>
        </p:spPr>
        <p:txBody>
          <a:bodyPr/>
          <a:lstStyle/>
          <a:p>
            <a:r>
              <a:rPr lang="es-EC" altLang="es-EC" b="1" smtClean="0"/>
              <a:t>Servidores Web con motor PHP</a:t>
            </a:r>
            <a:r>
              <a:rPr lang="es-EC" altLang="es-EC" smtClean="0"/>
              <a:t> están en un servidor y en otro servidor la Base de Datos MYSQL, Ideal esta disposición de servidores.</a:t>
            </a:r>
          </a:p>
          <a:p>
            <a:endParaRPr lang="es-EC" altLang="es-EC" smtClean="0"/>
          </a:p>
        </p:txBody>
      </p:sp>
      <p:pic>
        <p:nvPicPr>
          <p:cNvPr id="22531" name="Imagen 3" descr="https://i0.wp.com/imagenes.mailxmail.com/cursos/imagenes/6/4/arquitectura-de-base-de-datos-para-la-web_22846_5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96" y="1877596"/>
            <a:ext cx="33337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6939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745</Words>
  <Application>Microsoft Office PowerPoint</Application>
  <PresentationFormat>Panorámica</PresentationFormat>
  <Paragraphs>61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Trebuchet MS</vt:lpstr>
      <vt:lpstr>Wingdings 3</vt:lpstr>
      <vt:lpstr>Faceta</vt:lpstr>
      <vt:lpstr>ESCUELA SUPERIOR POLITÉCNICA DE CHIMBORAZO</vt:lpstr>
      <vt:lpstr>¿Que es una base de datos WEB? </vt:lpstr>
      <vt:lpstr>¿Para qué sirve? </vt:lpstr>
      <vt:lpstr>Beneficios</vt:lpstr>
      <vt:lpstr>Beneficios</vt:lpstr>
      <vt:lpstr>¿Qué es ASP y para qué sirve? </vt:lpstr>
      <vt:lpstr> ¿Qué es una Interfaz Web? </vt:lpstr>
      <vt:lpstr>Arquitectura de base de datos para la web </vt:lpstr>
      <vt:lpstr>Presentación de PowerPoint</vt:lpstr>
      <vt:lpstr>Presentación de PowerPoint</vt:lpstr>
      <vt:lpstr>Presentación de PowerPoint</vt:lpstr>
      <vt:lpstr>Presentación de PowerPoint</vt:lpstr>
      <vt:lpstr>VENTAJAS</vt:lpstr>
      <vt:lpstr>Desventajas</vt:lpstr>
      <vt:lpstr>Recomendación 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SUPERIOR POLITÉCNICA DE CHIMBORAZO</dc:title>
  <dc:creator>Cristhian Guadalupe</dc:creator>
  <cp:lastModifiedBy>Cristhian Guadalupe</cp:lastModifiedBy>
  <cp:revision>6</cp:revision>
  <dcterms:created xsi:type="dcterms:W3CDTF">2018-10-25T05:36:54Z</dcterms:created>
  <dcterms:modified xsi:type="dcterms:W3CDTF">2018-10-25T06:04:06Z</dcterms:modified>
</cp:coreProperties>
</file>