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3" r:id="rId3"/>
    <p:sldId id="264" r:id="rId4"/>
    <p:sldId id="265" r:id="rId5"/>
    <p:sldId id="266" r:id="rId6"/>
    <p:sldId id="261" r:id="rId7"/>
    <p:sldId id="267" r:id="rId8"/>
    <p:sldId id="268" r:id="rId9"/>
    <p:sldId id="285" r:id="rId10"/>
    <p:sldId id="289" r:id="rId11"/>
    <p:sldId id="262" r:id="rId12"/>
    <p:sldId id="286" r:id="rId13"/>
    <p:sldId id="269" r:id="rId14"/>
    <p:sldId id="287" r:id="rId15"/>
    <p:sldId id="291" r:id="rId16"/>
    <p:sldId id="288" r:id="rId17"/>
    <p:sldId id="271" r:id="rId18"/>
    <p:sldId id="273" r:id="rId19"/>
    <p:sldId id="290" r:id="rId20"/>
    <p:sldId id="292" r:id="rId21"/>
    <p:sldId id="284" r:id="rId22"/>
    <p:sldId id="283" r:id="rId2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3036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31/12/2024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31/12/2024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31/12/2024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31/12/2024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31/12/2024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31/12/2024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31/12/2024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31/12/2024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31/12/2024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31/12/2024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31/12/2024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31/12/2024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31/12/2024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ipeAguiarCode/prompts-recipe-to-create-a-eboo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-2" y="-211161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logo_css" descr="Ícone&#10;&#10;Descrição gerada automaticamente">
            <a:extLst>
              <a:ext uri="{FF2B5EF4-FFF2-40B4-BE49-F238E27FC236}">
                <a16:creationId xmlns:a16="http://schemas.microsoft.com/office/drawing/2014/main" id="{EA26D580-CAFF-82C8-5A63-D0CFDDFA6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75"/>
          <a:stretch/>
        </p:blipFill>
        <p:spPr>
          <a:xfrm>
            <a:off x="1838231" y="7203543"/>
            <a:ext cx="5924736" cy="279757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-261751" y="213927"/>
            <a:ext cx="10124699" cy="2800767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Machine Learning</a:t>
            </a:r>
            <a:br>
              <a:rPr lang="pt-BR" sz="88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</a:br>
            <a:r>
              <a:rPr lang="pt-BR" sz="88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e Redes Neurais 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353960" y="11632661"/>
            <a:ext cx="9055509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1268357" y="11647409"/>
            <a:ext cx="8303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D0A27"/>
                </a:solidFill>
                <a:latin typeface="Impact" panose="020B0806030902050204" pitchFamily="34" charset="0"/>
              </a:rPr>
              <a:t>Ronaldo Garibaldi Monteiro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23421E-67C8-4EE3-B299-088062C38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91" y="3075036"/>
            <a:ext cx="8303342" cy="83033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575738" y="805147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Exemplos de Análise Fatorial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0309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E656326-39EE-4BBB-BEEA-8471591D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D1C754-2FB1-4B9D-9D83-99A5BEE4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041879"/>
            <a:ext cx="6838950" cy="55911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280F409-D671-4C2E-8D5B-C218619C714A}"/>
              </a:ext>
            </a:extLst>
          </p:cNvPr>
          <p:cNvSpPr/>
          <p:nvPr/>
        </p:nvSpPr>
        <p:spPr>
          <a:xfrm>
            <a:off x="1043448" y="6850660"/>
            <a:ext cx="78976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sz="2400" b="1" dirty="0"/>
            </a:br>
            <a:br>
              <a:rPr lang="pt-BR" sz="2400" b="1" dirty="0"/>
            </a:br>
            <a:br>
              <a:rPr lang="pt-BR" sz="2400" b="1" dirty="0"/>
            </a:br>
            <a:r>
              <a:rPr lang="pt-BR" sz="2400" dirty="0"/>
              <a:t> A Análise Fatorial Confirmatória (CFA) é uma técnica estatística utilizada para verificar se os dados se encaixam em um modelo teórico pré-definido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🌟 </a:t>
            </a:r>
            <a:r>
              <a:rPr lang="pt-BR" sz="2400" b="1" dirty="0"/>
              <a:t>Importância na Vida de um Bancário:</a:t>
            </a:r>
            <a:r>
              <a:rPr lang="pt-BR" sz="2400" dirty="0"/>
              <a:t> </a:t>
            </a:r>
            <a:br>
              <a:rPr lang="pt-BR" sz="2400" dirty="0"/>
            </a:br>
            <a:r>
              <a:rPr lang="pt-BR" sz="2400" b="1" dirty="0"/>
              <a:t>Validação de Modelos:</a:t>
            </a:r>
            <a:r>
              <a:rPr lang="pt-BR" sz="2400" dirty="0"/>
              <a:t> Essencial para garantir que os modelos preditivos usados pelo banco sejam precisos e confiáveis. </a:t>
            </a:r>
            <a:br>
              <a:rPr lang="pt-BR" sz="2400" dirty="0"/>
            </a:br>
            <a:r>
              <a:rPr lang="pt-BR" sz="2400" b="1" dirty="0"/>
              <a:t>Tomada de Decisões Baseada em Dados: I</a:t>
            </a:r>
            <a:r>
              <a:rPr lang="pt-BR" sz="2400" dirty="0"/>
              <a:t>dentifica quais fatores realmente influenciam decisões financeiras.</a:t>
            </a:r>
          </a:p>
        </p:txBody>
      </p:sp>
    </p:spTree>
    <p:extLst>
      <p:ext uri="{BB962C8B-B14F-4D97-AF65-F5344CB8AC3E}">
        <p14:creationId xmlns:p14="http://schemas.microsoft.com/office/powerpoint/2010/main" val="321655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Machine Learning Supervisionado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035DF9E4-61F6-4AE1-B934-03F4F498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1996163"/>
            <a:ext cx="781664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✨ </a:t>
            </a:r>
            <a:r>
              <a:rPr lang="pt-BR" sz="2400" b="1" dirty="0"/>
              <a:t>Modelos Supervisionados: O Futuro da Inteligência Artificial!</a:t>
            </a:r>
            <a:r>
              <a:rPr lang="pt-BR" sz="2400" dirty="0"/>
              <a:t> 🤖🌟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🔍 </a:t>
            </a:r>
            <a:r>
              <a:rPr lang="pt-BR" sz="2400" b="1" dirty="0"/>
              <a:t>Definição:</a:t>
            </a:r>
            <a:r>
              <a:rPr lang="pt-BR" sz="2400" dirty="0"/>
              <a:t> Os modelos supervisionados de machine learning aprendem a partir de dados rotulados, ou seja, dados onde as entradas e as saídas corretas já são conhecidas. Eles utilizam essas informações para fazer previsões precisas sobre novos dados.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🌟 </a:t>
            </a:r>
            <a:r>
              <a:rPr lang="pt-BR" sz="2400" b="1" dirty="0"/>
              <a:t>Importância:</a:t>
            </a:r>
            <a:r>
              <a:rPr lang="pt-BR" sz="2400" dirty="0"/>
              <a:t> </a:t>
            </a:r>
            <a:r>
              <a:rPr lang="pt-BR" sz="2400" b="1" dirty="0"/>
              <a:t>Previsões Precisas:</a:t>
            </a:r>
            <a:r>
              <a:rPr lang="pt-BR" sz="2400" dirty="0"/>
              <a:t> Essenciais para prever resultados futuros com alta precisão. </a:t>
            </a:r>
            <a:r>
              <a:rPr lang="pt-BR" sz="2400" b="1" dirty="0"/>
              <a:t>Automatização:</a:t>
            </a:r>
            <a:r>
              <a:rPr lang="pt-BR" sz="2400" dirty="0"/>
              <a:t> Aumenta a eficiência e reduz o tempo gasto em tarefas repetitivas. </a:t>
            </a:r>
            <a:r>
              <a:rPr lang="pt-BR" sz="2400" b="1" dirty="0"/>
              <a:t>Tomada de Decisão:</a:t>
            </a:r>
            <a:r>
              <a:rPr lang="pt-BR" sz="2400" dirty="0"/>
              <a:t> Oferece insights valiosos que auxiliam na tomada de decisões informadas.</a:t>
            </a:r>
          </a:p>
          <a:p>
            <a:br>
              <a:rPr lang="pt-BR" sz="2400" dirty="0"/>
            </a:br>
            <a:r>
              <a:rPr lang="pt-BR" sz="2400" dirty="0"/>
              <a:t>🎯 </a:t>
            </a:r>
            <a:r>
              <a:rPr lang="pt-BR" sz="2400" b="1" dirty="0"/>
              <a:t>Objetivo:</a:t>
            </a:r>
            <a:r>
              <a:rPr lang="pt-BR" sz="2400" dirty="0"/>
              <a:t> Treinar modelos que possam classificar e prever dados com alta acurácia, otimizando processos e melhorando a eficiência em diversas áreas.</a:t>
            </a:r>
          </a:p>
          <a:p>
            <a:br>
              <a:rPr lang="pt-BR" sz="2400" dirty="0"/>
            </a:br>
            <a:r>
              <a:rPr lang="pt-BR" sz="2400" dirty="0"/>
              <a:t>💡 </a:t>
            </a:r>
            <a:r>
              <a:rPr lang="pt-BR" sz="2400" b="1" dirty="0"/>
              <a:t>Exemplo Prático para um Bancário:</a:t>
            </a:r>
            <a:r>
              <a:rPr lang="pt-BR" sz="2400" dirty="0"/>
              <a:t> Bancário responsável pela aprovação de empréstimos. Utilizando um modelo supervisionado, você pode prever se um cliente provavelmente irá pagar o empréstimo com base em dados históricos, como renda, histórico de crédito e outras características relevantes. Isso permite uma análise rápida e precisa, garantindo decisões mais seguras e eficientes.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799855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são?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905E99BD-2B49-42A8-86E5-46B6423D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262345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33283" y="1981420"/>
            <a:ext cx="78166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Exemplo de Regressão Linear:</a:t>
            </a:r>
            <a:br>
              <a:rPr lang="pt-BR" sz="2400" b="1" dirty="0"/>
            </a:br>
            <a:endParaRPr lang="pt-BR" sz="2400" b="1" dirty="0"/>
          </a:p>
          <a:p>
            <a:r>
              <a:rPr lang="pt-BR" sz="2400" b="1" dirty="0"/>
              <a:t>Equação da Regressão Linear Simples:</a:t>
            </a:r>
            <a:br>
              <a:rPr lang="pt-BR" sz="2400" b="1" dirty="0"/>
            </a:br>
            <a:endParaRPr lang="pt-BR" sz="2400" dirty="0"/>
          </a:p>
          <a:p>
            <a:r>
              <a:rPr lang="pt-BR" sz="1600" dirty="0"/>
              <a:t>            Pagamento do Empréstimo = a + b1  (Renda) + b2 (Histórico de Crédito)</a:t>
            </a:r>
            <a:br>
              <a:rPr lang="pt-BR" sz="1600" dirty="0"/>
            </a:br>
            <a:endParaRPr lang="pt-BR" sz="1600" dirty="0"/>
          </a:p>
          <a:p>
            <a:br>
              <a:rPr lang="pt-BR" sz="2400" dirty="0"/>
            </a:br>
            <a:r>
              <a:rPr lang="pt-BR" sz="2400" dirty="0"/>
              <a:t>Aqui, </a:t>
            </a:r>
            <a:r>
              <a:rPr lang="pt-BR" sz="2400" b="1" dirty="0"/>
              <a:t>Pagamento do Empréstimo</a:t>
            </a:r>
            <a:r>
              <a:rPr lang="pt-BR" sz="2400" dirty="0"/>
              <a:t> é a variável dependente, enquanto </a:t>
            </a:r>
            <a:r>
              <a:rPr lang="pt-BR" sz="2400" b="1" dirty="0"/>
              <a:t>Renda</a:t>
            </a:r>
            <a:r>
              <a:rPr lang="pt-BR" sz="2400" dirty="0"/>
              <a:t> e </a:t>
            </a:r>
            <a:r>
              <a:rPr lang="pt-BR" sz="2400" b="1" dirty="0"/>
              <a:t>Histórico de Crédito</a:t>
            </a:r>
            <a:r>
              <a:rPr lang="pt-BR" sz="2400" dirty="0"/>
              <a:t> são variáveis independentes.</a:t>
            </a:r>
          </a:p>
          <a:p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Regressão Linear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3CA584-749A-4DA3-8C61-40E27C67EF4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FC1EA90C-C30E-4D94-A66F-49906037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DBF054-885F-4893-8DCC-C096B2ED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5873853"/>
            <a:ext cx="6715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33283" y="1981420"/>
            <a:ext cx="7816645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Interpretação:</a:t>
            </a:r>
            <a:br>
              <a:rPr lang="pt-BR" sz="2400" b="1" dirty="0"/>
            </a:br>
            <a:endParaRPr lang="pt-BR" sz="2400" b="1" dirty="0"/>
          </a:p>
          <a:p>
            <a:r>
              <a:rPr lang="pt-BR" sz="2400" b="1" dirty="0"/>
              <a:t>Renda</a:t>
            </a:r>
            <a:r>
              <a:rPr lang="pt-BR" sz="2400" dirty="0"/>
              <a:t>: Valor da renda mensal do cliente.</a:t>
            </a:r>
          </a:p>
          <a:p>
            <a:br>
              <a:rPr lang="pt-BR" sz="2400" b="1" dirty="0"/>
            </a:br>
            <a:r>
              <a:rPr lang="pt-BR" sz="2400" b="1" dirty="0"/>
              <a:t>Histórico de Crédito</a:t>
            </a:r>
            <a:r>
              <a:rPr lang="pt-BR" sz="2400" dirty="0"/>
              <a:t>: Pontuação de crédito do cliente, variando de 0 (mau) a 1 (excelente).</a:t>
            </a:r>
          </a:p>
          <a:p>
            <a:br>
              <a:rPr lang="pt-BR" sz="2400" b="1" dirty="0"/>
            </a:br>
            <a:r>
              <a:rPr lang="pt-BR" sz="2400" b="1" dirty="0"/>
              <a:t>Pagamento do Empréstimo</a:t>
            </a:r>
            <a:r>
              <a:rPr lang="pt-BR" sz="2400" dirty="0"/>
              <a:t>: Indica se o cliente pagou (1) ou não pagou (0) o empréstimo.</a:t>
            </a:r>
          </a:p>
          <a:p>
            <a:br>
              <a:rPr lang="pt-BR" sz="2400" b="1" dirty="0"/>
            </a:br>
            <a:r>
              <a:rPr lang="pt-BR" sz="2400" b="1" dirty="0"/>
              <a:t>Aplicação do Modelo:</a:t>
            </a:r>
          </a:p>
          <a:p>
            <a:r>
              <a:rPr lang="pt-BR" sz="2400" dirty="0"/>
              <a:t>	Após treinar o modelo de regressão linear com esses dados, ele pode prever a probabilidade de um novo cliente pagar o empréstimo com base em sua renda e histórico de crédito.</a:t>
            </a:r>
          </a:p>
          <a:p>
            <a:br>
              <a:rPr lang="pt-BR" sz="2400" dirty="0"/>
            </a:br>
            <a:r>
              <a:rPr lang="pt-BR" sz="2400" b="1" dirty="0"/>
              <a:t>Por exemplo:</a:t>
            </a:r>
          </a:p>
          <a:p>
            <a:r>
              <a:rPr lang="pt-BR" sz="2400" dirty="0"/>
              <a:t>	Se um novo cliente tem uma renda de R$ 5500 e um histórico de crédito de 0.75, o modelo calculará a probabilidade desse cliente pagar o empréstimo. Se a probabilidade for alta (próxima de 1), é mais provável que o cliente pague o empréstimo.</a:t>
            </a:r>
          </a:p>
          <a:p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Regressão Linear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3CA584-749A-4DA3-8C61-40E27C67EF4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FC1EA90C-C30E-4D94-A66F-49906037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256255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Regressão Linear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3CA584-749A-4DA3-8C61-40E27C67EF4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FC1EA90C-C30E-4D94-A66F-49906037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BC1F56-2669-42FA-87D7-EECDB1FA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7" y="1909599"/>
            <a:ext cx="8482121" cy="537023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7BF01BD-B44C-4485-A7C0-9932ED9E6B53}"/>
              </a:ext>
            </a:extLst>
          </p:cNvPr>
          <p:cNvSpPr/>
          <p:nvPr/>
        </p:nvSpPr>
        <p:spPr>
          <a:xfrm>
            <a:off x="795281" y="7525006"/>
            <a:ext cx="81458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Entendendo Resíduos em Modelos Preditivos!</a:t>
            </a:r>
            <a:r>
              <a:rPr lang="pt-BR" sz="2400" dirty="0"/>
              <a:t> 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Uma análise fundamental nessa fase é comparar o valor previsto (Y) com o valor real (Y). Se houver uma grande disparidade entre eles, essa diferença é chamada de resíduo. Quando observamos que os resíduos aumentam conforme os valores de X crescem, isso é um sinal de que há algo errado no modelo. </a:t>
            </a:r>
          </a:p>
          <a:p>
            <a:r>
              <a:rPr lang="pt-BR" sz="2400" b="1" dirty="0"/>
              <a:t> - Verificação de Erros:</a:t>
            </a:r>
            <a:r>
              <a:rPr lang="pt-BR" sz="2400" dirty="0"/>
              <a:t> </a:t>
            </a:r>
            <a:br>
              <a:rPr lang="pt-BR" sz="2400" dirty="0"/>
            </a:br>
            <a:r>
              <a:rPr lang="pt-BR" sz="2400" dirty="0"/>
              <a:t> - </a:t>
            </a:r>
            <a:r>
              <a:rPr lang="pt-BR" sz="2400" b="1" dirty="0"/>
              <a:t>Melhoria  Contínua: </a:t>
            </a:r>
            <a:br>
              <a:rPr lang="pt-BR" sz="2400" b="1" dirty="0"/>
            </a:br>
            <a:r>
              <a:rPr lang="pt-BR" sz="2400" b="1" dirty="0"/>
              <a:t> - Diagnóstico Rápido: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940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Regressão Linear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03CA584-749A-4DA3-8C61-40E27C67EF4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FC1EA90C-C30E-4D94-A66F-49906037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AFE0AE-FBF3-4EA8-B2C7-D3C11A2A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1" y="2356516"/>
            <a:ext cx="8489973" cy="54808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762B5A5-6089-4FD8-AF71-E6338A48D9A0}"/>
              </a:ext>
            </a:extLst>
          </p:cNvPr>
          <p:cNvSpPr/>
          <p:nvPr/>
        </p:nvSpPr>
        <p:spPr>
          <a:xfrm>
            <a:off x="795280" y="8004627"/>
            <a:ext cx="83459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Compreender a regressão linear em Redes Neurais Artificiais (</a:t>
            </a:r>
            <a:r>
              <a:rPr lang="pt-BR" sz="2400" dirty="0" err="1"/>
              <a:t>RNAs</a:t>
            </a:r>
            <a:r>
              <a:rPr lang="pt-BR" sz="2400" dirty="0"/>
              <a:t>) é essencial para desmistificar como essas redes aprendem e fazem previsões. 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💡 </a:t>
            </a:r>
            <a:r>
              <a:rPr lang="pt-BR" sz="2400" b="1" dirty="0"/>
              <a:t>Objetivo:</a:t>
            </a:r>
            <a:r>
              <a:rPr lang="pt-BR" sz="2400" dirty="0"/>
              <a:t> Capacitar profissionais a criar modelos preditivos robustos e eficientes, otimizando processos em diversas áreas como finanças, saúde e tecnologia.</a:t>
            </a:r>
            <a:br>
              <a:rPr lang="pt-BR" sz="2400" dirty="0"/>
            </a:br>
            <a:br>
              <a:rPr lang="pt-BR" sz="2400" dirty="0"/>
            </a:br>
            <a:r>
              <a:rPr lang="pt-BR" sz="2400" b="1" dirty="0"/>
              <a:t>Exemplo:</a:t>
            </a:r>
            <a:r>
              <a:rPr lang="pt-BR" sz="2400" dirty="0"/>
              <a:t> Imagine que você é um bancário usando RNA para prever a probabilidade de um cliente pagar um empréstimo.</a:t>
            </a:r>
          </a:p>
        </p:txBody>
      </p:sp>
    </p:spTree>
    <p:extLst>
      <p:ext uri="{BB962C8B-B14F-4D97-AF65-F5344CB8AC3E}">
        <p14:creationId xmlns:p14="http://schemas.microsoft.com/office/powerpoint/2010/main" val="24913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575413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Redes Neurais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1263447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4995B54C-B8FC-4A8B-999E-6CB6C03D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D067DF-DB3F-4C9D-A887-A691F3C2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0685" y="7548232"/>
            <a:ext cx="3623494" cy="41468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✨ </a:t>
            </a:r>
            <a:r>
              <a:rPr lang="pt-BR" sz="2400" b="1" dirty="0"/>
              <a:t>Desvendando as Redes Neurais: A Magia da IA!</a:t>
            </a:r>
            <a:r>
              <a:rPr lang="pt-BR" sz="2400" dirty="0"/>
              <a:t> 🧠🌟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🔍 Redes neurais são modelos de machine learning inspirados no funcionamento do cérebro humano. Elas consistem em neurônios artificiais conectados em camadas, capazes de aprender e fazer previsões com base em dados.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💡 </a:t>
            </a:r>
            <a:r>
              <a:rPr lang="pt-BR" sz="2400" b="1" dirty="0"/>
              <a:t>Objetivo:</a:t>
            </a:r>
            <a:r>
              <a:rPr lang="pt-BR" sz="2400" dirty="0"/>
              <a:t> Criar sistemas inteligentes que possam aprender e melhorar continuamente, otimizando soluções para desafios do mundo real.</a:t>
            </a:r>
            <a:br>
              <a:rPr lang="pt-BR" sz="2400" dirty="0"/>
            </a:br>
            <a:endParaRPr lang="pt-BR" sz="2400" dirty="0"/>
          </a:p>
          <a:p>
            <a:r>
              <a:rPr lang="pt-BR" sz="2400" b="1" dirty="0"/>
              <a:t>Exemplo Prático:</a:t>
            </a:r>
          </a:p>
          <a:p>
            <a:r>
              <a:rPr lang="pt-BR" sz="2400" dirty="0"/>
              <a:t>Imagine um sistema bancário que utiliza redes neurais para detectar fraudes. Ele analisa transações em tempo real, identifica padrões suspeitos e toma decisões instantâneas para proteger os clientes, tudo com base no aprendizado contínuo das redes neurais.</a:t>
            </a:r>
          </a:p>
          <a:p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são Redes Neurais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18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7737A04-AD60-402A-9EAC-46121E84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DAA6D3-C3EF-4FDE-BE06-6CB6DC005587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1819200"/>
            <a:ext cx="78166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✨</a:t>
            </a:r>
            <a:r>
              <a:rPr lang="pt-BR" sz="2400" b="1" dirty="0"/>
              <a:t> O Segredo do Aprendizado Inteligente!</a:t>
            </a:r>
            <a:r>
              <a:rPr lang="pt-BR" sz="2400" dirty="0"/>
              <a:t> 🧠🔧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🔍 Os ajustes de peso em uma Rede Neural Artificial (RNA) são o mecanismo central que permite que a rede aprenda com os dados. Durante o treinamento, a rede ajusta os pesos das conexões entre os neurônios para minimizar os erros nas previsões.</a:t>
            </a:r>
          </a:p>
          <a:p>
            <a:r>
              <a:rPr lang="pt-BR" sz="2400" dirty="0"/>
              <a:t> </a:t>
            </a:r>
            <a:r>
              <a:rPr lang="pt-BR" sz="2400" b="1" dirty="0"/>
              <a:t>Otimização Contínua:</a:t>
            </a:r>
            <a:r>
              <a:rPr lang="pt-BR" sz="2400" dirty="0"/>
              <a:t> Permite que a RNA melhore continuamente seu desempenho ajustando os pesos com base no feedback recebido. 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💡 </a:t>
            </a:r>
            <a:r>
              <a:rPr lang="pt-BR" sz="2400" b="1" dirty="0"/>
              <a:t>Objetivo:</a:t>
            </a:r>
            <a:r>
              <a:rPr lang="pt-BR" sz="2400" dirty="0"/>
              <a:t> O objetivo dos ajustes de peso é minimizar a diferença entre as previsões do modelo e os valores reais, melhorando a capacidade da RNA de generalizar para novos dados.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Ajuste dos Pesos na RNA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19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7737A04-AD60-402A-9EAC-46121E84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DAA6D3-C3EF-4FDE-BE06-6CB6DC005587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22F401-3432-4BA7-BAF3-30797A12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22" y="7639672"/>
            <a:ext cx="7695829" cy="41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9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981074" y="3839718"/>
            <a:ext cx="763905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Imagine máquinas que aprendem sozinhas, reconhecem padrões e tomam decisões sem que ninguém precise programá-las passo a passo. Isso é </a:t>
            </a:r>
            <a:r>
              <a:rPr lang="pt-BR" sz="2400" b="1" dirty="0">
                <a:latin typeface="+mj-lt"/>
              </a:rPr>
              <a:t>Machine Learning (ou Aprendizado de Máquina)</a:t>
            </a:r>
            <a:r>
              <a:rPr lang="pt-BR" sz="2400" dirty="0">
                <a:latin typeface="+mj-lt"/>
              </a:rPr>
              <a:t>, uma tecnologia que está revolucionando a maneira como vivemos e trabalhamos.</a:t>
            </a:r>
          </a:p>
          <a:p>
            <a:br>
              <a:rPr lang="pt-BR" sz="2400" dirty="0">
                <a:latin typeface="+mj-lt"/>
              </a:rPr>
            </a:br>
            <a:r>
              <a:rPr lang="pt-BR" sz="2400" dirty="0">
                <a:latin typeface="+mj-lt"/>
              </a:rPr>
              <a:t>Agora, vá além: pense em sistemas inspirados no funcionamento do cérebro humano, capazes de processar informações e encontrar soluções para problemas supercomplexos. Essas são as </a:t>
            </a:r>
            <a:r>
              <a:rPr lang="pt-BR" sz="2400" b="1" dirty="0">
                <a:latin typeface="+mj-lt"/>
              </a:rPr>
              <a:t>redes neurais artificiais</a:t>
            </a:r>
            <a:r>
              <a:rPr lang="pt-BR" sz="2400" dirty="0">
                <a:latin typeface="+mj-lt"/>
              </a:rPr>
              <a:t>, a base por trás de inovações como carros autônomos, diagnósticos médicos mais rápidos e até os algoritmos que sugerem suas séries favoritas no streaming.</a:t>
            </a:r>
          </a:p>
          <a:p>
            <a:r>
              <a:rPr lang="pt-BR" sz="2400" dirty="0">
                <a:latin typeface="+mj-lt"/>
              </a:rPr>
              <a:t>Seja no reconhecimento facial do seu celular, no atendimento personalizado de assistentes virtuais ou na segurança de transações online, o aprendizado de máquina está em todo lugar, moldando o presente e criando o futuro.</a:t>
            </a:r>
          </a:p>
          <a:p>
            <a:br>
              <a:rPr lang="pt-BR" sz="2400" dirty="0">
                <a:latin typeface="+mj-lt"/>
              </a:rPr>
            </a:br>
            <a:r>
              <a:rPr lang="pt-BR" sz="2400" dirty="0">
                <a:latin typeface="+mj-lt"/>
              </a:rPr>
              <a:t>Vamos conhecer mais sobre como essa tecnologia incrível funciona e impacta o seu dia a dia? 🚀 O futuro já começou! </a:t>
            </a:r>
          </a:p>
          <a:p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Introducão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1061888" y="1961917"/>
            <a:ext cx="7270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 Você sabe o que é Machine Learning e como ele está mudando o mundo?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62077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1819200"/>
            <a:ext cx="78166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🔍 Os ajustes de peso em uma Rede Neural Artificial (RNA) são o mecanismo central que permite que a rede aprenda com os dados.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Definição das bases de treino e teste.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• Definição dos valores de cada hiperparâmetro:</a:t>
            </a:r>
            <a:br>
              <a:rPr lang="pt-BR" sz="2400" dirty="0"/>
            </a:br>
            <a:r>
              <a:rPr lang="pt-BR" sz="2400" dirty="0"/>
              <a:t>a) Quantidade de camadas intermediárias</a:t>
            </a:r>
            <a:br>
              <a:rPr lang="pt-BR" sz="2400" dirty="0"/>
            </a:br>
            <a:r>
              <a:rPr lang="pt-BR" sz="2400" dirty="0"/>
              <a:t>b) Quantidade de nós nas camadas intermediárias</a:t>
            </a:r>
            <a:br>
              <a:rPr lang="pt-BR" sz="2400" dirty="0"/>
            </a:br>
            <a:r>
              <a:rPr lang="pt-BR" sz="2400" dirty="0"/>
              <a:t>c) Função de ativação </a:t>
            </a:r>
            <a:br>
              <a:rPr lang="pt-BR" sz="2400" dirty="0"/>
            </a:br>
            <a:r>
              <a:rPr lang="pt-BR" sz="2400" dirty="0"/>
              <a:t>d) Função custo </a:t>
            </a:r>
            <a:br>
              <a:rPr lang="pt-BR" sz="2400" dirty="0"/>
            </a:br>
            <a:r>
              <a:rPr lang="pt-BR" sz="2400" dirty="0"/>
              <a:t>e) Taxa de aprendizagem </a:t>
            </a:r>
            <a:br>
              <a:rPr lang="pt-BR" sz="2400" dirty="0"/>
            </a:br>
            <a:r>
              <a:rPr lang="pt-BR" sz="2400" dirty="0"/>
              <a:t>f) Número de épocas </a:t>
            </a:r>
            <a:br>
              <a:rPr lang="pt-BR" sz="2400" dirty="0"/>
            </a:br>
            <a:r>
              <a:rPr lang="pt-BR" sz="2400" dirty="0"/>
              <a:t>g) Batches </a:t>
            </a:r>
          </a:p>
          <a:p>
            <a:endParaRPr lang="pt-BR" sz="2400" dirty="0"/>
          </a:p>
          <a:p>
            <a:r>
              <a:rPr lang="pt-BR" sz="2400" dirty="0"/>
              <a:t> - </a:t>
            </a:r>
            <a:r>
              <a:rPr lang="pt-BR" dirty="0"/>
              <a:t> </a:t>
            </a:r>
            <a:r>
              <a:rPr lang="pt-BR" sz="2400" dirty="0"/>
              <a:t>Cuidado com overfitting</a:t>
            </a:r>
            <a:br>
              <a:rPr lang="pt-BR" sz="2400" dirty="0"/>
            </a:br>
            <a:r>
              <a:rPr lang="pt-BR" sz="2400" dirty="0"/>
              <a:t> -  Metodologia de cross-validation (k-</a:t>
            </a:r>
            <a:r>
              <a:rPr lang="pt-BR" sz="2400" dirty="0" err="1"/>
              <a:t>fold</a:t>
            </a:r>
            <a:r>
              <a:rPr lang="pt-BR" sz="2400" dirty="0"/>
              <a:t>)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Funções do Modelador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3FA121-A564-460E-9CA1-4990FBE5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20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7737A04-AD60-402A-9EAC-46121E84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6DAA6D3-C3EF-4FDE-BE06-6CB6DC005587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C3D577-7A08-4AB5-BE5C-FA9CB301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8642709"/>
            <a:ext cx="6621565" cy="32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21</a:t>
            </a:fld>
            <a:endParaRPr 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C6A40203-274E-45E6-9A3B-02E4B99D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aprendizagem e construção.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76832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D159E2-8571-206E-9E7A-2DF40D16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20" y="8092106"/>
            <a:ext cx="7816645" cy="2299795"/>
          </a:xfrm>
          <a:prstGeom prst="roundRect">
            <a:avLst>
              <a:gd name="adj" fmla="val 8384"/>
            </a:avLst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3"/>
              </a:rPr>
              <a:t>https://github.com/felipeAguiarCode/prompts-recipe-to-create-a-ebook</a:t>
            </a:r>
            <a:endParaRPr lang="pt-BR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638F019B-ACD9-4AC6-BBC0-352ACBE1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19613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O que é Machine Learning?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Ramo da inteligência Artificial que tem por objetivo a criação de sistemas capazes de aprender ou melhorar seu desempenho com base nos dados que consomem.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6979FB5C-C8B0-4782-9126-CC447520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 Um </a:t>
            </a:r>
            <a:r>
              <a:rPr lang="pt-BR" sz="2400" b="1" dirty="0"/>
              <a:t>modelo em Machine Learning</a:t>
            </a:r>
            <a:r>
              <a:rPr lang="pt-BR" sz="2400" dirty="0"/>
              <a:t> aprende a partir de uma referência ou dados e usa esse aprendizado para fazer previsões ou tomar decisões. 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Um </a:t>
            </a:r>
            <a:r>
              <a:rPr lang="pt-BR" sz="2400" b="1" dirty="0"/>
              <a:t>modelo de Machine Learning</a:t>
            </a:r>
            <a:r>
              <a:rPr lang="pt-BR" sz="2400" dirty="0"/>
              <a:t> no setor bancário pode ser usado para </a:t>
            </a:r>
            <a:r>
              <a:rPr lang="pt-BR" sz="2400" b="1" dirty="0"/>
              <a:t>detectar transações suspeitas de fraude em tempo real</a:t>
            </a:r>
            <a:r>
              <a:rPr lang="pt-BR" sz="2400" dirty="0"/>
              <a:t>.</a:t>
            </a:r>
            <a:br>
              <a:rPr lang="pt-BR" sz="2400" dirty="0"/>
            </a:br>
            <a:endParaRPr lang="pt-BR" sz="2400" dirty="0"/>
          </a:p>
          <a:p>
            <a:r>
              <a:rPr lang="pt-BR" sz="2400" b="1" dirty="0"/>
              <a:t>Exemplo prático:</a:t>
            </a:r>
            <a:r>
              <a:rPr lang="pt-BR" sz="2400" dirty="0"/>
              <a:t> Imagine que você é um bancário responsável por monitorar a segurança das contas dos clientes. Sempre que uma transação é realizada, um modelo de Machine Learning analisa vários fatores: valor da transação, localização, horário, histórico do cliente, entre outros.</a:t>
            </a:r>
          </a:p>
          <a:p>
            <a:r>
              <a:rPr lang="pt-BR" sz="2400" dirty="0"/>
              <a:t>Se algo fora do padrão acontece – como uma compra de alto valor em outro país sem que o cliente tenha histórico de viagens – o modelo pode sinalizar essa transação como suspeita e enviar um alerta. Assim, a equipe do banco pode agir rapidamente, protegendo o cliente de possíveis fraudes.</a:t>
            </a:r>
          </a:p>
          <a:p>
            <a:r>
              <a:rPr lang="pt-BR" sz="2400" dirty="0"/>
              <a:t>Com a ajuda do aprendizado de máquina, os bancários conseguem focar no atendimento ao cliente e em decisões estratégicas, enquanto o sistema cuida da segurança de forma ágil e eficiente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é modelo?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329342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C1B1D025-26E6-42F8-A093-9EF68815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60704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Tipos de Modelos: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47336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3368C93-F191-8BB0-76CF-5C194CD1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805CE5D8-D7A2-4F07-8B08-8E3B0E6F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0EE8DD-56DF-4F90-A340-FD7E8A5B3128}"/>
              </a:ext>
            </a:extLst>
          </p:cNvPr>
          <p:cNvSpPr/>
          <p:nvPr/>
        </p:nvSpPr>
        <p:spPr>
          <a:xfrm>
            <a:off x="1170346" y="2247577"/>
            <a:ext cx="7525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Os modelos de Machine Learning podem ser classificados com base na forma como aprendem a partir dos dados. Aqui estão os principais tipos: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488988A-0CBA-47CD-8177-75ACCC524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4824"/>
              </p:ext>
            </p:extLst>
          </p:nvPr>
        </p:nvGraphicFramePr>
        <p:xfrm>
          <a:off x="1294580" y="4180861"/>
          <a:ext cx="2643239" cy="2816352"/>
        </p:xfrm>
        <a:graphic>
          <a:graphicData uri="http://schemas.openxmlformats.org/drawingml/2006/table">
            <a:tbl>
              <a:tblPr/>
              <a:tblGrid>
                <a:gridCol w="2643239">
                  <a:extLst>
                    <a:ext uri="{9D8B030D-6E8A-4147-A177-3AD203B41FA5}">
                      <a16:colId xmlns:a16="http://schemas.microsoft.com/office/drawing/2014/main" val="3238706611"/>
                    </a:ext>
                  </a:extLst>
                </a:gridCol>
              </a:tblGrid>
              <a:tr h="317134">
                <a:tc>
                  <a:txBody>
                    <a:bodyPr/>
                    <a:lstStyle/>
                    <a:p>
                      <a:r>
                        <a:rPr lang="pt-BR" b="1">
                          <a:effectLst/>
                        </a:rPr>
                        <a:t>Supervisionados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630589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- Treinado com 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420268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dados rotulados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47362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- Prever valores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44939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futuros (regressão)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937128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Classificar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11109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informações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9924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C6EEFDD-168D-4148-8D38-1C02FA8B5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54423"/>
              </p:ext>
            </p:extLst>
          </p:nvPr>
        </p:nvGraphicFramePr>
        <p:xfrm>
          <a:off x="4675239" y="4180861"/>
          <a:ext cx="2875935" cy="2816352"/>
        </p:xfrm>
        <a:graphic>
          <a:graphicData uri="http://schemas.openxmlformats.org/drawingml/2006/table">
            <a:tbl>
              <a:tblPr/>
              <a:tblGrid>
                <a:gridCol w="2875935">
                  <a:extLst>
                    <a:ext uri="{9D8B030D-6E8A-4147-A177-3AD203B41FA5}">
                      <a16:colId xmlns:a16="http://schemas.microsoft.com/office/drawing/2014/main" val="3452519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effectLst/>
                        </a:rPr>
                        <a:t>Não Supervisionados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16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Aprende padrões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87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em dados não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4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Rotulados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314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Agrupamento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8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Redução 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22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dimensionalidade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11911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5128748C-8C5E-4893-B491-0DBB408CF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52384"/>
              </p:ext>
            </p:extLst>
          </p:nvPr>
        </p:nvGraphicFramePr>
        <p:xfrm>
          <a:off x="3263490" y="7884502"/>
          <a:ext cx="2488381" cy="2414016"/>
        </p:xfrm>
        <a:graphic>
          <a:graphicData uri="http://schemas.openxmlformats.org/drawingml/2006/table">
            <a:tbl>
              <a:tblPr/>
              <a:tblGrid>
                <a:gridCol w="2488381">
                  <a:extLst>
                    <a:ext uri="{9D8B030D-6E8A-4147-A177-3AD203B41FA5}">
                      <a16:colId xmlns:a16="http://schemas.microsoft.com/office/drawing/2014/main" val="2537225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effectLst/>
                        </a:rPr>
                        <a:t>Reforço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4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Aprenda por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tentativa e erro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98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- Recebe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9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recompensas ou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9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punições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2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604684" y="6004859"/>
            <a:ext cx="8642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Machine Learning Não Supervisionado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BB1B91CD-BD3E-4FAB-BCBF-020A7CD4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1996163"/>
            <a:ext cx="78166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Definição:</a:t>
            </a:r>
            <a:r>
              <a:rPr lang="pt-BR" sz="2400" dirty="0"/>
              <a:t> O aprendizado não supervisionado permite que modelos de machine learning descubram padrões escondidos em dados não rotulados. </a:t>
            </a:r>
            <a:br>
              <a:rPr lang="pt-BR" sz="2400" dirty="0"/>
            </a:br>
            <a:r>
              <a:rPr lang="pt-BR" sz="2400" dirty="0"/>
              <a:t>O modelo encontra as estruturas e relações por conta própria.</a:t>
            </a:r>
          </a:p>
          <a:p>
            <a:br>
              <a:rPr lang="pt-BR" sz="2400" dirty="0"/>
            </a:br>
            <a:r>
              <a:rPr lang="pt-BR" sz="2400" dirty="0"/>
              <a:t>🌟 </a:t>
            </a:r>
            <a:r>
              <a:rPr lang="pt-BR" sz="2400" b="1" dirty="0"/>
              <a:t>Importância: Descoberta de Padrões Ocultos</a:t>
            </a:r>
            <a:br>
              <a:rPr lang="pt-BR" sz="2400" b="1" dirty="0"/>
            </a:br>
            <a:r>
              <a:rPr lang="pt-BR" sz="2400" dirty="0"/>
              <a:t>Crucial nas áreas onde rótulos são escassos ou inexistentes.  </a:t>
            </a:r>
            <a:r>
              <a:rPr lang="pt-BR" sz="2400" b="1" dirty="0"/>
              <a:t>Agrupamento de Dados</a:t>
            </a:r>
            <a:r>
              <a:rPr lang="pt-BR" sz="2400" dirty="0"/>
              <a:t>: Identifica segmentos naturais dentro dos dados, essencial para marketing, biologia, e muito mais </a:t>
            </a:r>
            <a:r>
              <a:rPr lang="pt-BR" sz="2400" b="1" dirty="0"/>
              <a:t>Redução de Dimensionalidade</a:t>
            </a:r>
            <a:r>
              <a:rPr lang="pt-BR" sz="2400" dirty="0"/>
              <a:t>: Simplifica conjuntos de dados complexos, facilitando a visualização e análise.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🎯 </a:t>
            </a:r>
            <a:r>
              <a:rPr lang="pt-BR" sz="2400" b="1" dirty="0"/>
              <a:t>Objetivo:</a:t>
            </a:r>
            <a:r>
              <a:rPr lang="pt-BR" sz="2400" dirty="0"/>
              <a:t> Criar modelos que possam organizar e entender grandes quantidades de dados, revelando insights valiosos e ajudando na tomada de decisões informadas.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💡 </a:t>
            </a:r>
            <a:r>
              <a:rPr lang="pt-BR" sz="2400" b="1" dirty="0"/>
              <a:t>Exemplo Prático - Agrupamento de Clientes:</a:t>
            </a:r>
            <a:r>
              <a:rPr lang="pt-BR" sz="2400" dirty="0"/>
              <a:t> Ao usar técnicas de clustering, você consegue agrupar clientes com hábitos financeiros semelhantes sem precisar de rótulos pré-definidos. O modelo pode identificar um grupo de clientes que frequentemente realiza grandes depósitos, outro que costuma fazer pequenos saques regularmente, e um terceiro grupo que utiliza principalmente serviços de crédito.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799855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são?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35884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905E99BD-2B49-42A8-86E5-46B6423D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1915090"/>
            <a:ext cx="78166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Cenário:</a:t>
            </a:r>
            <a:r>
              <a:rPr lang="pt-BR" sz="2400" dirty="0"/>
              <a:t> Um atendente bancário está encarregado de analisar os hábitos de transação dos clientes para identificar diferentes grupos e oferecer serviços personalizados.</a:t>
            </a:r>
            <a:br>
              <a:rPr lang="pt-BR" sz="2400" dirty="0"/>
            </a:br>
            <a:endParaRPr lang="pt-BR" sz="2400" dirty="0"/>
          </a:p>
          <a:p>
            <a:r>
              <a:rPr lang="pt-BR" sz="2400" b="1" dirty="0"/>
              <a:t>Processo de Clusterização:</a:t>
            </a:r>
            <a:endParaRPr lang="pt-BR" sz="2400" dirty="0"/>
          </a:p>
          <a:p>
            <a:r>
              <a:rPr lang="pt-BR" sz="2400" b="1" dirty="0"/>
              <a:t>Coleta de Dados</a:t>
            </a:r>
            <a:r>
              <a:rPr lang="pt-BR" sz="2400" dirty="0"/>
              <a:t>: O banco coleta dados das transações dos clientes, incluindo frequência de transações, valor médio das transações, uso de crédito e outros serviços.</a:t>
            </a:r>
          </a:p>
          <a:p>
            <a:br>
              <a:rPr lang="pt-BR" sz="2400" b="1" dirty="0"/>
            </a:br>
            <a:r>
              <a:rPr lang="pt-BR" sz="2400" b="1" dirty="0"/>
              <a:t>Aplicação de Clustering</a:t>
            </a:r>
            <a:r>
              <a:rPr lang="pt-BR" sz="2400" dirty="0"/>
              <a:t>: Utilizando a técnica de K-</a:t>
            </a:r>
            <a:r>
              <a:rPr lang="pt-BR" sz="2400" dirty="0" err="1"/>
              <a:t>Means</a:t>
            </a:r>
            <a:r>
              <a:rPr lang="pt-BR" sz="2400" dirty="0"/>
              <a:t>, os clientes são agrupados com base nas semelhanças dos seus hábitos de transação.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575738" y="805147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Exemplos de Clusterização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0309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E656326-39EE-4BBB-BEEA-8471591D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AC73AB2-18E0-40D8-9FF8-CF3C4CE17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22" y="7058490"/>
            <a:ext cx="66960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795281" y="1915090"/>
            <a:ext cx="78166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Variáveis: </a:t>
            </a:r>
            <a:r>
              <a:rPr lang="pt-BR" sz="2400" dirty="0"/>
              <a:t>-Transações Mensais -Valor Médio das Transações</a:t>
            </a:r>
          </a:p>
          <a:p>
            <a:r>
              <a:rPr lang="pt-BR" sz="2400" dirty="0"/>
              <a:t>-Uso de Crédito</a:t>
            </a:r>
          </a:p>
          <a:p>
            <a:br>
              <a:rPr lang="pt-BR" sz="2400" b="1" dirty="0"/>
            </a:br>
            <a:r>
              <a:rPr lang="pt-BR" sz="2400" b="1" dirty="0"/>
              <a:t>Coleta e Normalização dos Dados</a:t>
            </a:r>
            <a:r>
              <a:rPr lang="pt-BR" sz="2400" dirty="0"/>
              <a:t>: Preparar os dados para que fiquem na mesma escala.</a:t>
            </a:r>
          </a:p>
          <a:p>
            <a:br>
              <a:rPr lang="pt-BR" sz="2400" b="1" dirty="0"/>
            </a:br>
            <a:r>
              <a:rPr lang="pt-BR" sz="2400" b="1" dirty="0"/>
              <a:t>Cálculo da Matriz de Correlação</a:t>
            </a:r>
            <a:r>
              <a:rPr lang="pt-BR" sz="2400" dirty="0"/>
              <a:t>: Verificar a correlação entre as variáveis.</a:t>
            </a:r>
          </a:p>
          <a:p>
            <a:br>
              <a:rPr lang="pt-BR" sz="2400" b="1" dirty="0"/>
            </a:br>
            <a:r>
              <a:rPr lang="pt-BR" sz="2400" b="1" dirty="0"/>
              <a:t>Extração dos Fatores</a:t>
            </a:r>
            <a:r>
              <a:rPr lang="pt-BR" sz="2400" dirty="0"/>
              <a:t>: Utilizar métodos como PCA (Principal </a:t>
            </a:r>
            <a:r>
              <a:rPr lang="pt-BR" sz="2400" dirty="0" err="1"/>
              <a:t>Component</a:t>
            </a:r>
            <a:r>
              <a:rPr lang="pt-BR" sz="2400" dirty="0"/>
              <a:t> </a:t>
            </a:r>
            <a:r>
              <a:rPr lang="pt-BR" sz="2400" dirty="0" err="1"/>
              <a:t>Analysis</a:t>
            </a:r>
            <a:r>
              <a:rPr lang="pt-BR" sz="2400" dirty="0"/>
              <a:t>) ou EFA (</a:t>
            </a:r>
            <a:r>
              <a:rPr lang="pt-BR" sz="2400" dirty="0" err="1"/>
              <a:t>Exploratory</a:t>
            </a:r>
            <a:r>
              <a:rPr lang="pt-BR" sz="2400" dirty="0"/>
              <a:t> Factor </a:t>
            </a:r>
            <a:r>
              <a:rPr lang="pt-BR" sz="2400" dirty="0" err="1"/>
              <a:t>Analysis</a:t>
            </a:r>
            <a:r>
              <a:rPr lang="pt-BR" sz="2400" dirty="0"/>
              <a:t>) para identificar os fatores subjacentes.</a:t>
            </a:r>
            <a:br>
              <a:rPr lang="pt-BR" sz="2400" dirty="0"/>
            </a:br>
            <a:endParaRPr lang="pt-BR" sz="2400" dirty="0"/>
          </a:p>
          <a:p>
            <a:r>
              <a:rPr lang="pt-BR" sz="2400" b="1" dirty="0"/>
              <a:t>Interpretação dos Fatores</a:t>
            </a:r>
            <a:r>
              <a:rPr lang="pt-BR" sz="2400" dirty="0"/>
              <a:t>: Analisar os fatores extraídos para entender as relações.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575738" y="805147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Exemplos de Análise Fatorial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40309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E656326-39EE-4BBB-BEEA-8471591D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819" y="11865189"/>
            <a:ext cx="6179575" cy="681567"/>
          </a:xfrm>
        </p:spPr>
        <p:txBody>
          <a:bodyPr/>
          <a:lstStyle/>
          <a:p>
            <a:r>
              <a:rPr lang="pt-BR" dirty="0"/>
              <a:t>Machine Learning  e Redes Neurais – Ronaldo Monteiro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E9A587-A709-4783-B060-BEAB5C61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7605097"/>
            <a:ext cx="67341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56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5442</TotalTime>
  <Words>621</Words>
  <Application>Microsoft Office PowerPoint</Application>
  <PresentationFormat>Papel A3 (297 x 420 mm)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Ronaldo Garibaldi Monteiro</cp:lastModifiedBy>
  <cp:revision>39</cp:revision>
  <dcterms:created xsi:type="dcterms:W3CDTF">2023-06-15T14:34:16Z</dcterms:created>
  <dcterms:modified xsi:type="dcterms:W3CDTF">2024-12-31T19:52:17Z</dcterms:modified>
</cp:coreProperties>
</file>