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0" r:id="rId4"/>
    <p:sldId id="273" r:id="rId5"/>
    <p:sldId id="274" r:id="rId6"/>
    <p:sldId id="275" r:id="rId7"/>
    <p:sldId id="277" r:id="rId8"/>
    <p:sldId id="257" r:id="rId9"/>
    <p:sldId id="278" r:id="rId10"/>
    <p:sldId id="279" r:id="rId11"/>
    <p:sldId id="280" r:id="rId12"/>
    <p:sldId id="281" r:id="rId13"/>
    <p:sldId id="282" r:id="rId14"/>
    <p:sldId id="269" r:id="rId15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y Hancco" initials="RH" lastIdx="1" clrIdx="0">
    <p:extLst>
      <p:ext uri="{19B8F6BF-5375-455C-9EA6-DF929625EA0E}">
        <p15:presenceInfo xmlns:p15="http://schemas.microsoft.com/office/powerpoint/2012/main" userId="Rony Hanc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642"/>
    <a:srgbClr val="C0C0C0"/>
    <a:srgbClr val="5B8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12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EA3BB2A-8719-4991-859E-8D451DA8DB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86A8B-0ED7-4AF2-B86E-0C7C25087A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F1C2F5-6541-400B-AA0F-F590EDD8543A}" type="datetimeFigureOut">
              <a:rPr lang="es-ES" altLang="es-PE"/>
              <a:pPr/>
              <a:t>08/06/2019</a:t>
            </a:fld>
            <a:endParaRPr lang="es-E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7B0C1A-462D-4573-B68D-A3C8A1B9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BCD880-1437-46EE-BEBF-A01508F17B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80424-FCDD-49FB-8145-6A78E67B827D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964341A-3E38-4B93-8A5C-7A668C7B1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F98BE-A3AD-4C85-BFF2-C7FA140115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29534B-7CB4-4DBD-95AD-44DE527D6386}" type="datetimeFigureOut">
              <a:rPr lang="es-ES" altLang="es-PE"/>
              <a:pPr/>
              <a:t>08/06/2019</a:t>
            </a:fld>
            <a:endParaRPr lang="es-ES" alt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D5DEE1E-FFF4-4101-93CF-167DE8EE5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0DD55C43-2EE0-4737-BFBE-8F02029CF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F2D02-1185-4C1B-A86E-B25E7489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91665-8AF6-448B-8530-E56195661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0DB026-25B8-479F-8B2C-A8ABF1EA7FD2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uni.png">
            <a:extLst>
              <a:ext uri="{FF2B5EF4-FFF2-40B4-BE49-F238E27FC236}">
                <a16:creationId xmlns:a16="http://schemas.microsoft.com/office/drawing/2014/main" id="{3192AD1F-30C7-41D5-8127-9D84CC49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09588"/>
            <a:ext cx="128587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31DF7E4-6F57-4057-929F-4762D485BB2A}"/>
              </a:ext>
            </a:extLst>
          </p:cNvPr>
          <p:cNvSpPr txBox="1">
            <a:spLocks/>
          </p:cNvSpPr>
          <p:nvPr/>
        </p:nvSpPr>
        <p:spPr>
          <a:xfrm>
            <a:off x="1905000" y="4908549"/>
            <a:ext cx="5233988" cy="100734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" sz="2400" b="1" u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Docentes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José Caballero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Rony Hancco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1664" y="3886200"/>
            <a:ext cx="6280736" cy="86135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1874C0DA-1A19-4004-8BCD-CC93A5FF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27E5D-8AF8-444D-9B4F-604295800EFB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09BDCA6D-E683-45FB-8069-1AF23694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4BEEB69-5F02-4634-AA58-C2F898EC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4567C-CEB5-483C-B889-FE135837509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991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FC1C5-5B69-4894-85E2-688B565D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271AA9-6BBE-4807-BE56-935041F05BB7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F0D55-A142-433C-B07C-78C894D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F7283-4732-4F71-B5AC-3B0B042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F72EE-9FEF-4AD3-9B7E-F6AFFC806A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37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DDB81-6B39-4EAC-BDC4-1003D143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107C-2F6B-4703-A81D-CB84EADFC613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EB51-DCEA-4330-8F25-5C436D1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7B644-4EC8-4D2B-8012-97FE966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A6FB-8782-4237-BDF5-1320BE28AAB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574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6">
            <a:extLst>
              <a:ext uri="{FF2B5EF4-FFF2-40B4-BE49-F238E27FC236}">
                <a16:creationId xmlns:a16="http://schemas.microsoft.com/office/drawing/2014/main" id="{77942C3A-E45D-478E-8952-88C6651033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81750" cy="593725"/>
            <a:chOff x="0" y="0"/>
            <a:chExt cx="6382428" cy="404664"/>
          </a:xfrm>
        </p:grpSpPr>
        <p:sp>
          <p:nvSpPr>
            <p:cNvPr id="5" name="3 Rectángulo">
              <a:extLst>
                <a:ext uri="{FF2B5EF4-FFF2-40B4-BE49-F238E27FC236}">
                  <a16:creationId xmlns:a16="http://schemas.microsoft.com/office/drawing/2014/main" id="{42EB0A55-8F02-4636-A6F1-B9CE93A09F91}"/>
                </a:ext>
              </a:extLst>
            </p:cNvPr>
            <p:cNvSpPr/>
            <p:nvPr/>
          </p:nvSpPr>
          <p:spPr>
            <a:xfrm>
              <a:off x="0" y="0"/>
              <a:ext cx="6155392" cy="404664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" name="4 Extracto">
              <a:extLst>
                <a:ext uri="{FF2B5EF4-FFF2-40B4-BE49-F238E27FC236}">
                  <a16:creationId xmlns:a16="http://schemas.microsoft.com/office/drawing/2014/main" id="{A0F69F63-96F6-4EAE-8B39-8EFB99B7B271}"/>
                </a:ext>
              </a:extLst>
            </p:cNvPr>
            <p:cNvSpPr/>
            <p:nvPr/>
          </p:nvSpPr>
          <p:spPr>
            <a:xfrm rot="10800000">
              <a:off x="5950582" y="0"/>
              <a:ext cx="431846" cy="404664"/>
            </a:xfrm>
            <a:prstGeom prst="flowChartExtra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7" name="Agrupar 9">
            <a:extLst>
              <a:ext uri="{FF2B5EF4-FFF2-40B4-BE49-F238E27FC236}">
                <a16:creationId xmlns:a16="http://schemas.microsoft.com/office/drawing/2014/main" id="{DC58F431-38A9-4163-BCDF-E89BAADC1F0C}"/>
              </a:ext>
            </a:extLst>
          </p:cNvPr>
          <p:cNvGrpSpPr>
            <a:grpSpLocks/>
          </p:cNvGrpSpPr>
          <p:nvPr/>
        </p:nvGrpSpPr>
        <p:grpSpPr bwMode="auto">
          <a:xfrm>
            <a:off x="0" y="6453188"/>
            <a:ext cx="9144000" cy="404812"/>
            <a:chOff x="0" y="6453188"/>
            <a:chExt cx="9144000" cy="404812"/>
          </a:xfrm>
        </p:grpSpPr>
        <p:grpSp>
          <p:nvGrpSpPr>
            <p:cNvPr id="8" name="Agrupar 10">
              <a:extLst>
                <a:ext uri="{FF2B5EF4-FFF2-40B4-BE49-F238E27FC236}">
                  <a16:creationId xmlns:a16="http://schemas.microsoft.com/office/drawing/2014/main" id="{FF4E9449-D6E9-465E-BAB9-89F9DD9F2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453188"/>
              <a:ext cx="9144000" cy="404812"/>
              <a:chOff x="0" y="6453188"/>
              <a:chExt cx="9144000" cy="404812"/>
            </a:xfrm>
          </p:grpSpPr>
          <p:sp>
            <p:nvSpPr>
              <p:cNvPr id="10" name="8 Extracto">
                <a:extLst>
                  <a:ext uri="{FF2B5EF4-FFF2-40B4-BE49-F238E27FC236}">
                    <a16:creationId xmlns:a16="http://schemas.microsoft.com/office/drawing/2014/main" id="{A98A9203-494E-42EE-B777-AC114B8F0BE1}"/>
                  </a:ext>
                </a:extLst>
              </p:cNvPr>
              <p:cNvSpPr/>
              <p:nvPr/>
            </p:nvSpPr>
            <p:spPr>
              <a:xfrm>
                <a:off x="2811463" y="6453188"/>
                <a:ext cx="431800" cy="404812"/>
              </a:xfrm>
              <a:prstGeom prst="flowChartExtra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1" name="6 Rectángulo">
                <a:extLst>
                  <a:ext uri="{FF2B5EF4-FFF2-40B4-BE49-F238E27FC236}">
                    <a16:creationId xmlns:a16="http://schemas.microsoft.com/office/drawing/2014/main" id="{BD2090A3-466B-425F-8816-2DB1A25A5349}"/>
                  </a:ext>
                </a:extLst>
              </p:cNvPr>
              <p:cNvSpPr/>
              <p:nvPr/>
            </p:nvSpPr>
            <p:spPr>
              <a:xfrm>
                <a:off x="3027363" y="6453188"/>
                <a:ext cx="6116637" cy="404812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2" name="7 Rectángulo">
                <a:extLst>
                  <a:ext uri="{FF2B5EF4-FFF2-40B4-BE49-F238E27FC236}">
                    <a16:creationId xmlns:a16="http://schemas.microsoft.com/office/drawing/2014/main" id="{84EA2C71-141A-4545-A5BE-F42BF533ABF6}"/>
                  </a:ext>
                </a:extLst>
              </p:cNvPr>
              <p:cNvSpPr/>
              <p:nvPr/>
            </p:nvSpPr>
            <p:spPr>
              <a:xfrm>
                <a:off x="0" y="6691313"/>
                <a:ext cx="2757488" cy="1666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5 Extracto">
              <a:extLst>
                <a:ext uri="{FF2B5EF4-FFF2-40B4-BE49-F238E27FC236}">
                  <a16:creationId xmlns:a16="http://schemas.microsoft.com/office/drawing/2014/main" id="{4FF2AE3E-0927-4F1E-9EAE-2BF91CFA03B8}"/>
                </a:ext>
              </a:extLst>
            </p:cNvPr>
            <p:cNvSpPr/>
            <p:nvPr/>
          </p:nvSpPr>
          <p:spPr>
            <a:xfrm rot="10800000">
              <a:off x="2700338" y="6691313"/>
              <a:ext cx="168275" cy="166687"/>
            </a:xfrm>
            <a:prstGeom prst="flowChartExtra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1C783718-492C-4643-B606-A562DA58B25B}"/>
              </a:ext>
            </a:extLst>
          </p:cNvPr>
          <p:cNvGrpSpPr>
            <a:grpSpLocks/>
          </p:cNvGrpSpPr>
          <p:nvPr/>
        </p:nvGrpSpPr>
        <p:grpSpPr bwMode="auto">
          <a:xfrm>
            <a:off x="8237538" y="101600"/>
            <a:ext cx="901700" cy="1146175"/>
            <a:chOff x="8235950" y="0"/>
            <a:chExt cx="901700" cy="1146175"/>
          </a:xfrm>
        </p:grpSpPr>
        <p:pic>
          <p:nvPicPr>
            <p:cNvPr id="14" name="Imagen 16" descr="uni.png">
              <a:extLst>
                <a:ext uri="{FF2B5EF4-FFF2-40B4-BE49-F238E27FC236}">
                  <a16:creationId xmlns:a16="http://schemas.microsoft.com/office/drawing/2014/main" id="{1DE33A7A-18B6-4DBD-8799-14312955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000" y="307975"/>
              <a:ext cx="66516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uadroTexto 17">
              <a:extLst>
                <a:ext uri="{FF2B5EF4-FFF2-40B4-BE49-F238E27FC236}">
                  <a16:creationId xmlns:a16="http://schemas.microsoft.com/office/drawing/2014/main" id="{BB4382CD-4E54-47F3-9B09-ACE3EA482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5950" y="0"/>
              <a:ext cx="901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s-ES" altLang="es-PE" sz="1400" b="1" i="1">
                  <a:solidFill>
                    <a:srgbClr val="7F7F7F"/>
                  </a:solidFill>
                </a:rPr>
                <a:t>UNI-FIIS</a:t>
              </a: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318" y="0"/>
            <a:ext cx="4934963" cy="51046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Marcador de fecha 26">
            <a:extLst>
              <a:ext uri="{FF2B5EF4-FFF2-40B4-BE49-F238E27FC236}">
                <a16:creationId xmlns:a16="http://schemas.microsoft.com/office/drawing/2014/main" id="{035665FE-B617-4DF1-8E33-C8A8802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29312-C2DF-4B8C-B56C-9341057418A1}" type="datetime1">
              <a:rPr lang="es-PE" altLang="es-PE"/>
              <a:pPr/>
              <a:t>8/06/2019</a:t>
            </a:fld>
            <a:endParaRPr lang="es-ES" altLang="es-PE" dirty="0"/>
          </a:p>
        </p:txBody>
      </p:sp>
      <p:sp>
        <p:nvSpPr>
          <p:cNvPr id="17" name="Marcador de pie de página 27">
            <a:extLst>
              <a:ext uri="{FF2B5EF4-FFF2-40B4-BE49-F238E27FC236}">
                <a16:creationId xmlns:a16="http://schemas.microsoft.com/office/drawing/2014/main" id="{FB57D094-0079-4297-97BA-EBD41B43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8" name="Marcador de número de diapositiva 28">
            <a:extLst>
              <a:ext uri="{FF2B5EF4-FFF2-40B4-BE49-F238E27FC236}">
                <a16:creationId xmlns:a16="http://schemas.microsoft.com/office/drawing/2014/main" id="{BFF1BBE9-9636-4A2B-924A-C3D4AE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07AE7-4E8F-49FC-896C-D1AC08AF107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51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DD739-0C24-4D9C-8A6E-5B5FB445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460AB6-22CD-4021-B116-A9F189843185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BCF6E-4F48-4B7B-AEE4-4AF9A7F8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A34FC-38E7-4C33-9B98-D11F6CDF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EA58E-32E5-481E-8584-775C5D8BDC0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036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0D268D4-CB4B-43E0-B3B7-1F85A62F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16BBF-502C-4A24-98F2-7F5A60ACE1D8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44E80B0F-1689-47B9-9D5F-A7CD3A26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E7BC2E2-60CD-4EA3-A735-80562BB0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5260E-6350-4894-9604-E1C689B571D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32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64D8105-DDEC-43AB-9C5B-FDCB3E29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8D4D1-66EC-483B-BEEE-BDFB2DD0B962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F912509-286C-4F78-BD9B-5560DA52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DD4F10E-D20D-4557-A148-4BE6F2E3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FE89-DF49-4C0D-9C19-7431696714F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236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0C79369F-A7CA-4242-9DD6-5B7D0BDB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D65206-915E-427E-92CD-2A5C154FB796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E81D501-FDE5-4FC5-9D46-36C17348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72AB6DB-87ED-40CE-B50A-2AEB4CAC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1C002-78DD-44E7-ADCC-977E301CC49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950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07BDD5D6-0661-4246-BDB8-BEF106B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BCD6B-21A9-41E9-A5AD-4334C295124C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D48D5167-C480-481D-9CA4-300A794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784A9073-70B0-4F73-BE2A-4BBAD07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EE3D8-19A7-4096-8595-99F12201311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963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A5D989D-4165-4A04-B5C3-B5F83F15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17362-CEAA-45F8-A3B7-ECF4A012D971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3D4E581-A650-4BBF-BB9B-7E97485B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4CB2AD4-3DB4-44F1-83D5-F45CC95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034C-2341-4A52-A732-8BB49552768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9768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A2D8D88-E5EA-4674-9F7B-C0034447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97432-6010-4FD7-8AE9-9569C0409F8B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DE19A6A-E9F0-4BA5-90B4-82B9D09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57119FC-C0B6-4FBB-9935-5334B56A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C2F46-29A1-4114-85FE-1BA9F727D48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510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>
            <a:extLst>
              <a:ext uri="{FF2B5EF4-FFF2-40B4-BE49-F238E27FC236}">
                <a16:creationId xmlns:a16="http://schemas.microsoft.com/office/drawing/2014/main" id="{210DC66E-8B3D-488E-9FE4-4C3BD684C6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3075" name="Marcador de texto 2">
            <a:extLst>
              <a:ext uri="{FF2B5EF4-FFF2-40B4-BE49-F238E27FC236}">
                <a16:creationId xmlns:a16="http://schemas.microsoft.com/office/drawing/2014/main" id="{4AB63BF2-92B0-4633-8503-FA860B706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98E46-9FCE-4F17-B099-21614FF60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0A6AD9E-87B3-4245-8D1F-2CAF91058BF4}" type="datetime1">
              <a:rPr lang="es-PE" altLang="es-PE"/>
              <a:pPr/>
              <a:t>8/06/2019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E2F9A-2291-4B99-9BB1-A1179DBC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86FBB-0607-419D-BFC9-2597A8BFA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9E20A13-8203-44A9-90E1-7ED125DF1CF7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ítulo 1">
            <a:extLst>
              <a:ext uri="{FF2B5EF4-FFF2-40B4-BE49-F238E27FC236}">
                <a16:creationId xmlns:a16="http://schemas.microsoft.com/office/drawing/2014/main" id="{843DDCC2-FE75-48A8-9CE7-D937A54B3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PE" dirty="0"/>
              <a:t>Programación orientado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BBE89-994C-4F5C-8941-B0258E126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250" y="3886200"/>
            <a:ext cx="6280150" cy="862013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s-ES" dirty="0">
                <a:ea typeface="+mn-ea"/>
              </a:rPr>
              <a:t>Sesión Servlet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2C2E0C-C97B-42FA-AE00-BC5F51E0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2657A9BA-C028-4CB1-A661-08FD423AE364}" type="slidenum">
              <a:rPr lang="es-ES" altLang="es-PE">
                <a:solidFill>
                  <a:srgbClr val="898989"/>
                </a:solidFill>
              </a:rPr>
              <a:pPr/>
              <a:t>1</a:t>
            </a:fld>
            <a:endParaRPr lang="es-ES" altLang="es-P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681EC5A-55E5-4E92-9699-A6A43F03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48" y="1528911"/>
            <a:ext cx="6972904" cy="195088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A998622-C6D3-48B1-978E-1E7B5054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Servlet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3625B-17F2-470A-8E06-D96E5537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10</a:t>
            </a:fld>
            <a:endParaRPr lang="es-ES" alt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8C9FF8-605A-4E2C-B92B-B2A504490ACC}"/>
              </a:ext>
            </a:extLst>
          </p:cNvPr>
          <p:cNvSpPr txBox="1"/>
          <p:nvPr/>
        </p:nvSpPr>
        <p:spPr>
          <a:xfrm>
            <a:off x="495301" y="3904734"/>
            <a:ext cx="819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La clase Servlet clase del paquete </a:t>
            </a:r>
            <a:r>
              <a:rPr lang="es-PE" dirty="0" err="1"/>
              <a:t>javax.servlet</a:t>
            </a:r>
            <a:r>
              <a:rPr lang="es-PE" dirty="0"/>
              <a:t>  permite la interacción entre cliente y servidor web en una petición HTTP.</a:t>
            </a:r>
          </a:p>
          <a:p>
            <a:endParaRPr lang="es-PE" dirty="0"/>
          </a:p>
          <a:p>
            <a:r>
              <a:rPr lang="es-ES" dirty="0" err="1"/>
              <a:t>HttpServletRequest</a:t>
            </a:r>
            <a:r>
              <a:rPr lang="es-ES" dirty="0"/>
              <a:t> representa la solicitud de </a:t>
            </a:r>
            <a:r>
              <a:rPr lang="es-ES" dirty="0" err="1"/>
              <a:t>servlet</a:t>
            </a:r>
            <a:r>
              <a:rPr lang="es-ES" dirty="0"/>
              <a:t> en el entorno HTTP. Extiende la interfaz </a:t>
            </a:r>
            <a:r>
              <a:rPr lang="es-ES" dirty="0" err="1"/>
              <a:t>javax.servlet.ServletRequest</a:t>
            </a:r>
            <a:r>
              <a:rPr lang="es-ES" dirty="0"/>
              <a:t> y agrega varios métodos.</a:t>
            </a:r>
          </a:p>
          <a:p>
            <a:endParaRPr lang="es-ES" dirty="0"/>
          </a:p>
          <a:p>
            <a:r>
              <a:rPr lang="es-ES" dirty="0" err="1"/>
              <a:t>HttpServletResponse</a:t>
            </a:r>
            <a:r>
              <a:rPr lang="es-ES" dirty="0"/>
              <a:t> representa la respuesta del </a:t>
            </a:r>
            <a:r>
              <a:rPr lang="es-ES" dirty="0" err="1"/>
              <a:t>servlet</a:t>
            </a:r>
            <a:r>
              <a:rPr lang="es-ES" dirty="0"/>
              <a:t> en el entorno HTTP.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24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998622-C6D3-48B1-978E-1E7B5054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Servidor Web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3625B-17F2-470A-8E06-D96E5537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11</a:t>
            </a:fld>
            <a:endParaRPr lang="es-ES" altLang="es-PE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3493344-76DF-4999-AE2B-7E4490A4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386561"/>
            <a:ext cx="8229600" cy="1686839"/>
          </a:xfrm>
        </p:spPr>
        <p:txBody>
          <a:bodyPr/>
          <a:lstStyle/>
          <a:p>
            <a:r>
              <a:rPr lang="es-PE" dirty="0"/>
              <a:t>El servidor web tiene un contenedor de </a:t>
            </a:r>
            <a:r>
              <a:rPr lang="es-PE" dirty="0" err="1"/>
              <a:t>servlet</a:t>
            </a:r>
            <a:r>
              <a:rPr lang="es-PE" dirty="0"/>
              <a:t> donde se crea un hilo (</a:t>
            </a:r>
            <a:r>
              <a:rPr lang="es-PE" dirty="0" err="1"/>
              <a:t>Thread</a:t>
            </a:r>
            <a:r>
              <a:rPr lang="es-PE" dirty="0"/>
              <a:t>) por cada petición de cliente.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A07876-ABD3-4948-BBFE-902A9B96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073400"/>
            <a:ext cx="4495800" cy="17621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DF9C11-2370-493E-9A0F-1AD4AAA13C17}"/>
              </a:ext>
            </a:extLst>
          </p:cNvPr>
          <p:cNvSpPr txBox="1"/>
          <p:nvPr/>
        </p:nvSpPr>
        <p:spPr>
          <a:xfrm>
            <a:off x="2794000" y="5194300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4: </a:t>
            </a:r>
            <a:r>
              <a:rPr lang="es-PE" dirty="0" err="1"/>
              <a:t>Thread</a:t>
            </a:r>
            <a:r>
              <a:rPr lang="es-PE" dirty="0"/>
              <a:t> por petición de cliente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B953F2F-688D-439F-8936-2FC116A0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508" y="3187180"/>
            <a:ext cx="1505712" cy="10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B496504-8953-47CE-9C35-635D1C59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1800" dirty="0"/>
              <a:t>Cada </a:t>
            </a:r>
            <a:r>
              <a:rPr lang="es-PE" sz="1800" dirty="0" err="1"/>
              <a:t>servlet</a:t>
            </a:r>
            <a:r>
              <a:rPr lang="es-PE" sz="1800" dirty="0"/>
              <a:t> debe posee un nombre y una ruta a la cual responde, lo cual se realiza con anotaciones @</a:t>
            </a:r>
            <a:r>
              <a:rPr lang="es-PE" sz="1800" dirty="0" err="1"/>
              <a:t>WebServlet</a:t>
            </a:r>
            <a:r>
              <a:rPr lang="es-PE" sz="1800" dirty="0"/>
              <a:t>(</a:t>
            </a:r>
            <a:r>
              <a:rPr lang="es-PE" sz="1800" dirty="0" err="1"/>
              <a:t>name</a:t>
            </a:r>
            <a:r>
              <a:rPr lang="es-PE" sz="1800" dirty="0"/>
              <a:t> y </a:t>
            </a:r>
            <a:r>
              <a:rPr lang="es-PE" sz="1800" dirty="0" err="1"/>
              <a:t>urlPatterns</a:t>
            </a:r>
            <a:r>
              <a:rPr lang="es-PE" sz="1800" dirty="0"/>
              <a:t>).</a:t>
            </a:r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r>
              <a:rPr lang="es-PE" sz="1800" b="1" dirty="0"/>
              <a:t>@</a:t>
            </a:r>
            <a:r>
              <a:rPr lang="es-PE" sz="1800" b="1" dirty="0" err="1"/>
              <a:t>WebServlet</a:t>
            </a:r>
            <a:r>
              <a:rPr lang="es-PE" sz="1800" dirty="0"/>
              <a:t>(</a:t>
            </a:r>
            <a:r>
              <a:rPr lang="es-PE" sz="1800" dirty="0" err="1">
                <a:solidFill>
                  <a:srgbClr val="C00000"/>
                </a:solidFill>
              </a:rPr>
              <a:t>name</a:t>
            </a:r>
            <a:r>
              <a:rPr lang="es-PE" sz="1800" dirty="0"/>
              <a:t> = "</a:t>
            </a:r>
            <a:r>
              <a:rPr lang="es-PE" sz="1800" dirty="0" err="1"/>
              <a:t>AutenticacionServlet</a:t>
            </a:r>
            <a:r>
              <a:rPr lang="es-PE" sz="1800" dirty="0"/>
              <a:t>", </a:t>
            </a:r>
            <a:r>
              <a:rPr lang="es-PE" sz="1800" dirty="0" err="1">
                <a:solidFill>
                  <a:srgbClr val="C00000"/>
                </a:solidFill>
              </a:rPr>
              <a:t>urlPatterns</a:t>
            </a:r>
            <a:r>
              <a:rPr lang="es-PE" sz="1800" dirty="0"/>
              <a:t> = {"/</a:t>
            </a:r>
            <a:r>
              <a:rPr lang="es-PE" sz="1800" dirty="0" err="1"/>
              <a:t>autenticacion</a:t>
            </a:r>
            <a:r>
              <a:rPr lang="es-PE" sz="1800" dirty="0"/>
              <a:t>"})</a:t>
            </a:r>
          </a:p>
          <a:p>
            <a:pPr marL="0" indent="0">
              <a:buNone/>
            </a:pPr>
            <a:r>
              <a:rPr lang="es-PE" sz="1800" dirty="0" err="1"/>
              <a:t>public</a:t>
            </a:r>
            <a:r>
              <a:rPr lang="es-PE" sz="1800" dirty="0"/>
              <a:t> </a:t>
            </a:r>
            <a:r>
              <a:rPr lang="es-PE" sz="1800" dirty="0" err="1"/>
              <a:t>class</a:t>
            </a:r>
            <a:r>
              <a:rPr lang="es-PE" sz="1800" dirty="0"/>
              <a:t> </a:t>
            </a:r>
            <a:r>
              <a:rPr lang="es-PE" sz="1800" dirty="0" err="1"/>
              <a:t>AutenticacionServlet</a:t>
            </a:r>
            <a:r>
              <a:rPr lang="es-PE" sz="1800" dirty="0"/>
              <a:t> </a:t>
            </a:r>
            <a:r>
              <a:rPr lang="es-PE" sz="1800" dirty="0" err="1"/>
              <a:t>extends</a:t>
            </a:r>
            <a:r>
              <a:rPr lang="es-PE" sz="1800" dirty="0"/>
              <a:t> </a:t>
            </a:r>
            <a:r>
              <a:rPr lang="es-PE" sz="1800" dirty="0" err="1"/>
              <a:t>HttpServlet</a:t>
            </a:r>
            <a:r>
              <a:rPr lang="es-PE" sz="1800" dirty="0"/>
              <a:t> {      </a:t>
            </a:r>
          </a:p>
          <a:p>
            <a:pPr marL="0" indent="0">
              <a:buNone/>
            </a:pPr>
            <a:r>
              <a:rPr lang="es-PE" sz="1800" dirty="0" err="1"/>
              <a:t>protected</a:t>
            </a:r>
            <a:r>
              <a:rPr lang="es-PE" sz="1800" dirty="0"/>
              <a:t> </a:t>
            </a:r>
            <a:r>
              <a:rPr lang="es-PE" sz="1800" dirty="0" err="1"/>
              <a:t>void</a:t>
            </a:r>
            <a:r>
              <a:rPr lang="es-PE" sz="1800" dirty="0"/>
              <a:t> </a:t>
            </a:r>
            <a:r>
              <a:rPr lang="es-PE" sz="1800" dirty="0" err="1"/>
              <a:t>doPost</a:t>
            </a:r>
            <a:r>
              <a:rPr lang="es-PE" sz="1800" dirty="0"/>
              <a:t>(</a:t>
            </a:r>
            <a:r>
              <a:rPr lang="es-PE" sz="1800" dirty="0" err="1"/>
              <a:t>HttpServletRequest</a:t>
            </a:r>
            <a:r>
              <a:rPr lang="es-PE" sz="1800" dirty="0"/>
              <a:t> </a:t>
            </a:r>
            <a:r>
              <a:rPr lang="es-PE" sz="1800" dirty="0" err="1"/>
              <a:t>request</a:t>
            </a:r>
            <a:r>
              <a:rPr lang="es-PE" sz="1800" dirty="0"/>
              <a:t>, </a:t>
            </a:r>
            <a:r>
              <a:rPr lang="es-PE" sz="1800" dirty="0" err="1"/>
              <a:t>HttpServletResponse</a:t>
            </a:r>
            <a:r>
              <a:rPr lang="es-PE" sz="1800" dirty="0"/>
              <a:t> response) </a:t>
            </a:r>
            <a:r>
              <a:rPr lang="es-PE" sz="1800" dirty="0" err="1"/>
              <a:t>throws</a:t>
            </a:r>
            <a:r>
              <a:rPr lang="es-PE" sz="1800" dirty="0"/>
              <a:t> </a:t>
            </a:r>
            <a:r>
              <a:rPr lang="es-PE" sz="1800" dirty="0" err="1"/>
              <a:t>ServletException</a:t>
            </a:r>
            <a:r>
              <a:rPr lang="es-PE" sz="1800" dirty="0"/>
              <a:t>, </a:t>
            </a:r>
            <a:r>
              <a:rPr lang="es-PE" sz="1800" dirty="0" err="1"/>
              <a:t>IOException</a:t>
            </a:r>
            <a:r>
              <a:rPr lang="es-PE" sz="1800" dirty="0"/>
              <a:t> {     </a:t>
            </a:r>
          </a:p>
          <a:p>
            <a:pPr marL="0" indent="0">
              <a:buNone/>
            </a:pPr>
            <a:r>
              <a:rPr lang="es-PE" sz="1800" dirty="0"/>
              <a:t>   </a:t>
            </a:r>
          </a:p>
          <a:p>
            <a:pPr marL="0" indent="0">
              <a:buNone/>
            </a:pPr>
            <a:r>
              <a:rPr lang="es-PE" sz="1800" dirty="0"/>
              <a:t>   }    </a:t>
            </a:r>
          </a:p>
          <a:p>
            <a:pPr marL="0" indent="0">
              <a:buNone/>
            </a:pPr>
            <a:r>
              <a:rPr lang="es-PE" sz="1800" dirty="0" err="1"/>
              <a:t>protected</a:t>
            </a:r>
            <a:r>
              <a:rPr lang="es-PE" sz="1800" dirty="0"/>
              <a:t> </a:t>
            </a:r>
            <a:r>
              <a:rPr lang="es-PE" sz="1800" dirty="0" err="1"/>
              <a:t>void</a:t>
            </a:r>
            <a:r>
              <a:rPr lang="es-PE" sz="1800" dirty="0"/>
              <a:t> </a:t>
            </a:r>
            <a:r>
              <a:rPr lang="es-PE" sz="1800" dirty="0" err="1"/>
              <a:t>doGet</a:t>
            </a:r>
            <a:r>
              <a:rPr lang="es-PE" sz="1800" dirty="0"/>
              <a:t>(</a:t>
            </a:r>
            <a:r>
              <a:rPr lang="es-PE" sz="1800" dirty="0" err="1"/>
              <a:t>HttpServletRequest</a:t>
            </a:r>
            <a:r>
              <a:rPr lang="es-PE" sz="1800" dirty="0"/>
              <a:t> </a:t>
            </a:r>
            <a:r>
              <a:rPr lang="es-PE" sz="1800" dirty="0" err="1"/>
              <a:t>request</a:t>
            </a:r>
            <a:r>
              <a:rPr lang="es-PE" sz="1800" dirty="0"/>
              <a:t>, </a:t>
            </a:r>
            <a:r>
              <a:rPr lang="es-PE" sz="1800" dirty="0" err="1"/>
              <a:t>HttpServletResponse</a:t>
            </a:r>
            <a:r>
              <a:rPr lang="es-PE" sz="1800" dirty="0"/>
              <a:t> response) </a:t>
            </a:r>
            <a:r>
              <a:rPr lang="es-PE" sz="1800" dirty="0" err="1"/>
              <a:t>throws</a:t>
            </a:r>
            <a:r>
              <a:rPr lang="es-PE" sz="1800" dirty="0"/>
              <a:t> </a:t>
            </a:r>
            <a:r>
              <a:rPr lang="es-PE" sz="1800" dirty="0" err="1"/>
              <a:t>ServletException</a:t>
            </a:r>
            <a:r>
              <a:rPr lang="es-PE" sz="1800" dirty="0"/>
              <a:t>, </a:t>
            </a:r>
            <a:r>
              <a:rPr lang="es-PE" sz="1800" dirty="0" err="1"/>
              <a:t>IOException</a:t>
            </a:r>
            <a:r>
              <a:rPr lang="es-PE" sz="1800" dirty="0"/>
              <a:t> {   </a:t>
            </a:r>
          </a:p>
          <a:p>
            <a:pPr marL="0" indent="0">
              <a:buNone/>
            </a:pPr>
            <a:r>
              <a:rPr lang="es-PE" sz="1800" dirty="0"/>
              <a:t> }</a:t>
            </a:r>
          </a:p>
          <a:p>
            <a:pPr marL="0" indent="0">
              <a:buNone/>
            </a:pPr>
            <a:r>
              <a:rPr lang="es-PE" sz="1800" dirty="0"/>
              <a:t>}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860276-0EA2-492B-B201-06833C19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Mapeo de Servlet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A2AC19-0B60-486E-9BEE-64A03868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12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7699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B496504-8953-47CE-9C35-635D1C59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1800" dirty="0"/>
              <a:t>Para el uso de </a:t>
            </a:r>
            <a:r>
              <a:rPr lang="es-PE" sz="1800" dirty="0" err="1"/>
              <a:t>servlet</a:t>
            </a:r>
            <a:r>
              <a:rPr lang="es-PE" sz="1800" dirty="0"/>
              <a:t> se debe crear el archivo descriptor de despliegue </a:t>
            </a:r>
            <a:r>
              <a:rPr lang="es-PE" sz="1800" b="1" dirty="0"/>
              <a:t>web.xml</a:t>
            </a:r>
          </a:p>
          <a:p>
            <a:pPr marL="0" indent="0">
              <a:buNone/>
            </a:pPr>
            <a:endParaRPr lang="es-PE" sz="1800" dirty="0"/>
          </a:p>
          <a:p>
            <a:pPr marL="0" indent="0">
              <a:buNone/>
            </a:pPr>
            <a:r>
              <a:rPr lang="es-PE" sz="1800" dirty="0"/>
              <a:t>&lt;web-app </a:t>
            </a:r>
            <a:r>
              <a:rPr lang="es-PE" sz="1800" dirty="0" err="1"/>
              <a:t>xmlns</a:t>
            </a:r>
            <a:r>
              <a:rPr lang="es-PE" sz="1800" dirty="0"/>
              <a:t>="http://xmlns.jcp.org/</a:t>
            </a:r>
            <a:r>
              <a:rPr lang="es-PE" sz="1800" dirty="0" err="1"/>
              <a:t>xml</a:t>
            </a:r>
            <a:r>
              <a:rPr lang="es-PE" sz="1800" dirty="0"/>
              <a:t>/</a:t>
            </a:r>
            <a:r>
              <a:rPr lang="es-PE" sz="1800" dirty="0" err="1"/>
              <a:t>ns</a:t>
            </a:r>
            <a:r>
              <a:rPr lang="es-PE" sz="1800" dirty="0"/>
              <a:t>/</a:t>
            </a:r>
            <a:r>
              <a:rPr lang="es-PE" sz="1800" dirty="0" err="1"/>
              <a:t>javaee</a:t>
            </a:r>
            <a:r>
              <a:rPr lang="es-PE" sz="1800" dirty="0"/>
              <a:t>"         	</a:t>
            </a:r>
            <a:r>
              <a:rPr lang="es-PE" sz="1800" dirty="0" err="1"/>
              <a:t>xmlns:xsi</a:t>
            </a:r>
            <a:r>
              <a:rPr lang="es-PE" sz="1800" dirty="0"/>
              <a:t>="http://www.w3.org/2001/XMLSchema-instance"         	</a:t>
            </a:r>
            <a:r>
              <a:rPr lang="es-PE" sz="1800" dirty="0" err="1"/>
              <a:t>xsi:schemaLocation</a:t>
            </a:r>
            <a:r>
              <a:rPr lang="es-PE" sz="1800" dirty="0"/>
              <a:t>="http://xmlns.jcp.org/</a:t>
            </a:r>
            <a:r>
              <a:rPr lang="es-PE" sz="1800" dirty="0" err="1"/>
              <a:t>xml</a:t>
            </a:r>
            <a:r>
              <a:rPr lang="es-PE" sz="1800" dirty="0"/>
              <a:t>/</a:t>
            </a:r>
            <a:r>
              <a:rPr lang="es-PE" sz="1800" dirty="0" err="1"/>
              <a:t>ns</a:t>
            </a:r>
            <a:r>
              <a:rPr lang="es-PE" sz="1800" dirty="0"/>
              <a:t>/</a:t>
            </a:r>
            <a:r>
              <a:rPr lang="es-PE" sz="1800" dirty="0" err="1"/>
              <a:t>javaee</a:t>
            </a:r>
            <a:r>
              <a:rPr lang="es-PE" sz="1800" dirty="0"/>
              <a:t>		 	http://xmlns.jcp.org/xml/ns/javaee/web-app_3_1.xsd"        </a:t>
            </a:r>
          </a:p>
          <a:p>
            <a:pPr marL="0" indent="0">
              <a:buNone/>
            </a:pPr>
            <a:r>
              <a:rPr lang="es-PE" sz="1800" dirty="0"/>
              <a:t>	 </a:t>
            </a:r>
            <a:r>
              <a:rPr lang="es-PE" sz="1800" dirty="0" err="1"/>
              <a:t>version</a:t>
            </a:r>
            <a:r>
              <a:rPr lang="es-PE" sz="1800" dirty="0"/>
              <a:t>="3.1"&gt;  </a:t>
            </a:r>
          </a:p>
          <a:p>
            <a:pPr marL="0" indent="0">
              <a:buNone/>
            </a:pPr>
            <a:r>
              <a:rPr lang="es-PE" sz="1800" dirty="0"/>
              <a:t>&lt;display-</a:t>
            </a:r>
            <a:r>
              <a:rPr lang="es-PE" sz="1800" dirty="0" err="1"/>
              <a:t>name</a:t>
            </a:r>
            <a:r>
              <a:rPr lang="es-PE" sz="1800" dirty="0"/>
              <a:t>&gt;Tienda ENCAJA&lt;/display-</a:t>
            </a:r>
            <a:r>
              <a:rPr lang="es-PE" sz="1800" dirty="0" err="1"/>
              <a:t>name</a:t>
            </a:r>
            <a:r>
              <a:rPr lang="es-PE" sz="1800" dirty="0"/>
              <a:t>&gt;  </a:t>
            </a:r>
          </a:p>
          <a:p>
            <a:pPr marL="0" indent="0">
              <a:buNone/>
            </a:pPr>
            <a:r>
              <a:rPr lang="es-PE" sz="1800" dirty="0"/>
              <a:t>&lt;/web-app&gt;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860276-0EA2-492B-B201-06833C19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Configuración y uso de Servlet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A2AC19-0B60-486E-9BEE-64A03868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13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5863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0839FE1-1EC7-4E5A-B3A3-60C4EC61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s-PE" sz="2000" dirty="0" err="1"/>
              <a:t>Pollard</a:t>
            </a:r>
            <a:r>
              <a:rPr lang="es-PE" sz="2000" dirty="0"/>
              <a:t> Barry (2019), </a:t>
            </a:r>
            <a:r>
              <a:rPr lang="es-PE" sz="2000" i="1" dirty="0"/>
              <a:t>HTTP/2 in </a:t>
            </a:r>
            <a:r>
              <a:rPr lang="es-PE" sz="2000" i="1" dirty="0" err="1"/>
              <a:t>Action</a:t>
            </a:r>
            <a:r>
              <a:rPr lang="es-PE" sz="2000" dirty="0"/>
              <a:t>, Manning.</a:t>
            </a:r>
          </a:p>
          <a:p>
            <a:r>
              <a:rPr lang="es-PE" sz="2000" dirty="0"/>
              <a:t>Muniz </a:t>
            </a:r>
            <a:r>
              <a:rPr lang="es-PE" sz="2000" dirty="0" err="1"/>
              <a:t>Biharck</a:t>
            </a:r>
            <a:r>
              <a:rPr lang="es-PE" sz="2000" dirty="0"/>
              <a:t>(2019), </a:t>
            </a:r>
            <a:r>
              <a:rPr lang="en-US" sz="2000" i="1" dirty="0"/>
              <a:t>Hands-On RESTful Web Services with TypeScript 3</a:t>
            </a:r>
            <a:r>
              <a:rPr lang="en-US" sz="2000" dirty="0"/>
              <a:t>, </a:t>
            </a:r>
            <a:r>
              <a:rPr lang="en-US" sz="2000" dirty="0" err="1"/>
              <a:t>PacktPublishing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Grigorik</a:t>
            </a:r>
            <a:r>
              <a:rPr lang="en-US" sz="2000" dirty="0"/>
              <a:t> Ilya(2017),</a:t>
            </a:r>
            <a:r>
              <a:rPr lang="en-US" sz="2000" i="1" dirty="0"/>
              <a:t>HTTP </a:t>
            </a:r>
            <a:r>
              <a:rPr lang="en-US" sz="2000" i="1" dirty="0" err="1"/>
              <a:t>protocols</a:t>
            </a:r>
            <a:r>
              <a:rPr lang="en-US" sz="2000" dirty="0" err="1"/>
              <a:t>,O’Reilly</a:t>
            </a:r>
            <a:r>
              <a:rPr lang="en-US" sz="2000" dirty="0"/>
              <a:t> Media Inc.</a:t>
            </a:r>
            <a:endParaRPr lang="es-PE" sz="2000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0A394F-2014-4855-92DD-3CC7C23F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855176-CFCD-4587-AC7C-B771904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14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444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8F630DC-3AF5-418A-984B-01161BC6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HTTP. </a:t>
            </a:r>
          </a:p>
          <a:p>
            <a:r>
              <a:rPr lang="es-PE" dirty="0"/>
              <a:t>Métodos HTTP. </a:t>
            </a:r>
          </a:p>
          <a:p>
            <a:r>
              <a:rPr lang="es-PE" dirty="0"/>
              <a:t>Servlet.</a:t>
            </a:r>
          </a:p>
          <a:p>
            <a:r>
              <a:rPr lang="es-PE" dirty="0"/>
              <a:t>Servidor Web.</a:t>
            </a:r>
          </a:p>
          <a:p>
            <a:r>
              <a:rPr lang="es-PE" dirty="0"/>
              <a:t>Mapeo de Servlet. </a:t>
            </a:r>
          </a:p>
          <a:p>
            <a:r>
              <a:rPr lang="es-PE" dirty="0"/>
              <a:t>Configuración y uso de Servlet.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B2C24B-904A-498C-BCDB-4ED3270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AF27D-4A99-408E-8A8A-246ED74B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2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310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51D102-64DB-4307-8972-D3AC1197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Internet es una colección de computadoras públicas vinculadas mediante el uso compartido del Protocolo de Internet (IP) para enrutar mensajes. 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Está compuesto por muchos servicios, entre ellos, la </a:t>
            </a:r>
            <a:r>
              <a:rPr lang="es-ES" sz="2800" dirty="0" err="1"/>
              <a:t>World</a:t>
            </a:r>
            <a:r>
              <a:rPr lang="es-ES" sz="2800" dirty="0"/>
              <a:t> Wide Web, el correo electrónico, el intercambio de archivos y la telefonía por Internet.</a:t>
            </a:r>
            <a:endParaRPr lang="es-PE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3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079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51D102-64DB-4307-8972-D3AC1197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HTTP es la forma en que los navegadores web solicitan páginas web.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Fue una de las tres tecnologías principales definidas por Tim Berners-Lee cuando inventó la web, junto con identificadores únicos para los recursos (de donde proceden los localizadores de recursos uniformes, o URL) y el lenguaje de marcado de hipertexto (HTML).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4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8997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51D102-64DB-4307-8972-D3AC1197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Servicios conocidos por siglas como REST o SOAP pueden ser utilizados tanto por páginas web como por páginas que no sean web como aplicaciones móviles. </a:t>
            </a:r>
          </a:p>
          <a:p>
            <a:r>
              <a:rPr lang="es-ES" sz="2800" dirty="0"/>
              <a:t>El </a:t>
            </a:r>
            <a:r>
              <a:rPr lang="es-ES" sz="2800" dirty="0" err="1"/>
              <a:t>IoT</a:t>
            </a:r>
            <a:r>
              <a:rPr lang="es-ES" sz="2800" dirty="0"/>
              <a:t> simplemente representa los dispositivos que exponen servicios con los que otros dispositivos (computadoras, aplicaciones móviles e incluso otros dispositivos </a:t>
            </a:r>
            <a:r>
              <a:rPr lang="es-ES" sz="2800" dirty="0" err="1"/>
              <a:t>IoT</a:t>
            </a:r>
            <a:r>
              <a:rPr lang="es-ES" sz="2800" dirty="0"/>
              <a:t>) pueden interactuar, a menudo a través de llamadas HTTP ( </a:t>
            </a:r>
            <a:r>
              <a:rPr lang="es-PE" sz="2800" dirty="0"/>
              <a:t>Pollard,2019).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5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9369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2A919F6-5C2F-4E7D-931C-6BD3215E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799" y="896816"/>
            <a:ext cx="3979609" cy="452596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6</a:t>
            </a:fld>
            <a:endParaRPr lang="es-ES" alt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180D8-F631-42DD-AECA-9EDC736076E4}"/>
              </a:ext>
            </a:extLst>
          </p:cNvPr>
          <p:cNvSpPr txBox="1"/>
          <p:nvPr/>
        </p:nvSpPr>
        <p:spPr>
          <a:xfrm>
            <a:off x="1936200" y="5520232"/>
            <a:ext cx="574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Figura 1: Interacción típica cuando se busca un página web.</a:t>
            </a:r>
          </a:p>
          <a:p>
            <a:r>
              <a:rPr lang="es-PE" dirty="0"/>
              <a:t>(Pollard,2019)</a:t>
            </a:r>
          </a:p>
        </p:txBody>
      </p:sp>
    </p:spTree>
    <p:extLst>
      <p:ext uri="{BB962C8B-B14F-4D97-AF65-F5344CB8AC3E}">
        <p14:creationId xmlns:p14="http://schemas.microsoft.com/office/powerpoint/2010/main" val="220050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7</a:t>
            </a:fld>
            <a:endParaRPr lang="es-ES" alt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180D8-F631-42DD-AECA-9EDC736076E4}"/>
              </a:ext>
            </a:extLst>
          </p:cNvPr>
          <p:cNvSpPr txBox="1"/>
          <p:nvPr/>
        </p:nvSpPr>
        <p:spPr>
          <a:xfrm>
            <a:off x="1936200" y="5520232"/>
            <a:ext cx="503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Figura 2: Capas de transporte de tráfico de internet.</a:t>
            </a:r>
          </a:p>
          <a:p>
            <a:r>
              <a:rPr lang="es-PE" dirty="0"/>
              <a:t>(Pollard,2019)</a:t>
            </a:r>
          </a:p>
        </p:txBody>
      </p:sp>
      <p:pic>
        <p:nvPicPr>
          <p:cNvPr id="8" name="Marcador de contenido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2FC8B61-8808-4A8A-9FA7-4AB1DD844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740" y="994269"/>
            <a:ext cx="3252519" cy="4525963"/>
          </a:xfrm>
        </p:spPr>
      </p:pic>
    </p:spTree>
    <p:extLst>
      <p:ext uri="{BB962C8B-B14F-4D97-AF65-F5344CB8AC3E}">
        <p14:creationId xmlns:p14="http://schemas.microsoft.com/office/powerpoint/2010/main" val="142270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67BDD1-2890-45D8-A7DB-1BB4D088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3CAE6-786F-4C79-8D58-F09078E4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4D07AE7-4E8F-49FC-896C-D1AC08AF1078}" type="slidenum">
              <a:rPr lang="es-ES" altLang="es-PE" smtClean="0"/>
              <a:pPr/>
              <a:t>8</a:t>
            </a:fld>
            <a:endParaRPr lang="es-ES" altLang="es-PE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35CD7923-AC7E-418E-B05C-30F3BDBDC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633353"/>
              </p:ext>
            </p:extLst>
          </p:nvPr>
        </p:nvGraphicFramePr>
        <p:xfrm>
          <a:off x="342900" y="901700"/>
          <a:ext cx="7899400" cy="5104412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747415">
                  <a:extLst>
                    <a:ext uri="{9D8B030D-6E8A-4147-A177-3AD203B41FA5}">
                      <a16:colId xmlns:a16="http://schemas.microsoft.com/office/drawing/2014/main" val="2425561241"/>
                    </a:ext>
                  </a:extLst>
                </a:gridCol>
                <a:gridCol w="7151985">
                  <a:extLst>
                    <a:ext uri="{9D8B030D-6E8A-4147-A177-3AD203B41FA5}">
                      <a16:colId xmlns:a16="http://schemas.microsoft.com/office/drawing/2014/main" val="3126840401"/>
                    </a:ext>
                  </a:extLst>
                </a:gridCol>
              </a:tblGrid>
              <a:tr h="330819">
                <a:tc>
                  <a:txBody>
                    <a:bodyPr/>
                    <a:lstStyle/>
                    <a:p>
                      <a:r>
                        <a:rPr lang="es-PE" sz="1400" dirty="0">
                          <a:effectLst/>
                        </a:rPr>
                        <a:t>Método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PE" sz="1400" dirty="0">
                          <a:effectLst/>
                        </a:rPr>
                        <a:t>Descripción</a:t>
                      </a: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520405458"/>
                  </a:ext>
                </a:extLst>
              </a:tr>
              <a:tr h="1323276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GET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Su función es recuperar datos de un servidor en el recurso especificado. Por ejemplo, una solicitud realizada a GET “https: // &lt;HOST&gt; / </a:t>
                      </a:r>
                      <a:r>
                        <a:rPr lang="es-ES" sz="1200" dirty="0" err="1"/>
                        <a:t>clients</a:t>
                      </a:r>
                      <a:r>
                        <a:rPr lang="es-ES" sz="1200" dirty="0"/>
                        <a:t>” recuperará a todos los clientes en un formato de lista.</a:t>
                      </a:r>
                      <a:br>
                        <a:rPr lang="es-ES" sz="1200" dirty="0"/>
                      </a:br>
                      <a:r>
                        <a:rPr lang="es-ES" sz="1200" dirty="0"/>
                        <a:t>También existe la posibilidad de recuperar un cliente específico, como GET “https: // &lt;HOST&gt; / </a:t>
                      </a:r>
                      <a:r>
                        <a:rPr lang="es-ES" sz="1200" dirty="0" err="1"/>
                        <a:t>clients</a:t>
                      </a:r>
                      <a:r>
                        <a:rPr lang="es-ES" sz="1200" dirty="0"/>
                        <a:t> / 1234”; en este caso, solo se recuperará el cliente con el ID 1234.</a:t>
                      </a:r>
                      <a:br>
                        <a:rPr lang="es-ES" sz="1200" dirty="0"/>
                      </a:br>
                      <a:r>
                        <a:rPr lang="es-ES" sz="1200" dirty="0"/>
                        <a:t>Es importante agregar que la solicitud GET solo recupera datos y no modifica ningún recurso; Se considera un método seguro e idempotente.</a:t>
                      </a: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3774192016"/>
                  </a:ext>
                </a:extLst>
              </a:tr>
              <a:tr h="472598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HEAD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método HEAD hace exactamente lo que GET hace, excepto que el servidor responde sin el cuerpo.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2400376987"/>
                  </a:ext>
                </a:extLst>
              </a:tr>
              <a:tr h="342297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POST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uso más común de los métodos POST es crear un nuevo recurso.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3707185299"/>
                  </a:ext>
                </a:extLst>
              </a:tr>
              <a:tr h="472598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PATCH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método PATCH se utiliza para aplicar modificaciones parciales a un recurso, como actualizar un nombre o una fecha, pero no todo el recurso.</a:t>
                      </a: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2794829279"/>
                  </a:ext>
                </a:extLst>
              </a:tr>
              <a:tr h="330819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PUT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 diferencia del método PATCH, el método PUT reemplaza todo el recurso.</a:t>
                      </a: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2864099730"/>
                  </a:ext>
                </a:extLst>
              </a:tr>
              <a:tr h="342297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DELETE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método DELETE elimina un recurso.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666570893"/>
                  </a:ext>
                </a:extLst>
              </a:tr>
              <a:tr h="472598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CONNECT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método CONNECT convierte la solicitud de conexión a un túnel TCP / IP transparente, generalmente para facilitar la comunicación cifrada con SSL (HTTPS) a través de un proxy HTTP sin cifrar.</a:t>
                      </a: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2109250385"/>
                  </a:ext>
                </a:extLst>
              </a:tr>
              <a:tr h="472598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OPTIONS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método OPTIONS devuelve los métodos HTTP admitidos por el servidor para la URL especificada.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4261455277"/>
                  </a:ext>
                </a:extLst>
              </a:tr>
              <a:tr h="342297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</a:rPr>
                        <a:t>TRACE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método TRACE devuelve la misma solicitud que se envía para ver si hubo cambios y / o adiciones realizadas por servidores intermedios.</a:t>
                      </a:r>
                      <a:endParaRPr lang="en-US" sz="1200" dirty="0">
                        <a:effectLst/>
                      </a:endParaRP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406279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0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9</a:t>
            </a:fld>
            <a:endParaRPr lang="es-ES" alt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180D8-F631-42DD-AECA-9EDC736076E4}"/>
              </a:ext>
            </a:extLst>
          </p:cNvPr>
          <p:cNvSpPr txBox="1"/>
          <p:nvPr/>
        </p:nvSpPr>
        <p:spPr>
          <a:xfrm>
            <a:off x="2139400" y="4524036"/>
            <a:ext cx="46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3: Código de respuesta. (Pollard,2019)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A75F7BA-26F8-4620-814A-5B310A9D5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2264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48366279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4918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3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Información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4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Exitoso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4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/>
                        <a:t>Error en </a:t>
                      </a:r>
                      <a:r>
                        <a:rPr lang="es-PE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6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Error en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1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98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UNI-3</Template>
  <TotalTime>354</TotalTime>
  <Words>751</Words>
  <Application>Microsoft Office PowerPoint</Application>
  <PresentationFormat>Presentación en pantalla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Programación orientado a objetos</vt:lpstr>
      <vt:lpstr>Agenda</vt:lpstr>
      <vt:lpstr>HTTP</vt:lpstr>
      <vt:lpstr>HTTP</vt:lpstr>
      <vt:lpstr>HTTP</vt:lpstr>
      <vt:lpstr>HTTP</vt:lpstr>
      <vt:lpstr>HTTP</vt:lpstr>
      <vt:lpstr>Métodos HTTP</vt:lpstr>
      <vt:lpstr>HTTP</vt:lpstr>
      <vt:lpstr>Servlet</vt:lpstr>
      <vt:lpstr>Servidor Web</vt:lpstr>
      <vt:lpstr>Mapeo de Servlet </vt:lpstr>
      <vt:lpstr>Configuración y uso de Servlet</vt:lpstr>
      <vt:lpstr>Referencias</vt:lpstr>
    </vt:vector>
  </TitlesOfParts>
  <Company>erer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Rony Hancco</dc:creator>
  <cp:lastModifiedBy>ASUS</cp:lastModifiedBy>
  <cp:revision>34</cp:revision>
  <dcterms:created xsi:type="dcterms:W3CDTF">2019-02-26T15:06:32Z</dcterms:created>
  <dcterms:modified xsi:type="dcterms:W3CDTF">2019-06-08T12:57:33Z</dcterms:modified>
</cp:coreProperties>
</file>