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414" r:id="rId5"/>
    <p:sldId id="415" r:id="rId6"/>
    <p:sldId id="416" r:id="rId7"/>
    <p:sldId id="419" r:id="rId8"/>
    <p:sldId id="420" r:id="rId9"/>
    <p:sldId id="421" r:id="rId10"/>
    <p:sldId id="422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356"/>
    <a:srgbClr val="000000"/>
    <a:srgbClr val="461B2B"/>
    <a:srgbClr val="FFFFFF"/>
    <a:srgbClr val="E2D6C0"/>
    <a:srgbClr val="8B2346"/>
    <a:srgbClr val="B79962"/>
    <a:srgbClr val="461A2B"/>
    <a:srgbClr val="F1EBDF"/>
    <a:srgbClr val="ECE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6"/>
    <p:restoredTop sz="43669" autoAdjust="0"/>
  </p:normalViewPr>
  <p:slideViewPr>
    <p:cSldViewPr snapToGrid="0" snapToObjects="1" showGuides="1">
      <p:cViewPr>
        <p:scale>
          <a:sx n="42" d="100"/>
          <a:sy n="42" d="100"/>
        </p:scale>
        <p:origin x="1956" y="40"/>
      </p:cViewPr>
      <p:guideLst>
        <p:guide orient="horz" pos="2001"/>
        <p:guide pos="3840"/>
        <p:guide orient="horz" pos="845"/>
        <p:guide orient="horz" pos="226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69B49-EEFB-4B49-ACAD-82B53A8DDF7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6EFC-B03E-874C-9CD9-41B66C8A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latin typeface="Trebuchet MS" panose="020B0703020202090204" pitchFamily="34" charset="0"/>
              </a:rPr>
              <a:t>Cover &amp; End Slide Option</a:t>
            </a:r>
          </a:p>
          <a:p>
            <a:endParaRPr lang="en-GB" dirty="0">
              <a:latin typeface="Raleway" panose="020B00030301010600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Raleway" panose="020B0003030101060003" pitchFamily="34" charset="0"/>
              </a:rPr>
              <a:t>Replace the background image:</a:t>
            </a:r>
            <a:br>
              <a:rPr lang="en-GB" dirty="0">
                <a:latin typeface="Raleway" panose="020B0003030101060003" pitchFamily="34" charset="0"/>
              </a:rPr>
            </a:br>
            <a:r>
              <a:rPr lang="en-GB" dirty="0">
                <a:latin typeface="Raleway" panose="020B0003030101060003" pitchFamily="34" charset="0"/>
              </a:rPr>
              <a:t>Right-click on the slide, then choose </a:t>
            </a:r>
            <a:r>
              <a:rPr lang="en-GB" b="1" dirty="0">
                <a:solidFill>
                  <a:schemeClr val="accent1"/>
                </a:solidFill>
                <a:latin typeface="Raleway" panose="020B0003030101060003" pitchFamily="34" charset="0"/>
              </a:rPr>
              <a:t>Format Background</a:t>
            </a:r>
            <a:r>
              <a:rPr lang="en-GB" b="0" dirty="0">
                <a:solidFill>
                  <a:schemeClr val="accent1"/>
                </a:solidFill>
                <a:latin typeface="Raleway" panose="020B0003030101060003" pitchFamily="34" charset="0"/>
              </a:rPr>
              <a:t> and select</a:t>
            </a:r>
            <a:r>
              <a:rPr lang="en-GB" b="1" dirty="0">
                <a:solidFill>
                  <a:schemeClr val="accent1"/>
                </a:solidFill>
                <a:latin typeface="Raleway" panose="020B0003030101060003" pitchFamily="34" charset="0"/>
              </a:rPr>
              <a:t> Picture or texture fill</a:t>
            </a:r>
            <a:r>
              <a:rPr lang="en-GB" b="0" dirty="0">
                <a:solidFill>
                  <a:schemeClr val="accent1"/>
                </a:solidFill>
                <a:latin typeface="Raleway" panose="020B0003030101060003" pitchFamily="34" charset="0"/>
              </a:rPr>
              <a:t>.</a:t>
            </a:r>
            <a:r>
              <a:rPr lang="en-GB" b="1" dirty="0">
                <a:solidFill>
                  <a:schemeClr val="accent1"/>
                </a:solidFill>
                <a:latin typeface="Raleway" panose="020B0003030101060003" pitchFamily="34" charset="0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Raleway" panose="020B0003030101060003" pitchFamily="34" charset="0"/>
              </a:rPr>
              <a:t>Select a new picture </a:t>
            </a:r>
            <a:r>
              <a:rPr lang="en-GB" b="0" dirty="0">
                <a:latin typeface="Raleway" panose="020B0003030101060003" pitchFamily="34" charset="0"/>
              </a:rPr>
              <a:t>of your choice. </a:t>
            </a:r>
            <a:br>
              <a:rPr lang="en-GB" b="0" dirty="0">
                <a:latin typeface="Raleway" panose="020B0003030101060003" pitchFamily="34" charset="0"/>
              </a:rPr>
            </a:br>
            <a:endParaRPr lang="en-GB" b="0" dirty="0">
              <a:latin typeface="Raleway" panose="020B00030301010600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latin typeface="Raleway" panose="020B0003030101060003" pitchFamily="34" charset="0"/>
              </a:rPr>
              <a:t>Remember to add an image attribution for e.g., Photo by Stefan Els.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BF6EFC-B03E-874C-9CD9-41B66C8AE1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4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topic and the speaker </a:t>
            </a:r>
          </a:p>
          <a:p>
            <a:r>
              <a:rPr lang="en-GB" dirty="0"/>
              <a:t>Give a short overview of the presentation </a:t>
            </a:r>
          </a:p>
          <a:p>
            <a:r>
              <a:rPr lang="en-GB" dirty="0"/>
              <a:t>Give the background to the topic - context is important </a:t>
            </a:r>
          </a:p>
          <a:p>
            <a:r>
              <a:rPr lang="en-GB" dirty="0"/>
              <a:t>Clear problem statement and description of the objectives </a:t>
            </a:r>
          </a:p>
          <a:p>
            <a:r>
              <a:rPr lang="en-GB" dirty="0"/>
              <a:t>Summary of the approach or strategy that was or will be used</a:t>
            </a:r>
          </a:p>
          <a:p>
            <a:endParaRPr lang="en-GB" dirty="0"/>
          </a:p>
          <a:p>
            <a:r>
              <a:rPr lang="en-GB" dirty="0"/>
              <a:t>List objectives</a:t>
            </a:r>
          </a:p>
          <a:p>
            <a:r>
              <a:rPr lang="en-GB" dirty="0"/>
              <a:t>Comment on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previous projects, include graphics for a timeline</a:t>
            </a:r>
          </a:p>
          <a:p>
            <a:r>
              <a:rPr lang="en-GB" dirty="0"/>
              <a:t>Describe problems each faced, and successes</a:t>
            </a:r>
          </a:p>
          <a:p>
            <a:endParaRPr lang="en-GB" dirty="0"/>
          </a:p>
          <a:p>
            <a:r>
              <a:rPr lang="en-GB" dirty="0"/>
              <a:t>Describe how my project differs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process for mathematical model –set of equations, substitution etc.</a:t>
            </a:r>
          </a:p>
          <a:p>
            <a:r>
              <a:rPr lang="en-GB" dirty="0"/>
              <a:t>Describe process for simulation – </a:t>
            </a:r>
            <a:r>
              <a:rPr lang="en-GB" dirty="0" err="1"/>
              <a:t>pydrake</a:t>
            </a:r>
            <a:r>
              <a:rPr lang="en-GB" dirty="0"/>
              <a:t> – </a:t>
            </a:r>
            <a:r>
              <a:rPr lang="en-GB" dirty="0" err="1"/>
              <a:t>sdformat</a:t>
            </a:r>
            <a:r>
              <a:rPr lang="en-GB" dirty="0"/>
              <a:t> – </a:t>
            </a:r>
            <a:r>
              <a:rPr lang="en-GB" dirty="0" err="1"/>
              <a:t>onshape</a:t>
            </a:r>
            <a:r>
              <a:rPr lang="en-GB" dirty="0"/>
              <a:t> etc. include video</a:t>
            </a:r>
          </a:p>
          <a:p>
            <a:r>
              <a:rPr lang="en-GB" dirty="0"/>
              <a:t>Discuss potential limitations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construction of physical device – use different motors/gearbox – laser cut parts – file shafts manually</a:t>
            </a:r>
          </a:p>
          <a:p>
            <a:r>
              <a:rPr lang="en-GB" dirty="0"/>
              <a:t>Discuss controller – design – components</a:t>
            </a:r>
          </a:p>
          <a:p>
            <a:r>
              <a:rPr lang="en-GB" dirty="0"/>
              <a:t>Discuss testing – success, limitations, video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9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Safety information – keep voltages low, avoid moving parts, disconnect device before handling it - fingers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 device – higher gear ratio, current feedback, encoder feedback difficult </a:t>
            </a:r>
            <a:r>
              <a:rPr lang="en-GB" dirty="0" err="1"/>
              <a:t>ti</a:t>
            </a:r>
            <a:r>
              <a:rPr lang="en-GB" dirty="0"/>
              <a:t> implement</a:t>
            </a:r>
          </a:p>
          <a:p>
            <a:r>
              <a:rPr lang="en-GB" dirty="0"/>
              <a:t>Record device – OpenCV with </a:t>
            </a:r>
            <a:r>
              <a:rPr lang="en-GB" dirty="0" err="1"/>
              <a:t>Aruco</a:t>
            </a:r>
            <a:r>
              <a:rPr lang="en-GB" dirty="0"/>
              <a:t> tags, start recording soon</a:t>
            </a:r>
          </a:p>
          <a:p>
            <a:r>
              <a:rPr lang="en-GB" dirty="0"/>
              <a:t>Validate models – project objectives complete!</a:t>
            </a:r>
          </a:p>
          <a:p>
            <a:r>
              <a:rPr lang="en-GB" dirty="0"/>
              <a:t>Design new device, informed by model and test concepts with simulation</a:t>
            </a:r>
          </a:p>
          <a:p>
            <a:r>
              <a:rPr lang="en-GB" dirty="0"/>
              <a:t>Build new device – better parts – herringbone gears and </a:t>
            </a:r>
            <a:r>
              <a:rPr lang="en-GB" dirty="0" err="1"/>
              <a:t>bal</a:t>
            </a:r>
            <a:r>
              <a:rPr lang="en-GB" dirty="0"/>
              <a:t> bearings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3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Load intuitive </a:t>
            </a:r>
            <a:r>
              <a:rPr lang="en-GB" dirty="0" err="1"/>
              <a:t>moduls</a:t>
            </a:r>
            <a:r>
              <a:rPr lang="en-GB" dirty="0"/>
              <a:t> are 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amp; End Slide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pergraphic">
            <a:extLst>
              <a:ext uri="{FF2B5EF4-FFF2-40B4-BE49-F238E27FC236}">
                <a16:creationId xmlns:a16="http://schemas.microsoft.com/office/drawing/2014/main" id="{5B248510-4BC7-9345-88FC-2E0C971BA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4959" y="1341439"/>
            <a:ext cx="1196970" cy="1837209"/>
          </a:xfrm>
          <a:prstGeom prst="rect">
            <a:avLst/>
          </a:prstGeom>
        </p:spPr>
      </p:pic>
      <p:cxnSp>
        <p:nvCxnSpPr>
          <p:cNvPr id="5" name="Gold H Line">
            <a:extLst>
              <a:ext uri="{FF2B5EF4-FFF2-40B4-BE49-F238E27FC236}">
                <a16:creationId xmlns:a16="http://schemas.microsoft.com/office/drawing/2014/main" id="{D2E91EF0-985A-D444-B885-44EABE549784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itle">
            <a:extLst>
              <a:ext uri="{FF2B5EF4-FFF2-40B4-BE49-F238E27FC236}">
                <a16:creationId xmlns:a16="http://schemas.microsoft.com/office/drawing/2014/main" id="{62CE03E8-B1C3-CC40-B8F9-5DD639D93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D1F2E50E-95E6-FC4E-962F-EC9D3C8E6F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80" y="1342422"/>
            <a:ext cx="4041984" cy="5256000"/>
          </a:xfrm>
          <a:prstGeom prst="rect">
            <a:avLst/>
          </a:prstGeom>
        </p:spPr>
      </p:pic>
      <p:grpSp>
        <p:nvGrpSpPr>
          <p:cNvPr id="13" name="Bottom Corner Cover Ups">
            <a:extLst>
              <a:ext uri="{FF2B5EF4-FFF2-40B4-BE49-F238E27FC236}">
                <a16:creationId xmlns:a16="http://schemas.microsoft.com/office/drawing/2014/main" id="{B3C7A21B-1B7F-7C48-A146-B42CAF24A16C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4" name="SU.Footer.Shape.White.Cover.R">
              <a:extLst>
                <a:ext uri="{FF2B5EF4-FFF2-40B4-BE49-F238E27FC236}">
                  <a16:creationId xmlns:a16="http://schemas.microsoft.com/office/drawing/2014/main" id="{4E7E269D-C46B-D74D-ADD3-C0B4C411F7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5" name="SU.Footer.Shape.White.Cover.L">
              <a:extLst>
                <a:ext uri="{FF2B5EF4-FFF2-40B4-BE49-F238E27FC236}">
                  <a16:creationId xmlns:a16="http://schemas.microsoft.com/office/drawing/2014/main" id="{643164C7-3D42-2F47-9B4F-124EA03007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46551"/>
            <a:ext cx="7342632" cy="50666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46551"/>
            <a:ext cx="3524695" cy="5066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hite Rectangle">
            <a:extLst>
              <a:ext uri="{FF2B5EF4-FFF2-40B4-BE49-F238E27FC236}">
                <a16:creationId xmlns:a16="http://schemas.microsoft.com/office/drawing/2014/main" id="{16180752-C10C-8440-9EE3-94FE745DE7CB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3DFF6234-ED27-674E-B499-43815E04B1F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42720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rgbClr val="4D535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2">
            <a:extLst>
              <a:ext uri="{FF2B5EF4-FFF2-40B4-BE49-F238E27FC236}">
                <a16:creationId xmlns:a16="http://schemas.microsoft.com/office/drawing/2014/main" id="{566B889E-5E19-884B-A6F6-A481CC7DE2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F6537FBF-A738-EB4D-9E99-BDECCAA2C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19176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F49F80C-ACC3-A44A-8CC6-3C5EDE1809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422095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rgbClr val="4D535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0" name="Sub-heading 1">
            <a:extLst>
              <a:ext uri="{FF2B5EF4-FFF2-40B4-BE49-F238E27FC236}">
                <a16:creationId xmlns:a16="http://schemas.microsoft.com/office/drawing/2014/main" id="{B3F930F9-C039-AF47-823C-5530804EC8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EDA3B2F-BE8B-BF42-ABB3-E31B7ECCE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8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hite Rectangle">
            <a:extLst>
              <a:ext uri="{FF2B5EF4-FFF2-40B4-BE49-F238E27FC236}">
                <a16:creationId xmlns:a16="http://schemas.microsoft.com/office/drawing/2014/main" id="{257E3393-912E-0B49-AEEE-D6B9ACB96FDA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D3B1D8D-243B-DA40-B75D-A969A88B2F8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3">
            <a:extLst>
              <a:ext uri="{FF2B5EF4-FFF2-40B4-BE49-F238E27FC236}">
                <a16:creationId xmlns:a16="http://schemas.microsoft.com/office/drawing/2014/main" id="{651902F8-552C-7C40-AA8D-2CE4C4E180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70127F6-1B72-C84F-9735-3D0725E985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3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6" name="Content Placeholder  2">
            <a:extLst>
              <a:ext uri="{FF2B5EF4-FFF2-40B4-BE49-F238E27FC236}">
                <a16:creationId xmlns:a16="http://schemas.microsoft.com/office/drawing/2014/main" id="{26B27DB4-949B-464F-A1EF-C46A3C3631C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7" name="Sub-heading 2">
            <a:extLst>
              <a:ext uri="{FF2B5EF4-FFF2-40B4-BE49-F238E27FC236}">
                <a16:creationId xmlns:a16="http://schemas.microsoft.com/office/drawing/2014/main" id="{26C885C7-ECC4-4F47-8909-3F2435E193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8332A8F-EAE9-F94C-83E3-1D8BA1D919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4C76D-E14A-6D42-98D9-5AB41C4534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0" name="Sub-heading 1">
            <a:extLst>
              <a:ext uri="{FF2B5EF4-FFF2-40B4-BE49-F238E27FC236}">
                <a16:creationId xmlns:a16="http://schemas.microsoft.com/office/drawing/2014/main" id="{E5ACC0B6-8927-2744-B7D5-8F74BBD9FF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EB4B94-2979-2E4C-BC92-09558809B4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226348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Sand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8953"/>
            <a:ext cx="4785278" cy="2148599"/>
          </a:xfrm>
          <a:prstGeom prst="rect">
            <a:avLst/>
          </a:prstGeom>
        </p:spPr>
      </p:pic>
      <p:pic>
        <p:nvPicPr>
          <p:cNvPr id="8" name="Pattern Top">
            <a:extLst>
              <a:ext uri="{FF2B5EF4-FFF2-40B4-BE49-F238E27FC236}">
                <a16:creationId xmlns:a16="http://schemas.microsoft.com/office/drawing/2014/main" id="{2C99B27B-2E8D-C04F-BC82-C62BE78709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 flipV="1">
            <a:off x="187320" y="-43952"/>
            <a:ext cx="4785278" cy="2148599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7153"/>
            <a:ext cx="6256338" cy="441607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84865"/>
            <a:ext cx="6256339" cy="63131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405" y="2943724"/>
            <a:ext cx="4448193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6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07105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  <a:noFill/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2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attern">
            <a:extLst>
              <a:ext uri="{FF2B5EF4-FFF2-40B4-BE49-F238E27FC236}">
                <a16:creationId xmlns:a16="http://schemas.microsoft.com/office/drawing/2014/main" id="{4226EFA1-497F-5A4F-8521-91A0CFCC6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26" name="Bottom Corner Cover Ups">
            <a:extLst>
              <a:ext uri="{FF2B5EF4-FFF2-40B4-BE49-F238E27FC236}">
                <a16:creationId xmlns:a16="http://schemas.microsoft.com/office/drawing/2014/main" id="{12DF9248-7DA5-8141-89FC-ECD244595B6B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27" name="SU.Footer.Shape.White.Cover.R">
              <a:extLst>
                <a:ext uri="{FF2B5EF4-FFF2-40B4-BE49-F238E27FC236}">
                  <a16:creationId xmlns:a16="http://schemas.microsoft.com/office/drawing/2014/main" id="{44528E5A-08AB-2F40-85F7-9CF0230748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28" name="SU.Footer.Shape.White.Cover.L">
              <a:extLst>
                <a:ext uri="{FF2B5EF4-FFF2-40B4-BE49-F238E27FC236}">
                  <a16:creationId xmlns:a16="http://schemas.microsoft.com/office/drawing/2014/main" id="{D874E491-8EBD-0144-BAB4-4A1A86F2BC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9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ttern">
            <a:extLst>
              <a:ext uri="{FF2B5EF4-FFF2-40B4-BE49-F238E27FC236}">
                <a16:creationId xmlns:a16="http://schemas.microsoft.com/office/drawing/2014/main" id="{4A2374C0-3B03-8F48-9525-7E36392B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80" y="1342422"/>
            <a:ext cx="4041984" cy="5256000"/>
          </a:xfrm>
          <a:prstGeom prst="rect">
            <a:avLst/>
          </a:prstGeom>
        </p:spPr>
      </p:pic>
      <p:grpSp>
        <p:nvGrpSpPr>
          <p:cNvPr id="21" name="Bottom Corner Cover Ups">
            <a:extLst>
              <a:ext uri="{FF2B5EF4-FFF2-40B4-BE49-F238E27FC236}">
                <a16:creationId xmlns:a16="http://schemas.microsoft.com/office/drawing/2014/main" id="{27B58CE0-B94F-A74F-AF83-E7C43D629945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22" name="SU.Footer.Shape.White.Cover.R">
              <a:extLst>
                <a:ext uri="{FF2B5EF4-FFF2-40B4-BE49-F238E27FC236}">
                  <a16:creationId xmlns:a16="http://schemas.microsoft.com/office/drawing/2014/main" id="{96365ED4-3E98-AF49-A700-D172265237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23" name="SU.Footer.Shape.White.Cover.L">
              <a:extLst>
                <a:ext uri="{FF2B5EF4-FFF2-40B4-BE49-F238E27FC236}">
                  <a16:creationId xmlns:a16="http://schemas.microsoft.com/office/drawing/2014/main" id="{D3178EAC-4321-104D-9E00-9ED1994E17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39056"/>
            <a:ext cx="7342632" cy="5074170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8309"/>
            <a:ext cx="3524695" cy="507493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Rectangle">
            <a:extLst>
              <a:ext uri="{FF2B5EF4-FFF2-40B4-BE49-F238E27FC236}">
                <a16:creationId xmlns:a16="http://schemas.microsoft.com/office/drawing/2014/main" id="{D2611FE4-4CE8-7644-A6FD-ABFB5B5B8D60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5BA92924-BA89-854C-8409-64B301FD09C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39722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7" name="Sub-heading 2">
            <a:extLst>
              <a:ext uri="{FF2B5EF4-FFF2-40B4-BE49-F238E27FC236}">
                <a16:creationId xmlns:a16="http://schemas.microsoft.com/office/drawing/2014/main" id="{90BCFF40-F87E-ED46-9480-AC27B8F7C8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24773FA7-6E41-CA4A-B944-CFB56DE621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71642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DE1645F-7F5E-DF4A-92A3-FB3C5E5CD2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39722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0" name="Sub-heading 1">
            <a:extLst>
              <a:ext uri="{FF2B5EF4-FFF2-40B4-BE49-F238E27FC236}">
                <a16:creationId xmlns:a16="http://schemas.microsoft.com/office/drawing/2014/main" id="{D7D43BA8-224C-6246-ABDE-468543E9DE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A004F2E-DDA4-A340-97A9-41B223F5D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38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Rectangle">
            <a:extLst>
              <a:ext uri="{FF2B5EF4-FFF2-40B4-BE49-F238E27FC236}">
                <a16:creationId xmlns:a16="http://schemas.microsoft.com/office/drawing/2014/main" id="{1A1C789A-0612-3644-A79B-9492F3528D52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63BC844-4DA9-DB4A-A3AA-E8A8209E09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5" name="Sub-heading 3">
            <a:extLst>
              <a:ext uri="{FF2B5EF4-FFF2-40B4-BE49-F238E27FC236}">
                <a16:creationId xmlns:a16="http://schemas.microsoft.com/office/drawing/2014/main" id="{D8F5F88C-07A7-2147-A0EA-3CBC0139E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29E07662-F181-D847-979F-68604D400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3057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7" name="Content Placeholder  2">
            <a:extLst>
              <a:ext uri="{FF2B5EF4-FFF2-40B4-BE49-F238E27FC236}">
                <a16:creationId xmlns:a16="http://schemas.microsoft.com/office/drawing/2014/main" id="{81BE3FB5-7628-A44F-8346-A0EAD26BDE0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8" name="Sub-heading 2">
            <a:extLst>
              <a:ext uri="{FF2B5EF4-FFF2-40B4-BE49-F238E27FC236}">
                <a16:creationId xmlns:a16="http://schemas.microsoft.com/office/drawing/2014/main" id="{733D04FF-BCA2-1642-A192-144D8BEEF2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FC4B0CEE-DA4A-3244-81A8-3C23508A14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86AEBDB5-8697-1944-A7CB-0C142AFA54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1" name="Sub-heading 1">
            <a:extLst>
              <a:ext uri="{FF2B5EF4-FFF2-40B4-BE49-F238E27FC236}">
                <a16:creationId xmlns:a16="http://schemas.microsoft.com/office/drawing/2014/main" id="{609BD0E6-9034-2C40-A3D4-10BA44739D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AE43938-8335-A749-BAE2-E305CF0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128060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Maroon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1002"/>
            <a:ext cx="4785278" cy="2148599"/>
          </a:xfrm>
          <a:prstGeom prst="rect">
            <a:avLst/>
          </a:prstGeom>
        </p:spPr>
      </p:pic>
      <p:pic>
        <p:nvPicPr>
          <p:cNvPr id="19" name="Pattern Maroon Top">
            <a:extLst>
              <a:ext uri="{FF2B5EF4-FFF2-40B4-BE49-F238E27FC236}">
                <a16:creationId xmlns:a16="http://schemas.microsoft.com/office/drawing/2014/main" id="{DA8894CA-8492-9F40-AA7E-A17D05BC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85515"/>
          <a:stretch/>
        </p:blipFill>
        <p:spPr>
          <a:xfrm rot="10800000">
            <a:off x="225944" y="1341306"/>
            <a:ext cx="4785278" cy="829101"/>
          </a:xfrm>
          <a:prstGeom prst="rect">
            <a:avLst/>
          </a:prstGeom>
        </p:spPr>
      </p:pic>
      <p:pic>
        <p:nvPicPr>
          <p:cNvPr id="18" name="Pattern Sand Top">
            <a:extLst>
              <a:ext uri="{FF2B5EF4-FFF2-40B4-BE49-F238E27FC236}">
                <a16:creationId xmlns:a16="http://schemas.microsoft.com/office/drawing/2014/main" id="{3962A34F-1D66-A649-83D7-69B392B6F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866" t="14321" r="48528" b="71220"/>
          <a:stretch/>
        </p:blipFill>
        <p:spPr>
          <a:xfrm rot="10800000">
            <a:off x="227250" y="-42185"/>
            <a:ext cx="4785278" cy="1376863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101463"/>
            <a:ext cx="6256338" cy="4419258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76838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943724"/>
            <a:ext cx="4453200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ld H Line">
            <a:extLst>
              <a:ext uri="{FF2B5EF4-FFF2-40B4-BE49-F238E27FC236}">
                <a16:creationId xmlns:a16="http://schemas.microsoft.com/office/drawing/2014/main" id="{14D6B201-F64D-A747-B121-C05B2A976FDB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8408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0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22095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3213"/>
            <a:ext cx="8328565" cy="105288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74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ttern">
            <a:extLst>
              <a:ext uri="{FF2B5EF4-FFF2-40B4-BE49-F238E27FC236}">
                <a16:creationId xmlns:a16="http://schemas.microsoft.com/office/drawing/2014/main" id="{C0EE66DB-533C-E64C-B3D1-64CA28007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3" name="Bottom Corner Cover Ups">
            <a:extLst>
              <a:ext uri="{FF2B5EF4-FFF2-40B4-BE49-F238E27FC236}">
                <a16:creationId xmlns:a16="http://schemas.microsoft.com/office/drawing/2014/main" id="{5005E7C9-6600-A544-AFA5-371577BEB73F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9" name="SU.Footer.Shape.White.Cover.R">
              <a:extLst>
                <a:ext uri="{FF2B5EF4-FFF2-40B4-BE49-F238E27FC236}">
                  <a16:creationId xmlns:a16="http://schemas.microsoft.com/office/drawing/2014/main" id="{1D0C4382-EBF0-994D-87EB-841AE6F0FD2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0" name="SU.Footer.Shape.White.Cover.L">
              <a:extLst>
                <a:ext uri="{FF2B5EF4-FFF2-40B4-BE49-F238E27FC236}">
                  <a16:creationId xmlns:a16="http://schemas.microsoft.com/office/drawing/2014/main" id="{A9785C11-D389-7D4F-9474-E4C97B9273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53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ttern">
            <a:extLst>
              <a:ext uri="{FF2B5EF4-FFF2-40B4-BE49-F238E27FC236}">
                <a16:creationId xmlns:a16="http://schemas.microsoft.com/office/drawing/2014/main" id="{D5786CBE-E2DA-F242-8EF3-D86AFD777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167"/>
          <a:stretch/>
        </p:blipFill>
        <p:spPr>
          <a:xfrm>
            <a:off x="1380" y="1342422"/>
            <a:ext cx="3784040" cy="5256000"/>
          </a:xfrm>
          <a:prstGeom prst="rect">
            <a:avLst/>
          </a:prstGeom>
        </p:spPr>
      </p:pic>
      <p:grpSp>
        <p:nvGrpSpPr>
          <p:cNvPr id="15" name="Bottom Corner Cover Ups">
            <a:extLst>
              <a:ext uri="{FF2B5EF4-FFF2-40B4-BE49-F238E27FC236}">
                <a16:creationId xmlns:a16="http://schemas.microsoft.com/office/drawing/2014/main" id="{F6742E16-A430-8D49-8E48-2E7C539F8975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6" name="SU.Footer.Shape.White.Cover.R">
              <a:extLst>
                <a:ext uri="{FF2B5EF4-FFF2-40B4-BE49-F238E27FC236}">
                  <a16:creationId xmlns:a16="http://schemas.microsoft.com/office/drawing/2014/main" id="{36D2AD46-C46A-354E-BEB5-538F821ABE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7" name="SU.Footer.Shape.White.Cover.L">
              <a:extLst>
                <a:ext uri="{FF2B5EF4-FFF2-40B4-BE49-F238E27FC236}">
                  <a16:creationId xmlns:a16="http://schemas.microsoft.com/office/drawing/2014/main" id="{FCFD9C81-5F69-5644-80F4-B4957DB6B5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14" name="Content Placeholder ">
            <a:extLst>
              <a:ext uri="{FF2B5EF4-FFF2-40B4-BE49-F238E27FC236}">
                <a16:creationId xmlns:a16="http://schemas.microsoft.com/office/drawing/2014/main" id="{D0E9C235-E1AC-4547-A3F0-A9434CA86FF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043364" y="1439056"/>
            <a:ext cx="7814339" cy="5074170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13" name="Sub-heading">
            <a:extLst>
              <a:ext uri="{FF2B5EF4-FFF2-40B4-BE49-F238E27FC236}">
                <a16:creationId xmlns:a16="http://schemas.microsoft.com/office/drawing/2014/main" id="{4F600B9D-C6D1-B541-84C3-79F974E469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7745"/>
            <a:ext cx="3266751" cy="50754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GB" sz="2800" b="0" i="0" kern="120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2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hite Rectangle">
            <a:extLst>
              <a:ext uri="{FF2B5EF4-FFF2-40B4-BE49-F238E27FC236}">
                <a16:creationId xmlns:a16="http://schemas.microsoft.com/office/drawing/2014/main" id="{E092BD89-6351-F14F-99A1-F9ED46FD8A3D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 2">
            <a:extLst>
              <a:ext uri="{FF2B5EF4-FFF2-40B4-BE49-F238E27FC236}">
                <a16:creationId xmlns:a16="http://schemas.microsoft.com/office/drawing/2014/main" id="{2B59F022-8EBD-944D-810D-855A24D6A26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3" name="Sub-heading 2">
            <a:extLst>
              <a:ext uri="{FF2B5EF4-FFF2-40B4-BE49-F238E27FC236}">
                <a16:creationId xmlns:a16="http://schemas.microsoft.com/office/drawing/2014/main" id="{DBCB0F0E-2CA6-9B47-B078-4D0CBA22A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B87052C-3318-B443-ACEB-EB3464C7D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71641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 1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97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Rectangle">
            <a:extLst>
              <a:ext uri="{FF2B5EF4-FFF2-40B4-BE49-F238E27FC236}">
                <a16:creationId xmlns:a16="http://schemas.microsoft.com/office/drawing/2014/main" id="{F91E8B35-3A4B-C141-A1D0-4589A2506ABF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BBB9A18E-F7B6-1241-9C63-76045CF56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2"/>
            <a:ext cx="3600000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4" name="Sub-heading 3">
            <a:extLst>
              <a:ext uri="{FF2B5EF4-FFF2-40B4-BE49-F238E27FC236}">
                <a16:creationId xmlns:a16="http://schemas.microsoft.com/office/drawing/2014/main" id="{73E54803-8D9E-3F45-B6AB-2245573210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6F8BEA3-5345-1748-AA80-5B585F793F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29951"/>
            <a:ext cx="3600000" cy="10535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6" name="Content Placeholder  2">
            <a:extLst>
              <a:ext uri="{FF2B5EF4-FFF2-40B4-BE49-F238E27FC236}">
                <a16:creationId xmlns:a16="http://schemas.microsoft.com/office/drawing/2014/main" id="{88B2884D-0365-B541-8F3C-C51C6A73AE2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2"/>
            <a:ext cx="3599998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7" name="Sub-heading 2">
            <a:extLst>
              <a:ext uri="{FF2B5EF4-FFF2-40B4-BE49-F238E27FC236}">
                <a16:creationId xmlns:a16="http://schemas.microsoft.com/office/drawing/2014/main" id="{6D580DE4-7F66-D04D-B514-60DB430392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A6F7933B-A88D-C34B-BD54-79381E7FA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9" name="Content Placeholder 1">
            <a:extLst>
              <a:ext uri="{FF2B5EF4-FFF2-40B4-BE49-F238E27FC236}">
                <a16:creationId xmlns:a16="http://schemas.microsoft.com/office/drawing/2014/main" id="{2A0A52AC-CBA4-EA46-BD1B-323F4DB400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2"/>
            <a:ext cx="3600000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40" name="Sub-heading 1">
            <a:extLst>
              <a:ext uri="{FF2B5EF4-FFF2-40B4-BE49-F238E27FC236}">
                <a16:creationId xmlns:a16="http://schemas.microsoft.com/office/drawing/2014/main" id="{CA2CC1C2-E7EE-0648-820D-BC18F6B338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0F85EF3-BC19-7441-B388-C548745126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1302284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Grey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1002"/>
            <a:ext cx="4785278" cy="2148599"/>
          </a:xfrm>
          <a:prstGeom prst="rect">
            <a:avLst/>
          </a:prstGeom>
        </p:spPr>
      </p:pic>
      <p:pic>
        <p:nvPicPr>
          <p:cNvPr id="19" name="Pattern Grey Top">
            <a:extLst>
              <a:ext uri="{FF2B5EF4-FFF2-40B4-BE49-F238E27FC236}">
                <a16:creationId xmlns:a16="http://schemas.microsoft.com/office/drawing/2014/main" id="{DA8894CA-8492-9F40-AA7E-A17D05BC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85515"/>
          <a:stretch/>
        </p:blipFill>
        <p:spPr>
          <a:xfrm rot="10800000">
            <a:off x="225944" y="1334680"/>
            <a:ext cx="4785278" cy="829101"/>
          </a:xfrm>
          <a:prstGeom prst="rect">
            <a:avLst/>
          </a:prstGeom>
        </p:spPr>
      </p:pic>
      <p:pic>
        <p:nvPicPr>
          <p:cNvPr id="18" name="Pattern Sand Top">
            <a:extLst>
              <a:ext uri="{FF2B5EF4-FFF2-40B4-BE49-F238E27FC236}">
                <a16:creationId xmlns:a16="http://schemas.microsoft.com/office/drawing/2014/main" id="{3962A34F-1D66-A649-83D7-69B392B6F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866" t="14321" r="48528" b="71220"/>
          <a:stretch/>
        </p:blipFill>
        <p:spPr>
          <a:xfrm rot="10800000">
            <a:off x="227250" y="-42183"/>
            <a:ext cx="4785278" cy="1376862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6645"/>
            <a:ext cx="6256338" cy="4416581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81173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943724"/>
            <a:ext cx="4453200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">
            <a:extLst>
              <a:ext uri="{FF2B5EF4-FFF2-40B4-BE49-F238E27FC236}">
                <a16:creationId xmlns:a16="http://schemas.microsoft.com/office/drawing/2014/main" id="{92A5C720-0429-4541-B977-B6E1AE463E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0" cy="5256000"/>
          </a:xfrm>
          <a:prstGeom prst="rect">
            <a:avLst/>
          </a:prstGeom>
        </p:spPr>
      </p:pic>
      <p:grpSp>
        <p:nvGrpSpPr>
          <p:cNvPr id="11" name="Bottom Corner Cover Ups">
            <a:extLst>
              <a:ext uri="{FF2B5EF4-FFF2-40B4-BE49-F238E27FC236}">
                <a16:creationId xmlns:a16="http://schemas.microsoft.com/office/drawing/2014/main" id="{6B263B2D-D558-B84C-9022-34F07C2522D9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2" name="SU.Footer.Shape.White.Cover.R">
              <a:extLst>
                <a:ext uri="{FF2B5EF4-FFF2-40B4-BE49-F238E27FC236}">
                  <a16:creationId xmlns:a16="http://schemas.microsoft.com/office/drawing/2014/main" id="{A42B02D9-6BCD-3B46-A57F-212570E5235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3" name="SU.Footer.Shape.White.Cover.L">
              <a:extLst>
                <a:ext uri="{FF2B5EF4-FFF2-40B4-BE49-F238E27FC236}">
                  <a16:creationId xmlns:a16="http://schemas.microsoft.com/office/drawing/2014/main" id="{7BE51404-5FBA-E747-9F0C-F3B96BD7237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1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orient="horz" pos="86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4232ACA5-F913-4C40-9156-9574AC847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79" y="1342422"/>
            <a:ext cx="4041984" cy="5256000"/>
          </a:xfrm>
          <a:prstGeom prst="rect">
            <a:avLst/>
          </a:prstGeom>
        </p:spPr>
      </p:pic>
      <p:grpSp>
        <p:nvGrpSpPr>
          <p:cNvPr id="15" name="Bottom Corner Cover Ups">
            <a:extLst>
              <a:ext uri="{FF2B5EF4-FFF2-40B4-BE49-F238E27FC236}">
                <a16:creationId xmlns:a16="http://schemas.microsoft.com/office/drawing/2014/main" id="{F2814333-1BF5-E849-A0FE-9AA7C7404101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6" name="SU.Footer.Shape.White.Cover.R">
              <a:extLst>
                <a:ext uri="{FF2B5EF4-FFF2-40B4-BE49-F238E27FC236}">
                  <a16:creationId xmlns:a16="http://schemas.microsoft.com/office/drawing/2014/main" id="{03FDF139-728B-024E-9703-C432EBC41B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7" name="SU.Footer.Shape.White.Cover.L">
              <a:extLst>
                <a:ext uri="{FF2B5EF4-FFF2-40B4-BE49-F238E27FC236}">
                  <a16:creationId xmlns:a16="http://schemas.microsoft.com/office/drawing/2014/main" id="{29002AAF-104D-E541-A418-B45D06E37CA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13" name="Content Placeholder ">
            <a:extLst>
              <a:ext uri="{FF2B5EF4-FFF2-40B4-BE49-F238E27FC236}">
                <a16:creationId xmlns:a16="http://schemas.microsoft.com/office/drawing/2014/main" id="{297102B3-ABBC-8342-9686-98DDA2B5D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39056"/>
            <a:ext cx="7342632" cy="50591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14" name="Sub-heading">
            <a:extLst>
              <a:ext uri="{FF2B5EF4-FFF2-40B4-BE49-F238E27FC236}">
                <a16:creationId xmlns:a16="http://schemas.microsoft.com/office/drawing/2014/main" id="{F0A305C8-DF3E-DB45-9F64-CF839254AA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9055"/>
            <a:ext cx="3524695" cy="50591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hite Rectangle">
            <a:extLst>
              <a:ext uri="{FF2B5EF4-FFF2-40B4-BE49-F238E27FC236}">
                <a16:creationId xmlns:a16="http://schemas.microsoft.com/office/drawing/2014/main" id="{948D6589-07BC-504A-9A95-293D1FAB3969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Gold H Line">
            <a:extLst>
              <a:ext uri="{FF2B5EF4-FFF2-40B4-BE49-F238E27FC236}">
                <a16:creationId xmlns:a16="http://schemas.microsoft.com/office/drawing/2014/main" id="{BCBE8D15-217A-AD4B-B1B6-A4A4464A9778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ontent Placeholder  2">
            <a:extLst>
              <a:ext uri="{FF2B5EF4-FFF2-40B4-BE49-F238E27FC236}">
                <a16:creationId xmlns:a16="http://schemas.microsoft.com/office/drawing/2014/main" id="{2FCD4CF8-0C12-EA43-B791-77B95BE3B8A1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3"/>
            <a:ext cx="5335586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9" name="Sub-heading 2">
            <a:extLst>
              <a:ext uri="{FF2B5EF4-FFF2-40B4-BE49-F238E27FC236}">
                <a16:creationId xmlns:a16="http://schemas.microsoft.com/office/drawing/2014/main" id="{EFD6BD00-14FA-0C44-936C-18A58C6AE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74650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A21EA00-5D4A-874F-9DE9-2C510BCA99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4"/>
            <a:ext cx="5335587" cy="1019176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11302C3-77CD-E045-AC17-217A8FF65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5367782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1">
            <a:extLst>
              <a:ext uri="{FF2B5EF4-FFF2-40B4-BE49-F238E27FC236}">
                <a16:creationId xmlns:a16="http://schemas.microsoft.com/office/drawing/2014/main" id="{C672C517-E44C-5541-8903-0803B60C38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74D22F-7C30-804B-B618-3432E30FA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34094"/>
            <a:ext cx="5367782" cy="10191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8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Slide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White Rectangle">
            <a:extLst>
              <a:ext uri="{FF2B5EF4-FFF2-40B4-BE49-F238E27FC236}">
                <a16:creationId xmlns:a16="http://schemas.microsoft.com/office/drawing/2014/main" id="{AF7E239E-9757-3248-A127-4F42F0637408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old H Line">
            <a:extLst>
              <a:ext uri="{FF2B5EF4-FFF2-40B4-BE49-F238E27FC236}">
                <a16:creationId xmlns:a16="http://schemas.microsoft.com/office/drawing/2014/main" id="{FF14821C-DD56-5047-8DDF-2CED2D6B409A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B59F022-8EBD-944D-810D-855A24D6A26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3" name="Sub-heading 3">
            <a:extLst>
              <a:ext uri="{FF2B5EF4-FFF2-40B4-BE49-F238E27FC236}">
                <a16:creationId xmlns:a16="http://schemas.microsoft.com/office/drawing/2014/main" id="{DBCB0F0E-2CA6-9B47-B078-4D0CBA22A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6C5C79B-1FC7-684E-8098-DD6B7E0A0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30572"/>
            <a:ext cx="3600000" cy="106730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4BF8A05F-FD1D-CD48-A3CF-DE8AF43F69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5" name="Sub-heading 2">
            <a:extLst>
              <a:ext uri="{FF2B5EF4-FFF2-40B4-BE49-F238E27FC236}">
                <a16:creationId xmlns:a16="http://schemas.microsoft.com/office/drawing/2014/main" id="{EB65077B-EB16-BF45-A1FD-89A294FE27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5BE914C9-9E29-9D45-8E51-BE422FBBE2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 1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A2B4331-7730-C944-82F4-41B3F12BA6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205564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White Bg 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 Sand Bottom">
            <a:extLst>
              <a:ext uri="{FF2B5EF4-FFF2-40B4-BE49-F238E27FC236}">
                <a16:creationId xmlns:a16="http://schemas.microsoft.com/office/drawing/2014/main" id="{7E41FF7E-0642-ED43-BF36-6F4C4C4A2B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8953"/>
            <a:ext cx="4785278" cy="2148599"/>
          </a:xfrm>
          <a:prstGeom prst="rect">
            <a:avLst/>
          </a:prstGeom>
        </p:spPr>
      </p:pic>
      <p:pic>
        <p:nvPicPr>
          <p:cNvPr id="11" name="Pattern Top">
            <a:extLst>
              <a:ext uri="{FF2B5EF4-FFF2-40B4-BE49-F238E27FC236}">
                <a16:creationId xmlns:a16="http://schemas.microsoft.com/office/drawing/2014/main" id="{6124DACD-3877-F440-9547-FC58D4D8F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 flipV="1">
            <a:off x="187320" y="-43952"/>
            <a:ext cx="4785278" cy="2148599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7153"/>
            <a:ext cx="6256338" cy="441607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9" y="1382713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405" y="2943724"/>
            <a:ext cx="4448193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3696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94054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5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238EDFC1-EE9A-8048-86A1-2E5C9233E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13" name="Bottom Corner Cover Ups">
            <a:extLst>
              <a:ext uri="{FF2B5EF4-FFF2-40B4-BE49-F238E27FC236}">
                <a16:creationId xmlns:a16="http://schemas.microsoft.com/office/drawing/2014/main" id="{93D46E69-FB5E-344A-A7B7-752C7C6ECCDD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4" name="SU.Footer.Shape.White.Cover.R">
              <a:extLst>
                <a:ext uri="{FF2B5EF4-FFF2-40B4-BE49-F238E27FC236}">
                  <a16:creationId xmlns:a16="http://schemas.microsoft.com/office/drawing/2014/main" id="{C3DAB37C-2D70-5C41-B708-179C820942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5" name="SU.Footer.Shape.White.Cover.L">
              <a:extLst>
                <a:ext uri="{FF2B5EF4-FFF2-40B4-BE49-F238E27FC236}">
                  <a16:creationId xmlns:a16="http://schemas.microsoft.com/office/drawing/2014/main" id="{73C9FD76-564E-0348-A31C-D0132A5B66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.Banner.Top">
            <a:extLst>
              <a:ext uri="{FF2B5EF4-FFF2-40B4-BE49-F238E27FC236}">
                <a16:creationId xmlns:a16="http://schemas.microsoft.com/office/drawing/2014/main" id="{D70D17EB-87E2-EC45-B0B0-B16E5C2558F6}"/>
              </a:ext>
            </a:extLst>
          </p:cNvPr>
          <p:cNvSpPr/>
          <p:nvPr userDrawn="1"/>
        </p:nvSpPr>
        <p:spPr>
          <a:xfrm>
            <a:off x="0" y="0"/>
            <a:ext cx="1219200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SU.Footer.Shape.White">
            <a:extLst>
              <a:ext uri="{FF2B5EF4-FFF2-40B4-BE49-F238E27FC236}">
                <a16:creationId xmlns:a16="http://schemas.microsoft.com/office/drawing/2014/main" id="{C2021710-E914-7244-8A47-3745EFB08A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 b="18185"/>
          <a:stretch/>
        </p:blipFill>
        <p:spPr>
          <a:xfrm>
            <a:off x="0" y="5909001"/>
            <a:ext cx="12192000" cy="948999"/>
          </a:xfrm>
          <a:prstGeom prst="rect">
            <a:avLst/>
          </a:prstGeom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5DE18A1C-E612-604E-AA9F-9A73E465BA68}"/>
              </a:ext>
            </a:extLst>
          </p:cNvPr>
          <p:cNvSpPr txBox="1">
            <a:spLocks/>
          </p:cNvSpPr>
          <p:nvPr userDrawn="1"/>
        </p:nvSpPr>
        <p:spPr>
          <a:xfrm>
            <a:off x="515938" y="6597651"/>
            <a:ext cx="11125200" cy="2664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1000" b="1" i="0" kern="1200" dirty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b="0" i="0" dirty="0">
                <a:solidFill>
                  <a:schemeClr val="accent3"/>
                </a:solidFill>
                <a:latin typeface="Trebuchet MS" panose="020B0703020202090204" pitchFamily="34" charset="0"/>
              </a:rPr>
              <a:t>Engineering | </a:t>
            </a:r>
            <a:r>
              <a:rPr lang="en-GB" sz="1000" b="0" i="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EyobuNjineli</a:t>
            </a:r>
            <a:r>
              <a:rPr lang="en-GB" sz="1000" b="0" i="0" dirty="0">
                <a:solidFill>
                  <a:schemeClr val="accent3"/>
                </a:solidFill>
                <a:latin typeface="Trebuchet MS" panose="020B0703020202090204" pitchFamily="34" charset="0"/>
              </a:rPr>
              <a:t> | </a:t>
            </a:r>
            <a:r>
              <a:rPr lang="en-GB" sz="1000" b="0" i="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Ingenieurswese</a:t>
            </a:r>
            <a:endParaRPr lang="en-GB" sz="1000" b="0" i="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15" name="SU.Shape" hidden="1">
            <a:extLst>
              <a:ext uri="{FF2B5EF4-FFF2-40B4-BE49-F238E27FC236}">
                <a16:creationId xmlns:a16="http://schemas.microsoft.com/office/drawing/2014/main" id="{050DDAF9-8F3A-0B48-82E1-6040CBB5F5D1}"/>
              </a:ext>
            </a:extLst>
          </p:cNvPr>
          <p:cNvSpPr/>
          <p:nvPr userDrawn="1"/>
        </p:nvSpPr>
        <p:spPr>
          <a:xfrm>
            <a:off x="0" y="1339540"/>
            <a:ext cx="12192000" cy="5259988"/>
          </a:xfrm>
          <a:custGeom>
            <a:avLst/>
            <a:gdLst>
              <a:gd name="connsiteX0" fmla="*/ 76801 w 3455263"/>
              <a:gd name="connsiteY0" fmla="*/ 1812227 h 1812226"/>
              <a:gd name="connsiteX1" fmla="*/ 0 w 3455263"/>
              <a:gd name="connsiteY1" fmla="*/ 1735169 h 1812226"/>
              <a:gd name="connsiteX2" fmla="*/ 0 w 3455263"/>
              <a:gd name="connsiteY2" fmla="*/ 0 h 1812226"/>
              <a:gd name="connsiteX3" fmla="*/ 3455263 w 3455263"/>
              <a:gd name="connsiteY3" fmla="*/ 0 h 1812226"/>
              <a:gd name="connsiteX4" fmla="*/ 3455263 w 3455263"/>
              <a:gd name="connsiteY4" fmla="*/ 1581150 h 1812226"/>
              <a:gd name="connsiteX5" fmla="*/ 3224766 w 3455263"/>
              <a:gd name="connsiteY5" fmla="*/ 1811750 h 181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5263" h="1812226">
                <a:moveTo>
                  <a:pt x="76801" y="1812227"/>
                </a:moveTo>
                <a:cubicBezTo>
                  <a:pt x="76801" y="1812227"/>
                  <a:pt x="0" y="1812227"/>
                  <a:pt x="0" y="1735169"/>
                </a:cubicBezTo>
                <a:lnTo>
                  <a:pt x="0" y="0"/>
                </a:lnTo>
                <a:lnTo>
                  <a:pt x="3455263" y="0"/>
                </a:lnTo>
                <a:lnTo>
                  <a:pt x="3455263" y="1581150"/>
                </a:lnTo>
                <a:cubicBezTo>
                  <a:pt x="3455263" y="1581150"/>
                  <a:pt x="3455263" y="1811750"/>
                  <a:pt x="3224766" y="1811750"/>
                </a:cubicBezTo>
                <a:close/>
              </a:path>
            </a:pathLst>
          </a:cu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301AC438-5C4B-A74B-973C-02E8105B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426437"/>
            <a:ext cx="11125197" cy="515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044E2A-3062-F245-818F-F465A04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85324"/>
            <a:ext cx="8515636" cy="105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SU Logo">
            <a:extLst>
              <a:ext uri="{FF2B5EF4-FFF2-40B4-BE49-F238E27FC236}">
                <a16:creationId xmlns:a16="http://schemas.microsoft.com/office/drawing/2014/main" id="{4BCB2B4B-739F-974A-8938-B9DE97032C4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9138962" y="130470"/>
            <a:ext cx="3053038" cy="10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725" r:id="rId3"/>
    <p:sldLayoutId id="2147483712" r:id="rId4"/>
    <p:sldLayoutId id="2147483716" r:id="rId5"/>
    <p:sldLayoutId id="2147483741" r:id="rId6"/>
    <p:sldLayoutId id="2147483729" r:id="rId7"/>
    <p:sldLayoutId id="2147483749" r:id="rId8"/>
    <p:sldLayoutId id="2147483701" r:id="rId9"/>
    <p:sldLayoutId id="2147483713" r:id="rId10"/>
    <p:sldLayoutId id="2147483724" r:id="rId11"/>
    <p:sldLayoutId id="2147483743" r:id="rId12"/>
    <p:sldLayoutId id="2147483710" r:id="rId13"/>
    <p:sldLayoutId id="2147483750" r:id="rId14"/>
    <p:sldLayoutId id="2147483702" r:id="rId15"/>
    <p:sldLayoutId id="2147483714" r:id="rId16"/>
    <p:sldLayoutId id="2147483722" r:id="rId17"/>
    <p:sldLayoutId id="2147483744" r:id="rId18"/>
    <p:sldLayoutId id="2147483719" r:id="rId19"/>
    <p:sldLayoutId id="2147483751" r:id="rId20"/>
    <p:sldLayoutId id="2147483721" r:id="rId21"/>
    <p:sldLayoutId id="2147483709" r:id="rId22"/>
    <p:sldLayoutId id="2147483718" r:id="rId23"/>
    <p:sldLayoutId id="2147483745" r:id="rId24"/>
    <p:sldLayoutId id="214748371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23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>
            <a:extLst>
              <a:ext uri="{FF2B5EF4-FFF2-40B4-BE49-F238E27FC236}">
                <a16:creationId xmlns:a16="http://schemas.microsoft.com/office/drawing/2014/main" id="{78FFE392-5910-874B-8661-FD0BB93E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53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BFFE2-39B9-EEAD-5B67-992A9570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USAR?</a:t>
            </a:r>
          </a:p>
          <a:p>
            <a:r>
              <a:rPr lang="en-GB" dirty="0"/>
              <a:t>What is a Load Intuitive Module (LIM)?</a:t>
            </a:r>
          </a:p>
          <a:p>
            <a:endParaRPr lang="en-GB" dirty="0"/>
          </a:p>
          <a:p>
            <a:r>
              <a:rPr lang="en-GB" dirty="0"/>
              <a:t>Objectives:</a:t>
            </a:r>
          </a:p>
          <a:p>
            <a:pPr lvl="1"/>
            <a:r>
              <a:rPr lang="en-GB" dirty="0"/>
              <a:t>Model the LIM kinematics</a:t>
            </a:r>
          </a:p>
          <a:p>
            <a:pPr lvl="1"/>
            <a:r>
              <a:rPr lang="en-GB" dirty="0"/>
              <a:t>Design and build a robot using LIMs</a:t>
            </a:r>
          </a:p>
          <a:p>
            <a:pPr lvl="1"/>
            <a:r>
              <a:rPr lang="en-GB" dirty="0"/>
              <a:t>Validate the model using the robot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A4A6B-5F19-F9F7-6B91-0D78E91A2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&amp;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0BBE5C-18A3-5BC5-C861-2FFB1F8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0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330B8A-69D6-B7C5-F66C-34ED9785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Wilson			</a:t>
            </a:r>
            <a:r>
              <a:rPr lang="en-GB" dirty="0" err="1"/>
              <a:t>Haskel</a:t>
            </a:r>
            <a:r>
              <a:rPr lang="en-GB" dirty="0"/>
              <a:t>			Buchannan			Powrie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B9CD-A9D5-E960-CAE2-04B676FCD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Past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1CFAFA-6F64-4009-7408-850FCC72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DBFA2-65EA-8EE3-855F-88782190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Mathematical model in MATLAB</a:t>
            </a:r>
          </a:p>
          <a:p>
            <a:pPr lvl="1"/>
            <a:r>
              <a:rPr lang="en-GB" dirty="0"/>
              <a:t>Kinematics, forces, moments solved simultaneously</a:t>
            </a:r>
          </a:p>
          <a:p>
            <a:pPr lvl="1"/>
            <a:r>
              <a:rPr lang="en-GB" dirty="0"/>
              <a:t>Output angular accelerations as a function of torque input</a:t>
            </a:r>
          </a:p>
          <a:p>
            <a:pPr lvl="1"/>
            <a:r>
              <a:rPr lang="en-GB" dirty="0"/>
              <a:t>Limited to two dimensions</a:t>
            </a:r>
          </a:p>
          <a:p>
            <a:r>
              <a:rPr lang="en-GB" dirty="0"/>
              <a:t>Simulation in Drake</a:t>
            </a:r>
          </a:p>
          <a:p>
            <a:pPr lvl="1"/>
            <a:r>
              <a:rPr lang="en-GB" dirty="0"/>
              <a:t>Software used and maintained by MIT</a:t>
            </a:r>
          </a:p>
          <a:p>
            <a:pPr lvl="1"/>
            <a:r>
              <a:rPr lang="en-GB" dirty="0"/>
              <a:t>Import CAD model from </a:t>
            </a:r>
            <a:r>
              <a:rPr lang="en-GB" dirty="0" err="1"/>
              <a:t>Onshape</a:t>
            </a:r>
            <a:endParaRPr lang="en-GB" dirty="0"/>
          </a:p>
          <a:p>
            <a:pPr lvl="1"/>
            <a:r>
              <a:rPr lang="en-GB" dirty="0"/>
              <a:t>Allows for customisation of inertia, friction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C63C-6A27-B91C-E078-4A33EBB1D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Mathematical Model and Simulation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96428-E0F8-A5D1-A330-AFDC4AAE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64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F3C19-27FE-AA73-407A-317F09D8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Physical device has been built and tested</a:t>
            </a:r>
          </a:p>
          <a:p>
            <a:pPr lvl="1"/>
            <a:r>
              <a:rPr lang="en-GB" dirty="0"/>
              <a:t>Manually filed d-shafts to avoid MMW queue</a:t>
            </a:r>
          </a:p>
          <a:p>
            <a:pPr lvl="1"/>
            <a:r>
              <a:rPr lang="en-GB" dirty="0"/>
              <a:t>Uses JGY-370 gearbox motors for high torque and self-locking </a:t>
            </a:r>
            <a:r>
              <a:rPr lang="en-GB" dirty="0" err="1"/>
              <a:t>ouput</a:t>
            </a:r>
            <a:endParaRPr lang="en-GB" dirty="0"/>
          </a:p>
          <a:p>
            <a:r>
              <a:rPr lang="en-GB" dirty="0"/>
              <a:t>Uses sliders to control each motor individually </a:t>
            </a:r>
          </a:p>
          <a:p>
            <a:r>
              <a:rPr lang="en-GB" dirty="0"/>
              <a:t>Can climb stairs</a:t>
            </a:r>
          </a:p>
          <a:p>
            <a:pPr lvl="1"/>
            <a:r>
              <a:rPr lang="en-GB" dirty="0"/>
              <a:t>LIMs must move simultaneously, if one falls behind the other then it struggles to catch up.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096B-6C99-DB7C-62A8-8C876C956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Physical device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534B29-AB61-4A90-1310-E22D60FA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7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0E41A0-B89F-2DF4-D44E-D327C868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Motors use a 12V power supply, which is considered safe to touch.</a:t>
            </a:r>
          </a:p>
          <a:p>
            <a:r>
              <a:rPr lang="en-GB" dirty="0"/>
              <a:t>Gears are enclosed within the frame of the LIMs.</a:t>
            </a:r>
          </a:p>
          <a:p>
            <a:r>
              <a:rPr lang="en-GB" dirty="0"/>
              <a:t>Power to motors can be easily shutoff.</a:t>
            </a:r>
          </a:p>
          <a:p>
            <a:r>
              <a:rPr lang="en-GB" dirty="0"/>
              <a:t>Power should be shutoff when handling the device</a:t>
            </a:r>
          </a:p>
          <a:p>
            <a:endParaRPr lang="en-GB" dirty="0"/>
          </a:p>
          <a:p>
            <a:r>
              <a:rPr lang="en-GB" dirty="0"/>
              <a:t>Motor burnout:</a:t>
            </a:r>
          </a:p>
          <a:p>
            <a:pPr lvl="1"/>
            <a:r>
              <a:rPr lang="en-GB" dirty="0"/>
              <a:t>Motors cannot maintain stalling current for more than a few seconds</a:t>
            </a:r>
          </a:p>
          <a:p>
            <a:pPr lvl="1"/>
            <a:r>
              <a:rPr lang="en-GB" dirty="0"/>
              <a:t>Stalling is common during imbalanced climbing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1707-516D-4E8C-949A-9F27CD6CC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Safety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D3EF1-358A-5ACD-61DA-2A13CE94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05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72C7CE-B26C-1D28-2822-293CADBB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Improving device</a:t>
            </a:r>
          </a:p>
          <a:p>
            <a:pPr lvl="1"/>
            <a:r>
              <a:rPr lang="en-GB" dirty="0"/>
              <a:t>Increase torque</a:t>
            </a:r>
          </a:p>
          <a:p>
            <a:r>
              <a:rPr lang="en-GB" dirty="0"/>
              <a:t>Recording device</a:t>
            </a:r>
          </a:p>
          <a:p>
            <a:pPr lvl="1"/>
            <a:r>
              <a:rPr lang="en-GB" dirty="0"/>
              <a:t>OpenCV with </a:t>
            </a:r>
            <a:r>
              <a:rPr lang="en-GB" dirty="0" err="1"/>
              <a:t>aruco</a:t>
            </a:r>
            <a:r>
              <a:rPr lang="en-GB" dirty="0"/>
              <a:t> markers</a:t>
            </a:r>
          </a:p>
          <a:p>
            <a:r>
              <a:rPr lang="en-GB" dirty="0"/>
              <a:t>Validate model</a:t>
            </a:r>
          </a:p>
          <a:p>
            <a:pPr lvl="1"/>
            <a:r>
              <a:rPr lang="en-GB" dirty="0"/>
              <a:t>Likely need to update model</a:t>
            </a:r>
          </a:p>
          <a:p>
            <a:r>
              <a:rPr lang="en-GB" dirty="0"/>
              <a:t>Design new device</a:t>
            </a:r>
          </a:p>
          <a:p>
            <a:pPr lvl="1"/>
            <a:r>
              <a:rPr lang="en-GB" dirty="0"/>
              <a:t>Inform design with mathematical model</a:t>
            </a:r>
          </a:p>
          <a:p>
            <a:pPr lvl="1"/>
            <a:r>
              <a:rPr lang="en-GB" dirty="0"/>
              <a:t>Test concepts in simulation</a:t>
            </a:r>
          </a:p>
          <a:p>
            <a:r>
              <a:rPr lang="en-GB" dirty="0"/>
              <a:t>Build new device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9EF5-5C5B-71DA-3220-A49AD41E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0C07C8-B0F3-FD07-9EE4-F602ACDB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92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BD0FD-6752-A3B0-9883-8B766654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Learnt from previous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Modelled device mathematically and in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Built working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Next: Track motion of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19C8B-FC14-DC2D-F64B-F101AD87A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79157-1C7A-589E-1B3B-ADB1387E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45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GINEERING#2022">
      <a:dk1>
        <a:srgbClr val="4D5356"/>
      </a:dk1>
      <a:lt1>
        <a:srgbClr val="FFFFFF"/>
      </a:lt1>
      <a:dk2>
        <a:srgbClr val="4D5356"/>
      </a:dk2>
      <a:lt2>
        <a:srgbClr val="FFFFFF"/>
      </a:lt2>
      <a:accent1>
        <a:srgbClr val="61223B"/>
      </a:accent1>
      <a:accent2>
        <a:srgbClr val="B79962"/>
      </a:accent2>
      <a:accent3>
        <a:srgbClr val="EBA900"/>
      </a:accent3>
      <a:accent4>
        <a:srgbClr val="8C979A"/>
      </a:accent4>
      <a:accent5>
        <a:srgbClr val="61223B"/>
      </a:accent5>
      <a:accent6>
        <a:srgbClr val="8B2346"/>
      </a:accent6>
      <a:hlink>
        <a:srgbClr val="B79962"/>
      </a:hlink>
      <a:folHlink>
        <a:srgbClr val="8C979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C6D65BAC40A45BAB92F14DB5F4FAF" ma:contentTypeVersion="13" ma:contentTypeDescription="Create a new document." ma:contentTypeScope="" ma:versionID="4bebfb9a38d2a52932940e3bd172a61b">
  <xsd:schema xmlns:xsd="http://www.w3.org/2001/XMLSchema" xmlns:xs="http://www.w3.org/2001/XMLSchema" xmlns:p="http://schemas.microsoft.com/office/2006/metadata/properties" xmlns:ns2="88a3d677-9216-46c3-8201-ee58da5def3b" xmlns:ns3="dffefaba-9bcc-430d-9abe-09565c10f6ee" targetNamespace="http://schemas.microsoft.com/office/2006/metadata/properties" ma:root="true" ma:fieldsID="c2094452f851fe343f0223b9fe04b330" ns2:_="" ns3:_="">
    <xsd:import namespace="88a3d677-9216-46c3-8201-ee58da5def3b"/>
    <xsd:import namespace="dffefaba-9bcc-430d-9abe-09565c10f6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d677-9216-46c3-8201-ee58da5de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efaba-9bcc-430d-9abe-09565c10f6e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D16B6E-A21E-407C-BDDF-C737BEB85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d677-9216-46c3-8201-ee58da5def3b"/>
    <ds:schemaRef ds:uri="dffefaba-9bcc-430d-9abe-09565c10f6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5B3F05-4C73-4E81-8633-DC6293C95F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06BB9A-01F9-409F-96E5-4526919791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39386</TotalTime>
  <Words>615</Words>
  <Application>Microsoft Office PowerPoint</Application>
  <PresentationFormat>Widescreen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Trebuchet MS</vt:lpstr>
      <vt:lpstr>Office Theme</vt:lpstr>
      <vt:lpstr>Design, model and build a USAR robot platform</vt:lpstr>
      <vt:lpstr>Design, model and build a USAR robot platform</vt:lpstr>
      <vt:lpstr>Design, model and build a USAR robot platform</vt:lpstr>
      <vt:lpstr>Design, model and build a USAR robot platform</vt:lpstr>
      <vt:lpstr>Design, model and build a USAR robot platform</vt:lpstr>
      <vt:lpstr>Design, model and build a USAR robot platform</vt:lpstr>
      <vt:lpstr>Design, model and build a USAR robot platform</vt:lpstr>
      <vt:lpstr>Design, model and build a USAR robot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Muller, L, Mev [lm2@sun.ac.za]</dc:creator>
  <cp:lastModifiedBy>RONAN GRAY Wells</cp:lastModifiedBy>
  <cp:revision>692</cp:revision>
  <dcterms:created xsi:type="dcterms:W3CDTF">2021-09-15T08:20:16Z</dcterms:created>
  <dcterms:modified xsi:type="dcterms:W3CDTF">2023-08-11T15:23:22Z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0x010100008C6D65BAC40A45BAB92F14DB5F4FAF</vt:lpwstr>
  </property>
</Properties>
</file>