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84d721ba9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84d721ba9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84d721ba9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84d721ba9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f84d721ba9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f84d721ba9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84d721ba9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f84d721ba9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f84d721ba9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f84d721ba9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84d721ba9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f84d721ba9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f84d721ba9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f84d721ba9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D</a:t>
            </a:r>
            <a:r>
              <a:rPr lang="fr"/>
              <a:t>under Mifflin Paper Company</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2021 Report - Sales adjustment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Overview</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Define 6 KPIs to improve profitability and the company’s </a:t>
            </a:r>
            <a:r>
              <a:rPr lang="fr"/>
              <a:t>performance</a:t>
            </a:r>
            <a:r>
              <a:rPr lang="fr"/>
              <a:t>.</a:t>
            </a:r>
            <a:endParaRPr/>
          </a:p>
        </p:txBody>
      </p:sp>
      <p:pic>
        <p:nvPicPr>
          <p:cNvPr id="285" name="Google Shape;285;p14"/>
          <p:cNvPicPr preferRelativeResize="0"/>
          <p:nvPr/>
        </p:nvPicPr>
        <p:blipFill>
          <a:blip r:embed="rId3">
            <a:alphaModFix/>
          </a:blip>
          <a:stretch>
            <a:fillRect/>
          </a:stretch>
        </p:blipFill>
        <p:spPr>
          <a:xfrm>
            <a:off x="0" y="0"/>
            <a:ext cx="1394975" cy="404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1994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1 - Total sales per regions / regional manager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1" name="Google Shape;291;p15"/>
          <p:cNvSpPr txBox="1"/>
          <p:nvPr>
            <p:ph idx="1" type="body"/>
          </p:nvPr>
        </p:nvSpPr>
        <p:spPr>
          <a:xfrm>
            <a:off x="1058600" y="1990050"/>
            <a:ext cx="72756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sz="1500"/>
              <a:t>The first KPI will give an overview of the total sales per regions and regional manager.</a:t>
            </a:r>
            <a:endParaRPr sz="1500"/>
          </a:p>
          <a:p>
            <a:pPr indent="0" lvl="0" marL="0" rtl="0" algn="l">
              <a:spcBef>
                <a:spcPts val="1200"/>
              </a:spcBef>
              <a:spcAft>
                <a:spcPts val="0"/>
              </a:spcAft>
              <a:buNone/>
            </a:pPr>
            <a:r>
              <a:rPr lang="fr" sz="1500"/>
              <a:t>The goal is to evaluate if all regions are equal in terms of sales or if there is any disparities and we will try to understand why if it’s the case and how to address it.</a:t>
            </a:r>
            <a:endParaRPr sz="1500"/>
          </a:p>
          <a:p>
            <a:pPr indent="0" lvl="0" marL="0" rtl="0" algn="l">
              <a:spcBef>
                <a:spcPts val="1200"/>
              </a:spcBef>
              <a:spcAft>
                <a:spcPts val="0"/>
              </a:spcAft>
              <a:buNone/>
            </a:pPr>
            <a:r>
              <a:rPr lang="fr" sz="1500"/>
              <a:t>Assuming there will be some gaps between regions, we’ll try to understand the problem and find </a:t>
            </a:r>
            <a:r>
              <a:rPr lang="fr" sz="1500"/>
              <a:t>some key points in order to balance ressources.</a:t>
            </a:r>
            <a:endParaRPr sz="1500"/>
          </a:p>
          <a:p>
            <a:pPr indent="0" lvl="0" marL="0" rtl="0" algn="l">
              <a:spcBef>
                <a:spcPts val="1200"/>
              </a:spcBef>
              <a:spcAft>
                <a:spcPts val="0"/>
              </a:spcAft>
              <a:buNone/>
            </a:pPr>
            <a:r>
              <a:t/>
            </a:r>
            <a:endParaRPr/>
          </a:p>
          <a:p>
            <a:pPr indent="0" lvl="0" marL="0" rtl="0" algn="l">
              <a:spcBef>
                <a:spcPts val="1200"/>
              </a:spcBef>
              <a:spcAft>
                <a:spcPts val="1200"/>
              </a:spcAft>
              <a:buNone/>
            </a:pPr>
            <a:r>
              <a:rPr lang="fr"/>
              <a:t>(See sheet “Sales / Regions” in Tableau)</a:t>
            </a:r>
            <a:endParaRPr/>
          </a:p>
        </p:txBody>
      </p:sp>
      <p:pic>
        <p:nvPicPr>
          <p:cNvPr id="292" name="Google Shape;292;p15"/>
          <p:cNvPicPr preferRelativeResize="0"/>
          <p:nvPr/>
        </p:nvPicPr>
        <p:blipFill>
          <a:blip r:embed="rId3">
            <a:alphaModFix/>
          </a:blip>
          <a:stretch>
            <a:fillRect/>
          </a:stretch>
        </p:blipFill>
        <p:spPr>
          <a:xfrm>
            <a:off x="0" y="0"/>
            <a:ext cx="1394975" cy="404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2 - Sales per products and types</a:t>
            </a:r>
            <a:endParaRPr/>
          </a:p>
        </p:txBody>
      </p:sp>
      <p:sp>
        <p:nvSpPr>
          <p:cNvPr id="298" name="Google Shape;298;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fr" sz="1500"/>
              <a:t>Dunder Mifflin is well known for being the best office furniture supplier, but the reality of the market can be hard with a lot of challenges and competitors.</a:t>
            </a:r>
            <a:endParaRPr sz="1500"/>
          </a:p>
          <a:p>
            <a:pPr indent="0" lvl="0" marL="0" rtl="0" algn="l">
              <a:spcBef>
                <a:spcPts val="1200"/>
              </a:spcBef>
              <a:spcAft>
                <a:spcPts val="0"/>
              </a:spcAft>
              <a:buNone/>
            </a:pPr>
            <a:r>
              <a:rPr lang="fr" sz="1500"/>
              <a:t>This is why, with this KPI, we’ll get an overview of all the sales per types of products and we’ll  be able to determinate if particular items are performing best than others.</a:t>
            </a:r>
            <a:endParaRPr sz="1500"/>
          </a:p>
          <a:p>
            <a:pPr indent="0" lvl="0" marL="0" rtl="0" algn="l">
              <a:spcBef>
                <a:spcPts val="1200"/>
              </a:spcBef>
              <a:spcAft>
                <a:spcPts val="0"/>
              </a:spcAft>
              <a:buNone/>
            </a:pPr>
            <a:r>
              <a:rPr lang="fr" sz="1500"/>
              <a:t>Cutting some </a:t>
            </a:r>
            <a:r>
              <a:rPr lang="fr" sz="1500"/>
              <a:t>irrelevante products could lead to saving money or drop unnecessary costs.</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rPr lang="fr"/>
              <a:t>(See sheet “Product &amp; Sales” in Tableau)</a:t>
            </a:r>
            <a:endParaRPr sz="1500"/>
          </a:p>
        </p:txBody>
      </p:sp>
      <p:pic>
        <p:nvPicPr>
          <p:cNvPr id="299" name="Google Shape;299;p16"/>
          <p:cNvPicPr preferRelativeResize="0"/>
          <p:nvPr/>
        </p:nvPicPr>
        <p:blipFill>
          <a:blip r:embed="rId3">
            <a:alphaModFix/>
          </a:blip>
          <a:stretch>
            <a:fillRect/>
          </a:stretch>
        </p:blipFill>
        <p:spPr>
          <a:xfrm>
            <a:off x="0" y="0"/>
            <a:ext cx="1394975" cy="404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3 - Total sales &amp; profits</a:t>
            </a:r>
            <a:endParaRPr/>
          </a:p>
        </p:txBody>
      </p:sp>
      <p:sp>
        <p:nvSpPr>
          <p:cNvPr id="305" name="Google Shape;305;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500"/>
              <a:t>Following the first two KPIs, this one is important and need to be </a:t>
            </a:r>
            <a:r>
              <a:rPr lang="fr" sz="1500"/>
              <a:t>watched</a:t>
            </a:r>
            <a:r>
              <a:rPr lang="fr" sz="1500"/>
              <a:t> </a:t>
            </a:r>
            <a:r>
              <a:rPr lang="fr" sz="1500"/>
              <a:t>constantly in order to keep track of the company’s profitability and position in the industry.</a:t>
            </a:r>
            <a:endParaRPr sz="1500"/>
          </a:p>
          <a:p>
            <a:pPr indent="0" lvl="0" marL="0" rtl="0" algn="l">
              <a:spcBef>
                <a:spcPts val="1200"/>
              </a:spcBef>
              <a:spcAft>
                <a:spcPts val="1200"/>
              </a:spcAft>
              <a:buNone/>
            </a:pPr>
            <a:r>
              <a:rPr lang="fr" sz="1500"/>
              <a:t>To do so, we’ll create a dashboard where total sales and overall profit will be updated on a weekly basis.</a:t>
            </a:r>
            <a:endParaRPr sz="1500"/>
          </a:p>
        </p:txBody>
      </p:sp>
      <p:pic>
        <p:nvPicPr>
          <p:cNvPr id="306" name="Google Shape;306;p17"/>
          <p:cNvPicPr preferRelativeResize="0"/>
          <p:nvPr/>
        </p:nvPicPr>
        <p:blipFill>
          <a:blip r:embed="rId3">
            <a:alphaModFix/>
          </a:blip>
          <a:stretch>
            <a:fillRect/>
          </a:stretch>
        </p:blipFill>
        <p:spPr>
          <a:xfrm>
            <a:off x="0" y="0"/>
            <a:ext cx="1394975" cy="40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4 - Shipping efficiency </a:t>
            </a:r>
            <a:endParaRPr/>
          </a:p>
        </p:txBody>
      </p:sp>
      <p:sp>
        <p:nvSpPr>
          <p:cNvPr id="312" name="Google Shape;312;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500"/>
              <a:t>An happy customer is a customer that will be keen to buy products often or sign a deal for </a:t>
            </a:r>
            <a:r>
              <a:rPr lang="fr" sz="1500"/>
              <a:t>recurring</a:t>
            </a:r>
            <a:r>
              <a:rPr lang="fr" sz="1500"/>
              <a:t> restock with us. This is why, keeping track of our </a:t>
            </a:r>
            <a:r>
              <a:rPr lang="fr" sz="1500"/>
              <a:t>shipment</a:t>
            </a:r>
            <a:r>
              <a:rPr lang="fr" sz="1500"/>
              <a:t> and its efficiency is a key indicator that we have to track all the time.</a:t>
            </a:r>
            <a:endParaRPr sz="1500"/>
          </a:p>
          <a:p>
            <a:pPr indent="0" lvl="0" marL="0" rtl="0" algn="l">
              <a:spcBef>
                <a:spcPts val="1200"/>
              </a:spcBef>
              <a:spcAft>
                <a:spcPts val="0"/>
              </a:spcAft>
              <a:buNone/>
            </a:pPr>
            <a:r>
              <a:rPr lang="fr" sz="1500"/>
              <a:t>Depending of the key findings, we’ll be able to tell if our methods are good enough or if we need to adjust or change our shipping partners.</a:t>
            </a:r>
            <a:endParaRPr sz="1500"/>
          </a:p>
          <a:p>
            <a:pPr indent="0" lvl="0" marL="0" rtl="0" algn="l">
              <a:spcBef>
                <a:spcPts val="1200"/>
              </a:spcBef>
              <a:spcAft>
                <a:spcPts val="0"/>
              </a:spcAft>
              <a:buNone/>
            </a:pPr>
            <a:r>
              <a:rPr lang="fr"/>
              <a:t>(See sheet “Shipping” in Tableau)</a:t>
            </a:r>
            <a:endParaRPr sz="1500"/>
          </a:p>
          <a:p>
            <a:pPr indent="0" lvl="0" marL="0" rtl="0" algn="l">
              <a:spcBef>
                <a:spcPts val="1200"/>
              </a:spcBef>
              <a:spcAft>
                <a:spcPts val="1200"/>
              </a:spcAft>
              <a:buNone/>
            </a:pPr>
            <a:r>
              <a:t/>
            </a:r>
            <a:endParaRPr sz="1500"/>
          </a:p>
        </p:txBody>
      </p:sp>
      <p:pic>
        <p:nvPicPr>
          <p:cNvPr id="313" name="Google Shape;313;p18"/>
          <p:cNvPicPr preferRelativeResize="0"/>
          <p:nvPr/>
        </p:nvPicPr>
        <p:blipFill>
          <a:blip r:embed="rId3">
            <a:alphaModFix/>
          </a:blip>
          <a:stretch>
            <a:fillRect/>
          </a:stretch>
        </p:blipFill>
        <p:spPr>
          <a:xfrm>
            <a:off x="0" y="0"/>
            <a:ext cx="1394975" cy="404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5 - Best customers &amp; fidelity program</a:t>
            </a:r>
            <a:endParaRPr/>
          </a:p>
        </p:txBody>
      </p:sp>
      <p:sp>
        <p:nvSpPr>
          <p:cNvPr id="319" name="Google Shape;319;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Put in place a fidelity program for the best customers.</a:t>
            </a:r>
            <a:endParaRPr/>
          </a:p>
          <a:p>
            <a:pPr indent="0" lvl="0" marL="0" rtl="0" algn="l">
              <a:spcBef>
                <a:spcPts val="1200"/>
              </a:spcBef>
              <a:spcAft>
                <a:spcPts val="0"/>
              </a:spcAft>
              <a:buNone/>
            </a:pPr>
            <a:r>
              <a:rPr lang="fr"/>
              <a:t>Find out what type of customers are ordering the most furnitures or items and add them into a list where every month we could offer discounts or benefits.</a:t>
            </a:r>
            <a:endParaRPr/>
          </a:p>
          <a:p>
            <a:pPr indent="0" lvl="0" marL="0" rtl="0" algn="l">
              <a:spcBef>
                <a:spcPts val="1200"/>
              </a:spcBef>
              <a:spcAft>
                <a:spcPts val="0"/>
              </a:spcAft>
              <a:buNone/>
            </a:pPr>
            <a:r>
              <a:rPr lang="fr"/>
              <a:t>(See sheet “Customers” in Tableau)</a:t>
            </a:r>
            <a:endParaRPr sz="1500"/>
          </a:p>
          <a:p>
            <a:pPr indent="0" lvl="0" marL="0" rtl="0" algn="l">
              <a:spcBef>
                <a:spcPts val="1200"/>
              </a:spcBef>
              <a:spcAft>
                <a:spcPts val="1200"/>
              </a:spcAft>
              <a:buNone/>
            </a:pPr>
            <a:r>
              <a:t/>
            </a:r>
            <a:endParaRPr/>
          </a:p>
        </p:txBody>
      </p:sp>
      <p:pic>
        <p:nvPicPr>
          <p:cNvPr id="320" name="Google Shape;320;p19"/>
          <p:cNvPicPr preferRelativeResize="0"/>
          <p:nvPr/>
        </p:nvPicPr>
        <p:blipFill>
          <a:blip r:embed="rId3">
            <a:alphaModFix/>
          </a:blip>
          <a:stretch>
            <a:fillRect/>
          </a:stretch>
        </p:blipFill>
        <p:spPr>
          <a:xfrm>
            <a:off x="0" y="0"/>
            <a:ext cx="1394975" cy="404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6 - Number of returned items &amp; client satisfaction</a:t>
            </a:r>
            <a:endParaRPr/>
          </a:p>
        </p:txBody>
      </p:sp>
      <p:sp>
        <p:nvSpPr>
          <p:cNvPr id="326" name="Google Shape;326;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500"/>
              <a:t>The last but not least, the number of returned items.</a:t>
            </a:r>
            <a:endParaRPr sz="1500"/>
          </a:p>
          <a:p>
            <a:pPr indent="0" lvl="0" marL="0" rtl="0" algn="l">
              <a:spcBef>
                <a:spcPts val="1200"/>
              </a:spcBef>
              <a:spcAft>
                <a:spcPts val="0"/>
              </a:spcAft>
              <a:buNone/>
            </a:pPr>
            <a:r>
              <a:rPr lang="fr" sz="1500"/>
              <a:t>If clients are returning our products, we have to know the reason.</a:t>
            </a:r>
            <a:endParaRPr sz="1500"/>
          </a:p>
          <a:p>
            <a:pPr indent="0" lvl="0" marL="0" rtl="0" algn="l">
              <a:spcBef>
                <a:spcPts val="1200"/>
              </a:spcBef>
              <a:spcAft>
                <a:spcPts val="1200"/>
              </a:spcAft>
              <a:buNone/>
            </a:pPr>
            <a:r>
              <a:rPr lang="fr" sz="1500"/>
              <a:t>According to the type of each returned items, we can take decision and maybe follow back with a </a:t>
            </a:r>
            <a:r>
              <a:rPr lang="fr" sz="1500"/>
              <a:t>satisfaction</a:t>
            </a:r>
            <a:r>
              <a:rPr lang="fr" sz="1500"/>
              <a:t> rate indicator.</a:t>
            </a:r>
            <a:endParaRPr sz="1500"/>
          </a:p>
        </p:txBody>
      </p:sp>
      <p:pic>
        <p:nvPicPr>
          <p:cNvPr id="327" name="Google Shape;327;p20"/>
          <p:cNvPicPr preferRelativeResize="0"/>
          <p:nvPr/>
        </p:nvPicPr>
        <p:blipFill>
          <a:blip r:embed="rId3">
            <a:alphaModFix/>
          </a:blip>
          <a:stretch>
            <a:fillRect/>
          </a:stretch>
        </p:blipFill>
        <p:spPr>
          <a:xfrm>
            <a:off x="0" y="0"/>
            <a:ext cx="1394975" cy="404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