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 id="272" r:id="rId15"/>
    <p:sldId id="274" r:id="rId16"/>
    <p:sldId id="279" r:id="rId17"/>
    <p:sldId id="286" r:id="rId18"/>
    <p:sldId id="280" r:id="rId19"/>
    <p:sldId id="281" r:id="rId20"/>
    <p:sldId id="282" r:id="rId21"/>
    <p:sldId id="283" r:id="rId22"/>
    <p:sldId id="284" r:id="rId23"/>
    <p:sldId id="285"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272CEE-EF07-4D59-94F9-0A67C5153791}" type="datetimeFigureOut">
              <a:rPr lang="en-IE" smtClean="0"/>
              <a:t>23/03/2019</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47BDC1-B80F-4B73-B86B-7A8BEAFA87E9}" type="slidenum">
              <a:rPr lang="en-IE" smtClean="0"/>
              <a:t>‹#›</a:t>
            </a:fld>
            <a:endParaRPr lang="en-I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IE"/>
              <a:t>4</a:t>
            </a:r>
            <a:r>
              <a:rPr lang="en-IE" baseline="30000"/>
              <a:t>th</a:t>
            </a:r>
            <a:r>
              <a:rPr lang="en-IE"/>
              <a:t> generation – tell what should be done but not how to do it. So the DELETE statement will delete the student, presumably the server will loop through all students in some order and determine the students to delete. The details of this are hidden from us.</a:t>
            </a:r>
          </a:p>
          <a:p>
            <a:pPr eaLnBrk="1" hangingPunct="1">
              <a:spcBef>
                <a:spcPct val="0"/>
              </a:spcBef>
            </a:pPr>
            <a:r>
              <a:rPr lang="en-IE"/>
              <a:t>3</a:t>
            </a:r>
            <a:r>
              <a:rPr lang="en-IE" baseline="30000"/>
              <a:t>rd</a:t>
            </a:r>
            <a:r>
              <a:rPr lang="en-IE"/>
              <a:t> Generation e.g. LOOP over each student record</a:t>
            </a:r>
          </a:p>
          <a:p>
            <a:pPr eaLnBrk="1" hangingPunct="1">
              <a:spcBef>
                <a:spcPct val="0"/>
              </a:spcBef>
            </a:pPr>
            <a:r>
              <a:rPr lang="en-IE"/>
              <a:t>		IF this record has major = ‘ Nutrition’  THEN</a:t>
            </a:r>
          </a:p>
          <a:p>
            <a:pPr eaLnBrk="1" hangingPunct="1">
              <a:spcBef>
                <a:spcPct val="0"/>
              </a:spcBef>
            </a:pPr>
            <a:r>
              <a:rPr lang="en-IE"/>
              <a:t>			DELETE this record</a:t>
            </a:r>
          </a:p>
          <a:p>
            <a:pPr eaLnBrk="1" hangingPunct="1">
              <a:spcBef>
                <a:spcPct val="0"/>
              </a:spcBef>
            </a:pPr>
            <a:r>
              <a:rPr lang="en-IE"/>
              <a:t>		ENDIF</a:t>
            </a:r>
          </a:p>
          <a:p>
            <a:pPr eaLnBrk="1" hangingPunct="1">
              <a:spcBef>
                <a:spcPct val="0"/>
              </a:spcBef>
            </a:pPr>
            <a:r>
              <a:rPr lang="en-IE"/>
              <a:t>	ENDLOOP</a:t>
            </a:r>
          </a:p>
          <a:p>
            <a:pPr eaLnBrk="1" hangingPunct="1">
              <a:spcBef>
                <a:spcPct val="0"/>
              </a:spcBef>
            </a:pPr>
            <a:r>
              <a:rPr lang="en-IE"/>
              <a:t>Advantagesof 4</a:t>
            </a:r>
            <a:r>
              <a:rPr lang="en-IE" baseline="30000"/>
              <a:t>th</a:t>
            </a:r>
            <a:r>
              <a:rPr lang="en-IE"/>
              <a:t> Generation : - Fairly simple, fewer commands, insulate user from underlying data structures and algorithms.</a:t>
            </a:r>
          </a:p>
          <a:p>
            <a:pPr eaLnBrk="1" hangingPunct="1">
              <a:spcBef>
                <a:spcPct val="0"/>
              </a:spcBef>
            </a:pPr>
            <a:r>
              <a:rPr lang="en-IE"/>
              <a:t>Advantages 3</a:t>
            </a:r>
            <a:r>
              <a:rPr lang="en-IE" baseline="30000"/>
              <a:t>rd</a:t>
            </a:r>
            <a:r>
              <a:rPr lang="en-IE"/>
              <a:t> Generation : sometimes the procedural constructs are useful top a desired program. </a:t>
            </a:r>
          </a:p>
          <a:p>
            <a:pPr eaLnBrk="1" hangingPunct="1">
              <a:spcBef>
                <a:spcPct val="0"/>
              </a:spcBef>
            </a:pPr>
            <a:endParaRPr lang="en-IE"/>
          </a:p>
          <a:p>
            <a:pPr eaLnBrk="1" hangingPunct="1">
              <a:spcBef>
                <a:spcPct val="0"/>
              </a:spcBef>
            </a:pPr>
            <a:r>
              <a:rPr lang="en-IE"/>
              <a:t>This is where PL/SQL comes in it combines the power and flexabilility of 4GL with the procedural constructs of 3GL.</a:t>
            </a:r>
            <a:endParaRPr lang="en-US"/>
          </a:p>
        </p:txBody>
      </p:sp>
      <p:sp>
        <p:nvSpPr>
          <p:cNvPr id="297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5EDAC4C-5275-4B34-8A62-AC66A7D70474}"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IE"/>
              <a:t>As with %TYPE, any not NULL constraint defined on the column is not included</a:t>
            </a:r>
          </a:p>
          <a:p>
            <a:pPr eaLnBrk="1" hangingPunct="1"/>
            <a:r>
              <a:rPr lang="en-IE"/>
              <a:t>. However the length of VARCAHR2 and CHAR columns and the precision and scale for NUMBER columns are included.</a:t>
            </a:r>
          </a:p>
          <a:p>
            <a:pPr eaLnBrk="1" hangingPunct="1"/>
            <a:r>
              <a:rPr lang="en-IE"/>
              <a:t>If the talbe definition changfes, %ROWTYPE changes along with it.</a:t>
            </a:r>
            <a:endParaRPr lang="en-US"/>
          </a:p>
        </p:txBody>
      </p:sp>
      <p:sp>
        <p:nvSpPr>
          <p:cNvPr id="4" name="Slide Number Placeholder 3"/>
          <p:cNvSpPr>
            <a:spLocks noGrp="1"/>
          </p:cNvSpPr>
          <p:nvPr>
            <p:ph type="sldNum" sz="quarter" idx="5"/>
          </p:nvPr>
        </p:nvSpPr>
        <p:spPr/>
        <p:txBody>
          <a:bodyPr/>
          <a:lstStyle/>
          <a:p>
            <a:pPr>
              <a:defRPr/>
            </a:pPr>
            <a:fld id="{043F1DB4-815D-4EBE-97E6-40C57D651939}" type="slidenum">
              <a:rPr lang="en-IE" smtClean="0"/>
              <a:pPr>
                <a:defRPr/>
              </a:pPr>
              <a:t>16</a:t>
            </a:fld>
            <a:endParaRPr lang="en-I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40000" lnSpcReduction="20000"/>
          </a:bodyPr>
          <a:lstStyle/>
          <a:p>
            <a:pPr eaLnBrk="1" fontAlgn="auto" hangingPunct="1">
              <a:spcBef>
                <a:spcPts val="0"/>
              </a:spcBef>
              <a:spcAft>
                <a:spcPts val="0"/>
              </a:spcAft>
              <a:defRPr/>
            </a:pPr>
            <a:r>
              <a:rPr lang="en-IE" dirty="0"/>
              <a:t>PROMPT </a:t>
            </a:r>
            <a:r>
              <a:rPr lang="en-IE" dirty="0" err="1"/>
              <a:t>room_sequence</a:t>
            </a:r>
            <a:r>
              <a:rPr lang="en-IE" dirty="0"/>
              <a:t>...</a:t>
            </a:r>
          </a:p>
          <a:p>
            <a:pPr eaLnBrk="1" fontAlgn="auto" hangingPunct="1">
              <a:spcBef>
                <a:spcPts val="0"/>
              </a:spcBef>
              <a:spcAft>
                <a:spcPts val="0"/>
              </a:spcAft>
              <a:defRPr/>
            </a:pPr>
            <a:r>
              <a:rPr lang="en-IE" dirty="0"/>
              <a:t>DROP SEQUENCE </a:t>
            </a:r>
            <a:r>
              <a:rPr lang="en-IE" dirty="0" err="1"/>
              <a:t>room_sequence</a:t>
            </a:r>
            <a:r>
              <a:rPr lang="en-IE" dirty="0"/>
              <a:t>;</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CREATE SEQUENCE </a:t>
            </a:r>
            <a:r>
              <a:rPr lang="en-IE" dirty="0" err="1"/>
              <a:t>room_sequence</a:t>
            </a:r>
            <a:endParaRPr lang="en-IE" dirty="0"/>
          </a:p>
          <a:p>
            <a:pPr eaLnBrk="1" fontAlgn="auto" hangingPunct="1">
              <a:spcBef>
                <a:spcPts val="0"/>
              </a:spcBef>
              <a:spcAft>
                <a:spcPts val="0"/>
              </a:spcAft>
              <a:defRPr/>
            </a:pPr>
            <a:r>
              <a:rPr lang="en-IE" dirty="0"/>
              <a:t>  START WITH 20000</a:t>
            </a:r>
          </a:p>
          <a:p>
            <a:pPr eaLnBrk="1" fontAlgn="auto" hangingPunct="1">
              <a:spcBef>
                <a:spcPts val="0"/>
              </a:spcBef>
              <a:spcAft>
                <a:spcPts val="0"/>
              </a:spcAft>
              <a:defRPr/>
            </a:pPr>
            <a:r>
              <a:rPr lang="en-IE" dirty="0"/>
              <a:t>  INCREMENT BY 1;</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PROMPT rooms table...</a:t>
            </a:r>
          </a:p>
          <a:p>
            <a:pPr eaLnBrk="1" fontAlgn="auto" hangingPunct="1">
              <a:spcBef>
                <a:spcPts val="0"/>
              </a:spcBef>
              <a:spcAft>
                <a:spcPts val="0"/>
              </a:spcAft>
              <a:defRPr/>
            </a:pPr>
            <a:r>
              <a:rPr lang="en-IE" dirty="0"/>
              <a:t>DROP TABLE rooms CASCADE CONSTRAINTS;</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CREATE TABLE rooms (</a:t>
            </a:r>
          </a:p>
          <a:p>
            <a:pPr eaLnBrk="1" fontAlgn="auto" hangingPunct="1">
              <a:spcBef>
                <a:spcPts val="0"/>
              </a:spcBef>
              <a:spcAft>
                <a:spcPts val="0"/>
              </a:spcAft>
              <a:defRPr/>
            </a:pPr>
            <a:r>
              <a:rPr lang="en-IE" dirty="0"/>
              <a:t>  room_id          NUMBER(5) PRIMARY KEY,</a:t>
            </a:r>
          </a:p>
          <a:p>
            <a:pPr eaLnBrk="1" fontAlgn="auto" hangingPunct="1">
              <a:spcBef>
                <a:spcPts val="0"/>
              </a:spcBef>
              <a:spcAft>
                <a:spcPts val="0"/>
              </a:spcAft>
              <a:defRPr/>
            </a:pPr>
            <a:r>
              <a:rPr lang="en-IE" dirty="0"/>
              <a:t>  building         VARCHAR2(15),</a:t>
            </a:r>
          </a:p>
          <a:p>
            <a:pPr eaLnBrk="1" fontAlgn="auto" hangingPunct="1">
              <a:spcBef>
                <a:spcPts val="0"/>
              </a:spcBef>
              <a:spcAft>
                <a:spcPts val="0"/>
              </a:spcAft>
              <a:defRPr/>
            </a:pPr>
            <a:r>
              <a:rPr lang="en-IE" dirty="0"/>
              <a:t>  room_number      NUMBER(4),</a:t>
            </a:r>
          </a:p>
          <a:p>
            <a:pPr eaLnBrk="1" fontAlgn="auto" hangingPunct="1">
              <a:spcBef>
                <a:spcPts val="0"/>
              </a:spcBef>
              <a:spcAft>
                <a:spcPts val="0"/>
              </a:spcAft>
              <a:defRPr/>
            </a:pPr>
            <a:r>
              <a:rPr lang="en-IE" dirty="0"/>
              <a:t>  number_seats     NUMBER(4),</a:t>
            </a:r>
          </a:p>
          <a:p>
            <a:pPr eaLnBrk="1" fontAlgn="auto" hangingPunct="1">
              <a:spcBef>
                <a:spcPts val="0"/>
              </a:spcBef>
              <a:spcAft>
                <a:spcPts val="0"/>
              </a:spcAft>
              <a:defRPr/>
            </a:pPr>
            <a:r>
              <a:rPr lang="en-IE" dirty="0"/>
              <a:t>  description      VARCHAR2(50)</a:t>
            </a:r>
          </a:p>
          <a:p>
            <a:pPr eaLnBrk="1" fontAlgn="auto" hangingPunct="1">
              <a:spcBef>
                <a:spcPts val="0"/>
              </a:spcBef>
              <a:spcAft>
                <a:spcPts val="0"/>
              </a:spcAft>
              <a:defRPr/>
            </a:pPr>
            <a:r>
              <a:rPr lang="en-IE" dirty="0"/>
              <a:t>  );</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INSERT INTO rooms (room_id, building, room_number, number_seats,</a:t>
            </a:r>
          </a:p>
          <a:p>
            <a:pPr eaLnBrk="1" fontAlgn="auto" hangingPunct="1">
              <a:spcBef>
                <a:spcPts val="0"/>
              </a:spcBef>
              <a:spcAft>
                <a:spcPts val="0"/>
              </a:spcAft>
              <a:defRPr/>
            </a:pPr>
            <a:r>
              <a:rPr lang="en-IE" dirty="0"/>
              <a:t>                   description)</a:t>
            </a:r>
          </a:p>
          <a:p>
            <a:pPr eaLnBrk="1" fontAlgn="auto" hangingPunct="1">
              <a:spcBef>
                <a:spcPts val="0"/>
              </a:spcBef>
              <a:spcAft>
                <a:spcPts val="0"/>
              </a:spcAft>
              <a:defRPr/>
            </a:pPr>
            <a:r>
              <a:rPr lang="en-IE" dirty="0"/>
              <a:t>  VALUES (</a:t>
            </a:r>
            <a:r>
              <a:rPr lang="en-IE" dirty="0" err="1"/>
              <a:t>room_sequence.NEXTVAL</a:t>
            </a:r>
            <a:r>
              <a:rPr lang="en-IE" dirty="0"/>
              <a:t>, 'Building 7', 201, 1000,</a:t>
            </a:r>
          </a:p>
          <a:p>
            <a:pPr eaLnBrk="1" fontAlgn="auto" hangingPunct="1">
              <a:spcBef>
                <a:spcPts val="0"/>
              </a:spcBef>
              <a:spcAft>
                <a:spcPts val="0"/>
              </a:spcAft>
              <a:defRPr/>
            </a:pPr>
            <a:r>
              <a:rPr lang="en-IE" dirty="0"/>
              <a:t>          'Large Lecture Hall');</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INSERT INTO rooms (room_id, building, room_number, number_seats,</a:t>
            </a:r>
          </a:p>
          <a:p>
            <a:pPr eaLnBrk="1" fontAlgn="auto" hangingPunct="1">
              <a:spcBef>
                <a:spcPts val="0"/>
              </a:spcBef>
              <a:spcAft>
                <a:spcPts val="0"/>
              </a:spcAft>
              <a:defRPr/>
            </a:pPr>
            <a:r>
              <a:rPr lang="en-IE" dirty="0"/>
              <a:t>                   description)</a:t>
            </a:r>
          </a:p>
          <a:p>
            <a:pPr eaLnBrk="1" fontAlgn="auto" hangingPunct="1">
              <a:spcBef>
                <a:spcPts val="0"/>
              </a:spcBef>
              <a:spcAft>
                <a:spcPts val="0"/>
              </a:spcAft>
              <a:defRPr/>
            </a:pPr>
            <a:r>
              <a:rPr lang="en-IE" dirty="0"/>
              <a:t>  VALUES (</a:t>
            </a:r>
            <a:r>
              <a:rPr lang="en-IE" dirty="0" err="1"/>
              <a:t>room_sequence.NEXTVAL</a:t>
            </a:r>
            <a:r>
              <a:rPr lang="en-IE" dirty="0"/>
              <a:t>, 'Building 6', 101, 500,</a:t>
            </a:r>
          </a:p>
          <a:p>
            <a:pPr eaLnBrk="1" fontAlgn="auto" hangingPunct="1">
              <a:spcBef>
                <a:spcPts val="0"/>
              </a:spcBef>
              <a:spcAft>
                <a:spcPts val="0"/>
              </a:spcAft>
              <a:defRPr/>
            </a:pPr>
            <a:r>
              <a:rPr lang="en-IE" dirty="0"/>
              <a:t>          'Small Lecture Hall');</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INSERT INTO rooms (room_id, building, room_number, number_seats,</a:t>
            </a:r>
          </a:p>
          <a:p>
            <a:pPr eaLnBrk="1" fontAlgn="auto" hangingPunct="1">
              <a:spcBef>
                <a:spcPts val="0"/>
              </a:spcBef>
              <a:spcAft>
                <a:spcPts val="0"/>
              </a:spcAft>
              <a:defRPr/>
            </a:pPr>
            <a:r>
              <a:rPr lang="en-IE" dirty="0"/>
              <a:t>                   description)</a:t>
            </a:r>
          </a:p>
          <a:p>
            <a:pPr eaLnBrk="1" fontAlgn="auto" hangingPunct="1">
              <a:spcBef>
                <a:spcPts val="0"/>
              </a:spcBef>
              <a:spcAft>
                <a:spcPts val="0"/>
              </a:spcAft>
              <a:defRPr/>
            </a:pPr>
            <a:r>
              <a:rPr lang="en-IE" dirty="0"/>
              <a:t>  VALUES (</a:t>
            </a:r>
            <a:r>
              <a:rPr lang="en-IE" dirty="0" err="1"/>
              <a:t>room_sequence.NEXTVAL</a:t>
            </a:r>
            <a:r>
              <a:rPr lang="en-IE" dirty="0"/>
              <a:t>, 'Building 6', 150, 50,</a:t>
            </a:r>
          </a:p>
          <a:p>
            <a:pPr eaLnBrk="1" fontAlgn="auto" hangingPunct="1">
              <a:spcBef>
                <a:spcPts val="0"/>
              </a:spcBef>
              <a:spcAft>
                <a:spcPts val="0"/>
              </a:spcAft>
              <a:defRPr/>
            </a:pPr>
            <a:r>
              <a:rPr lang="en-IE" dirty="0"/>
              <a:t>          'Discussion Room A');</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INSERT INTO rooms (room_id, building, room_number, number_seats,</a:t>
            </a:r>
          </a:p>
          <a:p>
            <a:pPr eaLnBrk="1" fontAlgn="auto" hangingPunct="1">
              <a:spcBef>
                <a:spcPts val="0"/>
              </a:spcBef>
              <a:spcAft>
                <a:spcPts val="0"/>
              </a:spcAft>
              <a:defRPr/>
            </a:pPr>
            <a:r>
              <a:rPr lang="en-IE" dirty="0"/>
              <a:t>                   description)</a:t>
            </a:r>
          </a:p>
          <a:p>
            <a:pPr eaLnBrk="1" fontAlgn="auto" hangingPunct="1">
              <a:spcBef>
                <a:spcPts val="0"/>
              </a:spcBef>
              <a:spcAft>
                <a:spcPts val="0"/>
              </a:spcAft>
              <a:defRPr/>
            </a:pPr>
            <a:r>
              <a:rPr lang="en-IE" dirty="0"/>
              <a:t>  VALUES (</a:t>
            </a:r>
            <a:r>
              <a:rPr lang="en-IE" dirty="0" err="1"/>
              <a:t>room_sequence.NEXTVAL</a:t>
            </a:r>
            <a:r>
              <a:rPr lang="en-IE" dirty="0"/>
              <a:t>, 'Building 6', 160, 50,</a:t>
            </a:r>
          </a:p>
          <a:p>
            <a:pPr eaLnBrk="1" fontAlgn="auto" hangingPunct="1">
              <a:spcBef>
                <a:spcPts val="0"/>
              </a:spcBef>
              <a:spcAft>
                <a:spcPts val="0"/>
              </a:spcAft>
              <a:defRPr/>
            </a:pPr>
            <a:r>
              <a:rPr lang="en-IE" dirty="0"/>
              <a:t>          'Discussion Room B');</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INSERT INTO rooms (room_id, building, room_number, number_seats,</a:t>
            </a:r>
          </a:p>
          <a:p>
            <a:pPr eaLnBrk="1" fontAlgn="auto" hangingPunct="1">
              <a:spcBef>
                <a:spcPts val="0"/>
              </a:spcBef>
              <a:spcAft>
                <a:spcPts val="0"/>
              </a:spcAft>
              <a:defRPr/>
            </a:pPr>
            <a:r>
              <a:rPr lang="en-IE" dirty="0"/>
              <a:t>                   description)</a:t>
            </a:r>
          </a:p>
          <a:p>
            <a:pPr eaLnBrk="1" fontAlgn="auto" hangingPunct="1">
              <a:spcBef>
                <a:spcPts val="0"/>
              </a:spcBef>
              <a:spcAft>
                <a:spcPts val="0"/>
              </a:spcAft>
              <a:defRPr/>
            </a:pPr>
            <a:r>
              <a:rPr lang="en-IE" dirty="0"/>
              <a:t>  VALUES (</a:t>
            </a:r>
            <a:r>
              <a:rPr lang="en-IE" dirty="0" err="1"/>
              <a:t>room_sequence.NEXTVAL</a:t>
            </a:r>
            <a:r>
              <a:rPr lang="en-IE" dirty="0"/>
              <a:t>, 'Building 6', 170, 50,</a:t>
            </a:r>
          </a:p>
          <a:p>
            <a:pPr eaLnBrk="1" fontAlgn="auto" hangingPunct="1">
              <a:spcBef>
                <a:spcPts val="0"/>
              </a:spcBef>
              <a:spcAft>
                <a:spcPts val="0"/>
              </a:spcAft>
              <a:defRPr/>
            </a:pPr>
            <a:r>
              <a:rPr lang="en-IE" dirty="0"/>
              <a:t>         'Discussion Room C');</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INSERT INTO rooms (room_id, building, room_number, number_seats,</a:t>
            </a:r>
          </a:p>
          <a:p>
            <a:pPr eaLnBrk="1" fontAlgn="auto" hangingPunct="1">
              <a:spcBef>
                <a:spcPts val="0"/>
              </a:spcBef>
              <a:spcAft>
                <a:spcPts val="0"/>
              </a:spcAft>
              <a:defRPr/>
            </a:pPr>
            <a:r>
              <a:rPr lang="en-IE" dirty="0"/>
              <a:t>                   description)</a:t>
            </a:r>
          </a:p>
          <a:p>
            <a:pPr eaLnBrk="1" fontAlgn="auto" hangingPunct="1">
              <a:spcBef>
                <a:spcPts val="0"/>
              </a:spcBef>
              <a:spcAft>
                <a:spcPts val="0"/>
              </a:spcAft>
              <a:defRPr/>
            </a:pPr>
            <a:r>
              <a:rPr lang="en-IE" dirty="0"/>
              <a:t>  VALUES (</a:t>
            </a:r>
            <a:r>
              <a:rPr lang="en-IE" dirty="0" err="1"/>
              <a:t>room_sequence.NEXTVAL</a:t>
            </a:r>
            <a:r>
              <a:rPr lang="en-IE" dirty="0"/>
              <a:t>, 'Music Building', 100, 10,</a:t>
            </a:r>
          </a:p>
          <a:p>
            <a:pPr eaLnBrk="1" fontAlgn="auto" hangingPunct="1">
              <a:spcBef>
                <a:spcPts val="0"/>
              </a:spcBef>
              <a:spcAft>
                <a:spcPts val="0"/>
              </a:spcAft>
              <a:defRPr/>
            </a:pPr>
            <a:r>
              <a:rPr lang="en-IE" dirty="0"/>
              <a:t>         'Music Practice Room');</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INSERT INTO rooms (room_id, building, room_number, number_seats,</a:t>
            </a:r>
          </a:p>
          <a:p>
            <a:pPr eaLnBrk="1" fontAlgn="auto" hangingPunct="1">
              <a:spcBef>
                <a:spcPts val="0"/>
              </a:spcBef>
              <a:spcAft>
                <a:spcPts val="0"/>
              </a:spcAft>
              <a:defRPr/>
            </a:pPr>
            <a:r>
              <a:rPr lang="en-IE" dirty="0"/>
              <a:t>                   description)</a:t>
            </a:r>
          </a:p>
          <a:p>
            <a:pPr eaLnBrk="1" fontAlgn="auto" hangingPunct="1">
              <a:spcBef>
                <a:spcPts val="0"/>
              </a:spcBef>
              <a:spcAft>
                <a:spcPts val="0"/>
              </a:spcAft>
              <a:defRPr/>
            </a:pPr>
            <a:r>
              <a:rPr lang="en-IE" dirty="0"/>
              <a:t>  VALUES (</a:t>
            </a:r>
            <a:r>
              <a:rPr lang="en-IE" dirty="0" err="1"/>
              <a:t>room_sequence.NEXTVAL</a:t>
            </a:r>
            <a:r>
              <a:rPr lang="en-IE" dirty="0"/>
              <a:t>, 'Music Building', 200, 1000,</a:t>
            </a:r>
          </a:p>
          <a:p>
            <a:pPr eaLnBrk="1" fontAlgn="auto" hangingPunct="1">
              <a:spcBef>
                <a:spcPts val="0"/>
              </a:spcBef>
              <a:spcAft>
                <a:spcPts val="0"/>
              </a:spcAft>
              <a:defRPr/>
            </a:pPr>
            <a:r>
              <a:rPr lang="en-IE" dirty="0"/>
              <a:t>          'Concert Room');</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INSERT INTO rooms (room_id, building, room_number, number_seats,</a:t>
            </a:r>
          </a:p>
          <a:p>
            <a:pPr eaLnBrk="1" fontAlgn="auto" hangingPunct="1">
              <a:spcBef>
                <a:spcPts val="0"/>
              </a:spcBef>
              <a:spcAft>
                <a:spcPts val="0"/>
              </a:spcAft>
              <a:defRPr/>
            </a:pPr>
            <a:r>
              <a:rPr lang="en-IE" dirty="0"/>
              <a:t>                   description)</a:t>
            </a:r>
          </a:p>
          <a:p>
            <a:pPr eaLnBrk="1" fontAlgn="auto" hangingPunct="1">
              <a:spcBef>
                <a:spcPts val="0"/>
              </a:spcBef>
              <a:spcAft>
                <a:spcPts val="0"/>
              </a:spcAft>
              <a:defRPr/>
            </a:pPr>
            <a:r>
              <a:rPr lang="en-IE" dirty="0"/>
              <a:t>  VALUES (</a:t>
            </a:r>
            <a:r>
              <a:rPr lang="en-IE" dirty="0" err="1"/>
              <a:t>room_sequence.NEXTVAL</a:t>
            </a:r>
            <a:r>
              <a:rPr lang="en-IE" dirty="0"/>
              <a:t>, 'Building 7', 300, 75,</a:t>
            </a:r>
          </a:p>
          <a:p>
            <a:pPr eaLnBrk="1" fontAlgn="auto" hangingPunct="1">
              <a:spcBef>
                <a:spcPts val="0"/>
              </a:spcBef>
              <a:spcAft>
                <a:spcPts val="0"/>
              </a:spcAft>
              <a:defRPr/>
            </a:pPr>
            <a:r>
              <a:rPr lang="en-IE" dirty="0"/>
              <a:t>          'Discussion Room D');</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INSERT INTO rooms (room_id, building, room_number, number_seats,</a:t>
            </a:r>
          </a:p>
          <a:p>
            <a:pPr eaLnBrk="1" fontAlgn="auto" hangingPunct="1">
              <a:spcBef>
                <a:spcPts val="0"/>
              </a:spcBef>
              <a:spcAft>
                <a:spcPts val="0"/>
              </a:spcAft>
              <a:defRPr/>
            </a:pPr>
            <a:r>
              <a:rPr lang="en-IE" dirty="0"/>
              <a:t>                   description)</a:t>
            </a:r>
          </a:p>
          <a:p>
            <a:pPr eaLnBrk="1" fontAlgn="auto" hangingPunct="1">
              <a:spcBef>
                <a:spcPts val="0"/>
              </a:spcBef>
              <a:spcAft>
                <a:spcPts val="0"/>
              </a:spcAft>
              <a:defRPr/>
            </a:pPr>
            <a:r>
              <a:rPr lang="en-IE" dirty="0"/>
              <a:t>  VALUES (</a:t>
            </a:r>
            <a:r>
              <a:rPr lang="en-IE" dirty="0" err="1"/>
              <a:t>room_sequence.NEXTVAL</a:t>
            </a:r>
            <a:r>
              <a:rPr lang="en-IE" dirty="0"/>
              <a:t>, 'Building 7', 310, 50,</a:t>
            </a:r>
          </a:p>
          <a:p>
            <a:pPr eaLnBrk="1" fontAlgn="auto" hangingPunct="1">
              <a:spcBef>
                <a:spcPts val="0"/>
              </a:spcBef>
              <a:spcAft>
                <a:spcPts val="0"/>
              </a:spcAft>
              <a:defRPr/>
            </a:pPr>
            <a:r>
              <a:rPr lang="en-IE" dirty="0"/>
              <a:t>          'Discussion Room E');</a:t>
            </a:r>
          </a:p>
          <a:p>
            <a:pPr eaLnBrk="1" fontAlgn="auto" hangingPunct="1">
              <a:spcBef>
                <a:spcPts val="0"/>
              </a:spcBef>
              <a:spcAft>
                <a:spcPts val="0"/>
              </a:spcAft>
              <a:defRPr/>
            </a:pPr>
            <a:endParaRPr lang="en-IE" dirty="0"/>
          </a:p>
        </p:txBody>
      </p:sp>
      <p:sp>
        <p:nvSpPr>
          <p:cNvPr id="297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9094EDC-3142-421A-80DB-9C7B6B900559}" type="slidenum">
              <a:rPr lang="en-IE" smtClean="0"/>
              <a:pPr fontAlgn="base">
                <a:spcBef>
                  <a:spcPct val="0"/>
                </a:spcBef>
                <a:spcAft>
                  <a:spcPct val="0"/>
                </a:spcAft>
                <a:defRPr/>
              </a:pPr>
              <a:t>18</a:t>
            </a:fld>
            <a:endParaRPr lang="en-I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IE" b="1" u="sng" dirty="0"/>
              <a:t>Temp Table</a:t>
            </a:r>
          </a:p>
          <a:p>
            <a:pPr eaLnBrk="1" fontAlgn="auto" hangingPunct="1">
              <a:spcBef>
                <a:spcPts val="0"/>
              </a:spcBef>
              <a:spcAft>
                <a:spcPts val="0"/>
              </a:spcAft>
              <a:defRPr/>
            </a:pPr>
            <a:endParaRPr lang="en-IE" b="1" u="sng" dirty="0"/>
          </a:p>
          <a:p>
            <a:pPr eaLnBrk="1" fontAlgn="auto" hangingPunct="1">
              <a:spcBef>
                <a:spcPts val="0"/>
              </a:spcBef>
              <a:spcAft>
                <a:spcPts val="0"/>
              </a:spcAft>
              <a:defRPr/>
            </a:pPr>
            <a:r>
              <a:rPr lang="en-IE" dirty="0"/>
              <a:t>PROMPT temp_table...</a:t>
            </a:r>
          </a:p>
          <a:p>
            <a:pPr eaLnBrk="1" fontAlgn="auto" hangingPunct="1">
              <a:spcBef>
                <a:spcPts val="0"/>
              </a:spcBef>
              <a:spcAft>
                <a:spcPts val="0"/>
              </a:spcAft>
              <a:defRPr/>
            </a:pPr>
            <a:r>
              <a:rPr lang="en-IE" dirty="0"/>
              <a:t>DROP TABLE temp_table;</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CREATE TABLE temp_table (</a:t>
            </a:r>
          </a:p>
          <a:p>
            <a:pPr eaLnBrk="1" fontAlgn="auto" hangingPunct="1">
              <a:spcBef>
                <a:spcPts val="0"/>
              </a:spcBef>
              <a:spcAft>
                <a:spcPts val="0"/>
              </a:spcAft>
              <a:defRPr/>
            </a:pPr>
            <a:r>
              <a:rPr lang="en-IE" dirty="0"/>
              <a:t>  </a:t>
            </a:r>
            <a:r>
              <a:rPr lang="en-IE" dirty="0" err="1"/>
              <a:t>num_col</a:t>
            </a:r>
            <a:r>
              <a:rPr lang="en-IE" dirty="0"/>
              <a:t>    NUMBER,</a:t>
            </a:r>
          </a:p>
          <a:p>
            <a:pPr eaLnBrk="1" fontAlgn="auto" hangingPunct="1">
              <a:spcBef>
                <a:spcPts val="0"/>
              </a:spcBef>
              <a:spcAft>
                <a:spcPts val="0"/>
              </a:spcAft>
              <a:defRPr/>
            </a:pPr>
            <a:r>
              <a:rPr lang="en-IE" dirty="0"/>
              <a:t>  char_col   VARCHAR2(60)</a:t>
            </a:r>
          </a:p>
          <a:p>
            <a:pPr eaLnBrk="1" fontAlgn="auto" hangingPunct="1">
              <a:spcBef>
                <a:spcPts val="0"/>
              </a:spcBef>
              <a:spcAft>
                <a:spcPts val="0"/>
              </a:spcAft>
              <a:defRPr/>
            </a:pPr>
            <a:r>
              <a:rPr lang="en-IE" dirty="0"/>
              <a:t>  );</a:t>
            </a:r>
          </a:p>
          <a:p>
            <a:pPr eaLnBrk="1" fontAlgn="auto" hangingPunct="1">
              <a:spcBef>
                <a:spcPts val="0"/>
              </a:spcBef>
              <a:spcAft>
                <a:spcPts val="0"/>
              </a:spcAft>
              <a:defRPr/>
            </a:pPr>
            <a:endParaRPr lang="en-IE" dirty="0"/>
          </a:p>
          <a:p>
            <a:pPr eaLnBrk="1" fontAlgn="auto" hangingPunct="1">
              <a:spcBef>
                <a:spcPts val="0"/>
              </a:spcBef>
              <a:spcAft>
                <a:spcPts val="0"/>
              </a:spcAft>
              <a:defRPr/>
            </a:pPr>
            <a:r>
              <a:rPr lang="en-IE" dirty="0"/>
              <a:t>This example just shows that more then one event can </a:t>
            </a:r>
            <a:r>
              <a:rPr lang="en-IE" dirty="0" err="1"/>
              <a:t>occurin</a:t>
            </a:r>
            <a:r>
              <a:rPr lang="en-IE" dirty="0"/>
              <a:t> the else if ‘s</a:t>
            </a:r>
          </a:p>
        </p:txBody>
      </p:sp>
      <p:sp>
        <p:nvSpPr>
          <p:cNvPr id="307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2DEB387-F750-45AF-93B1-820181E39326}" type="slidenum">
              <a:rPr lang="en-IE" smtClean="0"/>
              <a:pPr fontAlgn="base">
                <a:spcBef>
                  <a:spcPct val="0"/>
                </a:spcBef>
                <a:spcAft>
                  <a:spcPct val="0"/>
                </a:spcAft>
                <a:defRPr/>
              </a:pPr>
              <a:t>19</a:t>
            </a:fld>
            <a:endParaRPr lang="en-I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hangingPunct="1">
              <a:defRPr/>
            </a:pPr>
            <a:r>
              <a:rPr lang="en-IE" dirty="0"/>
              <a:t>When you have a CASE statement where there is no matching case found you get an error. You can use the ELSE RAISE CASE_NOT_FOUND; it is the equivalent to ELSE and tells the system what to do when no case is matched.  See code example below:</a:t>
            </a:r>
          </a:p>
          <a:p>
            <a:pPr eaLnBrk="1" hangingPunct="1">
              <a:defRPr/>
            </a:pPr>
            <a:endParaRPr lang="en-IE" dirty="0"/>
          </a:p>
          <a:p>
            <a:pPr eaLnBrk="1" hangingPunct="1">
              <a:defRPr/>
            </a:pPr>
            <a:r>
              <a:rPr lang="en-IE" dirty="0"/>
              <a:t>DECLARE</a:t>
            </a:r>
          </a:p>
          <a:p>
            <a:pPr eaLnBrk="1" hangingPunct="1">
              <a:defRPr/>
            </a:pPr>
            <a:r>
              <a:rPr lang="en-IE" dirty="0"/>
              <a:t>  </a:t>
            </a:r>
            <a:r>
              <a:rPr lang="en-IE" dirty="0" err="1"/>
              <a:t>v_TestVar</a:t>
            </a:r>
            <a:r>
              <a:rPr lang="en-IE" dirty="0"/>
              <a:t> NUMBER := 1;</a:t>
            </a:r>
          </a:p>
          <a:p>
            <a:pPr eaLnBrk="1" hangingPunct="1">
              <a:defRPr/>
            </a:pPr>
            <a:r>
              <a:rPr lang="en-IE" dirty="0"/>
              <a:t>BEGIN</a:t>
            </a:r>
          </a:p>
          <a:p>
            <a:pPr eaLnBrk="1" hangingPunct="1">
              <a:defRPr/>
            </a:pPr>
            <a:r>
              <a:rPr lang="en-IE" dirty="0"/>
              <a:t>  -- Since none of the WHEN clauses tests for the value 1,</a:t>
            </a:r>
          </a:p>
          <a:p>
            <a:pPr eaLnBrk="1" hangingPunct="1">
              <a:defRPr/>
            </a:pPr>
            <a:r>
              <a:rPr lang="en-IE" dirty="0"/>
              <a:t>  -- this will raise ORA-6592.</a:t>
            </a:r>
          </a:p>
          <a:p>
            <a:pPr eaLnBrk="1" hangingPunct="1">
              <a:defRPr/>
            </a:pPr>
            <a:r>
              <a:rPr lang="en-IE" dirty="0"/>
              <a:t>  CASE </a:t>
            </a:r>
            <a:r>
              <a:rPr lang="en-IE" dirty="0" err="1"/>
              <a:t>v_TestVar</a:t>
            </a:r>
            <a:endParaRPr lang="en-IE" dirty="0"/>
          </a:p>
          <a:p>
            <a:pPr eaLnBrk="1" hangingPunct="1">
              <a:defRPr/>
            </a:pPr>
            <a:r>
              <a:rPr lang="en-IE" dirty="0"/>
              <a:t>    WHEN 2 THEN DBMS_OUTPUT.PUT_LINE('Two!');</a:t>
            </a:r>
          </a:p>
          <a:p>
            <a:pPr eaLnBrk="1" hangingPunct="1">
              <a:defRPr/>
            </a:pPr>
            <a:r>
              <a:rPr lang="en-IE" dirty="0"/>
              <a:t>    WHEN 3 THEN DBMS_OUTPUT.PUT_LINE('Three!');</a:t>
            </a:r>
          </a:p>
          <a:p>
            <a:pPr eaLnBrk="1" hangingPunct="1">
              <a:defRPr/>
            </a:pPr>
            <a:r>
              <a:rPr lang="en-IE" dirty="0"/>
              <a:t>    WHEN 4 THEN DBMS_OUTPUT.PUT_LINE('Four!');</a:t>
            </a:r>
          </a:p>
          <a:p>
            <a:pPr eaLnBrk="1" hangingPunct="1">
              <a:defRPr/>
            </a:pPr>
            <a:r>
              <a:rPr lang="en-IE" dirty="0"/>
              <a:t>  END CASE;</a:t>
            </a:r>
          </a:p>
          <a:p>
            <a:pPr eaLnBrk="1" hangingPunct="1">
              <a:defRPr/>
            </a:pPr>
            <a:r>
              <a:rPr lang="en-IE" dirty="0"/>
              <a:t>END;</a:t>
            </a:r>
          </a:p>
          <a:p>
            <a:pPr eaLnBrk="1" hangingPunct="1">
              <a:defRPr/>
            </a:pPr>
            <a:r>
              <a:rPr lang="en-IE" dirty="0"/>
              <a:t>/</a:t>
            </a:r>
          </a:p>
          <a:p>
            <a:pPr eaLnBrk="1" hangingPunct="1">
              <a:defRPr/>
            </a:pPr>
            <a:endParaRPr lang="en-IE" dirty="0"/>
          </a:p>
          <a:p>
            <a:pPr eaLnBrk="1" hangingPunct="1">
              <a:defRPr/>
            </a:pPr>
            <a:r>
              <a:rPr lang="en-IE" dirty="0"/>
              <a:t>You can label CASE statements &lt;&lt; </a:t>
            </a:r>
            <a:r>
              <a:rPr lang="en-IE" dirty="0" err="1"/>
              <a:t>MyCase</a:t>
            </a:r>
            <a:r>
              <a:rPr lang="en-IE" dirty="0"/>
              <a:t>&gt;&gt; on the line before you start your case declaration.</a:t>
            </a:r>
            <a:endParaRPr lang="en-US" dirty="0"/>
          </a:p>
        </p:txBody>
      </p:sp>
      <p:sp>
        <p:nvSpPr>
          <p:cNvPr id="4" name="Slide Number Placeholder 3"/>
          <p:cNvSpPr>
            <a:spLocks noGrp="1"/>
          </p:cNvSpPr>
          <p:nvPr>
            <p:ph type="sldNum" sz="quarter" idx="5"/>
          </p:nvPr>
        </p:nvSpPr>
        <p:spPr/>
        <p:txBody>
          <a:bodyPr/>
          <a:lstStyle/>
          <a:p>
            <a:pPr>
              <a:defRPr/>
            </a:pPr>
            <a:fld id="{3426ADDF-F74D-4C11-8A85-C8363140E3DA}" type="slidenum">
              <a:rPr lang="en-IE" smtClean="0"/>
              <a:pPr>
                <a:defRPr/>
              </a:pPr>
              <a:t>20</a:t>
            </a:fld>
            <a:endParaRPr lang="en-I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IE"/>
              <a:t>WE can change the exit line to the following:</a:t>
            </a:r>
          </a:p>
          <a:p>
            <a:pPr eaLnBrk="1" hangingPunct="1"/>
            <a:endParaRPr lang="en-IE"/>
          </a:p>
          <a:p>
            <a:pPr eaLnBrk="1" hangingPunct="1"/>
            <a:r>
              <a:rPr lang="en-IE"/>
              <a:t>EXIT WHEN v_Counter &gt; 50;</a:t>
            </a:r>
            <a:endParaRPr lang="en-US"/>
          </a:p>
        </p:txBody>
      </p:sp>
      <p:sp>
        <p:nvSpPr>
          <p:cNvPr id="4" name="Slide Number Placeholder 3"/>
          <p:cNvSpPr>
            <a:spLocks noGrp="1"/>
          </p:cNvSpPr>
          <p:nvPr>
            <p:ph type="sldNum" sz="quarter" idx="5"/>
          </p:nvPr>
        </p:nvSpPr>
        <p:spPr/>
        <p:txBody>
          <a:bodyPr/>
          <a:lstStyle/>
          <a:p>
            <a:pPr>
              <a:defRPr/>
            </a:pPr>
            <a:fld id="{CB59520E-F1EC-4834-9B82-5326313F54CE}" type="slidenum">
              <a:rPr lang="en-IE" smtClean="0"/>
              <a:pPr>
                <a:defRPr/>
              </a:pPr>
              <a:t>21</a:t>
            </a:fld>
            <a:endParaRPr lang="en-I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IE"/>
              <a:t>Oracle 9i and higher also allows records to be used in INSERT and UPDATE statements, in order to modify data in the database as opposed to just querying it.</a:t>
            </a:r>
            <a:endParaRPr lang="en-US"/>
          </a:p>
        </p:txBody>
      </p:sp>
      <p:sp>
        <p:nvSpPr>
          <p:cNvPr id="4" name="Slide Number Placeholder 3"/>
          <p:cNvSpPr>
            <a:spLocks noGrp="1"/>
          </p:cNvSpPr>
          <p:nvPr>
            <p:ph type="sldNum" sz="quarter" idx="5"/>
          </p:nvPr>
        </p:nvSpPr>
        <p:spPr/>
        <p:txBody>
          <a:bodyPr/>
          <a:lstStyle/>
          <a:p>
            <a:pPr>
              <a:defRPr/>
            </a:pPr>
            <a:fld id="{33C994C0-CA12-4B5A-80F9-BCA0C686B712}" type="slidenum">
              <a:rPr lang="en-IE" smtClean="0"/>
              <a:pPr>
                <a:defRPr/>
              </a:pPr>
              <a:t>23</a:t>
            </a:fld>
            <a:endParaRPr lang="en-I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7D03EB-4D36-4BDB-B8D2-361996D1FC9E}" type="slidenum">
              <a:rPr lang="en-US" smtClean="0"/>
              <a:pPr fontAlgn="base">
                <a:spcBef>
                  <a:spcPct val="0"/>
                </a:spcBef>
                <a:spcAft>
                  <a:spcPct val="0"/>
                </a:spcAft>
                <a:defRPr/>
              </a:pPr>
              <a:t>24</a:t>
            </a:fld>
            <a:endParaRPr lang="en-US"/>
          </a:p>
        </p:txBody>
      </p:sp>
    </p:spTree>
    <p:extLst>
      <p:ext uri="{BB962C8B-B14F-4D97-AF65-F5344CB8AC3E}">
        <p14:creationId xmlns:p14="http://schemas.microsoft.com/office/powerpoint/2010/main" val="203554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7D03EB-4D36-4BDB-B8D2-361996D1FC9E}" type="slidenum">
              <a:rPr lang="en-US" smtClean="0"/>
              <a:pPr fontAlgn="base">
                <a:spcBef>
                  <a:spcPct val="0"/>
                </a:spcBef>
                <a:spcAft>
                  <a:spcPct val="0"/>
                </a:spcAft>
                <a:defRPr/>
              </a:pPr>
              <a:t>25</a:t>
            </a:fld>
            <a:endParaRPr lang="en-US"/>
          </a:p>
        </p:txBody>
      </p:sp>
    </p:spTree>
    <p:extLst>
      <p:ext uri="{BB962C8B-B14F-4D97-AF65-F5344CB8AC3E}">
        <p14:creationId xmlns:p14="http://schemas.microsoft.com/office/powerpoint/2010/main" val="2409819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4320" indent="-274320" fontAlgn="auto">
              <a:spcAft>
                <a:spcPts val="0"/>
              </a:spcAft>
              <a:buFont typeface="Arial" pitchFamily="34" charset="0"/>
              <a:buChar char="•"/>
              <a:defRPr/>
            </a:pPr>
            <a:r>
              <a:rPr lang="en-IE" dirty="0"/>
              <a:t>Identifiers include variables, cursors, types and subprograms.</a:t>
            </a:r>
          </a:p>
          <a:p>
            <a:pPr marL="274320" indent="-274320" fontAlgn="auto">
              <a:spcAft>
                <a:spcPts val="0"/>
              </a:spcAft>
              <a:buFont typeface="Arial" pitchFamily="34" charset="0"/>
              <a:buChar char="•"/>
              <a:defRPr/>
            </a:pPr>
            <a:r>
              <a:rPr lang="en-IE" dirty="0"/>
              <a:t>Identifiers can be made up of letters, numbers, dollar signs, underscores and the hash symbol(#).</a:t>
            </a:r>
          </a:p>
          <a:p>
            <a:pPr marL="274320" indent="-274320" fontAlgn="auto">
              <a:spcAft>
                <a:spcPts val="0"/>
              </a:spcAft>
              <a:buFont typeface="Arial" pitchFamily="34" charset="0"/>
              <a:buChar char="•"/>
              <a:defRPr/>
            </a:pPr>
            <a:r>
              <a:rPr lang="en-IE" dirty="0"/>
              <a:t>All Identifiers must start with a letter.</a:t>
            </a:r>
          </a:p>
          <a:p>
            <a:pPr marL="274320" indent="-274320" fontAlgn="auto">
              <a:spcAft>
                <a:spcPts val="0"/>
              </a:spcAft>
              <a:buFont typeface="Arial" pitchFamily="34" charset="0"/>
              <a:buChar char="•"/>
              <a:defRPr/>
            </a:pPr>
            <a:r>
              <a:rPr lang="en-IE" dirty="0"/>
              <a:t>Maximum length of an identifier is 30 characters.</a:t>
            </a:r>
          </a:p>
          <a:p>
            <a:pPr marL="274320" indent="-274320" fontAlgn="auto">
              <a:spcAft>
                <a:spcPts val="0"/>
              </a:spcAft>
              <a:buFont typeface="Arial" pitchFamily="34" charset="0"/>
              <a:buChar char="•"/>
              <a:defRPr/>
            </a:pPr>
            <a:r>
              <a:rPr lang="en-IE" dirty="0"/>
              <a:t>Identifiers must not be the same as any reserved word.</a:t>
            </a:r>
          </a:p>
          <a:p>
            <a:pPr marL="274320" indent="-274320" fontAlgn="auto">
              <a:spcAft>
                <a:spcPts val="0"/>
              </a:spcAft>
              <a:buFont typeface="Arial" pitchFamily="34" charset="0"/>
              <a:buChar char="•"/>
              <a:defRPr/>
            </a:pPr>
            <a:r>
              <a:rPr lang="en-IE" dirty="0"/>
              <a:t>It is good programming practice to have a consistent naming scheme for identifiers.</a:t>
            </a:r>
          </a:p>
          <a:p>
            <a:endParaRPr lang="en-IE" dirty="0"/>
          </a:p>
        </p:txBody>
      </p:sp>
      <p:sp>
        <p:nvSpPr>
          <p:cNvPr id="4" name="Slide Number Placeholder 3"/>
          <p:cNvSpPr>
            <a:spLocks noGrp="1"/>
          </p:cNvSpPr>
          <p:nvPr>
            <p:ph type="sldNum" sz="quarter" idx="10"/>
          </p:nvPr>
        </p:nvSpPr>
        <p:spPr/>
        <p:txBody>
          <a:bodyPr/>
          <a:lstStyle/>
          <a:p>
            <a:fld id="{8003A957-5C9C-4F0E-B52B-E2872C7994A9}" type="slidenum">
              <a:rPr lang="en-IE" smtClean="0"/>
              <a:t>26</a:t>
            </a:fld>
            <a:endParaRPr lang="en-IE"/>
          </a:p>
        </p:txBody>
      </p:sp>
    </p:spTree>
    <p:extLst>
      <p:ext uri="{BB962C8B-B14F-4D97-AF65-F5344CB8AC3E}">
        <p14:creationId xmlns:p14="http://schemas.microsoft.com/office/powerpoint/2010/main" val="559568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003A957-5C9C-4F0E-B52B-E2872C7994A9}" type="slidenum">
              <a:rPr lang="en-IE" smtClean="0"/>
              <a:t>28</a:t>
            </a:fld>
            <a:endParaRPr lang="en-IE"/>
          </a:p>
        </p:txBody>
      </p:sp>
    </p:spTree>
    <p:extLst>
      <p:ext uri="{BB962C8B-B14F-4D97-AF65-F5344CB8AC3E}">
        <p14:creationId xmlns:p14="http://schemas.microsoft.com/office/powerpoint/2010/main" val="391881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E"/>
          </a:p>
        </p:txBody>
      </p:sp>
      <p:sp>
        <p:nvSpPr>
          <p:cNvPr id="225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0E826C-8AD2-4FEE-B2AD-0AFB7583F998}" type="slidenum">
              <a:rPr lang="en-IE" smtClean="0"/>
              <a:pPr fontAlgn="base">
                <a:spcBef>
                  <a:spcPct val="0"/>
                </a:spcBef>
                <a:spcAft>
                  <a:spcPct val="0"/>
                </a:spcAft>
                <a:defRPr/>
              </a:pPr>
              <a:t>4</a:t>
            </a:fld>
            <a:endParaRPr lang="en-I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E" altLang="en-US"/>
          </a:p>
        </p:txBody>
      </p:sp>
      <p:sp>
        <p:nvSpPr>
          <p:cNvPr id="4" name="Slide Number Placeholder 3"/>
          <p:cNvSpPr>
            <a:spLocks noGrp="1"/>
          </p:cNvSpPr>
          <p:nvPr>
            <p:ph type="sldNum" sz="quarter" idx="5"/>
          </p:nvPr>
        </p:nvSpPr>
        <p:spPr/>
        <p:txBody>
          <a:bodyPr/>
          <a:lstStyle/>
          <a:p>
            <a:pPr>
              <a:defRPr/>
            </a:pPr>
            <a:fld id="{6742918D-BAEC-4D6C-B15D-B1791846EC51}" type="slidenum">
              <a:rPr lang="en-US" smtClean="0"/>
              <a:pPr>
                <a:defRPr/>
              </a:pPr>
              <a:t>30</a:t>
            </a:fld>
            <a:endParaRPr lang="en-US"/>
          </a:p>
        </p:txBody>
      </p:sp>
    </p:spTree>
    <p:extLst>
      <p:ext uri="{BB962C8B-B14F-4D97-AF65-F5344CB8AC3E}">
        <p14:creationId xmlns:p14="http://schemas.microsoft.com/office/powerpoint/2010/main" val="2949117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E" altLang="en-US"/>
          </a:p>
        </p:txBody>
      </p:sp>
      <p:sp>
        <p:nvSpPr>
          <p:cNvPr id="4" name="Slide Number Placeholder 3"/>
          <p:cNvSpPr>
            <a:spLocks noGrp="1"/>
          </p:cNvSpPr>
          <p:nvPr>
            <p:ph type="sldNum" sz="quarter" idx="5"/>
          </p:nvPr>
        </p:nvSpPr>
        <p:spPr/>
        <p:txBody>
          <a:bodyPr/>
          <a:lstStyle/>
          <a:p>
            <a:pPr>
              <a:defRPr/>
            </a:pPr>
            <a:fld id="{6742918D-BAEC-4D6C-B15D-B1791846EC51}" type="slidenum">
              <a:rPr lang="en-US" smtClean="0"/>
              <a:pPr>
                <a:defRPr/>
              </a:pPr>
              <a:t>32</a:t>
            </a:fld>
            <a:endParaRPr lang="en-US"/>
          </a:p>
        </p:txBody>
      </p:sp>
    </p:spTree>
    <p:extLst>
      <p:ext uri="{BB962C8B-B14F-4D97-AF65-F5344CB8AC3E}">
        <p14:creationId xmlns:p14="http://schemas.microsoft.com/office/powerpoint/2010/main" val="3669432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D6E1DC-9ABD-477E-B4D4-FFEA9132D599}" type="slidenum">
              <a:rPr lang="en-US" smtClean="0"/>
              <a:pPr fontAlgn="base">
                <a:spcBef>
                  <a:spcPct val="0"/>
                </a:spcBef>
                <a:spcAft>
                  <a:spcPct val="0"/>
                </a:spcAft>
                <a:defRPr/>
              </a:pPr>
              <a:t>34</a:t>
            </a:fld>
            <a:endParaRPr lang="en-US"/>
          </a:p>
        </p:txBody>
      </p:sp>
    </p:spTree>
    <p:extLst>
      <p:ext uri="{BB962C8B-B14F-4D97-AF65-F5344CB8AC3E}">
        <p14:creationId xmlns:p14="http://schemas.microsoft.com/office/powerpoint/2010/main" val="549102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E" altLang="en-US" dirty="0"/>
              <a:t>Bad Fetch -- This FETCH statement is illegal, since the select list of the query returns all 7 columns in the classes table but we are only fetching into 2 variables. This will raise the error "PLS-00321: expression 'V_CLASSESRECORD' is inappropriate as the left hand side of an assignment statement</a:t>
            </a:r>
          </a:p>
          <a:p>
            <a:pPr eaLnBrk="1" hangingPunct="1">
              <a:spcBef>
                <a:spcPct val="0"/>
              </a:spcBef>
            </a:pPr>
            <a:endParaRPr lang="en-IE" altLang="en-US" dirty="0"/>
          </a:p>
          <a:p>
            <a:pPr eaLnBrk="1" hangingPunct="1">
              <a:spcBef>
                <a:spcPct val="0"/>
              </a:spcBef>
            </a:pPr>
            <a:endParaRPr lang="en-US" altLang="en-US" dirty="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D6E1DC-9ABD-477E-B4D4-FFEA9132D599}" type="slidenum">
              <a:rPr lang="en-US" smtClean="0"/>
              <a:pPr fontAlgn="base">
                <a:spcBef>
                  <a:spcPct val="0"/>
                </a:spcBef>
                <a:spcAft>
                  <a:spcPct val="0"/>
                </a:spcAft>
                <a:defRPr/>
              </a:pPr>
              <a:t>37</a:t>
            </a:fld>
            <a:endParaRPr lang="en-US"/>
          </a:p>
        </p:txBody>
      </p:sp>
    </p:spTree>
    <p:extLst>
      <p:ext uri="{BB962C8B-B14F-4D97-AF65-F5344CB8AC3E}">
        <p14:creationId xmlns:p14="http://schemas.microsoft.com/office/powerpoint/2010/main" val="3218418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15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8D6E1DC-9ABD-477E-B4D4-FFEA9132D599}" type="slidenum">
              <a:rPr lang="en-US" smtClean="0"/>
              <a:pPr fontAlgn="base">
                <a:spcBef>
                  <a:spcPct val="0"/>
                </a:spcBef>
                <a:spcAft>
                  <a:spcPct val="0"/>
                </a:spcAft>
                <a:defRPr/>
              </a:pPr>
              <a:t>40</a:t>
            </a:fld>
            <a:endParaRPr lang="en-US"/>
          </a:p>
        </p:txBody>
      </p:sp>
    </p:spTree>
    <p:extLst>
      <p:ext uri="{BB962C8B-B14F-4D97-AF65-F5344CB8AC3E}">
        <p14:creationId xmlns:p14="http://schemas.microsoft.com/office/powerpoint/2010/main" val="7843549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003A957-5C9C-4F0E-B52B-E2872C7994A9}" type="slidenum">
              <a:rPr lang="en-IE" smtClean="0"/>
              <a:t>41</a:t>
            </a:fld>
            <a:endParaRPr lang="en-IE"/>
          </a:p>
        </p:txBody>
      </p:sp>
    </p:spTree>
    <p:extLst>
      <p:ext uri="{BB962C8B-B14F-4D97-AF65-F5344CB8AC3E}">
        <p14:creationId xmlns:p14="http://schemas.microsoft.com/office/powerpoint/2010/main" val="3855859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bwMode="auto">
          <a:xfrm>
            <a:off x="0" y="404813"/>
            <a:ext cx="1588" cy="1587"/>
          </a:xfrm>
          <a:solidFill>
            <a:srgbClr val="FFFFFF"/>
          </a:solidFill>
          <a:ln>
            <a:solidFill>
              <a:srgbClr val="000000"/>
            </a:solidFill>
            <a:miter lim="800000"/>
            <a:headEnd/>
            <a:tailEnd/>
          </a:ln>
        </p:spPr>
      </p:sp>
      <p:sp>
        <p:nvSpPr>
          <p:cNvPr id="38915" name="Rectangle 2"/>
          <p:cNvSpPr>
            <a:spLocks noGrp="1" noChangeArrowheads="1"/>
          </p:cNvSpPr>
          <p:nvPr>
            <p:ph type="body" idx="1"/>
          </p:nvPr>
        </p:nvSpPr>
        <p:spPr bwMode="auto">
          <a:xfrm>
            <a:off x="503238" y="4316413"/>
            <a:ext cx="5857875" cy="405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itchFamily="18" charset="0"/>
            </a:endParaRPr>
          </a:p>
        </p:txBody>
      </p:sp>
    </p:spTree>
    <p:extLst>
      <p:ext uri="{BB962C8B-B14F-4D97-AF65-F5344CB8AC3E}">
        <p14:creationId xmlns:p14="http://schemas.microsoft.com/office/powerpoint/2010/main" val="3325217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bwMode="auto">
          <a:xfrm>
            <a:off x="0" y="404813"/>
            <a:ext cx="1588" cy="1587"/>
          </a:xfrm>
          <a:solidFill>
            <a:srgbClr val="FFFFFF"/>
          </a:solidFill>
          <a:ln>
            <a:solidFill>
              <a:srgbClr val="000000"/>
            </a:solidFill>
            <a:miter lim="800000"/>
            <a:headEnd/>
            <a:tailEnd/>
          </a:ln>
        </p:spPr>
      </p:sp>
      <p:sp>
        <p:nvSpPr>
          <p:cNvPr id="39939" name="Rectangle 2"/>
          <p:cNvSpPr>
            <a:spLocks noGrp="1" noChangeArrowheads="1"/>
          </p:cNvSpPr>
          <p:nvPr>
            <p:ph type="body" idx="1"/>
          </p:nvPr>
        </p:nvSpPr>
        <p:spPr bwMode="auto">
          <a:xfrm>
            <a:off x="503238" y="4316413"/>
            <a:ext cx="5857875" cy="405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itchFamily="18" charset="0"/>
            </a:endParaRPr>
          </a:p>
        </p:txBody>
      </p:sp>
    </p:spTree>
    <p:extLst>
      <p:ext uri="{BB962C8B-B14F-4D97-AF65-F5344CB8AC3E}">
        <p14:creationId xmlns:p14="http://schemas.microsoft.com/office/powerpoint/2010/main" val="3579748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bwMode="auto">
          <a:xfrm>
            <a:off x="0" y="404813"/>
            <a:ext cx="1588" cy="1587"/>
          </a:xfrm>
          <a:solidFill>
            <a:srgbClr val="FFFFFF"/>
          </a:solidFill>
          <a:ln>
            <a:solidFill>
              <a:srgbClr val="000000"/>
            </a:solidFill>
            <a:miter lim="800000"/>
            <a:headEnd/>
            <a:tailEnd/>
          </a:ln>
        </p:spPr>
      </p:sp>
      <p:sp>
        <p:nvSpPr>
          <p:cNvPr id="40963" name="Rectangle 2"/>
          <p:cNvSpPr>
            <a:spLocks noGrp="1" noChangeArrowheads="1"/>
          </p:cNvSpPr>
          <p:nvPr>
            <p:ph type="body" idx="1"/>
          </p:nvPr>
        </p:nvSpPr>
        <p:spPr bwMode="auto">
          <a:xfrm>
            <a:off x="503238" y="4316413"/>
            <a:ext cx="5857875" cy="40592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itchFamily="18" charset="0"/>
            </a:endParaRPr>
          </a:p>
        </p:txBody>
      </p:sp>
    </p:spTree>
    <p:extLst>
      <p:ext uri="{BB962C8B-B14F-4D97-AF65-F5344CB8AC3E}">
        <p14:creationId xmlns:p14="http://schemas.microsoft.com/office/powerpoint/2010/main" val="3927761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IE" altLang="en-US" dirty="0"/>
              <a:t> -- Declare variables to hold information about the students majoring in History.</a:t>
            </a:r>
          </a:p>
          <a:p>
            <a:pPr marL="228600" indent="-228600" eaLnBrk="1" hangingPunct="1">
              <a:spcBef>
                <a:spcPct val="0"/>
              </a:spcBef>
              <a:buFontTx/>
              <a:buAutoNum type="arabicPeriod"/>
            </a:pPr>
            <a:r>
              <a:rPr lang="en-IE" altLang="en-US" dirty="0"/>
              <a:t> --</a:t>
            </a:r>
            <a:r>
              <a:rPr lang="en-IE" altLang="en-US" baseline="0" dirty="0"/>
              <a:t> S</a:t>
            </a:r>
            <a:r>
              <a:rPr lang="en-IE" altLang="en-US" dirty="0"/>
              <a:t>et up Cursor to retrieve the information about History students</a:t>
            </a:r>
          </a:p>
          <a:p>
            <a:pPr marL="228600" indent="-228600" eaLnBrk="1" hangingPunct="1">
              <a:spcBef>
                <a:spcPct val="0"/>
              </a:spcBef>
              <a:buFontTx/>
              <a:buAutoNum type="arabicPeriod"/>
            </a:pPr>
            <a:r>
              <a:rPr lang="en-IE" altLang="en-US" dirty="0"/>
              <a:t> -- Open the cursor and initialize the active set</a:t>
            </a:r>
          </a:p>
          <a:p>
            <a:pPr marL="228600" indent="-228600" eaLnBrk="1" hangingPunct="1">
              <a:spcBef>
                <a:spcPct val="0"/>
              </a:spcBef>
              <a:buFontTx/>
              <a:buAutoNum type="arabicPeriod"/>
            </a:pPr>
            <a:r>
              <a:rPr lang="en-IE" altLang="en-US" dirty="0"/>
              <a:t> -- Retrieve information for the next student</a:t>
            </a:r>
          </a:p>
          <a:p>
            <a:pPr marL="228600" indent="-228600" eaLnBrk="1" hangingPunct="1">
              <a:spcBef>
                <a:spcPct val="0"/>
              </a:spcBef>
              <a:buFontTx/>
              <a:buAutoNum type="arabicPeriod"/>
            </a:pPr>
            <a:r>
              <a:rPr lang="en-IE" altLang="en-US" dirty="0"/>
              <a:t> -- Exit loop when there are no more rows to fetch</a:t>
            </a:r>
          </a:p>
          <a:p>
            <a:pPr marL="228600" indent="-228600" eaLnBrk="1" hangingPunct="1">
              <a:spcBef>
                <a:spcPct val="0"/>
              </a:spcBef>
              <a:buFontTx/>
              <a:buAutoNum type="arabicPeriod"/>
            </a:pPr>
            <a:r>
              <a:rPr lang="en-IE" altLang="en-US" dirty="0"/>
              <a:t> -- Process the fetched rows.  In this case sign up each student for History 301 by inserting them into the </a:t>
            </a:r>
            <a:r>
              <a:rPr lang="en-IE" altLang="en-US" dirty="0" err="1"/>
              <a:t>registered_students</a:t>
            </a:r>
            <a:r>
              <a:rPr lang="en-IE" altLang="en-US" dirty="0"/>
              <a:t> table.</a:t>
            </a:r>
          </a:p>
          <a:p>
            <a:pPr marL="228600" indent="-228600" eaLnBrk="1" hangingPunct="1">
              <a:spcBef>
                <a:spcPct val="0"/>
              </a:spcBef>
              <a:buFontTx/>
              <a:buAutoNum type="arabicPeriod"/>
            </a:pPr>
            <a:r>
              <a:rPr lang="en-IE" altLang="en-US" dirty="0"/>
              <a:t> -- Record the first and last names in </a:t>
            </a:r>
            <a:r>
              <a:rPr lang="en-IE" altLang="en-US" dirty="0" err="1"/>
              <a:t>temp_table</a:t>
            </a:r>
            <a:r>
              <a:rPr lang="en-IE" altLang="en-US" dirty="0"/>
              <a:t> as well.</a:t>
            </a:r>
          </a:p>
          <a:p>
            <a:pPr marL="228600" indent="-228600" eaLnBrk="1" hangingPunct="1">
              <a:spcBef>
                <a:spcPct val="0"/>
              </a:spcBef>
              <a:buFontTx/>
              <a:buAutoNum type="arabicPeriod"/>
            </a:pPr>
            <a:r>
              <a:rPr lang="en-IE" altLang="en-US" dirty="0"/>
              <a:t> -- Free resources used by the cursor</a:t>
            </a:r>
          </a:p>
          <a:p>
            <a:pPr marL="228600" indent="-228600" eaLnBrk="1" hangingPunct="1">
              <a:spcBef>
                <a:spcPct val="0"/>
              </a:spcBef>
              <a:buFontTx/>
              <a:buAutoNum type="arabicPeriod"/>
            </a:pPr>
            <a:endParaRPr lang="en-IE" altLang="en-US" dirty="0"/>
          </a:p>
          <a:p>
            <a:pPr marL="228600" indent="-228600" eaLnBrk="1" hangingPunct="1">
              <a:spcBef>
                <a:spcPct val="0"/>
              </a:spcBef>
            </a:pPr>
            <a:r>
              <a:rPr lang="en-IE" altLang="en-US" dirty="0"/>
              <a:t>NOTE: The placement of EXIT WHEN immediately after the FETCH statement. After the last row has been retrieved, c_HistoryStudents%NOTFOUND becomes TRUE the loop is exited. The EXIT WHEN statement is also before the processing of the data, this is done to ensure the processing will not have to handle any NULL rows.</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EC0EA-E176-493B-9D1C-ECA5228D5099}" type="slidenum">
              <a:rPr lang="en-US" smtClean="0"/>
              <a:pPr fontAlgn="base">
                <a:spcBef>
                  <a:spcPct val="0"/>
                </a:spcBef>
                <a:spcAft>
                  <a:spcPct val="0"/>
                </a:spcAft>
                <a:defRPr/>
              </a:pPr>
              <a:t>46</a:t>
            </a:fld>
            <a:endParaRPr lang="en-US"/>
          </a:p>
        </p:txBody>
      </p:sp>
    </p:spTree>
    <p:extLst>
      <p:ext uri="{BB962C8B-B14F-4D97-AF65-F5344CB8AC3E}">
        <p14:creationId xmlns:p14="http://schemas.microsoft.com/office/powerpoint/2010/main" val="34540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IE"/>
              <a:t>NOTE Before running this you need to set the server output to ON. Otherwise the output does not display!!!</a:t>
            </a:r>
          </a:p>
          <a:p>
            <a:pPr eaLnBrk="1" hangingPunct="1">
              <a:spcBef>
                <a:spcPct val="0"/>
              </a:spcBef>
            </a:pPr>
            <a:endParaRPr lang="en-IE"/>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B30876-5D49-460E-8E40-9BFDCFDD7565}" type="slidenum">
              <a:rPr lang="en-IE" smtClean="0"/>
              <a:pPr fontAlgn="base">
                <a:spcBef>
                  <a:spcPct val="0"/>
                </a:spcBef>
                <a:spcAft>
                  <a:spcPct val="0"/>
                </a:spcAft>
                <a:defRPr/>
              </a:pPr>
              <a:t>5</a:t>
            </a:fld>
            <a:endParaRPr lang="en-I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IE" altLang="en-US" dirty="0"/>
              <a:t> -- Declare variables to hold information about the students majoring in History.</a:t>
            </a:r>
          </a:p>
          <a:p>
            <a:pPr marL="228600" indent="-228600" eaLnBrk="1" hangingPunct="1">
              <a:spcBef>
                <a:spcPct val="0"/>
              </a:spcBef>
              <a:buFontTx/>
              <a:buAutoNum type="arabicPeriod"/>
            </a:pPr>
            <a:r>
              <a:rPr lang="en-IE" altLang="en-US" dirty="0"/>
              <a:t> --</a:t>
            </a:r>
            <a:r>
              <a:rPr lang="en-IE" altLang="en-US" baseline="0" dirty="0"/>
              <a:t> S</a:t>
            </a:r>
            <a:r>
              <a:rPr lang="en-IE" altLang="en-US" dirty="0"/>
              <a:t>et up Cursor to retrieve the information about History students</a:t>
            </a:r>
          </a:p>
          <a:p>
            <a:pPr marL="228600" indent="-228600" eaLnBrk="1" hangingPunct="1">
              <a:spcBef>
                <a:spcPct val="0"/>
              </a:spcBef>
              <a:buFontTx/>
              <a:buAutoNum type="arabicPeriod"/>
            </a:pPr>
            <a:r>
              <a:rPr lang="en-IE" altLang="en-US" dirty="0"/>
              <a:t> -- Open the cursor and initialize the active set</a:t>
            </a:r>
          </a:p>
          <a:p>
            <a:pPr marL="228600" indent="-228600" eaLnBrk="1" hangingPunct="1">
              <a:spcBef>
                <a:spcPct val="0"/>
              </a:spcBef>
              <a:buFontTx/>
              <a:buAutoNum type="arabicPeriod"/>
            </a:pPr>
            <a:r>
              <a:rPr lang="en-IE" altLang="en-US" dirty="0"/>
              <a:t> -- Retrieve information for the next student</a:t>
            </a:r>
          </a:p>
          <a:p>
            <a:pPr marL="228600" indent="-228600" eaLnBrk="1" hangingPunct="1">
              <a:spcBef>
                <a:spcPct val="0"/>
              </a:spcBef>
              <a:buFontTx/>
              <a:buAutoNum type="arabicPeriod"/>
            </a:pPr>
            <a:r>
              <a:rPr lang="en-IE" altLang="en-US" dirty="0"/>
              <a:t> -- Exit loop when there are no more rows to fetch</a:t>
            </a:r>
          </a:p>
          <a:p>
            <a:pPr marL="228600" indent="-228600" eaLnBrk="1" hangingPunct="1">
              <a:spcBef>
                <a:spcPct val="0"/>
              </a:spcBef>
              <a:buFontTx/>
              <a:buAutoNum type="arabicPeriod"/>
            </a:pPr>
            <a:r>
              <a:rPr lang="en-IE" altLang="en-US" dirty="0"/>
              <a:t> -- Process the fetched rows.  In this case sign up each student for History 301 by inserting them into the </a:t>
            </a:r>
            <a:r>
              <a:rPr lang="en-IE" altLang="en-US" dirty="0" err="1"/>
              <a:t>registered_students</a:t>
            </a:r>
            <a:r>
              <a:rPr lang="en-IE" altLang="en-US" dirty="0"/>
              <a:t> table.</a:t>
            </a:r>
          </a:p>
          <a:p>
            <a:pPr marL="228600" indent="-228600" eaLnBrk="1" hangingPunct="1">
              <a:spcBef>
                <a:spcPct val="0"/>
              </a:spcBef>
              <a:buFontTx/>
              <a:buAutoNum type="arabicPeriod"/>
            </a:pPr>
            <a:r>
              <a:rPr lang="en-IE" altLang="en-US" dirty="0"/>
              <a:t> -- Record the first and last names in </a:t>
            </a:r>
            <a:r>
              <a:rPr lang="en-IE" altLang="en-US" dirty="0" err="1"/>
              <a:t>temp_table</a:t>
            </a:r>
            <a:r>
              <a:rPr lang="en-IE" altLang="en-US" dirty="0"/>
              <a:t> as well.</a:t>
            </a:r>
          </a:p>
          <a:p>
            <a:pPr marL="228600" indent="-228600" eaLnBrk="1" hangingPunct="1">
              <a:spcBef>
                <a:spcPct val="0"/>
              </a:spcBef>
              <a:buFontTx/>
              <a:buAutoNum type="arabicPeriod"/>
            </a:pPr>
            <a:r>
              <a:rPr lang="en-IE" altLang="en-US" dirty="0"/>
              <a:t> -- Free resources used by the cursor</a:t>
            </a:r>
          </a:p>
          <a:p>
            <a:pPr marL="228600" indent="-228600" eaLnBrk="1" hangingPunct="1">
              <a:spcBef>
                <a:spcPct val="0"/>
              </a:spcBef>
              <a:buFontTx/>
              <a:buAutoNum type="arabicPeriod"/>
            </a:pPr>
            <a:endParaRPr lang="en-IE" altLang="en-US" dirty="0"/>
          </a:p>
          <a:p>
            <a:pPr marL="228600" indent="-228600" eaLnBrk="1" hangingPunct="1">
              <a:spcBef>
                <a:spcPct val="0"/>
              </a:spcBef>
            </a:pPr>
            <a:r>
              <a:rPr lang="en-IE" altLang="en-US" dirty="0"/>
              <a:t>NOTE: The placement of EXIT WHEN immediately after the FETCH statement. After the last row has been retrieved, c_HistoryStudents%NOTFOUND becomes TRUE the loop is exited. The EXIT WHEN statement is also before the processing of the data, this is done to ensure the processing will not have to handle any NULL rows.</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EC0EA-E176-493B-9D1C-ECA5228D5099}" type="slidenum">
              <a:rPr lang="en-US" smtClean="0"/>
              <a:pPr fontAlgn="base">
                <a:spcBef>
                  <a:spcPct val="0"/>
                </a:spcBef>
                <a:spcAft>
                  <a:spcPct val="0"/>
                </a:spcAft>
                <a:defRPr/>
              </a:pPr>
              <a:t>47</a:t>
            </a:fld>
            <a:endParaRPr lang="en-US"/>
          </a:p>
        </p:txBody>
      </p:sp>
    </p:spTree>
    <p:extLst>
      <p:ext uri="{BB962C8B-B14F-4D97-AF65-F5344CB8AC3E}">
        <p14:creationId xmlns:p14="http://schemas.microsoft.com/office/powerpoint/2010/main" val="2844447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IE" altLang="en-US" dirty="0"/>
              <a:t> -- Declare variables to hold information about the students majoring in History.</a:t>
            </a:r>
          </a:p>
          <a:p>
            <a:pPr marL="228600" indent="-228600" eaLnBrk="1" hangingPunct="1">
              <a:spcBef>
                <a:spcPct val="0"/>
              </a:spcBef>
              <a:buFontTx/>
              <a:buAutoNum type="arabicPeriod"/>
            </a:pPr>
            <a:r>
              <a:rPr lang="en-IE" altLang="en-US" dirty="0"/>
              <a:t> --</a:t>
            </a:r>
            <a:r>
              <a:rPr lang="en-IE" altLang="en-US" baseline="0" dirty="0"/>
              <a:t> S</a:t>
            </a:r>
            <a:r>
              <a:rPr lang="en-IE" altLang="en-US" dirty="0"/>
              <a:t>et up Cursor to retrieve the information about History students</a:t>
            </a:r>
          </a:p>
          <a:p>
            <a:pPr marL="228600" indent="-228600" eaLnBrk="1" hangingPunct="1">
              <a:spcBef>
                <a:spcPct val="0"/>
              </a:spcBef>
              <a:buFontTx/>
              <a:buAutoNum type="arabicPeriod"/>
            </a:pPr>
            <a:r>
              <a:rPr lang="en-IE" altLang="en-US" dirty="0"/>
              <a:t> -- Open the cursor and initialize the active set</a:t>
            </a:r>
          </a:p>
          <a:p>
            <a:pPr marL="228600" indent="-228600" eaLnBrk="1" hangingPunct="1">
              <a:spcBef>
                <a:spcPct val="0"/>
              </a:spcBef>
              <a:buFontTx/>
              <a:buAutoNum type="arabicPeriod"/>
            </a:pPr>
            <a:r>
              <a:rPr lang="en-IE" altLang="en-US" dirty="0"/>
              <a:t> -- Retrieve information for the next student</a:t>
            </a:r>
          </a:p>
          <a:p>
            <a:pPr marL="228600" indent="-228600" eaLnBrk="1" hangingPunct="1">
              <a:spcBef>
                <a:spcPct val="0"/>
              </a:spcBef>
              <a:buFontTx/>
              <a:buAutoNum type="arabicPeriod"/>
            </a:pPr>
            <a:r>
              <a:rPr lang="en-IE" altLang="en-US" dirty="0"/>
              <a:t> -- Exit loop when there are no more rows to fetch</a:t>
            </a:r>
          </a:p>
          <a:p>
            <a:pPr marL="228600" indent="-228600" eaLnBrk="1" hangingPunct="1">
              <a:spcBef>
                <a:spcPct val="0"/>
              </a:spcBef>
              <a:buFontTx/>
              <a:buAutoNum type="arabicPeriod"/>
            </a:pPr>
            <a:r>
              <a:rPr lang="en-IE" altLang="en-US" dirty="0"/>
              <a:t> -- Process the fetched rows.  In this case sign up each student for History 301 by inserting them into the </a:t>
            </a:r>
            <a:r>
              <a:rPr lang="en-IE" altLang="en-US" dirty="0" err="1"/>
              <a:t>registered_students</a:t>
            </a:r>
            <a:r>
              <a:rPr lang="en-IE" altLang="en-US" dirty="0"/>
              <a:t> table.</a:t>
            </a:r>
          </a:p>
          <a:p>
            <a:pPr marL="228600" indent="-228600" eaLnBrk="1" hangingPunct="1">
              <a:spcBef>
                <a:spcPct val="0"/>
              </a:spcBef>
              <a:buFontTx/>
              <a:buAutoNum type="arabicPeriod"/>
            </a:pPr>
            <a:r>
              <a:rPr lang="en-IE" altLang="en-US" dirty="0"/>
              <a:t> -- Record the first and last names in </a:t>
            </a:r>
            <a:r>
              <a:rPr lang="en-IE" altLang="en-US" dirty="0" err="1"/>
              <a:t>temp_table</a:t>
            </a:r>
            <a:r>
              <a:rPr lang="en-IE" altLang="en-US" dirty="0"/>
              <a:t> as well.</a:t>
            </a:r>
          </a:p>
          <a:p>
            <a:pPr marL="228600" indent="-228600" eaLnBrk="1" hangingPunct="1">
              <a:spcBef>
                <a:spcPct val="0"/>
              </a:spcBef>
              <a:buFontTx/>
              <a:buAutoNum type="arabicPeriod"/>
            </a:pPr>
            <a:r>
              <a:rPr lang="en-IE" altLang="en-US" dirty="0"/>
              <a:t> -- Free resources used by the cursor</a:t>
            </a:r>
          </a:p>
          <a:p>
            <a:pPr marL="228600" indent="-228600" eaLnBrk="1" hangingPunct="1">
              <a:spcBef>
                <a:spcPct val="0"/>
              </a:spcBef>
              <a:buFontTx/>
              <a:buAutoNum type="arabicPeriod"/>
            </a:pPr>
            <a:endParaRPr lang="en-IE" altLang="en-US" dirty="0"/>
          </a:p>
          <a:p>
            <a:pPr marL="228600" indent="-228600" eaLnBrk="1" hangingPunct="1">
              <a:spcBef>
                <a:spcPct val="0"/>
              </a:spcBef>
            </a:pPr>
            <a:r>
              <a:rPr lang="en-IE" altLang="en-US" dirty="0"/>
              <a:t>NOTE: The placement of EXIT WHEN immediately after the FETCH statement. After the last row has been retrieved, c_HistoryStudents%NOTFOUND becomes TRUE the loop is exited. The EXIT WHEN statement is also before the processing of the data, this is done to ensure the processing will not have to handle any NULL rows.</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EC0EA-E176-493B-9D1C-ECA5228D5099}" type="slidenum">
              <a:rPr lang="en-US" smtClean="0"/>
              <a:pPr fontAlgn="base">
                <a:spcBef>
                  <a:spcPct val="0"/>
                </a:spcBef>
                <a:spcAft>
                  <a:spcPct val="0"/>
                </a:spcAft>
                <a:defRPr/>
              </a:pPr>
              <a:t>48</a:t>
            </a:fld>
            <a:endParaRPr lang="en-US"/>
          </a:p>
        </p:txBody>
      </p:sp>
    </p:spTree>
    <p:extLst>
      <p:ext uri="{BB962C8B-B14F-4D97-AF65-F5344CB8AC3E}">
        <p14:creationId xmlns:p14="http://schemas.microsoft.com/office/powerpoint/2010/main" val="3779061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IE" altLang="en-US" dirty="0"/>
              <a:t> -- Declare variables to hold information about the students majoring in History.</a:t>
            </a:r>
          </a:p>
          <a:p>
            <a:pPr marL="228600" indent="-228600" eaLnBrk="1" hangingPunct="1">
              <a:spcBef>
                <a:spcPct val="0"/>
              </a:spcBef>
              <a:buFontTx/>
              <a:buAutoNum type="arabicPeriod"/>
            </a:pPr>
            <a:r>
              <a:rPr lang="en-IE" altLang="en-US" dirty="0"/>
              <a:t> --</a:t>
            </a:r>
            <a:r>
              <a:rPr lang="en-IE" altLang="en-US" baseline="0" dirty="0"/>
              <a:t> S</a:t>
            </a:r>
            <a:r>
              <a:rPr lang="en-IE" altLang="en-US" dirty="0"/>
              <a:t>et up Cursor to retrieve the information about History students</a:t>
            </a:r>
          </a:p>
          <a:p>
            <a:pPr marL="228600" indent="-228600" eaLnBrk="1" hangingPunct="1">
              <a:spcBef>
                <a:spcPct val="0"/>
              </a:spcBef>
              <a:buFontTx/>
              <a:buAutoNum type="arabicPeriod"/>
            </a:pPr>
            <a:r>
              <a:rPr lang="en-IE" altLang="en-US" dirty="0"/>
              <a:t> -- Open the cursor and initialize the active set</a:t>
            </a:r>
          </a:p>
          <a:p>
            <a:pPr marL="228600" indent="-228600" eaLnBrk="1" hangingPunct="1">
              <a:spcBef>
                <a:spcPct val="0"/>
              </a:spcBef>
              <a:buFontTx/>
              <a:buAutoNum type="arabicPeriod"/>
            </a:pPr>
            <a:r>
              <a:rPr lang="en-IE" altLang="en-US" dirty="0"/>
              <a:t> -- Retrieve information for the next student</a:t>
            </a:r>
          </a:p>
          <a:p>
            <a:pPr marL="228600" indent="-228600" eaLnBrk="1" hangingPunct="1">
              <a:spcBef>
                <a:spcPct val="0"/>
              </a:spcBef>
              <a:buFontTx/>
              <a:buAutoNum type="arabicPeriod"/>
            </a:pPr>
            <a:r>
              <a:rPr lang="en-IE" altLang="en-US" dirty="0"/>
              <a:t> -- Exit loop when there are no more rows to fetch</a:t>
            </a:r>
          </a:p>
          <a:p>
            <a:pPr marL="228600" indent="-228600" eaLnBrk="1" hangingPunct="1">
              <a:spcBef>
                <a:spcPct val="0"/>
              </a:spcBef>
              <a:buFontTx/>
              <a:buAutoNum type="arabicPeriod"/>
            </a:pPr>
            <a:r>
              <a:rPr lang="en-IE" altLang="en-US" dirty="0"/>
              <a:t> -- Process the fetched rows.  In this case sign up each student for History 301 by inserting them into the </a:t>
            </a:r>
            <a:r>
              <a:rPr lang="en-IE" altLang="en-US" dirty="0" err="1"/>
              <a:t>registered_students</a:t>
            </a:r>
            <a:r>
              <a:rPr lang="en-IE" altLang="en-US" dirty="0"/>
              <a:t> table.</a:t>
            </a:r>
          </a:p>
          <a:p>
            <a:pPr marL="228600" indent="-228600" eaLnBrk="1" hangingPunct="1">
              <a:spcBef>
                <a:spcPct val="0"/>
              </a:spcBef>
              <a:buFontTx/>
              <a:buAutoNum type="arabicPeriod"/>
            </a:pPr>
            <a:r>
              <a:rPr lang="en-IE" altLang="en-US" dirty="0"/>
              <a:t> -- Record the first and last names in </a:t>
            </a:r>
            <a:r>
              <a:rPr lang="en-IE" altLang="en-US" dirty="0" err="1"/>
              <a:t>temp_table</a:t>
            </a:r>
            <a:r>
              <a:rPr lang="en-IE" altLang="en-US" dirty="0"/>
              <a:t> as well.</a:t>
            </a:r>
          </a:p>
          <a:p>
            <a:pPr marL="228600" indent="-228600" eaLnBrk="1" hangingPunct="1">
              <a:spcBef>
                <a:spcPct val="0"/>
              </a:spcBef>
              <a:buFontTx/>
              <a:buAutoNum type="arabicPeriod"/>
            </a:pPr>
            <a:r>
              <a:rPr lang="en-IE" altLang="en-US" dirty="0"/>
              <a:t> -- Free resources used by the cursor</a:t>
            </a:r>
          </a:p>
          <a:p>
            <a:pPr marL="228600" indent="-228600" eaLnBrk="1" hangingPunct="1">
              <a:spcBef>
                <a:spcPct val="0"/>
              </a:spcBef>
              <a:buFontTx/>
              <a:buAutoNum type="arabicPeriod"/>
            </a:pPr>
            <a:endParaRPr lang="en-IE" altLang="en-US" dirty="0"/>
          </a:p>
          <a:p>
            <a:pPr marL="228600" indent="-228600" eaLnBrk="1" hangingPunct="1">
              <a:spcBef>
                <a:spcPct val="0"/>
              </a:spcBef>
            </a:pPr>
            <a:r>
              <a:rPr lang="en-IE" altLang="en-US" dirty="0"/>
              <a:t>NOTE: The placement of EXIT WHEN immediately after the FETCH statement. After the last row has been retrieved, c_HistoryStudents%NOTFOUND becomes TRUE the loop is exited. The EXIT WHEN statement is also before the processing of the data, this is done to ensure the processing will not have to handle any NULL rows.</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EC0EA-E176-493B-9D1C-ECA5228D5099}" type="slidenum">
              <a:rPr lang="en-US" smtClean="0"/>
              <a:pPr fontAlgn="base">
                <a:spcBef>
                  <a:spcPct val="0"/>
                </a:spcBef>
                <a:spcAft>
                  <a:spcPct val="0"/>
                </a:spcAft>
                <a:defRPr/>
              </a:pPr>
              <a:t>49</a:t>
            </a:fld>
            <a:endParaRPr lang="en-US"/>
          </a:p>
        </p:txBody>
      </p:sp>
    </p:spTree>
    <p:extLst>
      <p:ext uri="{BB962C8B-B14F-4D97-AF65-F5344CB8AC3E}">
        <p14:creationId xmlns:p14="http://schemas.microsoft.com/office/powerpoint/2010/main" val="2417479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IE" altLang="en-US" dirty="0"/>
              <a:t> -- Declare variables to hold information about the students majoring in History.</a:t>
            </a:r>
          </a:p>
          <a:p>
            <a:pPr marL="228600" indent="-228600" eaLnBrk="1" hangingPunct="1">
              <a:spcBef>
                <a:spcPct val="0"/>
              </a:spcBef>
              <a:buFontTx/>
              <a:buAutoNum type="arabicPeriod"/>
            </a:pPr>
            <a:r>
              <a:rPr lang="en-IE" altLang="en-US" dirty="0"/>
              <a:t> --</a:t>
            </a:r>
            <a:r>
              <a:rPr lang="en-IE" altLang="en-US" baseline="0" dirty="0"/>
              <a:t> S</a:t>
            </a:r>
            <a:r>
              <a:rPr lang="en-IE" altLang="en-US" dirty="0"/>
              <a:t>et up Cursor to retrieve the information about History students</a:t>
            </a:r>
          </a:p>
          <a:p>
            <a:pPr marL="228600" indent="-228600" eaLnBrk="1" hangingPunct="1">
              <a:spcBef>
                <a:spcPct val="0"/>
              </a:spcBef>
              <a:buFontTx/>
              <a:buAutoNum type="arabicPeriod"/>
            </a:pPr>
            <a:r>
              <a:rPr lang="en-IE" altLang="en-US" dirty="0"/>
              <a:t> -- Open the cursor and initialize the active set</a:t>
            </a:r>
          </a:p>
          <a:p>
            <a:pPr marL="228600" indent="-228600" eaLnBrk="1" hangingPunct="1">
              <a:spcBef>
                <a:spcPct val="0"/>
              </a:spcBef>
              <a:buFontTx/>
              <a:buAutoNum type="arabicPeriod"/>
            </a:pPr>
            <a:r>
              <a:rPr lang="en-IE" altLang="en-US" dirty="0"/>
              <a:t> -- Retrieve information for the next student</a:t>
            </a:r>
          </a:p>
          <a:p>
            <a:pPr marL="228600" indent="-228600" eaLnBrk="1" hangingPunct="1">
              <a:spcBef>
                <a:spcPct val="0"/>
              </a:spcBef>
              <a:buFontTx/>
              <a:buAutoNum type="arabicPeriod"/>
            </a:pPr>
            <a:r>
              <a:rPr lang="en-IE" altLang="en-US" dirty="0"/>
              <a:t> -- Exit loop when there are no more rows to fetch</a:t>
            </a:r>
          </a:p>
          <a:p>
            <a:pPr marL="228600" indent="-228600" eaLnBrk="1" hangingPunct="1">
              <a:spcBef>
                <a:spcPct val="0"/>
              </a:spcBef>
              <a:buFontTx/>
              <a:buAutoNum type="arabicPeriod"/>
            </a:pPr>
            <a:r>
              <a:rPr lang="en-IE" altLang="en-US" dirty="0"/>
              <a:t> -- Process the fetched rows.  In this case sign up each student for History 301 by inserting them into the </a:t>
            </a:r>
            <a:r>
              <a:rPr lang="en-IE" altLang="en-US" dirty="0" err="1"/>
              <a:t>registered_students</a:t>
            </a:r>
            <a:r>
              <a:rPr lang="en-IE" altLang="en-US" dirty="0"/>
              <a:t> table.</a:t>
            </a:r>
          </a:p>
          <a:p>
            <a:pPr marL="228600" indent="-228600" eaLnBrk="1" hangingPunct="1">
              <a:spcBef>
                <a:spcPct val="0"/>
              </a:spcBef>
              <a:buFontTx/>
              <a:buAutoNum type="arabicPeriod"/>
            </a:pPr>
            <a:r>
              <a:rPr lang="en-IE" altLang="en-US" dirty="0"/>
              <a:t> -- Record the first and last names in </a:t>
            </a:r>
            <a:r>
              <a:rPr lang="en-IE" altLang="en-US" dirty="0" err="1"/>
              <a:t>temp_table</a:t>
            </a:r>
            <a:r>
              <a:rPr lang="en-IE" altLang="en-US" dirty="0"/>
              <a:t> as well.</a:t>
            </a:r>
          </a:p>
          <a:p>
            <a:pPr marL="228600" indent="-228600" eaLnBrk="1" hangingPunct="1">
              <a:spcBef>
                <a:spcPct val="0"/>
              </a:spcBef>
              <a:buFontTx/>
              <a:buAutoNum type="arabicPeriod"/>
            </a:pPr>
            <a:r>
              <a:rPr lang="en-IE" altLang="en-US" dirty="0"/>
              <a:t> -- Free resources used by the cursor</a:t>
            </a:r>
          </a:p>
          <a:p>
            <a:pPr marL="228600" indent="-228600" eaLnBrk="1" hangingPunct="1">
              <a:spcBef>
                <a:spcPct val="0"/>
              </a:spcBef>
              <a:buFontTx/>
              <a:buAutoNum type="arabicPeriod"/>
            </a:pPr>
            <a:endParaRPr lang="en-IE" altLang="en-US" dirty="0"/>
          </a:p>
          <a:p>
            <a:pPr marL="228600" indent="-228600" eaLnBrk="1" hangingPunct="1">
              <a:spcBef>
                <a:spcPct val="0"/>
              </a:spcBef>
            </a:pPr>
            <a:r>
              <a:rPr lang="en-IE" altLang="en-US" dirty="0"/>
              <a:t>NOTE: The placement of EXIT WHEN immediately after the FETCH statement. After the last row has been retrieved, c_HistoryStudents%NOTFOUND becomes TRUE the loop is exited. The EXIT WHEN statement is also before the processing of the data, this is done to ensure the processing will not have to handle any NULL rows.</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EC0EA-E176-493B-9D1C-ECA5228D5099}" type="slidenum">
              <a:rPr lang="en-US" smtClean="0"/>
              <a:pPr fontAlgn="base">
                <a:spcBef>
                  <a:spcPct val="0"/>
                </a:spcBef>
                <a:spcAft>
                  <a:spcPct val="0"/>
                </a:spcAft>
                <a:defRPr/>
              </a:pPr>
              <a:t>50</a:t>
            </a:fld>
            <a:endParaRPr lang="en-US"/>
          </a:p>
        </p:txBody>
      </p:sp>
    </p:spTree>
    <p:extLst>
      <p:ext uri="{BB962C8B-B14F-4D97-AF65-F5344CB8AC3E}">
        <p14:creationId xmlns:p14="http://schemas.microsoft.com/office/powerpoint/2010/main" val="26998969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IE" altLang="en-US" dirty="0"/>
              <a:t> -- Declare variables to hold information about the students majoring in History.</a:t>
            </a:r>
          </a:p>
          <a:p>
            <a:pPr marL="228600" indent="-228600" eaLnBrk="1" hangingPunct="1">
              <a:spcBef>
                <a:spcPct val="0"/>
              </a:spcBef>
              <a:buFontTx/>
              <a:buAutoNum type="arabicPeriod"/>
            </a:pPr>
            <a:r>
              <a:rPr lang="en-IE" altLang="en-US" dirty="0"/>
              <a:t> --</a:t>
            </a:r>
            <a:r>
              <a:rPr lang="en-IE" altLang="en-US" baseline="0" dirty="0"/>
              <a:t> S</a:t>
            </a:r>
            <a:r>
              <a:rPr lang="en-IE" altLang="en-US" dirty="0"/>
              <a:t>et up Cursor to retrieve the information about History students</a:t>
            </a:r>
          </a:p>
          <a:p>
            <a:pPr marL="228600" indent="-228600" eaLnBrk="1" hangingPunct="1">
              <a:spcBef>
                <a:spcPct val="0"/>
              </a:spcBef>
              <a:buFontTx/>
              <a:buAutoNum type="arabicPeriod"/>
            </a:pPr>
            <a:r>
              <a:rPr lang="en-IE" altLang="en-US" dirty="0"/>
              <a:t> -- Open the cursor and initialize the active set</a:t>
            </a:r>
          </a:p>
          <a:p>
            <a:pPr marL="228600" indent="-228600" eaLnBrk="1" hangingPunct="1">
              <a:spcBef>
                <a:spcPct val="0"/>
              </a:spcBef>
              <a:buFontTx/>
              <a:buAutoNum type="arabicPeriod"/>
            </a:pPr>
            <a:r>
              <a:rPr lang="en-IE" altLang="en-US" dirty="0"/>
              <a:t> -- Retrieve information for the next student</a:t>
            </a:r>
          </a:p>
          <a:p>
            <a:pPr marL="228600" indent="-228600" eaLnBrk="1" hangingPunct="1">
              <a:spcBef>
                <a:spcPct val="0"/>
              </a:spcBef>
              <a:buFontTx/>
              <a:buAutoNum type="arabicPeriod"/>
            </a:pPr>
            <a:r>
              <a:rPr lang="en-IE" altLang="en-US" dirty="0"/>
              <a:t> -- Exit loop when there are no more rows to fetch</a:t>
            </a:r>
          </a:p>
          <a:p>
            <a:pPr marL="228600" indent="-228600" eaLnBrk="1" hangingPunct="1">
              <a:spcBef>
                <a:spcPct val="0"/>
              </a:spcBef>
              <a:buFontTx/>
              <a:buAutoNum type="arabicPeriod"/>
            </a:pPr>
            <a:r>
              <a:rPr lang="en-IE" altLang="en-US" dirty="0"/>
              <a:t> -- Process the fetched rows.  In this case sign up each student for History 301 by inserting them into the </a:t>
            </a:r>
            <a:r>
              <a:rPr lang="en-IE" altLang="en-US" dirty="0" err="1"/>
              <a:t>registered_students</a:t>
            </a:r>
            <a:r>
              <a:rPr lang="en-IE" altLang="en-US" dirty="0"/>
              <a:t> table.</a:t>
            </a:r>
          </a:p>
          <a:p>
            <a:pPr marL="228600" indent="-228600" eaLnBrk="1" hangingPunct="1">
              <a:spcBef>
                <a:spcPct val="0"/>
              </a:spcBef>
              <a:buFontTx/>
              <a:buAutoNum type="arabicPeriod"/>
            </a:pPr>
            <a:r>
              <a:rPr lang="en-IE" altLang="en-US" dirty="0"/>
              <a:t> -- Record the first and last names in </a:t>
            </a:r>
            <a:r>
              <a:rPr lang="en-IE" altLang="en-US" dirty="0" err="1"/>
              <a:t>temp_table</a:t>
            </a:r>
            <a:r>
              <a:rPr lang="en-IE" altLang="en-US" dirty="0"/>
              <a:t> as well.</a:t>
            </a:r>
          </a:p>
          <a:p>
            <a:pPr marL="228600" indent="-228600" eaLnBrk="1" hangingPunct="1">
              <a:spcBef>
                <a:spcPct val="0"/>
              </a:spcBef>
              <a:buFontTx/>
              <a:buAutoNum type="arabicPeriod"/>
            </a:pPr>
            <a:r>
              <a:rPr lang="en-IE" altLang="en-US" dirty="0"/>
              <a:t> -- Free resources used by the cursor</a:t>
            </a:r>
          </a:p>
          <a:p>
            <a:pPr marL="228600" indent="-228600" eaLnBrk="1" hangingPunct="1">
              <a:spcBef>
                <a:spcPct val="0"/>
              </a:spcBef>
              <a:buFontTx/>
              <a:buAutoNum type="arabicPeriod"/>
            </a:pPr>
            <a:endParaRPr lang="en-IE" altLang="en-US" dirty="0"/>
          </a:p>
          <a:p>
            <a:pPr marL="228600" indent="-228600" eaLnBrk="1" hangingPunct="1">
              <a:spcBef>
                <a:spcPct val="0"/>
              </a:spcBef>
            </a:pPr>
            <a:r>
              <a:rPr lang="en-IE" altLang="en-US" dirty="0"/>
              <a:t>NOTE: The placement of EXIT WHEN immediately after the FETCH statement. After the last row has been retrieved, c_HistoryStudents%NOTFOUND becomes TRUE the loop is exited. The EXIT WHEN statement is also before the processing of the data, this is done to ensure the processing will not have to handle any NULL rows.</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EC0EA-E176-493B-9D1C-ECA5228D5099}" type="slidenum">
              <a:rPr lang="en-US" smtClean="0"/>
              <a:pPr fontAlgn="base">
                <a:spcBef>
                  <a:spcPct val="0"/>
                </a:spcBef>
                <a:spcAft>
                  <a:spcPct val="0"/>
                </a:spcAft>
                <a:defRPr/>
              </a:pPr>
              <a:t>51</a:t>
            </a:fld>
            <a:endParaRPr lang="en-US"/>
          </a:p>
        </p:txBody>
      </p:sp>
    </p:spTree>
    <p:extLst>
      <p:ext uri="{BB962C8B-B14F-4D97-AF65-F5344CB8AC3E}">
        <p14:creationId xmlns:p14="http://schemas.microsoft.com/office/powerpoint/2010/main" val="3169003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IE" altLang="en-US" dirty="0"/>
              <a:t> -- Declare variables to hold information about the students majoring in History.</a:t>
            </a:r>
          </a:p>
          <a:p>
            <a:pPr marL="228600" indent="-228600" eaLnBrk="1" hangingPunct="1">
              <a:spcBef>
                <a:spcPct val="0"/>
              </a:spcBef>
              <a:buFontTx/>
              <a:buAutoNum type="arabicPeriod"/>
            </a:pPr>
            <a:r>
              <a:rPr lang="en-IE" altLang="en-US" dirty="0"/>
              <a:t> --</a:t>
            </a:r>
            <a:r>
              <a:rPr lang="en-IE" altLang="en-US" baseline="0" dirty="0"/>
              <a:t> S</a:t>
            </a:r>
            <a:r>
              <a:rPr lang="en-IE" altLang="en-US" dirty="0"/>
              <a:t>et up Cursor to retrieve the information about History students</a:t>
            </a:r>
          </a:p>
          <a:p>
            <a:pPr marL="228600" indent="-228600" eaLnBrk="1" hangingPunct="1">
              <a:spcBef>
                <a:spcPct val="0"/>
              </a:spcBef>
              <a:buFontTx/>
              <a:buAutoNum type="arabicPeriod"/>
            </a:pPr>
            <a:r>
              <a:rPr lang="en-IE" altLang="en-US" dirty="0"/>
              <a:t> -- Open the cursor and initialize the active set</a:t>
            </a:r>
          </a:p>
          <a:p>
            <a:pPr marL="228600" indent="-228600" eaLnBrk="1" hangingPunct="1">
              <a:spcBef>
                <a:spcPct val="0"/>
              </a:spcBef>
              <a:buFontTx/>
              <a:buAutoNum type="arabicPeriod"/>
            </a:pPr>
            <a:r>
              <a:rPr lang="en-IE" altLang="en-US" dirty="0"/>
              <a:t> -- Retrieve information for the next student</a:t>
            </a:r>
          </a:p>
          <a:p>
            <a:pPr marL="228600" indent="-228600" eaLnBrk="1" hangingPunct="1">
              <a:spcBef>
                <a:spcPct val="0"/>
              </a:spcBef>
              <a:buFontTx/>
              <a:buAutoNum type="arabicPeriod"/>
            </a:pPr>
            <a:r>
              <a:rPr lang="en-IE" altLang="en-US" dirty="0"/>
              <a:t> -- Exit loop when there are no more rows to fetch</a:t>
            </a:r>
          </a:p>
          <a:p>
            <a:pPr marL="228600" indent="-228600" eaLnBrk="1" hangingPunct="1">
              <a:spcBef>
                <a:spcPct val="0"/>
              </a:spcBef>
              <a:buFontTx/>
              <a:buAutoNum type="arabicPeriod"/>
            </a:pPr>
            <a:r>
              <a:rPr lang="en-IE" altLang="en-US" dirty="0"/>
              <a:t> -- Process the fetched rows.  In this case sign up each student for History 301 by inserting them into the </a:t>
            </a:r>
            <a:r>
              <a:rPr lang="en-IE" altLang="en-US" dirty="0" err="1"/>
              <a:t>registered_students</a:t>
            </a:r>
            <a:r>
              <a:rPr lang="en-IE" altLang="en-US" dirty="0"/>
              <a:t> table.</a:t>
            </a:r>
          </a:p>
          <a:p>
            <a:pPr marL="228600" indent="-228600" eaLnBrk="1" hangingPunct="1">
              <a:spcBef>
                <a:spcPct val="0"/>
              </a:spcBef>
              <a:buFontTx/>
              <a:buAutoNum type="arabicPeriod"/>
            </a:pPr>
            <a:r>
              <a:rPr lang="en-IE" altLang="en-US" dirty="0"/>
              <a:t> -- Record the first and last names in </a:t>
            </a:r>
            <a:r>
              <a:rPr lang="en-IE" altLang="en-US" dirty="0" err="1"/>
              <a:t>temp_table</a:t>
            </a:r>
            <a:r>
              <a:rPr lang="en-IE" altLang="en-US" dirty="0"/>
              <a:t> as well.</a:t>
            </a:r>
          </a:p>
          <a:p>
            <a:pPr marL="228600" indent="-228600" eaLnBrk="1" hangingPunct="1">
              <a:spcBef>
                <a:spcPct val="0"/>
              </a:spcBef>
              <a:buFontTx/>
              <a:buAutoNum type="arabicPeriod"/>
            </a:pPr>
            <a:r>
              <a:rPr lang="en-IE" altLang="en-US" dirty="0"/>
              <a:t> -- Free resources used by the cursor</a:t>
            </a:r>
          </a:p>
          <a:p>
            <a:pPr marL="228600" indent="-228600" eaLnBrk="1" hangingPunct="1">
              <a:spcBef>
                <a:spcPct val="0"/>
              </a:spcBef>
              <a:buFontTx/>
              <a:buAutoNum type="arabicPeriod"/>
            </a:pPr>
            <a:endParaRPr lang="en-IE" altLang="en-US" dirty="0"/>
          </a:p>
          <a:p>
            <a:pPr marL="228600" indent="-228600" eaLnBrk="1" hangingPunct="1">
              <a:spcBef>
                <a:spcPct val="0"/>
              </a:spcBef>
            </a:pPr>
            <a:r>
              <a:rPr lang="en-IE" altLang="en-US" dirty="0"/>
              <a:t>NOTE: The placement of EXIT WHEN immediately after the FETCH statement. After the last row has been retrieved, c_HistoryStudents%NOTFOUND becomes TRUE the loop is exited. The EXIT WHEN statement is also before the processing of the data, this is done to ensure the processing will not have to handle any NULL rows.</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EC0EA-E176-493B-9D1C-ECA5228D5099}" type="slidenum">
              <a:rPr lang="en-US" smtClean="0"/>
              <a:pPr fontAlgn="base">
                <a:spcBef>
                  <a:spcPct val="0"/>
                </a:spcBef>
                <a:spcAft>
                  <a:spcPct val="0"/>
                </a:spcAft>
                <a:defRPr/>
              </a:pPr>
              <a:t>52</a:t>
            </a:fld>
            <a:endParaRPr lang="en-US"/>
          </a:p>
        </p:txBody>
      </p:sp>
    </p:spTree>
    <p:extLst>
      <p:ext uri="{BB962C8B-B14F-4D97-AF65-F5344CB8AC3E}">
        <p14:creationId xmlns:p14="http://schemas.microsoft.com/office/powerpoint/2010/main" val="10220477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IE" altLang="en-US" dirty="0"/>
              <a:t> -- Declare variables to hold information about the students majoring in History.</a:t>
            </a:r>
          </a:p>
          <a:p>
            <a:pPr marL="228600" indent="-228600" eaLnBrk="1" hangingPunct="1">
              <a:spcBef>
                <a:spcPct val="0"/>
              </a:spcBef>
              <a:buFontTx/>
              <a:buAutoNum type="arabicPeriod"/>
            </a:pPr>
            <a:r>
              <a:rPr lang="en-IE" altLang="en-US" dirty="0"/>
              <a:t> --</a:t>
            </a:r>
            <a:r>
              <a:rPr lang="en-IE" altLang="en-US" baseline="0" dirty="0"/>
              <a:t> S</a:t>
            </a:r>
            <a:r>
              <a:rPr lang="en-IE" altLang="en-US" dirty="0"/>
              <a:t>et up Cursor to retrieve the information about History students</a:t>
            </a:r>
          </a:p>
          <a:p>
            <a:pPr marL="228600" indent="-228600" eaLnBrk="1" hangingPunct="1">
              <a:spcBef>
                <a:spcPct val="0"/>
              </a:spcBef>
              <a:buFontTx/>
              <a:buAutoNum type="arabicPeriod"/>
            </a:pPr>
            <a:r>
              <a:rPr lang="en-IE" altLang="en-US" dirty="0"/>
              <a:t> -- Open the cursor and initialize the active set</a:t>
            </a:r>
          </a:p>
          <a:p>
            <a:pPr marL="228600" indent="-228600" eaLnBrk="1" hangingPunct="1">
              <a:spcBef>
                <a:spcPct val="0"/>
              </a:spcBef>
              <a:buFontTx/>
              <a:buAutoNum type="arabicPeriod"/>
            </a:pPr>
            <a:r>
              <a:rPr lang="en-IE" altLang="en-US" dirty="0"/>
              <a:t> -- Retrieve information for the next student</a:t>
            </a:r>
          </a:p>
          <a:p>
            <a:pPr marL="228600" indent="-228600" eaLnBrk="1" hangingPunct="1">
              <a:spcBef>
                <a:spcPct val="0"/>
              </a:spcBef>
              <a:buFontTx/>
              <a:buAutoNum type="arabicPeriod"/>
            </a:pPr>
            <a:r>
              <a:rPr lang="en-IE" altLang="en-US" dirty="0"/>
              <a:t> -- Exit loop when there are no more rows to fetch</a:t>
            </a:r>
          </a:p>
          <a:p>
            <a:pPr marL="228600" indent="-228600" eaLnBrk="1" hangingPunct="1">
              <a:spcBef>
                <a:spcPct val="0"/>
              </a:spcBef>
              <a:buFontTx/>
              <a:buAutoNum type="arabicPeriod"/>
            </a:pPr>
            <a:r>
              <a:rPr lang="en-IE" altLang="en-US" dirty="0"/>
              <a:t> -- Process the fetched rows.  In this case sign up each student for History 301 by inserting them into the </a:t>
            </a:r>
            <a:r>
              <a:rPr lang="en-IE" altLang="en-US" dirty="0" err="1"/>
              <a:t>registered_students</a:t>
            </a:r>
            <a:r>
              <a:rPr lang="en-IE" altLang="en-US" dirty="0"/>
              <a:t> table.</a:t>
            </a:r>
          </a:p>
          <a:p>
            <a:pPr marL="228600" indent="-228600" eaLnBrk="1" hangingPunct="1">
              <a:spcBef>
                <a:spcPct val="0"/>
              </a:spcBef>
              <a:buFontTx/>
              <a:buAutoNum type="arabicPeriod"/>
            </a:pPr>
            <a:r>
              <a:rPr lang="en-IE" altLang="en-US" dirty="0"/>
              <a:t> -- Record the first and last names in </a:t>
            </a:r>
            <a:r>
              <a:rPr lang="en-IE" altLang="en-US" dirty="0" err="1"/>
              <a:t>temp_table</a:t>
            </a:r>
            <a:r>
              <a:rPr lang="en-IE" altLang="en-US" dirty="0"/>
              <a:t> as well.</a:t>
            </a:r>
          </a:p>
          <a:p>
            <a:pPr marL="228600" indent="-228600" eaLnBrk="1" hangingPunct="1">
              <a:spcBef>
                <a:spcPct val="0"/>
              </a:spcBef>
              <a:buFontTx/>
              <a:buAutoNum type="arabicPeriod"/>
            </a:pPr>
            <a:r>
              <a:rPr lang="en-IE" altLang="en-US" dirty="0"/>
              <a:t> -- Free resources used by the cursor</a:t>
            </a:r>
          </a:p>
          <a:p>
            <a:pPr marL="228600" indent="-228600" eaLnBrk="1" hangingPunct="1">
              <a:spcBef>
                <a:spcPct val="0"/>
              </a:spcBef>
              <a:buFontTx/>
              <a:buAutoNum type="arabicPeriod"/>
            </a:pPr>
            <a:endParaRPr lang="en-IE" altLang="en-US" dirty="0"/>
          </a:p>
          <a:p>
            <a:pPr marL="228600" indent="-228600" eaLnBrk="1" hangingPunct="1">
              <a:spcBef>
                <a:spcPct val="0"/>
              </a:spcBef>
            </a:pPr>
            <a:r>
              <a:rPr lang="en-IE" altLang="en-US" dirty="0"/>
              <a:t>NOTE: The placement of EXIT WHEN immediately after the FETCH statement. After the last row has been retrieved, c_HistoryStudents%NOTFOUND becomes TRUE the loop is exited. The EXIT WHEN statement is also before the processing of the data, this is done to ensure the processing will not have to handle any NULL rows.</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EC0EA-E176-493B-9D1C-ECA5228D5099}" type="slidenum">
              <a:rPr lang="en-US" smtClean="0"/>
              <a:pPr fontAlgn="base">
                <a:spcBef>
                  <a:spcPct val="0"/>
                </a:spcBef>
                <a:spcAft>
                  <a:spcPct val="0"/>
                </a:spcAft>
                <a:defRPr/>
              </a:pPr>
              <a:t>53</a:t>
            </a:fld>
            <a:endParaRPr lang="en-US"/>
          </a:p>
        </p:txBody>
      </p:sp>
    </p:spTree>
    <p:extLst>
      <p:ext uri="{BB962C8B-B14F-4D97-AF65-F5344CB8AC3E}">
        <p14:creationId xmlns:p14="http://schemas.microsoft.com/office/powerpoint/2010/main" val="39899649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IE" altLang="en-US" dirty="0"/>
              <a:t> -- Declare variables to hold information about the students majoring in History.</a:t>
            </a:r>
          </a:p>
          <a:p>
            <a:pPr marL="228600" indent="-228600" eaLnBrk="1" hangingPunct="1">
              <a:spcBef>
                <a:spcPct val="0"/>
              </a:spcBef>
              <a:buFontTx/>
              <a:buAutoNum type="arabicPeriod"/>
            </a:pPr>
            <a:r>
              <a:rPr lang="en-IE" altLang="en-US" dirty="0"/>
              <a:t> --</a:t>
            </a:r>
            <a:r>
              <a:rPr lang="en-IE" altLang="en-US" baseline="0" dirty="0"/>
              <a:t> S</a:t>
            </a:r>
            <a:r>
              <a:rPr lang="en-IE" altLang="en-US" dirty="0"/>
              <a:t>et up Cursor to retrieve the information about History students</a:t>
            </a:r>
          </a:p>
          <a:p>
            <a:pPr marL="228600" indent="-228600" eaLnBrk="1" hangingPunct="1">
              <a:spcBef>
                <a:spcPct val="0"/>
              </a:spcBef>
              <a:buFontTx/>
              <a:buAutoNum type="arabicPeriod"/>
            </a:pPr>
            <a:r>
              <a:rPr lang="en-IE" altLang="en-US" dirty="0"/>
              <a:t> -- Open the cursor and initialize the active set</a:t>
            </a:r>
          </a:p>
          <a:p>
            <a:pPr marL="228600" indent="-228600" eaLnBrk="1" hangingPunct="1">
              <a:spcBef>
                <a:spcPct val="0"/>
              </a:spcBef>
              <a:buFontTx/>
              <a:buAutoNum type="arabicPeriod"/>
            </a:pPr>
            <a:r>
              <a:rPr lang="en-IE" altLang="en-US" dirty="0"/>
              <a:t> -- Retrieve information for the next student</a:t>
            </a:r>
          </a:p>
          <a:p>
            <a:pPr marL="228600" indent="-228600" eaLnBrk="1" hangingPunct="1">
              <a:spcBef>
                <a:spcPct val="0"/>
              </a:spcBef>
              <a:buFontTx/>
              <a:buAutoNum type="arabicPeriod"/>
            </a:pPr>
            <a:r>
              <a:rPr lang="en-IE" altLang="en-US" dirty="0"/>
              <a:t> -- Exit loop when there are no more rows to fetch</a:t>
            </a:r>
          </a:p>
          <a:p>
            <a:pPr marL="228600" indent="-228600" eaLnBrk="1" hangingPunct="1">
              <a:spcBef>
                <a:spcPct val="0"/>
              </a:spcBef>
              <a:buFontTx/>
              <a:buAutoNum type="arabicPeriod"/>
            </a:pPr>
            <a:r>
              <a:rPr lang="en-IE" altLang="en-US" dirty="0"/>
              <a:t> -- Process the fetched rows.  In this case sign up each student for History 301 by inserting them into the </a:t>
            </a:r>
            <a:r>
              <a:rPr lang="en-IE" altLang="en-US" dirty="0" err="1"/>
              <a:t>registered_students</a:t>
            </a:r>
            <a:r>
              <a:rPr lang="en-IE" altLang="en-US" dirty="0"/>
              <a:t> table.</a:t>
            </a:r>
          </a:p>
          <a:p>
            <a:pPr marL="228600" indent="-228600" eaLnBrk="1" hangingPunct="1">
              <a:spcBef>
                <a:spcPct val="0"/>
              </a:spcBef>
              <a:buFontTx/>
              <a:buAutoNum type="arabicPeriod"/>
            </a:pPr>
            <a:r>
              <a:rPr lang="en-IE" altLang="en-US" dirty="0"/>
              <a:t> -- Record the first and last names in </a:t>
            </a:r>
            <a:r>
              <a:rPr lang="en-IE" altLang="en-US" dirty="0" err="1"/>
              <a:t>temp_table</a:t>
            </a:r>
            <a:r>
              <a:rPr lang="en-IE" altLang="en-US" dirty="0"/>
              <a:t> as well.</a:t>
            </a:r>
          </a:p>
          <a:p>
            <a:pPr marL="228600" indent="-228600" eaLnBrk="1" hangingPunct="1">
              <a:spcBef>
                <a:spcPct val="0"/>
              </a:spcBef>
              <a:buFontTx/>
              <a:buAutoNum type="arabicPeriod"/>
            </a:pPr>
            <a:r>
              <a:rPr lang="en-IE" altLang="en-US" dirty="0"/>
              <a:t> -- Free resources used by the cursor</a:t>
            </a:r>
          </a:p>
          <a:p>
            <a:pPr marL="228600" indent="-228600" eaLnBrk="1" hangingPunct="1">
              <a:spcBef>
                <a:spcPct val="0"/>
              </a:spcBef>
              <a:buFontTx/>
              <a:buAutoNum type="arabicPeriod"/>
            </a:pPr>
            <a:endParaRPr lang="en-IE" altLang="en-US" dirty="0"/>
          </a:p>
          <a:p>
            <a:pPr marL="228600" indent="-228600" eaLnBrk="1" hangingPunct="1">
              <a:spcBef>
                <a:spcPct val="0"/>
              </a:spcBef>
            </a:pPr>
            <a:r>
              <a:rPr lang="en-IE" altLang="en-US" dirty="0"/>
              <a:t>NOTE: The placement of EXIT WHEN immediately after the FETCH statement. After the last row has been retrieved, c_HistoryStudents%NOTFOUND becomes TRUE the loop is exited. The EXIT WHEN statement is also before the processing of the data, this is done to ensure the processing will not have to handle any NULL rows.</a:t>
            </a:r>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EC0EA-E176-493B-9D1C-ECA5228D5099}" type="slidenum">
              <a:rPr lang="en-US" smtClean="0"/>
              <a:pPr fontAlgn="base">
                <a:spcBef>
                  <a:spcPct val="0"/>
                </a:spcBef>
                <a:spcAft>
                  <a:spcPct val="0"/>
                </a:spcAft>
                <a:defRPr/>
              </a:pPr>
              <a:t>54</a:t>
            </a:fld>
            <a:endParaRPr lang="en-US"/>
          </a:p>
        </p:txBody>
      </p:sp>
    </p:spTree>
    <p:extLst>
      <p:ext uri="{BB962C8B-B14F-4D97-AF65-F5344CB8AC3E}">
        <p14:creationId xmlns:p14="http://schemas.microsoft.com/office/powerpoint/2010/main" val="40225350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003A957-5C9C-4F0E-B52B-E2872C7994A9}" type="slidenum">
              <a:rPr lang="en-IE" smtClean="0"/>
              <a:t>56</a:t>
            </a:fld>
            <a:endParaRPr lang="en-IE"/>
          </a:p>
        </p:txBody>
      </p:sp>
    </p:spTree>
    <p:extLst>
      <p:ext uri="{BB962C8B-B14F-4D97-AF65-F5344CB8AC3E}">
        <p14:creationId xmlns:p14="http://schemas.microsoft.com/office/powerpoint/2010/main" val="3822002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2" eaLnBrk="1" hangingPunct="1">
              <a:spcBef>
                <a:spcPct val="0"/>
              </a:spcBef>
            </a:pPr>
            <a:r>
              <a:rPr lang="en-IE" altLang="en-US" dirty="0"/>
              <a:t>IF WE move the EXIT WHEN to the new position, the last fetch will not modify the </a:t>
            </a:r>
            <a:r>
              <a:rPr lang="en-IE" altLang="en-US" dirty="0" err="1"/>
              <a:t>v_StudentID</a:t>
            </a:r>
            <a:r>
              <a:rPr lang="en-IE" altLang="en-US" dirty="0"/>
              <a:t>,  </a:t>
            </a:r>
            <a:r>
              <a:rPr lang="en-IE" altLang="en-US" dirty="0" err="1"/>
              <a:t>v_FirstName</a:t>
            </a:r>
            <a:r>
              <a:rPr lang="en-IE" altLang="en-US" dirty="0"/>
              <a:t>,  </a:t>
            </a:r>
            <a:r>
              <a:rPr lang="en-IE" altLang="en-US" dirty="0" err="1"/>
              <a:t>v_LastName</a:t>
            </a:r>
            <a:r>
              <a:rPr lang="en-IE" altLang="en-US" dirty="0"/>
              <a:t> because there are no more rows in the active set. The output variable will still have the values for the prior fetched rows. Because the check is after the processing this duplicate values are entered into </a:t>
            </a:r>
            <a:r>
              <a:rPr lang="en-IE" altLang="en-US" dirty="0" err="1"/>
              <a:t>registered_students</a:t>
            </a:r>
            <a:r>
              <a:rPr lang="en-IE" altLang="en-US" dirty="0"/>
              <a:t> and </a:t>
            </a:r>
            <a:r>
              <a:rPr lang="en-IE" altLang="en-US" dirty="0" err="1"/>
              <a:t>temp_students</a:t>
            </a:r>
            <a:r>
              <a:rPr lang="en-IE" altLang="en-US" dirty="0"/>
              <a:t> tables. Which is not what we want to happen.</a:t>
            </a:r>
            <a:endParaRPr lang="en-US" altLang="en-US" dirty="0"/>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0AEC0EA-E176-493B-9D1C-ECA5228D5099}" type="slidenum">
              <a:rPr lang="en-US" smtClean="0"/>
              <a:pPr fontAlgn="base">
                <a:spcBef>
                  <a:spcPct val="0"/>
                </a:spcBef>
                <a:spcAft>
                  <a:spcPct val="0"/>
                </a:spcAft>
                <a:defRPr/>
              </a:pPr>
              <a:t>57</a:t>
            </a:fld>
            <a:endParaRPr lang="en-US"/>
          </a:p>
        </p:txBody>
      </p:sp>
    </p:spTree>
    <p:extLst>
      <p:ext uri="{BB962C8B-B14F-4D97-AF65-F5344CB8AC3E}">
        <p14:creationId xmlns:p14="http://schemas.microsoft.com/office/powerpoint/2010/main" val="173308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IE"/>
              <a:t>For list of Oracle Pl/SQL reserved word list go to :</a:t>
            </a:r>
          </a:p>
          <a:p>
            <a:pPr eaLnBrk="1" hangingPunct="1">
              <a:spcBef>
                <a:spcPct val="0"/>
              </a:spcBef>
            </a:pPr>
            <a:endParaRPr lang="en-IE"/>
          </a:p>
          <a:p>
            <a:pPr eaLnBrk="1" hangingPunct="1">
              <a:spcBef>
                <a:spcPct val="0"/>
              </a:spcBef>
            </a:pPr>
            <a:r>
              <a:rPr lang="en-IE"/>
              <a:t>http://download-west.oracle.com/docs/cd/B19306_01/appdev.102/b14261/reservewords.htm</a:t>
            </a:r>
          </a:p>
          <a:p>
            <a:pPr eaLnBrk="1" hangingPunct="1">
              <a:spcBef>
                <a:spcPct val="0"/>
              </a:spcBef>
            </a:pPr>
            <a:endParaRPr lang="en-IE"/>
          </a:p>
          <a:p>
            <a:pPr eaLnBrk="1" hangingPunct="1">
              <a:spcBef>
                <a:spcPct val="0"/>
              </a:spcBef>
            </a:pPr>
            <a:endParaRPr lang="en-IE"/>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2E0E6B-EAF2-43E0-87E4-9D4E3A9AEC3C}" type="slidenum">
              <a:rPr lang="en-IE" smtClean="0"/>
              <a:pPr fontAlgn="base">
                <a:spcBef>
                  <a:spcPct val="0"/>
                </a:spcBef>
                <a:spcAft>
                  <a:spcPct val="0"/>
                </a:spcAft>
                <a:defRPr/>
              </a:pPr>
              <a:t>6</a:t>
            </a:fld>
            <a:endParaRPr lang="en-IE"/>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003A957-5C9C-4F0E-B52B-E2872C7994A9}" type="slidenum">
              <a:rPr lang="en-IE" smtClean="0"/>
              <a:t>58</a:t>
            </a:fld>
            <a:endParaRPr lang="en-IE"/>
          </a:p>
        </p:txBody>
      </p:sp>
    </p:spTree>
    <p:extLst>
      <p:ext uri="{BB962C8B-B14F-4D97-AF65-F5344CB8AC3E}">
        <p14:creationId xmlns:p14="http://schemas.microsoft.com/office/powerpoint/2010/main" val="16797240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eaLnBrk="1" hangingPunct="1">
              <a:spcBef>
                <a:spcPct val="0"/>
              </a:spcBef>
              <a:buFontTx/>
              <a:buAutoNum type="arabicPeriod"/>
            </a:pPr>
            <a:r>
              <a:rPr lang="en-IE" altLang="en-US" dirty="0"/>
              <a:t>-- Cursor to retrieve the information about History students</a:t>
            </a:r>
          </a:p>
          <a:p>
            <a:pPr marL="228600" indent="-228600" eaLnBrk="1" hangingPunct="1">
              <a:spcBef>
                <a:spcPct val="0"/>
              </a:spcBef>
              <a:buFontTx/>
              <a:buAutoNum type="arabicPeriod"/>
            </a:pPr>
            <a:r>
              <a:rPr lang="en-IE" altLang="en-US" dirty="0"/>
              <a:t> -- Declare a record to hold the fetched information.</a:t>
            </a:r>
          </a:p>
          <a:p>
            <a:pPr marL="228600" indent="-228600" eaLnBrk="1" hangingPunct="1">
              <a:spcBef>
                <a:spcPct val="0"/>
              </a:spcBef>
              <a:buFontTx/>
              <a:buAutoNum type="arabicPeriod"/>
            </a:pPr>
            <a:r>
              <a:rPr lang="en-IE" altLang="en-US" dirty="0"/>
              <a:t> -- Open the cursor and initialize the active set</a:t>
            </a:r>
          </a:p>
          <a:p>
            <a:pPr marL="228600" indent="-228600" eaLnBrk="1" hangingPunct="1">
              <a:spcBef>
                <a:spcPct val="0"/>
              </a:spcBef>
              <a:buFontTx/>
              <a:buAutoNum type="arabicPeriod"/>
            </a:pPr>
            <a:r>
              <a:rPr lang="en-IE" altLang="en-US" dirty="0"/>
              <a:t>-- Continue looping while there are more rows to fetch Process the fetched rows, in this case sign up each student for History 301 by inserting them into the </a:t>
            </a:r>
            <a:r>
              <a:rPr lang="en-IE" altLang="en-US" dirty="0" err="1"/>
              <a:t>registered_students</a:t>
            </a:r>
            <a:r>
              <a:rPr lang="en-IE" altLang="en-US" dirty="0"/>
              <a:t> table. Record the first and last names in </a:t>
            </a:r>
            <a:r>
              <a:rPr lang="en-IE" altLang="en-US" dirty="0" err="1"/>
              <a:t>temp_table</a:t>
            </a:r>
            <a:r>
              <a:rPr lang="en-IE" altLang="en-US" dirty="0"/>
              <a:t> as well.</a:t>
            </a:r>
          </a:p>
          <a:p>
            <a:pPr marL="228600" indent="-228600" eaLnBrk="1" hangingPunct="1">
              <a:spcBef>
                <a:spcPct val="0"/>
              </a:spcBef>
              <a:buFontTx/>
              <a:buAutoNum type="arabicPeriod"/>
            </a:pPr>
            <a:r>
              <a:rPr lang="en-IE" altLang="en-US" dirty="0"/>
              <a:t>-- Retrieve the next row. The %FOUND condition will be checked before the loop continues again.</a:t>
            </a:r>
          </a:p>
          <a:p>
            <a:pPr marL="228600" indent="-228600" eaLnBrk="1" hangingPunct="1">
              <a:spcBef>
                <a:spcPct val="0"/>
              </a:spcBef>
              <a:buFontTx/>
              <a:buAutoNum type="arabicPeriod"/>
            </a:pPr>
            <a:r>
              <a:rPr lang="en-IE" altLang="en-US" dirty="0"/>
              <a:t>-- Free resources used by the cursor</a:t>
            </a:r>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CA53C7-6485-4515-AD81-89833EB9F156}" type="slidenum">
              <a:rPr lang="en-US" smtClean="0"/>
              <a:pPr fontAlgn="base">
                <a:spcBef>
                  <a:spcPct val="0"/>
                </a:spcBef>
                <a:spcAft>
                  <a:spcPct val="0"/>
                </a:spcAft>
                <a:defRPr/>
              </a:pPr>
              <a:t>59</a:t>
            </a:fld>
            <a:endParaRPr lang="en-US"/>
          </a:p>
        </p:txBody>
      </p:sp>
    </p:spTree>
    <p:extLst>
      <p:ext uri="{BB962C8B-B14F-4D97-AF65-F5344CB8AC3E}">
        <p14:creationId xmlns:p14="http://schemas.microsoft.com/office/powerpoint/2010/main" val="454604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003A957-5C9C-4F0E-B52B-E2872C7994A9}" type="slidenum">
              <a:rPr lang="en-IE" smtClean="0"/>
              <a:t>60</a:t>
            </a:fld>
            <a:endParaRPr lang="en-IE"/>
          </a:p>
        </p:txBody>
      </p:sp>
    </p:spTree>
    <p:extLst>
      <p:ext uri="{BB962C8B-B14F-4D97-AF65-F5344CB8AC3E}">
        <p14:creationId xmlns:p14="http://schemas.microsoft.com/office/powerpoint/2010/main" val="1150591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IE" dirty="0"/>
              <a:t>Two important things to note about this code:</a:t>
            </a:r>
          </a:p>
          <a:p>
            <a:pPr marL="228600" indent="-228600" eaLnBrk="1" fontAlgn="auto" hangingPunct="1">
              <a:spcBef>
                <a:spcPts val="0"/>
              </a:spcBef>
              <a:spcAft>
                <a:spcPts val="0"/>
              </a:spcAft>
              <a:buFontTx/>
              <a:buAutoNum type="arabicPeriod"/>
              <a:defRPr/>
            </a:pPr>
            <a:r>
              <a:rPr lang="en-IE" dirty="0"/>
              <a:t>The record </a:t>
            </a:r>
            <a:r>
              <a:rPr lang="en-IE" dirty="0" err="1"/>
              <a:t>v_studentdata</a:t>
            </a:r>
            <a:r>
              <a:rPr lang="en-IE" dirty="0"/>
              <a:t> is </a:t>
            </a:r>
            <a:r>
              <a:rPr lang="en-IE" b="1" dirty="0"/>
              <a:t>not </a:t>
            </a:r>
            <a:r>
              <a:rPr lang="en-IE" dirty="0"/>
              <a:t>declared in the declarative section of the block. The variable is implicitly  declared by the Pl/SQL compiler. The type of this variable is c_HistoryStudents%ROWTYPE and the scope of the data is only for the loop itself</a:t>
            </a:r>
          </a:p>
          <a:p>
            <a:pPr marL="228600" indent="-228600" eaLnBrk="1" fontAlgn="auto" hangingPunct="1">
              <a:spcBef>
                <a:spcPts val="0"/>
              </a:spcBef>
              <a:spcAft>
                <a:spcPts val="0"/>
              </a:spcAft>
              <a:buFontTx/>
              <a:buAutoNum type="arabicPeriod"/>
              <a:defRPr/>
            </a:pPr>
            <a:r>
              <a:rPr lang="en-IE" dirty="0"/>
              <a:t>The c_HistoryStudents is implicitly opened, fetched from and closed by the loop at the places indicated by the comments.</a:t>
            </a:r>
          </a:p>
          <a:p>
            <a:pPr marL="228600" indent="-228600" eaLnBrk="1" fontAlgn="auto" hangingPunct="1">
              <a:spcBef>
                <a:spcPts val="0"/>
              </a:spcBef>
              <a:spcAft>
                <a:spcPts val="0"/>
              </a:spcAft>
              <a:buFontTx/>
              <a:buAutoNum type="arabicPeriod"/>
              <a:defRPr/>
            </a:pPr>
            <a:r>
              <a:rPr lang="en-IE" dirty="0"/>
              <a:t>The for loop has the advantage of providing the functionality of a cursor fetch loop cleanly, simply with minimum of syntax.</a:t>
            </a:r>
            <a:endParaRPr lang="en-US" b="1" dirty="0"/>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9FE74CE-0ED0-4518-9221-AA4A63A297F5}" type="slidenum">
              <a:rPr lang="en-US" smtClean="0"/>
              <a:pPr fontAlgn="base">
                <a:spcBef>
                  <a:spcPct val="0"/>
                </a:spcBef>
                <a:spcAft>
                  <a:spcPct val="0"/>
                </a:spcAft>
                <a:defRPr/>
              </a:pPr>
              <a:t>62</a:t>
            </a:fld>
            <a:endParaRPr lang="en-US"/>
          </a:p>
        </p:txBody>
      </p:sp>
    </p:spTree>
    <p:extLst>
      <p:ext uri="{BB962C8B-B14F-4D97-AF65-F5344CB8AC3E}">
        <p14:creationId xmlns:p14="http://schemas.microsoft.com/office/powerpoint/2010/main" val="8561323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IE" altLang="en-US" dirty="0"/>
              <a:t>NOTES: the update statement updates only the column listed in the FOR UPDATE clause. PL/SQL will allow you update any column in the table even if it is not mentioned in the FOR UPDATE clause, however this is bad practice.</a:t>
            </a:r>
          </a:p>
          <a:p>
            <a:pPr eaLnBrk="1" hangingPunct="1"/>
            <a:r>
              <a:rPr lang="en-IE" altLang="en-US" dirty="0"/>
              <a:t>It is illegal to use WHERE CURRENT OF on a cursor that does not have a FOR UPDATE declared</a:t>
            </a:r>
          </a:p>
        </p:txBody>
      </p:sp>
      <p:sp>
        <p:nvSpPr>
          <p:cNvPr id="4" name="Slide Number Placeholder 3"/>
          <p:cNvSpPr>
            <a:spLocks noGrp="1"/>
          </p:cNvSpPr>
          <p:nvPr>
            <p:ph type="sldNum" sz="quarter" idx="5"/>
          </p:nvPr>
        </p:nvSpPr>
        <p:spPr/>
        <p:txBody>
          <a:bodyPr/>
          <a:lstStyle/>
          <a:p>
            <a:pPr>
              <a:defRPr/>
            </a:pPr>
            <a:fld id="{E099019C-D296-4CA4-B297-2C352871983D}" type="slidenum">
              <a:rPr lang="en-US" smtClean="0"/>
              <a:pPr>
                <a:defRPr/>
              </a:pPr>
              <a:t>67</a:t>
            </a:fld>
            <a:endParaRPr lang="en-US"/>
          </a:p>
        </p:txBody>
      </p:sp>
    </p:spTree>
    <p:extLst>
      <p:ext uri="{BB962C8B-B14F-4D97-AF65-F5344CB8AC3E}">
        <p14:creationId xmlns:p14="http://schemas.microsoft.com/office/powerpoint/2010/main" val="10303510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IE" altLang="en-US"/>
              <a:t>Variable  -- Number of credits to add to each student's total</a:t>
            </a:r>
          </a:p>
          <a:p>
            <a:pPr eaLnBrk="1" hangingPunct="1"/>
            <a:r>
              <a:rPr lang="en-IE" altLang="en-US"/>
              <a:t>Cursor </a:t>
            </a:r>
            <a:r>
              <a:rPr lang="en-IE" altLang="en-US" sz="1000"/>
              <a:t> -- This cursor will select only those students who are currently registered for HIS 101.</a:t>
            </a:r>
          </a:p>
          <a:p>
            <a:pPr eaLnBrk="1" hangingPunct="1"/>
            <a:r>
              <a:rPr lang="en-IE" altLang="en-US" sz="1000"/>
              <a:t>LOOP -</a:t>
            </a:r>
            <a:r>
              <a:rPr lang="en-IE" altLang="en-US"/>
              <a:t> -- Set up the cursor fetch loop.</a:t>
            </a:r>
          </a:p>
          <a:p>
            <a:pPr eaLnBrk="1" hangingPunct="1"/>
            <a:r>
              <a:rPr lang="en-IE" altLang="en-US"/>
              <a:t>SELECT  -- Determine the number of credits for HIS 101.</a:t>
            </a:r>
          </a:p>
          <a:p>
            <a:pPr eaLnBrk="1" hangingPunct="1"/>
            <a:r>
              <a:rPr lang="en-IE" altLang="en-US"/>
              <a:t>UPDATE -- Update the row we just retrieved from the cursor.</a:t>
            </a:r>
          </a:p>
          <a:p>
            <a:pPr eaLnBrk="1" hangingPunct="1"/>
            <a:r>
              <a:rPr lang="en-IE" altLang="en-US"/>
              <a:t>COMMIT  -- Commit our work, and release the lock.</a:t>
            </a:r>
            <a:endParaRPr lang="en-US" altLang="en-US"/>
          </a:p>
        </p:txBody>
      </p:sp>
      <p:sp>
        <p:nvSpPr>
          <p:cNvPr id="4" name="Slide Number Placeholder 3"/>
          <p:cNvSpPr>
            <a:spLocks noGrp="1"/>
          </p:cNvSpPr>
          <p:nvPr>
            <p:ph type="sldNum" sz="quarter" idx="5"/>
          </p:nvPr>
        </p:nvSpPr>
        <p:spPr/>
        <p:txBody>
          <a:bodyPr/>
          <a:lstStyle/>
          <a:p>
            <a:pPr>
              <a:defRPr/>
            </a:pPr>
            <a:fld id="{2DB9C3D7-E540-4606-9926-A2BB5B0D080E}" type="slidenum">
              <a:rPr lang="en-US" smtClean="0"/>
              <a:pPr>
                <a:defRPr/>
              </a:pPr>
              <a:t>68</a:t>
            </a:fld>
            <a:endParaRPr lang="en-US"/>
          </a:p>
        </p:txBody>
      </p:sp>
    </p:spTree>
    <p:extLst>
      <p:ext uri="{BB962C8B-B14F-4D97-AF65-F5344CB8AC3E}">
        <p14:creationId xmlns:p14="http://schemas.microsoft.com/office/powerpoint/2010/main" val="23524100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8003A957-5C9C-4F0E-B52B-E2872C7994A9}" type="slidenum">
              <a:rPr lang="en-IE" smtClean="0"/>
              <a:t>69</a:t>
            </a:fld>
            <a:endParaRPr lang="en-IE"/>
          </a:p>
        </p:txBody>
      </p:sp>
    </p:spTree>
    <p:extLst>
      <p:ext uri="{BB962C8B-B14F-4D97-AF65-F5344CB8AC3E}">
        <p14:creationId xmlns:p14="http://schemas.microsoft.com/office/powerpoint/2010/main" val="2373921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IE"/>
              <a:t>For list of PL/SQL delimiters go to :</a:t>
            </a:r>
          </a:p>
          <a:p>
            <a:pPr eaLnBrk="1" hangingPunct="1">
              <a:spcBef>
                <a:spcPct val="0"/>
              </a:spcBef>
            </a:pPr>
            <a:endParaRPr lang="en-IE"/>
          </a:p>
          <a:p>
            <a:pPr eaLnBrk="1" hangingPunct="1">
              <a:spcBef>
                <a:spcPct val="0"/>
              </a:spcBef>
            </a:pPr>
            <a:r>
              <a:rPr lang="en-IE"/>
              <a:t>http://www.java2s.com/Tutorial/Oracle/0480__PL-SQL-Programming/Delimiters.htm</a:t>
            </a:r>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E29DB4-C8A5-49DE-A86F-8EABF0A689B3}" type="slidenum">
              <a:rPr lang="en-IE" smtClean="0"/>
              <a:pPr fontAlgn="base">
                <a:spcBef>
                  <a:spcPct val="0"/>
                </a:spcBef>
                <a:spcAft>
                  <a:spcPct val="0"/>
                </a:spcAft>
                <a:defRPr/>
              </a:pPr>
              <a:t>7</a:t>
            </a:fld>
            <a:endParaRPr lang="en-I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pPr marL="0" lvl="2" eaLnBrk="1" hangingPunct="1">
              <a:spcBef>
                <a:spcPct val="0"/>
              </a:spcBef>
            </a:pPr>
            <a:r>
              <a:rPr lang="en-IE"/>
              <a:t>If the definition is changed then the variable needs to be changed to reflect this. Even if the length of the VARCAHR Is the only thing that is cahnged i.e. if the column changes to first_name VARCHAR(25) our variable above needs to be changed to: V_FirstName VARCHAR(25);</a:t>
            </a:r>
          </a:p>
          <a:p>
            <a:pPr eaLnBrk="1" hangingPunct="1">
              <a:spcBef>
                <a:spcPct val="0"/>
              </a:spcBef>
            </a:pPr>
            <a:endParaRPr lang="en-IE"/>
          </a:p>
        </p:txBody>
      </p:sp>
      <p:sp>
        <p:nvSpPr>
          <p:cNvPr id="276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AA85C2A-7FE6-48B9-9F2A-675956C0A038}" type="slidenum">
              <a:rPr lang="en-IE" smtClean="0"/>
              <a:pPr fontAlgn="base">
                <a:spcBef>
                  <a:spcPct val="0"/>
                </a:spcBef>
                <a:spcAft>
                  <a:spcPct val="0"/>
                </a:spcAft>
                <a:defRPr/>
              </a:pPr>
              <a:t>8</a:t>
            </a:fld>
            <a:endParaRPr lang="en-I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IE"/>
              <a:t>Where boolean expression is any expression that evealuates to a boolean value.</a:t>
            </a:r>
          </a:p>
          <a:p>
            <a:pPr eaLnBrk="1" hangingPunct="1">
              <a:spcBef>
                <a:spcPct val="0"/>
              </a:spcBef>
            </a:pPr>
            <a:r>
              <a:rPr lang="en-IE"/>
              <a:t>The ELSIF and ELSE clauses are optional, and there can be as many ELSIF cluses as desired.</a:t>
            </a:r>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B519C3-1730-444E-A928-CE547276CEF9}" type="slidenum">
              <a:rPr lang="en-IE" smtClean="0"/>
              <a:pPr fontAlgn="base">
                <a:spcBef>
                  <a:spcPct val="0"/>
                </a:spcBef>
                <a:spcAft>
                  <a:spcPct val="0"/>
                </a:spcAft>
                <a:defRPr/>
              </a:pPr>
              <a:t>11</a:t>
            </a:fld>
            <a:endParaRPr lang="en-I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IE"/>
              <a:t>Must have oracle 9i or higher to use CASE</a:t>
            </a:r>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397DB7-4A39-4FFA-8CEF-AC56A8C88A99}" type="slidenum">
              <a:rPr lang="en-IE" smtClean="0"/>
              <a:pPr fontAlgn="base">
                <a:spcBef>
                  <a:spcPct val="0"/>
                </a:spcBef>
                <a:spcAft>
                  <a:spcPct val="0"/>
                </a:spcAft>
                <a:defRPr/>
              </a:pPr>
              <a:t>12</a:t>
            </a:fld>
            <a:endParaRPr lang="en-I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IE"/>
              <a:t>In this case the condition is evaluated before each iteration of the loop. If it evaluates to TRUE the sequence of statements is executed. Id it evaluates to FALSE or NULL the loop is finished and control resumes after the END LOOP statement.</a:t>
            </a:r>
            <a:endParaRPr lang="en-US"/>
          </a:p>
        </p:txBody>
      </p:sp>
      <p:sp>
        <p:nvSpPr>
          <p:cNvPr id="4" name="Slide Number Placeholder 3"/>
          <p:cNvSpPr>
            <a:spLocks noGrp="1"/>
          </p:cNvSpPr>
          <p:nvPr>
            <p:ph type="sldNum" sz="quarter" idx="5"/>
          </p:nvPr>
        </p:nvSpPr>
        <p:spPr/>
        <p:txBody>
          <a:bodyPr/>
          <a:lstStyle/>
          <a:p>
            <a:pPr>
              <a:defRPr/>
            </a:pPr>
            <a:fld id="{481ABAA3-41C2-4D28-8636-E8B1BFF8D6E1}" type="slidenum">
              <a:rPr lang="en-IE" smtClean="0"/>
              <a:pPr>
                <a:defRPr/>
              </a:pPr>
              <a:t>15</a:t>
            </a:fld>
            <a:endParaRPr lang="en-I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BBF7F4F-1797-4BA4-B289-FCDD1876BB51}" type="datetimeFigureOut">
              <a:rPr lang="en-IE" smtClean="0"/>
              <a:t>23/03/2019</a:t>
            </a:fld>
            <a:endParaRPr lang="en-IE"/>
          </a:p>
        </p:txBody>
      </p:sp>
      <p:sp>
        <p:nvSpPr>
          <p:cNvPr id="17" name="Footer Placeholder 16"/>
          <p:cNvSpPr>
            <a:spLocks noGrp="1"/>
          </p:cNvSpPr>
          <p:nvPr>
            <p:ph type="ftr" sz="quarter" idx="11"/>
          </p:nvPr>
        </p:nvSpPr>
        <p:spPr/>
        <p:txBody>
          <a:bodyPr/>
          <a:lstStyle/>
          <a:p>
            <a:endParaRPr lang="en-IE"/>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906BE9C-3F71-4BB6-BF83-B41BC29899D7}" type="slidenum">
              <a:rPr lang="en-IE" smtClean="0"/>
              <a:t>‹#›</a:t>
            </a:fld>
            <a:endParaRPr lang="en-IE"/>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BF7F4F-1797-4BA4-B289-FCDD1876BB51}" type="datetimeFigureOut">
              <a:rPr lang="en-IE" smtClean="0"/>
              <a:t>23/03/2019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5906BE9C-3F71-4BB6-BF83-B41BC29899D7}" type="slidenum">
              <a:rPr lang="en-IE" smtClean="0"/>
              <a:t>‹#›</a:t>
            </a:fld>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906BE9C-3F71-4BB6-BF83-B41BC29899D7}" type="slidenum">
              <a:rPr lang="en-IE" smtClean="0"/>
              <a:t>‹#›</a:t>
            </a:fld>
            <a:endParaRPr lang="en-IE"/>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BF7F4F-1797-4BA4-B289-FCDD1876BB51}" type="datetimeFigureOut">
              <a:rPr lang="en-IE" smtClean="0"/>
              <a:t>23/03/2019</a:t>
            </a:fld>
            <a:endParaRPr lang="en-IE"/>
          </a:p>
        </p:txBody>
      </p:sp>
      <p:sp>
        <p:nvSpPr>
          <p:cNvPr id="5" name="Footer Placeholder 4"/>
          <p:cNvSpPr>
            <a:spLocks noGrp="1"/>
          </p:cNvSpPr>
          <p:nvPr>
            <p:ph type="ftr" sz="quarter" idx="11"/>
          </p:nvPr>
        </p:nvSpPr>
        <p:spPr/>
        <p:txBody>
          <a:bodyPr/>
          <a:lstStyle/>
          <a:p>
            <a:endParaRPr lang="en-IE"/>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6BBF7F4F-1797-4BA4-B289-FCDD1876BB51}" type="datetimeFigureOut">
              <a:rPr lang="en-IE" smtClean="0"/>
              <a:t>23/03/2019</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a:xfrm>
            <a:off x="4361688" y="1026372"/>
            <a:ext cx="457200" cy="441325"/>
          </a:xfrm>
        </p:spPr>
        <p:txBody>
          <a:bodyPr/>
          <a:lstStyle/>
          <a:p>
            <a:fld id="{5906BE9C-3F71-4BB6-BF83-B41BC29899D7}" type="slidenum">
              <a:rPr lang="en-IE" smtClean="0"/>
              <a:t>‹#›</a:t>
            </a:fld>
            <a:endParaRPr lang="en-IE"/>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E"/>
          </a:p>
        </p:txBody>
      </p:sp>
      <p:sp>
        <p:nvSpPr>
          <p:cNvPr id="4" name="Date Placeholder 3"/>
          <p:cNvSpPr>
            <a:spLocks noGrp="1"/>
          </p:cNvSpPr>
          <p:nvPr>
            <p:ph type="dt" sz="half" idx="10"/>
          </p:nvPr>
        </p:nvSpPr>
        <p:spPr/>
        <p:txBody>
          <a:bodyPr/>
          <a:lstStyle/>
          <a:p>
            <a:fld id="{6BBF7F4F-1797-4BA4-B289-FCDD1876BB51}" type="datetimeFigureOut">
              <a:rPr lang="en-IE" smtClean="0"/>
              <a:t>23/03/2019</a:t>
            </a:fld>
            <a:endParaRPr lang="en-IE"/>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906BE9C-3F71-4BB6-BF83-B41BC29899D7}" type="slidenum">
              <a:rPr lang="en-IE" smtClean="0"/>
              <a:t>‹#›</a:t>
            </a:fld>
            <a:endParaRPr lang="en-IE"/>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6BBF7F4F-1797-4BA4-B289-FCDD1876BB51}" type="datetimeFigureOut">
              <a:rPr lang="en-IE" smtClean="0"/>
              <a:t>23/03/2019</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5906BE9C-3F71-4BB6-BF83-B41BC29899D7}" type="slidenum">
              <a:rPr lang="en-IE" smtClean="0"/>
              <a:t>‹#›</a:t>
            </a:fld>
            <a:endParaRPr lang="en-IE"/>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BBF7F4F-1797-4BA4-B289-FCDD1876BB51}" type="datetimeFigureOut">
              <a:rPr lang="en-IE" smtClean="0"/>
              <a:t>23/03/2019</a:t>
            </a:fld>
            <a:endParaRPr lang="en-IE"/>
          </a:p>
        </p:txBody>
      </p:sp>
      <p:sp>
        <p:nvSpPr>
          <p:cNvPr id="8" name="Footer Placeholder 7"/>
          <p:cNvSpPr>
            <a:spLocks noGrp="1"/>
          </p:cNvSpPr>
          <p:nvPr>
            <p:ph type="ftr" sz="quarter" idx="11"/>
          </p:nvPr>
        </p:nvSpPr>
        <p:spPr>
          <a:xfrm>
            <a:off x="304800" y="6409944"/>
            <a:ext cx="3581400" cy="365760"/>
          </a:xfrm>
        </p:spPr>
        <p:txBody>
          <a:bodyPr/>
          <a:lstStyle/>
          <a:p>
            <a:endParaRPr lang="en-IE"/>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906BE9C-3F71-4BB6-BF83-B41BC29899D7}" type="slidenum">
              <a:rPr lang="en-IE" smtClean="0"/>
              <a:t>‹#›</a:t>
            </a:fld>
            <a:endParaRPr lang="en-IE"/>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BBF7F4F-1797-4BA4-B289-FCDD1876BB51}" type="datetimeFigureOut">
              <a:rPr lang="en-IE" smtClean="0"/>
              <a:t>23/03/2019</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a:xfrm>
            <a:off x="4343400" y="1036020"/>
            <a:ext cx="457200" cy="441325"/>
          </a:xfrm>
        </p:spPr>
        <p:txBody>
          <a:bodyPr/>
          <a:lstStyle/>
          <a:p>
            <a:fld id="{5906BE9C-3F71-4BB6-BF83-B41BC29899D7}" type="slidenum">
              <a:rPr lang="en-IE" smtClean="0"/>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BBF7F4F-1797-4BA4-B289-FCDD1876BB51}" type="datetimeFigureOut">
              <a:rPr lang="en-IE" smtClean="0"/>
              <a:t>23/03/2019</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906BE9C-3F71-4BB6-BF83-B41BC29899D7}" type="slidenum">
              <a:rPr lang="en-IE" smtClean="0"/>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906BE9C-3F71-4BB6-BF83-B41BC29899D7}" type="slidenum">
              <a:rPr lang="en-IE" smtClean="0"/>
              <a:t>‹#›</a:t>
            </a:fld>
            <a:endParaRPr lang="en-IE"/>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BBF7F4F-1797-4BA4-B289-FCDD1876BB51}" type="datetimeFigureOut">
              <a:rPr lang="en-IE" smtClean="0"/>
              <a:t>23/03/2019</a:t>
            </a:fld>
            <a:endParaRPr lang="en-IE"/>
          </a:p>
        </p:txBody>
      </p:sp>
      <p:sp>
        <p:nvSpPr>
          <p:cNvPr id="6" name="Footer Placeholder 5"/>
          <p:cNvSpPr>
            <a:spLocks noGrp="1"/>
          </p:cNvSpPr>
          <p:nvPr>
            <p:ph type="ftr" sz="quarter" idx="11"/>
          </p:nvPr>
        </p:nvSpPr>
        <p:spPr>
          <a:xfrm>
            <a:off x="301752" y="6410848"/>
            <a:ext cx="3383280" cy="365760"/>
          </a:xfrm>
        </p:spPr>
        <p:txBody>
          <a:bodyPr/>
          <a:lstStyle/>
          <a:p>
            <a:endParaRPr lang="en-I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906BE9C-3F71-4BB6-BF83-B41BC29899D7}" type="slidenum">
              <a:rPr lang="en-IE" smtClean="0"/>
              <a:t>‹#›</a:t>
            </a:fld>
            <a:endParaRPr lang="en-IE"/>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BBF7F4F-1797-4BA4-B289-FCDD1876BB51}" type="datetimeFigureOut">
              <a:rPr lang="en-IE" smtClean="0"/>
              <a:t>23/03/2019</a:t>
            </a:fld>
            <a:endParaRPr lang="en-IE"/>
          </a:p>
        </p:txBody>
      </p:sp>
      <p:sp>
        <p:nvSpPr>
          <p:cNvPr id="6" name="Footer Placeholder 5"/>
          <p:cNvSpPr>
            <a:spLocks noGrp="1"/>
          </p:cNvSpPr>
          <p:nvPr>
            <p:ph type="ftr" sz="quarter" idx="11"/>
          </p:nvPr>
        </p:nvSpPr>
        <p:spPr>
          <a:xfrm>
            <a:off x="301752" y="6410848"/>
            <a:ext cx="3584448" cy="365760"/>
          </a:xfrm>
        </p:spPr>
        <p:txBody>
          <a:bodyPr/>
          <a:lstStyle/>
          <a:p>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BBF7F4F-1797-4BA4-B289-FCDD1876BB51}" type="datetimeFigureOut">
              <a:rPr lang="en-IE" smtClean="0"/>
              <a:t>23/03/2019</a:t>
            </a:fld>
            <a:endParaRPr lang="en-IE"/>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E"/>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906BE9C-3F71-4BB6-BF83-B41BC29899D7}" type="slidenum">
              <a:rPr lang="en-IE" smtClean="0"/>
              <a:t>‹#›</a:t>
            </a:fld>
            <a:endParaRPr lang="en-IE"/>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E">
                <a:solidFill>
                  <a:srgbClr val="7B9899"/>
                </a:solidFill>
              </a:rPr>
              <a:t>What is PL/SQL</a:t>
            </a:r>
            <a:endParaRPr lang="en-US">
              <a:solidFill>
                <a:srgbClr val="7B9899"/>
              </a:solidFill>
            </a:endParaRPr>
          </a:p>
        </p:txBody>
      </p:sp>
      <p:sp>
        <p:nvSpPr>
          <p:cNvPr id="3075" name="Content Placeholder 2"/>
          <p:cNvSpPr>
            <a:spLocks noGrp="1"/>
          </p:cNvSpPr>
          <p:nvPr>
            <p:ph sz="quarter" idx="1"/>
          </p:nvPr>
        </p:nvSpPr>
        <p:spPr>
          <a:xfrm>
            <a:off x="468313" y="1628775"/>
            <a:ext cx="8229600" cy="4525963"/>
          </a:xfrm>
        </p:spPr>
        <p:txBody>
          <a:bodyPr>
            <a:normAutofit fontScale="92500" lnSpcReduction="10000"/>
          </a:bodyPr>
          <a:lstStyle/>
          <a:p>
            <a:pPr marL="274320" indent="-274320" fontAlgn="auto">
              <a:spcAft>
                <a:spcPts val="0"/>
              </a:spcAft>
              <a:buFont typeface="Wingdings 2"/>
              <a:buChar char=""/>
              <a:defRPr/>
            </a:pPr>
            <a:r>
              <a:rPr lang="en-IE" sz="2800" b="1" i="1"/>
              <a:t>PL/SQL  </a:t>
            </a:r>
            <a:r>
              <a:rPr lang="en-IE" sz="2800"/>
              <a:t>- Procedural Language/Structured Query Language.</a:t>
            </a:r>
          </a:p>
          <a:p>
            <a:pPr marL="274320" indent="-274320" fontAlgn="auto">
              <a:spcAft>
                <a:spcPts val="0"/>
              </a:spcAft>
              <a:buFont typeface="Wingdings 2"/>
              <a:buChar char=""/>
              <a:defRPr/>
            </a:pPr>
            <a:r>
              <a:rPr lang="en-IE" sz="2800"/>
              <a:t>It is a sophisticated programming language used to access an Oracle database from various environments.</a:t>
            </a:r>
          </a:p>
          <a:p>
            <a:pPr marL="274320" indent="-274320" fontAlgn="auto">
              <a:spcAft>
                <a:spcPts val="0"/>
              </a:spcAft>
              <a:buFont typeface="Wingdings 2"/>
              <a:buChar char=""/>
              <a:defRPr/>
            </a:pPr>
            <a:r>
              <a:rPr lang="en-IE" sz="2800"/>
              <a:t>It is integrated with the database server so that the </a:t>
            </a:r>
            <a:r>
              <a:rPr lang="en-IE" sz="2800" b="1" i="1"/>
              <a:t>PL/SQL</a:t>
            </a:r>
            <a:r>
              <a:rPr lang="en-IE" sz="2800"/>
              <a:t> code can be processed quickly and efficiently.</a:t>
            </a:r>
          </a:p>
          <a:p>
            <a:pPr marL="274320" indent="-274320" fontAlgn="auto">
              <a:spcAft>
                <a:spcPts val="0"/>
              </a:spcAft>
              <a:buFont typeface="Wingdings 2"/>
              <a:buChar char=""/>
              <a:defRPr/>
            </a:pPr>
            <a:r>
              <a:rPr lang="en-US" sz="2800" b="1" i="1"/>
              <a:t>PL/SQL</a:t>
            </a:r>
            <a:r>
              <a:rPr lang="en-US" sz="2800"/>
              <a:t> is one of three key programming languages embedded in the Oracle Database, along with SQL itself and Java.</a:t>
            </a:r>
          </a:p>
          <a:p>
            <a:pPr marL="274320" indent="-274320" fontAlgn="auto">
              <a:spcAft>
                <a:spcPts val="0"/>
              </a:spcAft>
              <a:buFont typeface="Wingdings 2"/>
              <a:buChar char=""/>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E">
                <a:solidFill>
                  <a:srgbClr val="7B9899"/>
                </a:solidFill>
              </a:rPr>
              <a:t>PL/SQL Control Structures</a:t>
            </a:r>
          </a:p>
        </p:txBody>
      </p:sp>
      <p:sp>
        <p:nvSpPr>
          <p:cNvPr id="22531" name="Content Placeholder 2"/>
          <p:cNvSpPr>
            <a:spLocks noGrp="1"/>
          </p:cNvSpPr>
          <p:nvPr>
            <p:ph sz="quarter" idx="1"/>
          </p:nvPr>
        </p:nvSpPr>
        <p:spPr>
          <a:xfrm>
            <a:off x="301625" y="1527175"/>
            <a:ext cx="8504238" cy="4572000"/>
          </a:xfrm>
        </p:spPr>
        <p:txBody>
          <a:bodyPr/>
          <a:lstStyle/>
          <a:p>
            <a:r>
              <a:rPr lang="en-IE"/>
              <a:t>PL/SQL like any other third  Generation language has control structures that allow you to control the behaviour of the block as it runs.</a:t>
            </a:r>
          </a:p>
          <a:p>
            <a:r>
              <a:rPr lang="en-IE"/>
              <a:t>These include Conditional statements and loops.</a:t>
            </a:r>
          </a:p>
          <a:p>
            <a:r>
              <a:rPr lang="en-IE"/>
              <a:t>It is these structures together with variables that give PL/SQL its power and flexibility.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E">
                <a:solidFill>
                  <a:srgbClr val="7B9899"/>
                </a:solidFill>
              </a:rPr>
              <a:t>IF-THEN-ELSE</a:t>
            </a:r>
          </a:p>
        </p:txBody>
      </p:sp>
      <p:sp>
        <p:nvSpPr>
          <p:cNvPr id="3" name="Content Placeholder 2"/>
          <p:cNvSpPr>
            <a:spLocks noGrp="1"/>
          </p:cNvSpPr>
          <p:nvPr>
            <p:ph sz="quarter" idx="1"/>
          </p:nvPr>
        </p:nvSpPr>
        <p:spPr>
          <a:xfrm>
            <a:off x="301625" y="1527175"/>
            <a:ext cx="8504238" cy="4572000"/>
          </a:xfrm>
        </p:spPr>
        <p:txBody>
          <a:bodyPr rtlCol="0">
            <a:normAutofit fontScale="92500" lnSpcReduction="10000"/>
          </a:bodyPr>
          <a:lstStyle/>
          <a:p>
            <a:pPr marL="274320" indent="-274320" fontAlgn="auto">
              <a:spcAft>
                <a:spcPts val="0"/>
              </a:spcAft>
              <a:buFont typeface="Arial" pitchFamily="34" charset="0"/>
              <a:buChar char="•"/>
              <a:defRPr/>
            </a:pPr>
            <a:r>
              <a:rPr lang="en-IE" dirty="0"/>
              <a:t>Basic Syntax is:</a:t>
            </a:r>
          </a:p>
          <a:p>
            <a:pPr marL="274320" indent="-274320" fontAlgn="auto">
              <a:spcAft>
                <a:spcPts val="0"/>
              </a:spcAft>
              <a:buFont typeface="Arial" pitchFamily="34" charset="0"/>
              <a:buNone/>
              <a:defRPr/>
            </a:pPr>
            <a:endParaRPr lang="en-IE" dirty="0"/>
          </a:p>
          <a:p>
            <a:pPr marL="274320" indent="-274320" fontAlgn="auto">
              <a:spcAft>
                <a:spcPts val="0"/>
              </a:spcAft>
              <a:buFont typeface="Arial" pitchFamily="34" charset="0"/>
              <a:buNone/>
              <a:defRPr/>
            </a:pPr>
            <a:r>
              <a:rPr lang="en-IE" dirty="0"/>
              <a:t>		</a:t>
            </a:r>
            <a:r>
              <a:rPr lang="en-IE" b="1" dirty="0"/>
              <a:t>IF</a:t>
            </a:r>
            <a:r>
              <a:rPr lang="en-IE" dirty="0"/>
              <a:t> </a:t>
            </a:r>
            <a:r>
              <a:rPr lang="en-IE" i="1" dirty="0"/>
              <a:t>boolean-expression1</a:t>
            </a:r>
            <a:r>
              <a:rPr lang="en-IE" dirty="0"/>
              <a:t> </a:t>
            </a:r>
            <a:r>
              <a:rPr lang="en-IE" b="1" dirty="0"/>
              <a:t>THEN</a:t>
            </a:r>
          </a:p>
          <a:p>
            <a:pPr marL="274320" indent="-274320" fontAlgn="auto">
              <a:spcAft>
                <a:spcPts val="0"/>
              </a:spcAft>
              <a:buFont typeface="Arial" pitchFamily="34" charset="0"/>
              <a:buNone/>
              <a:defRPr/>
            </a:pPr>
            <a:r>
              <a:rPr lang="en-IE" dirty="0"/>
              <a:t>			</a:t>
            </a:r>
            <a:r>
              <a:rPr lang="en-IE" i="1" dirty="0"/>
              <a:t>sequence of statements;</a:t>
            </a:r>
          </a:p>
          <a:p>
            <a:pPr marL="274320" indent="-274320" fontAlgn="auto">
              <a:spcAft>
                <a:spcPts val="0"/>
              </a:spcAft>
              <a:buFont typeface="Arial" pitchFamily="34" charset="0"/>
              <a:buNone/>
              <a:defRPr/>
            </a:pPr>
            <a:r>
              <a:rPr lang="en-IE" i="1" dirty="0"/>
              <a:t>		[</a:t>
            </a:r>
            <a:r>
              <a:rPr lang="en-IE" b="1" i="1" dirty="0"/>
              <a:t>ELSIF</a:t>
            </a:r>
            <a:r>
              <a:rPr lang="en-IE" i="1" dirty="0"/>
              <a:t> boolean-expression2 </a:t>
            </a:r>
            <a:r>
              <a:rPr lang="en-IE" b="1" i="1" dirty="0"/>
              <a:t>THEN</a:t>
            </a:r>
          </a:p>
          <a:p>
            <a:pPr marL="274320" indent="-274320" fontAlgn="auto">
              <a:spcAft>
                <a:spcPts val="0"/>
              </a:spcAft>
              <a:buFont typeface="Arial" pitchFamily="34" charset="0"/>
              <a:buNone/>
              <a:defRPr/>
            </a:pPr>
            <a:r>
              <a:rPr lang="en-IE" i="1" dirty="0"/>
              <a:t>			sequence of statements;]</a:t>
            </a:r>
          </a:p>
          <a:p>
            <a:pPr marL="274320" indent="-274320" fontAlgn="auto">
              <a:spcAft>
                <a:spcPts val="0"/>
              </a:spcAft>
              <a:buFont typeface="Arial" pitchFamily="34" charset="0"/>
              <a:buNone/>
              <a:defRPr/>
            </a:pPr>
            <a:r>
              <a:rPr lang="en-IE" i="1" dirty="0"/>
              <a:t>		……</a:t>
            </a:r>
          </a:p>
          <a:p>
            <a:pPr marL="274320" indent="-274320" fontAlgn="auto">
              <a:spcAft>
                <a:spcPts val="0"/>
              </a:spcAft>
              <a:buFont typeface="Arial" pitchFamily="34" charset="0"/>
              <a:buNone/>
              <a:defRPr/>
            </a:pPr>
            <a:r>
              <a:rPr lang="en-IE" i="1" dirty="0"/>
              <a:t>		[</a:t>
            </a:r>
            <a:r>
              <a:rPr lang="en-IE" b="1" i="1" dirty="0"/>
              <a:t>ELSE</a:t>
            </a:r>
          </a:p>
          <a:p>
            <a:pPr marL="274320" indent="-274320" fontAlgn="auto">
              <a:spcAft>
                <a:spcPts val="0"/>
              </a:spcAft>
              <a:buFont typeface="Arial" pitchFamily="34" charset="0"/>
              <a:buNone/>
              <a:defRPr/>
            </a:pPr>
            <a:r>
              <a:rPr lang="en-IE" i="1" dirty="0"/>
              <a:t>			sequence of statements;]</a:t>
            </a:r>
          </a:p>
          <a:p>
            <a:pPr marL="274320" indent="-274320" fontAlgn="auto">
              <a:spcAft>
                <a:spcPts val="0"/>
              </a:spcAft>
              <a:buFont typeface="Arial" pitchFamily="34" charset="0"/>
              <a:buNone/>
              <a:defRPr/>
            </a:pPr>
            <a:r>
              <a:rPr lang="en-IE" i="1" dirty="0"/>
              <a:t>		</a:t>
            </a:r>
            <a:r>
              <a:rPr lang="en-IE" b="1" i="1" dirty="0"/>
              <a:t>END IF</a:t>
            </a:r>
            <a:r>
              <a:rPr lang="en-IE" i="1"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IE">
                <a:solidFill>
                  <a:srgbClr val="7B9899"/>
                </a:solidFill>
              </a:rPr>
              <a:t>CASE</a:t>
            </a:r>
          </a:p>
        </p:txBody>
      </p:sp>
      <p:sp>
        <p:nvSpPr>
          <p:cNvPr id="26627" name="Content Placeholder 2"/>
          <p:cNvSpPr>
            <a:spLocks noGrp="1"/>
          </p:cNvSpPr>
          <p:nvPr>
            <p:ph sz="quarter" idx="1"/>
          </p:nvPr>
        </p:nvSpPr>
        <p:spPr>
          <a:xfrm>
            <a:off x="301625" y="1527175"/>
            <a:ext cx="8504238" cy="4572000"/>
          </a:xfrm>
        </p:spPr>
        <p:txBody>
          <a:bodyPr/>
          <a:lstStyle/>
          <a:p>
            <a:r>
              <a:rPr lang="en-IE"/>
              <a:t>If you have a block of code that continually tests a single variable you can re-write this using the CASE statement.</a:t>
            </a:r>
          </a:p>
          <a:p>
            <a:r>
              <a:rPr lang="en-IE"/>
              <a:t>The CASE statement in PL/SQL is similar to the one in Java</a:t>
            </a:r>
          </a:p>
          <a:p>
            <a:r>
              <a:rPr lang="en-IE"/>
              <a:t>See examples following: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E">
                <a:solidFill>
                  <a:srgbClr val="7B9899"/>
                </a:solidFill>
              </a:rPr>
              <a:t>LOOPS</a:t>
            </a:r>
          </a:p>
        </p:txBody>
      </p:sp>
      <p:sp>
        <p:nvSpPr>
          <p:cNvPr id="29699" name="Content Placeholder 2"/>
          <p:cNvSpPr>
            <a:spLocks noGrp="1"/>
          </p:cNvSpPr>
          <p:nvPr>
            <p:ph sz="quarter" idx="1"/>
          </p:nvPr>
        </p:nvSpPr>
        <p:spPr>
          <a:xfrm>
            <a:off x="301625" y="1527175"/>
            <a:ext cx="8504238" cy="4572000"/>
          </a:xfrm>
        </p:spPr>
        <p:txBody>
          <a:bodyPr/>
          <a:lstStyle/>
          <a:p>
            <a:r>
              <a:rPr lang="en-IE"/>
              <a:t>This is PL/SQLs facility for executing statements repeatedly. </a:t>
            </a:r>
          </a:p>
          <a:p>
            <a:r>
              <a:rPr lang="en-IE"/>
              <a:t>Loops are divided into 4 categories:</a:t>
            </a:r>
          </a:p>
          <a:p>
            <a:pPr lvl="2"/>
            <a:r>
              <a:rPr lang="en-IE"/>
              <a:t>Simple Loops – we will cover here</a:t>
            </a:r>
          </a:p>
          <a:p>
            <a:pPr lvl="2"/>
            <a:r>
              <a:rPr lang="en-IE"/>
              <a:t>WHILE Loops – we will cover here</a:t>
            </a:r>
          </a:p>
          <a:p>
            <a:pPr lvl="2"/>
            <a:r>
              <a:rPr lang="en-IE"/>
              <a:t>Numeric FOR Loops – not covered on this course</a:t>
            </a:r>
          </a:p>
          <a:p>
            <a:pPr lvl="2"/>
            <a:r>
              <a:rPr lang="en-IE"/>
              <a:t>Cursor FOR Loops – covered in section on Cursors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IE">
                <a:solidFill>
                  <a:srgbClr val="7B9899"/>
                </a:solidFill>
              </a:rPr>
              <a:t>Simple Loops</a:t>
            </a:r>
          </a:p>
        </p:txBody>
      </p:sp>
      <p:sp>
        <p:nvSpPr>
          <p:cNvPr id="30723" name="Content Placeholder 2"/>
          <p:cNvSpPr>
            <a:spLocks noGrp="1"/>
          </p:cNvSpPr>
          <p:nvPr>
            <p:ph sz="quarter" idx="1"/>
          </p:nvPr>
        </p:nvSpPr>
        <p:spPr>
          <a:xfrm>
            <a:off x="301625" y="1527175"/>
            <a:ext cx="8504238" cy="4572000"/>
          </a:xfrm>
        </p:spPr>
        <p:txBody>
          <a:bodyPr/>
          <a:lstStyle/>
          <a:p>
            <a:r>
              <a:rPr lang="en-IE"/>
              <a:t>Basic Syntax:</a:t>
            </a:r>
          </a:p>
          <a:p>
            <a:pPr>
              <a:buFont typeface="Arial" charset="0"/>
              <a:buNone/>
            </a:pPr>
            <a:r>
              <a:rPr lang="en-IE"/>
              <a:t>		</a:t>
            </a:r>
            <a:r>
              <a:rPr lang="en-IE" b="1"/>
              <a:t>LOOP</a:t>
            </a:r>
          </a:p>
          <a:p>
            <a:pPr>
              <a:buFont typeface="Arial" charset="0"/>
              <a:buNone/>
            </a:pPr>
            <a:r>
              <a:rPr lang="en-IE"/>
              <a:t>			</a:t>
            </a:r>
            <a:r>
              <a:rPr lang="en-IE" i="1"/>
              <a:t>sequence of statements;</a:t>
            </a:r>
          </a:p>
          <a:p>
            <a:pPr>
              <a:buFont typeface="Arial" charset="0"/>
              <a:buNone/>
            </a:pPr>
            <a:r>
              <a:rPr lang="en-IE"/>
              <a:t>		</a:t>
            </a:r>
            <a:r>
              <a:rPr lang="en-IE" b="1"/>
              <a:t>EXIT </a:t>
            </a:r>
            <a:r>
              <a:rPr lang="en-IE"/>
              <a:t>[</a:t>
            </a:r>
            <a:r>
              <a:rPr lang="en-IE" b="1"/>
              <a:t>WHEN</a:t>
            </a:r>
            <a:r>
              <a:rPr lang="en-IE"/>
              <a:t> </a:t>
            </a:r>
            <a:r>
              <a:rPr lang="en-IE" i="1"/>
              <a:t>condition</a:t>
            </a:r>
            <a:r>
              <a:rPr lang="en-IE"/>
              <a:t>]</a:t>
            </a:r>
          </a:p>
          <a:p>
            <a:pPr>
              <a:buFont typeface="Arial" charset="0"/>
              <a:buNone/>
            </a:pPr>
            <a:r>
              <a:rPr lang="en-IE"/>
              <a:t>		</a:t>
            </a:r>
            <a:r>
              <a:rPr lang="en-IE" b="1"/>
              <a:t>END LOOP</a:t>
            </a:r>
            <a:r>
              <a:rPr lang="en-IE"/>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IE" dirty="0">
                <a:solidFill>
                  <a:srgbClr val="7B9899"/>
                </a:solidFill>
              </a:rPr>
              <a:t>While Loops</a:t>
            </a:r>
            <a:endParaRPr lang="en-US" dirty="0">
              <a:solidFill>
                <a:srgbClr val="7B9899"/>
              </a:solidFill>
            </a:endParaRPr>
          </a:p>
        </p:txBody>
      </p:sp>
      <p:sp>
        <p:nvSpPr>
          <p:cNvPr id="32771" name="Content Placeholder 2"/>
          <p:cNvSpPr>
            <a:spLocks noGrp="1"/>
          </p:cNvSpPr>
          <p:nvPr>
            <p:ph sz="quarter" idx="1"/>
          </p:nvPr>
        </p:nvSpPr>
        <p:spPr>
          <a:xfrm>
            <a:off x="301625" y="1527175"/>
            <a:ext cx="8504238" cy="4572000"/>
          </a:xfrm>
        </p:spPr>
        <p:txBody>
          <a:bodyPr/>
          <a:lstStyle/>
          <a:p>
            <a:r>
              <a:rPr lang="en-IE"/>
              <a:t>Basic Syntax:</a:t>
            </a:r>
          </a:p>
          <a:p>
            <a:pPr>
              <a:buFont typeface="Arial" charset="0"/>
              <a:buNone/>
            </a:pPr>
            <a:r>
              <a:rPr lang="en-IE"/>
              <a:t>   </a:t>
            </a:r>
            <a:r>
              <a:rPr lang="en-IE" b="1"/>
              <a:t>WHILE</a:t>
            </a:r>
            <a:r>
              <a:rPr lang="en-IE"/>
              <a:t> </a:t>
            </a:r>
            <a:r>
              <a:rPr lang="en-IE" i="1"/>
              <a:t>condition</a:t>
            </a:r>
            <a:r>
              <a:rPr lang="en-IE"/>
              <a:t> </a:t>
            </a:r>
            <a:r>
              <a:rPr lang="en-IE" b="1"/>
              <a:t>LOOP</a:t>
            </a:r>
          </a:p>
          <a:p>
            <a:pPr>
              <a:buFont typeface="Arial" charset="0"/>
              <a:buNone/>
            </a:pPr>
            <a:r>
              <a:rPr lang="en-IE"/>
              <a:t>		</a:t>
            </a:r>
            <a:r>
              <a:rPr lang="en-IE" i="1"/>
              <a:t>sequence of statements</a:t>
            </a:r>
            <a:r>
              <a:rPr lang="en-US" i="1"/>
              <a:t>;</a:t>
            </a:r>
          </a:p>
          <a:p>
            <a:pPr>
              <a:buFont typeface="Arial" charset="0"/>
              <a:buNone/>
            </a:pPr>
            <a:r>
              <a:rPr lang="en-IE"/>
              <a:t>     </a:t>
            </a:r>
            <a:r>
              <a:rPr lang="en-IE" b="1"/>
              <a:t>END LOOP;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IE">
                <a:solidFill>
                  <a:srgbClr val="7B9899"/>
                </a:solidFill>
              </a:rPr>
              <a:t>%ROWTYPE</a:t>
            </a:r>
            <a:endParaRPr lang="en-US">
              <a:solidFill>
                <a:srgbClr val="7B9899"/>
              </a:solidFill>
            </a:endParaRPr>
          </a:p>
        </p:txBody>
      </p:sp>
      <p:sp>
        <p:nvSpPr>
          <p:cNvPr id="37891" name="Content Placeholder 2"/>
          <p:cNvSpPr>
            <a:spLocks noGrp="1"/>
          </p:cNvSpPr>
          <p:nvPr>
            <p:ph sz="quarter" idx="1"/>
          </p:nvPr>
        </p:nvSpPr>
        <p:spPr>
          <a:xfrm>
            <a:off x="468313" y="1673225"/>
            <a:ext cx="8229600" cy="5184775"/>
          </a:xfrm>
        </p:spPr>
        <p:txBody>
          <a:bodyPr/>
          <a:lstStyle/>
          <a:p>
            <a:r>
              <a:rPr lang="en-IE" sz="1800"/>
              <a:t>We have seen how to declare a variable with the same type as is in the database using %TYPE</a:t>
            </a:r>
          </a:p>
          <a:p>
            <a:r>
              <a:rPr lang="en-IE" sz="1800"/>
              <a:t>%ROWTYPE is similar, however this allows you to declare a record with the same types as a database row. </a:t>
            </a:r>
          </a:p>
          <a:p>
            <a:r>
              <a:rPr lang="en-IE" sz="1800"/>
              <a:t>For Example </a:t>
            </a:r>
          </a:p>
          <a:p>
            <a:pPr>
              <a:buFont typeface="Arial" charset="0"/>
              <a:buNone/>
            </a:pPr>
            <a:r>
              <a:rPr lang="en-IE" sz="1800"/>
              <a:t>		DECLARE</a:t>
            </a:r>
          </a:p>
          <a:p>
            <a:pPr>
              <a:buFont typeface="Arial" charset="0"/>
              <a:buNone/>
            </a:pPr>
            <a:r>
              <a:rPr lang="en-IE" sz="1800"/>
              <a:t>			V_RoomRecord rooms%ROWTYPE;</a:t>
            </a:r>
          </a:p>
          <a:p>
            <a:pPr>
              <a:buFont typeface="Arial" charset="0"/>
              <a:buNone/>
            </a:pPr>
            <a:r>
              <a:rPr lang="en-IE" sz="2000"/>
              <a:t>This will define a record whose fields correspond to the columns in the rooms table. So specifically V_RoomRecord would look like this:</a:t>
            </a:r>
          </a:p>
          <a:p>
            <a:pPr>
              <a:buFont typeface="Arial" charset="0"/>
              <a:buNone/>
            </a:pPr>
            <a:r>
              <a:rPr lang="en-IE" sz="2000"/>
              <a:t>		(room_id	NUMBER(5),</a:t>
            </a:r>
          </a:p>
          <a:p>
            <a:pPr>
              <a:buFont typeface="Arial" charset="0"/>
              <a:buNone/>
            </a:pPr>
            <a:r>
              <a:rPr lang="en-IE" sz="2000"/>
              <a:t>		 building		VARCHAR(15),</a:t>
            </a:r>
          </a:p>
          <a:p>
            <a:pPr>
              <a:buFont typeface="Arial" charset="0"/>
              <a:buNone/>
            </a:pPr>
            <a:r>
              <a:rPr lang="en-IE" sz="2000"/>
              <a:t>		 room_number	NUMBER(4);</a:t>
            </a:r>
          </a:p>
          <a:p>
            <a:pPr>
              <a:buFont typeface="Arial" charset="0"/>
              <a:buNone/>
            </a:pPr>
            <a:r>
              <a:rPr lang="en-IE" sz="2000"/>
              <a:t>		 number_seats	NUMBER(4),</a:t>
            </a:r>
          </a:p>
          <a:p>
            <a:pPr>
              <a:buFont typeface="Arial" charset="0"/>
              <a:buNone/>
            </a:pPr>
            <a:r>
              <a:rPr lang="en-IE" sz="2000"/>
              <a:t>		 description	VARCHAR(50))</a:t>
            </a:r>
          </a:p>
          <a:p>
            <a:pPr>
              <a:buFont typeface="Arial" charset="0"/>
              <a:buNone/>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IE" dirty="0">
                <a:solidFill>
                  <a:srgbClr val="7B9899"/>
                </a:solidFill>
              </a:rPr>
              <a:t>EXAMPLES</a:t>
            </a:r>
            <a:endParaRPr lang="en-US" dirty="0">
              <a:solidFill>
                <a:srgbClr val="7B9899"/>
              </a:solidFill>
            </a:endParaRPr>
          </a:p>
        </p:txBody>
      </p:sp>
      <p:sp>
        <p:nvSpPr>
          <p:cNvPr id="3" name="Content Placeholder 2"/>
          <p:cNvSpPr>
            <a:spLocks noGrp="1"/>
          </p:cNvSpPr>
          <p:nvPr>
            <p:ph sz="quarter" idx="1"/>
          </p:nvPr>
        </p:nvSpPr>
        <p:spPr/>
        <p:txBody>
          <a:bodyPr/>
          <a:lstStyle/>
          <a:p>
            <a:r>
              <a:rPr lang="en-IE" dirty="0"/>
              <a:t>Please see the following slides for code samples of :</a:t>
            </a:r>
          </a:p>
          <a:p>
            <a:pPr lvl="1"/>
            <a:r>
              <a:rPr lang="en-IE" dirty="0"/>
              <a:t>IF</a:t>
            </a:r>
          </a:p>
          <a:p>
            <a:pPr lvl="1"/>
            <a:r>
              <a:rPr lang="en-IE" dirty="0"/>
              <a:t>Case</a:t>
            </a:r>
          </a:p>
          <a:p>
            <a:pPr lvl="1"/>
            <a:r>
              <a:rPr lang="en-IE" dirty="0"/>
              <a:t>LOOPs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IE">
                <a:solidFill>
                  <a:srgbClr val="7B9899"/>
                </a:solidFill>
              </a:rPr>
              <a:t>IF-THEN-ELSE Example</a:t>
            </a:r>
          </a:p>
        </p:txBody>
      </p:sp>
      <p:sp>
        <p:nvSpPr>
          <p:cNvPr id="24579" name="Content Placeholder 2"/>
          <p:cNvSpPr>
            <a:spLocks noGrp="1"/>
          </p:cNvSpPr>
          <p:nvPr>
            <p:ph sz="quarter" idx="1"/>
          </p:nvPr>
        </p:nvSpPr>
        <p:spPr>
          <a:xfrm>
            <a:off x="301625" y="1527175"/>
            <a:ext cx="8504238" cy="4572000"/>
          </a:xfrm>
        </p:spPr>
        <p:txBody>
          <a:bodyPr/>
          <a:lstStyle/>
          <a:p>
            <a:endParaRPr lang="en-IE"/>
          </a:p>
        </p:txBody>
      </p:sp>
      <p:sp>
        <p:nvSpPr>
          <p:cNvPr id="4" name="Rounded Rectangle 3"/>
          <p:cNvSpPr/>
          <p:nvPr/>
        </p:nvSpPr>
        <p:spPr>
          <a:xfrm>
            <a:off x="250825" y="1268413"/>
            <a:ext cx="8713788" cy="5400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dirty="0"/>
              <a:t>DECLARE</a:t>
            </a:r>
          </a:p>
          <a:p>
            <a:pPr lvl="2" fontAlgn="auto">
              <a:spcBef>
                <a:spcPts val="0"/>
              </a:spcBef>
              <a:spcAft>
                <a:spcPts val="0"/>
              </a:spcAft>
              <a:defRPr/>
            </a:pPr>
            <a:r>
              <a:rPr lang="en-IE" dirty="0"/>
              <a:t>  v_NumberSeats rooms.number_seats%TYPE;</a:t>
            </a:r>
          </a:p>
          <a:p>
            <a:pPr lvl="2" fontAlgn="auto">
              <a:spcBef>
                <a:spcPts val="0"/>
              </a:spcBef>
              <a:spcAft>
                <a:spcPts val="0"/>
              </a:spcAft>
              <a:defRPr/>
            </a:pPr>
            <a:r>
              <a:rPr lang="en-IE" dirty="0"/>
              <a:t>  v_Comment VARCHAR2(35);</a:t>
            </a:r>
          </a:p>
          <a:p>
            <a:pPr lvl="2" fontAlgn="auto">
              <a:spcBef>
                <a:spcPts val="0"/>
              </a:spcBef>
              <a:spcAft>
                <a:spcPts val="0"/>
              </a:spcAft>
              <a:defRPr/>
            </a:pPr>
            <a:r>
              <a:rPr lang="en-IE" dirty="0"/>
              <a:t>BEGIN</a:t>
            </a:r>
          </a:p>
          <a:p>
            <a:pPr lvl="2" fontAlgn="auto">
              <a:spcBef>
                <a:spcPts val="0"/>
              </a:spcBef>
              <a:spcAft>
                <a:spcPts val="0"/>
              </a:spcAft>
              <a:defRPr/>
            </a:pPr>
            <a:r>
              <a:rPr lang="en-IE" dirty="0"/>
              <a:t>  /* Retrieve the number of seats in the room identified by ID 20008.</a:t>
            </a:r>
          </a:p>
          <a:p>
            <a:pPr lvl="2" fontAlgn="auto">
              <a:spcBef>
                <a:spcPts val="0"/>
              </a:spcBef>
              <a:spcAft>
                <a:spcPts val="0"/>
              </a:spcAft>
              <a:defRPr/>
            </a:pPr>
            <a:r>
              <a:rPr lang="en-IE" dirty="0"/>
              <a:t>     Store the result in v_NumberSeats. */</a:t>
            </a:r>
          </a:p>
          <a:p>
            <a:pPr lvl="2" fontAlgn="auto">
              <a:spcBef>
                <a:spcPts val="0"/>
              </a:spcBef>
              <a:spcAft>
                <a:spcPts val="0"/>
              </a:spcAft>
              <a:defRPr/>
            </a:pPr>
            <a:r>
              <a:rPr lang="en-IE" dirty="0"/>
              <a:t>  SELECT number seats</a:t>
            </a:r>
          </a:p>
          <a:p>
            <a:pPr lvl="2" fontAlgn="auto">
              <a:spcBef>
                <a:spcPts val="0"/>
              </a:spcBef>
              <a:spcAft>
                <a:spcPts val="0"/>
              </a:spcAft>
              <a:defRPr/>
            </a:pPr>
            <a:r>
              <a:rPr lang="en-IE" dirty="0"/>
              <a:t>    INTO v_NumberSeats</a:t>
            </a:r>
          </a:p>
          <a:p>
            <a:pPr lvl="2" fontAlgn="auto">
              <a:spcBef>
                <a:spcPts val="0"/>
              </a:spcBef>
              <a:spcAft>
                <a:spcPts val="0"/>
              </a:spcAft>
              <a:defRPr/>
            </a:pPr>
            <a:r>
              <a:rPr lang="en-IE" dirty="0"/>
              <a:t>    FROM rooms</a:t>
            </a:r>
          </a:p>
          <a:p>
            <a:pPr lvl="2" fontAlgn="auto">
              <a:spcBef>
                <a:spcPts val="0"/>
              </a:spcBef>
              <a:spcAft>
                <a:spcPts val="0"/>
              </a:spcAft>
              <a:defRPr/>
            </a:pPr>
            <a:r>
              <a:rPr lang="en-IE" dirty="0"/>
              <a:t>    WHERE room_id = 20008;</a:t>
            </a:r>
          </a:p>
          <a:p>
            <a:pPr lvl="2" fontAlgn="auto">
              <a:spcBef>
                <a:spcPts val="0"/>
              </a:spcBef>
              <a:spcAft>
                <a:spcPts val="0"/>
              </a:spcAft>
              <a:defRPr/>
            </a:pPr>
            <a:r>
              <a:rPr lang="en-IE" dirty="0"/>
              <a:t>  IF v_NumberSeats &lt; 50 THEN</a:t>
            </a:r>
          </a:p>
          <a:p>
            <a:pPr lvl="2" fontAlgn="auto">
              <a:spcBef>
                <a:spcPts val="0"/>
              </a:spcBef>
              <a:spcAft>
                <a:spcPts val="0"/>
              </a:spcAft>
              <a:defRPr/>
            </a:pPr>
            <a:r>
              <a:rPr lang="en-IE" dirty="0"/>
              <a:t>    v_Comment := 'Fairly small';</a:t>
            </a:r>
          </a:p>
          <a:p>
            <a:pPr lvl="2" fontAlgn="auto">
              <a:spcBef>
                <a:spcPts val="0"/>
              </a:spcBef>
              <a:spcAft>
                <a:spcPts val="0"/>
              </a:spcAft>
              <a:defRPr/>
            </a:pPr>
            <a:r>
              <a:rPr lang="en-IE" dirty="0"/>
              <a:t>  ELSIF v_NumberSeats &lt; 100 THEN</a:t>
            </a:r>
          </a:p>
          <a:p>
            <a:pPr lvl="2" fontAlgn="auto">
              <a:spcBef>
                <a:spcPts val="0"/>
              </a:spcBef>
              <a:spcAft>
                <a:spcPts val="0"/>
              </a:spcAft>
              <a:defRPr/>
            </a:pPr>
            <a:r>
              <a:rPr lang="en-IE" dirty="0"/>
              <a:t>    v_Comment := 'A little bigger';</a:t>
            </a:r>
          </a:p>
          <a:p>
            <a:pPr lvl="2" fontAlgn="auto">
              <a:spcBef>
                <a:spcPts val="0"/>
              </a:spcBef>
              <a:spcAft>
                <a:spcPts val="0"/>
              </a:spcAft>
              <a:defRPr/>
            </a:pPr>
            <a:r>
              <a:rPr lang="en-IE" dirty="0"/>
              <a:t>  ELSE</a:t>
            </a:r>
          </a:p>
          <a:p>
            <a:pPr lvl="2" fontAlgn="auto">
              <a:spcBef>
                <a:spcPts val="0"/>
              </a:spcBef>
              <a:spcAft>
                <a:spcPts val="0"/>
              </a:spcAft>
              <a:defRPr/>
            </a:pPr>
            <a:r>
              <a:rPr lang="en-IE" dirty="0"/>
              <a:t>    v_Comment := 'Lots of room';</a:t>
            </a:r>
          </a:p>
          <a:p>
            <a:pPr lvl="2" fontAlgn="auto">
              <a:spcBef>
                <a:spcPts val="0"/>
              </a:spcBef>
              <a:spcAft>
                <a:spcPts val="0"/>
              </a:spcAft>
              <a:defRPr/>
            </a:pPr>
            <a:r>
              <a:rPr lang="en-IE" dirty="0"/>
              <a:t>  END IF;</a:t>
            </a:r>
          </a:p>
          <a:p>
            <a:pPr lvl="2" fontAlgn="auto">
              <a:spcBef>
                <a:spcPts val="0"/>
              </a:spcBef>
              <a:spcAft>
                <a:spcPts val="0"/>
              </a:spcAft>
              <a:defRPr/>
            </a:pPr>
            <a:r>
              <a:rPr lang="en-IE" dirty="0"/>
              <a:t>	dbms_output.put_line(V_Comment);</a:t>
            </a:r>
          </a:p>
          <a:p>
            <a:pPr lvl="2" fontAlgn="auto">
              <a:spcBef>
                <a:spcPts val="0"/>
              </a:spcBef>
              <a:spcAft>
                <a:spcPts val="0"/>
              </a:spcAft>
              <a:defRPr/>
            </a:pPr>
            <a:r>
              <a:rPr lang="en-IE" dirty="0"/>
              <a:t>END;</a:t>
            </a:r>
          </a:p>
          <a:p>
            <a:pPr lvl="2" fontAlgn="auto">
              <a:spcBef>
                <a:spcPts val="0"/>
              </a:spcBef>
              <a:spcAft>
                <a:spcPts val="0"/>
              </a:spcAft>
              <a:defRPr/>
            </a:pPr>
            <a:r>
              <a:rPr lang="en-IE"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E">
                <a:solidFill>
                  <a:srgbClr val="7B9899"/>
                </a:solidFill>
              </a:rPr>
              <a:t>IF-THEN-ELSE Example</a:t>
            </a:r>
          </a:p>
        </p:txBody>
      </p:sp>
      <p:sp>
        <p:nvSpPr>
          <p:cNvPr id="25603" name="Content Placeholder 2"/>
          <p:cNvSpPr>
            <a:spLocks noGrp="1"/>
          </p:cNvSpPr>
          <p:nvPr>
            <p:ph sz="quarter" idx="1"/>
          </p:nvPr>
        </p:nvSpPr>
        <p:spPr>
          <a:xfrm>
            <a:off x="301625" y="1527175"/>
            <a:ext cx="8504238" cy="4572000"/>
          </a:xfrm>
        </p:spPr>
        <p:txBody>
          <a:bodyPr/>
          <a:lstStyle/>
          <a:p>
            <a:endParaRPr lang="en-IE"/>
          </a:p>
        </p:txBody>
      </p:sp>
      <p:sp>
        <p:nvSpPr>
          <p:cNvPr id="4" name="Rounded Rectangle 3"/>
          <p:cNvSpPr/>
          <p:nvPr/>
        </p:nvSpPr>
        <p:spPr>
          <a:xfrm>
            <a:off x="250825" y="1268413"/>
            <a:ext cx="8713788" cy="5400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sz="1500" dirty="0"/>
              <a:t>DECLARE</a:t>
            </a:r>
          </a:p>
          <a:p>
            <a:pPr lvl="2" fontAlgn="auto">
              <a:spcBef>
                <a:spcPts val="0"/>
              </a:spcBef>
              <a:spcAft>
                <a:spcPts val="0"/>
              </a:spcAft>
              <a:defRPr/>
            </a:pPr>
            <a:r>
              <a:rPr lang="en-IE" sz="1500" dirty="0"/>
              <a:t>  v_NumberSeats rooms.number_seats%TYPE;</a:t>
            </a:r>
          </a:p>
          <a:p>
            <a:pPr lvl="2" fontAlgn="auto">
              <a:spcBef>
                <a:spcPts val="0"/>
              </a:spcBef>
              <a:spcAft>
                <a:spcPts val="0"/>
              </a:spcAft>
              <a:defRPr/>
            </a:pPr>
            <a:r>
              <a:rPr lang="en-IE" sz="1500" dirty="0"/>
              <a:t>  v_Comment VARCHAR2(35);</a:t>
            </a:r>
          </a:p>
          <a:p>
            <a:pPr lvl="2" fontAlgn="auto">
              <a:spcBef>
                <a:spcPts val="0"/>
              </a:spcBef>
              <a:spcAft>
                <a:spcPts val="0"/>
              </a:spcAft>
              <a:defRPr/>
            </a:pPr>
            <a:r>
              <a:rPr lang="en-IE" sz="1500" dirty="0"/>
              <a:t>BEGIN</a:t>
            </a:r>
          </a:p>
          <a:p>
            <a:pPr lvl="2" fontAlgn="auto">
              <a:spcBef>
                <a:spcPts val="0"/>
              </a:spcBef>
              <a:spcAft>
                <a:spcPts val="0"/>
              </a:spcAft>
              <a:defRPr/>
            </a:pPr>
            <a:r>
              <a:rPr lang="en-IE" sz="1500" dirty="0"/>
              <a:t>  /* Retrieve the number of seats in the room identified by ID 20008.</a:t>
            </a:r>
          </a:p>
          <a:p>
            <a:pPr lvl="2" fontAlgn="auto">
              <a:spcBef>
                <a:spcPts val="0"/>
              </a:spcBef>
              <a:spcAft>
                <a:spcPts val="0"/>
              </a:spcAft>
              <a:defRPr/>
            </a:pPr>
            <a:r>
              <a:rPr lang="en-IE" sz="1500" dirty="0"/>
              <a:t>     Store the result in v_NumberSeats. */</a:t>
            </a:r>
          </a:p>
          <a:p>
            <a:pPr lvl="2" fontAlgn="auto">
              <a:spcBef>
                <a:spcPts val="0"/>
              </a:spcBef>
              <a:spcAft>
                <a:spcPts val="0"/>
              </a:spcAft>
              <a:defRPr/>
            </a:pPr>
            <a:r>
              <a:rPr lang="en-IE" sz="1500" dirty="0"/>
              <a:t>  SELECT number_seats</a:t>
            </a:r>
          </a:p>
          <a:p>
            <a:pPr lvl="2" fontAlgn="auto">
              <a:spcBef>
                <a:spcPts val="0"/>
              </a:spcBef>
              <a:spcAft>
                <a:spcPts val="0"/>
              </a:spcAft>
              <a:defRPr/>
            </a:pPr>
            <a:r>
              <a:rPr lang="en-IE" sz="1500" dirty="0"/>
              <a:t>    INTO v_NumberSeats</a:t>
            </a:r>
          </a:p>
          <a:p>
            <a:pPr lvl="2" fontAlgn="auto">
              <a:spcBef>
                <a:spcPts val="0"/>
              </a:spcBef>
              <a:spcAft>
                <a:spcPts val="0"/>
              </a:spcAft>
              <a:defRPr/>
            </a:pPr>
            <a:r>
              <a:rPr lang="en-IE" sz="1500" dirty="0"/>
              <a:t>    FROM rooms</a:t>
            </a:r>
          </a:p>
          <a:p>
            <a:pPr lvl="2" fontAlgn="auto">
              <a:spcBef>
                <a:spcPts val="0"/>
              </a:spcBef>
              <a:spcAft>
                <a:spcPts val="0"/>
              </a:spcAft>
              <a:defRPr/>
            </a:pPr>
            <a:r>
              <a:rPr lang="en-IE" sz="1500" dirty="0"/>
              <a:t>    WHERE room_id = 20008;</a:t>
            </a:r>
          </a:p>
          <a:p>
            <a:pPr lvl="2" fontAlgn="auto">
              <a:spcBef>
                <a:spcPts val="0"/>
              </a:spcBef>
              <a:spcAft>
                <a:spcPts val="0"/>
              </a:spcAft>
              <a:defRPr/>
            </a:pPr>
            <a:r>
              <a:rPr lang="en-IE" sz="1500" dirty="0"/>
              <a:t>  IF v_NumberSeats &lt; 50 THEN</a:t>
            </a:r>
          </a:p>
          <a:p>
            <a:pPr lvl="2" fontAlgn="auto">
              <a:spcBef>
                <a:spcPts val="0"/>
              </a:spcBef>
              <a:spcAft>
                <a:spcPts val="0"/>
              </a:spcAft>
              <a:defRPr/>
            </a:pPr>
            <a:r>
              <a:rPr lang="en-IE" sz="1500" dirty="0"/>
              <a:t>    v_Comment := 'Fairly small';</a:t>
            </a:r>
          </a:p>
          <a:p>
            <a:pPr lvl="2" fontAlgn="auto">
              <a:spcBef>
                <a:spcPts val="0"/>
              </a:spcBef>
              <a:spcAft>
                <a:spcPts val="0"/>
              </a:spcAft>
              <a:defRPr/>
            </a:pPr>
            <a:r>
              <a:rPr lang="en-IE" sz="1500" dirty="0"/>
              <a:t>    INSERT INTO temp_table (char_col)</a:t>
            </a:r>
          </a:p>
          <a:p>
            <a:pPr lvl="2" fontAlgn="auto">
              <a:spcBef>
                <a:spcPts val="0"/>
              </a:spcBef>
              <a:spcAft>
                <a:spcPts val="0"/>
              </a:spcAft>
              <a:defRPr/>
            </a:pPr>
            <a:r>
              <a:rPr lang="en-IE" sz="1500" dirty="0"/>
              <a:t>      VALUES ('Nice and cozy');</a:t>
            </a:r>
          </a:p>
          <a:p>
            <a:pPr lvl="2" fontAlgn="auto">
              <a:spcBef>
                <a:spcPts val="0"/>
              </a:spcBef>
              <a:spcAft>
                <a:spcPts val="0"/>
              </a:spcAft>
              <a:defRPr/>
            </a:pPr>
            <a:r>
              <a:rPr lang="en-IE" sz="1500" dirty="0"/>
              <a:t>  ELSIF v_NumberSeats &lt; 100 THEN</a:t>
            </a:r>
          </a:p>
          <a:p>
            <a:pPr lvl="2" fontAlgn="auto">
              <a:spcBef>
                <a:spcPts val="0"/>
              </a:spcBef>
              <a:spcAft>
                <a:spcPts val="0"/>
              </a:spcAft>
              <a:defRPr/>
            </a:pPr>
            <a:r>
              <a:rPr lang="en-IE" sz="1500" dirty="0"/>
              <a:t>    v_Comment := 'A little bigger';</a:t>
            </a:r>
          </a:p>
          <a:p>
            <a:pPr lvl="2" fontAlgn="auto">
              <a:spcBef>
                <a:spcPts val="0"/>
              </a:spcBef>
              <a:spcAft>
                <a:spcPts val="0"/>
              </a:spcAft>
              <a:defRPr/>
            </a:pPr>
            <a:r>
              <a:rPr lang="en-IE" sz="1500" dirty="0"/>
              <a:t>    INSERT INTO temp_table (char_col)</a:t>
            </a:r>
          </a:p>
          <a:p>
            <a:pPr lvl="2" fontAlgn="auto">
              <a:spcBef>
                <a:spcPts val="0"/>
              </a:spcBef>
              <a:spcAft>
                <a:spcPts val="0"/>
              </a:spcAft>
              <a:defRPr/>
            </a:pPr>
            <a:r>
              <a:rPr lang="en-IE" sz="1500" dirty="0"/>
              <a:t>      VALUES ('Some breathing room');</a:t>
            </a:r>
          </a:p>
          <a:p>
            <a:pPr lvl="2" fontAlgn="auto">
              <a:spcBef>
                <a:spcPts val="0"/>
              </a:spcBef>
              <a:spcAft>
                <a:spcPts val="0"/>
              </a:spcAft>
              <a:defRPr/>
            </a:pPr>
            <a:r>
              <a:rPr lang="en-IE" sz="1500" dirty="0"/>
              <a:t>  ELSE</a:t>
            </a:r>
          </a:p>
          <a:p>
            <a:pPr lvl="2" fontAlgn="auto">
              <a:spcBef>
                <a:spcPts val="0"/>
              </a:spcBef>
              <a:spcAft>
                <a:spcPts val="0"/>
              </a:spcAft>
              <a:defRPr/>
            </a:pPr>
            <a:r>
              <a:rPr lang="en-IE" sz="1500" dirty="0"/>
              <a:t>    v_Comment := 'Lots of room';</a:t>
            </a:r>
          </a:p>
          <a:p>
            <a:pPr lvl="2" fontAlgn="auto">
              <a:spcBef>
                <a:spcPts val="0"/>
              </a:spcBef>
              <a:spcAft>
                <a:spcPts val="0"/>
              </a:spcAft>
              <a:defRPr/>
            </a:pPr>
            <a:r>
              <a:rPr lang="en-IE" sz="1500" dirty="0"/>
              <a:t>  END IF;</a:t>
            </a:r>
          </a:p>
          <a:p>
            <a:pPr lvl="2" fontAlgn="auto">
              <a:spcBef>
                <a:spcPts val="0"/>
              </a:spcBef>
              <a:spcAft>
                <a:spcPts val="0"/>
              </a:spcAft>
              <a:defRPr/>
            </a:pPr>
            <a:r>
              <a:rPr lang="en-IE" sz="1500" dirty="0"/>
              <a:t>END;</a:t>
            </a:r>
          </a:p>
          <a:p>
            <a:pPr lvl="2" fontAlgn="auto">
              <a:spcBef>
                <a:spcPts val="0"/>
              </a:spcBef>
              <a:spcAft>
                <a:spcPts val="0"/>
              </a:spcAft>
              <a:defRPr/>
            </a:pPr>
            <a:r>
              <a:rPr lang="en-IE"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E">
                <a:solidFill>
                  <a:srgbClr val="7B9899"/>
                </a:solidFill>
              </a:rPr>
              <a:t>Why PL/SQL</a:t>
            </a:r>
            <a:endParaRPr lang="en-US">
              <a:solidFill>
                <a:srgbClr val="7B9899"/>
              </a:solidFill>
            </a:endParaRPr>
          </a:p>
        </p:txBody>
      </p:sp>
      <p:sp>
        <p:nvSpPr>
          <p:cNvPr id="15363" name="Content Placeholder 2"/>
          <p:cNvSpPr>
            <a:spLocks noGrp="1"/>
          </p:cNvSpPr>
          <p:nvPr>
            <p:ph sz="quarter" idx="1"/>
          </p:nvPr>
        </p:nvSpPr>
        <p:spPr>
          <a:xfrm>
            <a:off x="301625" y="1527175"/>
            <a:ext cx="8504238" cy="4572000"/>
          </a:xfrm>
        </p:spPr>
        <p:txBody>
          <a:bodyPr/>
          <a:lstStyle/>
          <a:p>
            <a:r>
              <a:rPr lang="en-IE"/>
              <a:t>SQL is a fourth generation language e.g.</a:t>
            </a:r>
          </a:p>
          <a:p>
            <a:pPr lvl="1"/>
            <a:r>
              <a:rPr lang="en-IE"/>
              <a:t>DELETE FROM students</a:t>
            </a:r>
          </a:p>
          <a:p>
            <a:pPr lvl="2">
              <a:buFont typeface="Arial" charset="0"/>
              <a:buNone/>
            </a:pPr>
            <a:r>
              <a:rPr lang="en-IE"/>
              <a:t>WHERE major = ‘Nutrition’;</a:t>
            </a:r>
          </a:p>
          <a:p>
            <a:pPr lvl="1">
              <a:buFont typeface="Arial" charset="0"/>
              <a:buNone/>
            </a:pPr>
            <a:r>
              <a:rPr lang="en-IE"/>
              <a:t>This will delete all students who are majoring in</a:t>
            </a:r>
          </a:p>
          <a:p>
            <a:pPr lvl="1">
              <a:buFont typeface="Arial" charset="0"/>
              <a:buNone/>
            </a:pPr>
            <a:r>
              <a:rPr lang="en-IE"/>
              <a:t>nutrition from the database. </a:t>
            </a:r>
          </a:p>
          <a:p>
            <a:r>
              <a:rPr lang="en-IE"/>
              <a:t>Java or C++ are third generation languages.</a:t>
            </a:r>
          </a:p>
          <a:p>
            <a:pPr lvl="2"/>
            <a:r>
              <a:rPr lang="en-IE"/>
              <a:t>They are more procedural</a:t>
            </a:r>
          </a:p>
          <a:p>
            <a:pPr lvl="2"/>
            <a:r>
              <a:rPr lang="en-IE"/>
              <a:t>They implement a step by step algorithm to solve a problem.</a:t>
            </a:r>
          </a:p>
          <a:p>
            <a:pPr lvl="2">
              <a:buFont typeface="Arial" charset="0"/>
              <a:buNone/>
            </a:pP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8229600" cy="633412"/>
          </a:xfrm>
        </p:spPr>
        <p:txBody>
          <a:bodyPr>
            <a:normAutofit/>
          </a:bodyPr>
          <a:lstStyle/>
          <a:p>
            <a:r>
              <a:rPr lang="en-IE">
                <a:solidFill>
                  <a:srgbClr val="7B9899"/>
                </a:solidFill>
              </a:rPr>
              <a:t>CASE</a:t>
            </a:r>
          </a:p>
        </p:txBody>
      </p:sp>
      <p:sp>
        <p:nvSpPr>
          <p:cNvPr id="28675" name="Content Placeholder 2"/>
          <p:cNvSpPr>
            <a:spLocks noGrp="1"/>
          </p:cNvSpPr>
          <p:nvPr>
            <p:ph sz="quarter" idx="1"/>
          </p:nvPr>
        </p:nvSpPr>
        <p:spPr>
          <a:xfrm>
            <a:off x="457200" y="908050"/>
            <a:ext cx="8229600" cy="5218113"/>
          </a:xfrm>
        </p:spPr>
        <p:txBody>
          <a:bodyPr/>
          <a:lstStyle/>
          <a:p>
            <a:r>
              <a:rPr lang="en-IE" sz="2800"/>
              <a:t>This is the same code using CASE:</a:t>
            </a:r>
          </a:p>
        </p:txBody>
      </p:sp>
      <p:sp>
        <p:nvSpPr>
          <p:cNvPr id="4" name="Rounded Rectangle 3"/>
          <p:cNvSpPr/>
          <p:nvPr/>
        </p:nvSpPr>
        <p:spPr>
          <a:xfrm>
            <a:off x="684213" y="1557338"/>
            <a:ext cx="8135937" cy="5111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a:defRPr/>
            </a:pPr>
            <a:r>
              <a:rPr lang="en-IE" sz="1300" dirty="0"/>
              <a:t>DECLARE</a:t>
            </a:r>
          </a:p>
          <a:p>
            <a:pPr lvl="2">
              <a:defRPr/>
            </a:pPr>
            <a:r>
              <a:rPr lang="en-IE" sz="1300" dirty="0"/>
              <a:t>  v_Major students.major%TYPE;</a:t>
            </a:r>
          </a:p>
          <a:p>
            <a:pPr lvl="2">
              <a:defRPr/>
            </a:pPr>
            <a:r>
              <a:rPr lang="en-IE" sz="1300" dirty="0"/>
              <a:t>  v_CourseName VARCHAR2(10);</a:t>
            </a:r>
          </a:p>
          <a:p>
            <a:pPr lvl="2">
              <a:defRPr/>
            </a:pPr>
            <a:r>
              <a:rPr lang="en-IE" sz="1300" dirty="0"/>
              <a:t>BEGIN  -- Retrieve the major for a given student</a:t>
            </a:r>
          </a:p>
          <a:p>
            <a:pPr lvl="2">
              <a:defRPr/>
            </a:pPr>
            <a:r>
              <a:rPr lang="en-IE" sz="1300" dirty="0"/>
              <a:t>  SELECT major</a:t>
            </a:r>
          </a:p>
          <a:p>
            <a:pPr lvl="2">
              <a:defRPr/>
            </a:pPr>
            <a:r>
              <a:rPr lang="en-IE" sz="1300" dirty="0"/>
              <a:t>    INTO v_Major</a:t>
            </a:r>
          </a:p>
          <a:p>
            <a:pPr lvl="2">
              <a:defRPr/>
            </a:pPr>
            <a:r>
              <a:rPr lang="en-IE" sz="1300" dirty="0"/>
              <a:t>    FROM students</a:t>
            </a:r>
          </a:p>
          <a:p>
            <a:pPr lvl="2">
              <a:defRPr/>
            </a:pPr>
            <a:r>
              <a:rPr lang="en-IE" sz="1300" dirty="0"/>
              <a:t>    WHERE ID = 10011;   -- Based on the major, choose a course</a:t>
            </a:r>
          </a:p>
          <a:p>
            <a:pPr lvl="2">
              <a:defRPr/>
            </a:pPr>
            <a:r>
              <a:rPr lang="en-IE" sz="1300" dirty="0"/>
              <a:t>  CASE v_Major</a:t>
            </a:r>
          </a:p>
          <a:p>
            <a:pPr lvl="2">
              <a:defRPr/>
            </a:pPr>
            <a:r>
              <a:rPr lang="en-IE" sz="1300" dirty="0"/>
              <a:t>    WHEN 'Computer Science' THEN</a:t>
            </a:r>
          </a:p>
          <a:p>
            <a:pPr lvl="2">
              <a:defRPr/>
            </a:pPr>
            <a:r>
              <a:rPr lang="en-IE" sz="1300" dirty="0"/>
              <a:t>      v_CourseName := 'CS  101';</a:t>
            </a:r>
          </a:p>
          <a:p>
            <a:pPr lvl="2">
              <a:defRPr/>
            </a:pPr>
            <a:r>
              <a:rPr lang="en-IE" sz="1300" dirty="0"/>
              <a:t>    WHEN 'Economics' THEN</a:t>
            </a:r>
          </a:p>
          <a:p>
            <a:pPr lvl="2">
              <a:defRPr/>
            </a:pPr>
            <a:r>
              <a:rPr lang="en-IE" sz="1300" dirty="0"/>
              <a:t>      v_CourseName :='ECN 203';</a:t>
            </a:r>
          </a:p>
          <a:p>
            <a:pPr lvl="2">
              <a:defRPr/>
            </a:pPr>
            <a:r>
              <a:rPr lang="en-IE" sz="1300" dirty="0"/>
              <a:t>    WHEN 'History' THEN</a:t>
            </a:r>
          </a:p>
          <a:p>
            <a:pPr lvl="2">
              <a:defRPr/>
            </a:pPr>
            <a:r>
              <a:rPr lang="en-IE" sz="1300" dirty="0"/>
              <a:t>      v_CourseName := 'HIS 101';</a:t>
            </a:r>
          </a:p>
          <a:p>
            <a:pPr lvl="2">
              <a:defRPr/>
            </a:pPr>
            <a:r>
              <a:rPr lang="en-IE" sz="1300" dirty="0"/>
              <a:t>    WHEN 'Music' THEN</a:t>
            </a:r>
          </a:p>
          <a:p>
            <a:pPr lvl="2">
              <a:defRPr/>
            </a:pPr>
            <a:r>
              <a:rPr lang="en-IE" sz="1300" dirty="0"/>
              <a:t>      v_CourseName := 'MUS 100';</a:t>
            </a:r>
          </a:p>
          <a:p>
            <a:pPr lvl="2">
              <a:defRPr/>
            </a:pPr>
            <a:r>
              <a:rPr lang="en-IE" sz="1300" dirty="0"/>
              <a:t>    WHEN 'Nutrition' THEN</a:t>
            </a:r>
          </a:p>
          <a:p>
            <a:pPr lvl="2">
              <a:defRPr/>
            </a:pPr>
            <a:r>
              <a:rPr lang="en-IE" sz="1300" dirty="0"/>
              <a:t>      v_CourseName := 'NUT 307';</a:t>
            </a:r>
          </a:p>
          <a:p>
            <a:pPr lvl="2">
              <a:defRPr/>
            </a:pPr>
            <a:r>
              <a:rPr lang="en-IE" sz="1300" dirty="0"/>
              <a:t>    ELSE</a:t>
            </a:r>
          </a:p>
          <a:p>
            <a:pPr lvl="2">
              <a:defRPr/>
            </a:pPr>
            <a:r>
              <a:rPr lang="en-IE" sz="1300" dirty="0"/>
              <a:t>      v_CourseName := 'Unknown';</a:t>
            </a:r>
          </a:p>
          <a:p>
            <a:pPr lvl="2">
              <a:defRPr/>
            </a:pPr>
            <a:r>
              <a:rPr lang="en-IE" sz="1300" dirty="0"/>
              <a:t>  END CASE;</a:t>
            </a:r>
          </a:p>
          <a:p>
            <a:pPr lvl="2">
              <a:defRPr/>
            </a:pPr>
            <a:r>
              <a:rPr lang="en-IE" sz="1300" dirty="0"/>
              <a:t>  DBMS_OUTPUT.PUT_LINE(</a:t>
            </a:r>
            <a:r>
              <a:rPr lang="en-IE" sz="1300" dirty="0" err="1"/>
              <a:t>v_CourseName</a:t>
            </a:r>
            <a:r>
              <a:rPr lang="en-IE" sz="1300" dirty="0"/>
              <a:t>);</a:t>
            </a:r>
          </a:p>
          <a:p>
            <a:pPr lvl="2">
              <a:defRPr/>
            </a:pPr>
            <a:r>
              <a:rPr lang="en-IE" sz="1300" dirty="0"/>
              <a:t>END;</a:t>
            </a:r>
          </a:p>
          <a:p>
            <a:pPr lvl="2">
              <a:defRPr/>
            </a:pPr>
            <a:r>
              <a:rPr lang="en-IE" sz="1400" dirty="0"/>
              <a:t>/</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E">
                <a:solidFill>
                  <a:srgbClr val="7B9899"/>
                </a:solidFill>
              </a:rPr>
              <a:t>Simple Loop Example</a:t>
            </a:r>
          </a:p>
        </p:txBody>
      </p:sp>
      <p:sp>
        <p:nvSpPr>
          <p:cNvPr id="31747" name="Content Placeholder 2"/>
          <p:cNvSpPr>
            <a:spLocks noGrp="1"/>
          </p:cNvSpPr>
          <p:nvPr>
            <p:ph sz="quarter" idx="1"/>
          </p:nvPr>
        </p:nvSpPr>
        <p:spPr>
          <a:xfrm>
            <a:off x="301625" y="1527175"/>
            <a:ext cx="8504238" cy="4572000"/>
          </a:xfrm>
        </p:spPr>
        <p:txBody>
          <a:bodyPr/>
          <a:lstStyle/>
          <a:p>
            <a:endParaRPr lang="en-IE"/>
          </a:p>
        </p:txBody>
      </p:sp>
      <p:sp>
        <p:nvSpPr>
          <p:cNvPr id="4" name="Rounded Rectangle 3"/>
          <p:cNvSpPr/>
          <p:nvPr/>
        </p:nvSpPr>
        <p:spPr>
          <a:xfrm>
            <a:off x="539750" y="1557338"/>
            <a:ext cx="8351838" cy="4824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a:defRPr/>
            </a:pPr>
            <a:r>
              <a:rPr lang="en-IE" dirty="0"/>
              <a:t>DECLARE</a:t>
            </a:r>
          </a:p>
          <a:p>
            <a:pPr lvl="2">
              <a:defRPr/>
            </a:pPr>
            <a:r>
              <a:rPr lang="en-IE" dirty="0"/>
              <a:t>  v_Counter BINARY_INTEGER := 1;</a:t>
            </a:r>
          </a:p>
          <a:p>
            <a:pPr lvl="2">
              <a:defRPr/>
            </a:pPr>
            <a:r>
              <a:rPr lang="en-IE" dirty="0"/>
              <a:t>BEGIN</a:t>
            </a:r>
          </a:p>
          <a:p>
            <a:pPr lvl="2">
              <a:defRPr/>
            </a:pPr>
            <a:r>
              <a:rPr lang="en-IE" dirty="0"/>
              <a:t>  LOOP</a:t>
            </a:r>
          </a:p>
          <a:p>
            <a:pPr lvl="2">
              <a:defRPr/>
            </a:pPr>
            <a:r>
              <a:rPr lang="en-IE" dirty="0"/>
              <a:t>    -- Insert a row into temp_table with the current value of the</a:t>
            </a:r>
          </a:p>
          <a:p>
            <a:pPr lvl="2">
              <a:defRPr/>
            </a:pPr>
            <a:r>
              <a:rPr lang="en-IE" dirty="0"/>
              <a:t>    -- loop counter.</a:t>
            </a:r>
          </a:p>
          <a:p>
            <a:pPr lvl="2">
              <a:defRPr/>
            </a:pPr>
            <a:r>
              <a:rPr lang="en-IE" dirty="0"/>
              <a:t>    INSERT INTO temp_table</a:t>
            </a:r>
          </a:p>
          <a:p>
            <a:pPr lvl="2">
              <a:defRPr/>
            </a:pPr>
            <a:r>
              <a:rPr lang="en-IE" dirty="0"/>
              <a:t>      VALUES (v_Counter, 'Loop index');</a:t>
            </a:r>
          </a:p>
          <a:p>
            <a:pPr lvl="2">
              <a:defRPr/>
            </a:pPr>
            <a:r>
              <a:rPr lang="en-IE" dirty="0"/>
              <a:t>    v_Counter := v_Counter + 1;</a:t>
            </a:r>
          </a:p>
          <a:p>
            <a:pPr lvl="2">
              <a:defRPr/>
            </a:pPr>
            <a:r>
              <a:rPr lang="en-IE" dirty="0"/>
              <a:t>    -- Exit condition - when the loop counter &gt; 50 we will </a:t>
            </a:r>
          </a:p>
          <a:p>
            <a:pPr lvl="2">
              <a:defRPr/>
            </a:pPr>
            <a:r>
              <a:rPr lang="en-IE" dirty="0"/>
              <a:t>    -- break out of the loop.</a:t>
            </a:r>
          </a:p>
          <a:p>
            <a:pPr lvl="2">
              <a:defRPr/>
            </a:pPr>
            <a:r>
              <a:rPr lang="en-IE" dirty="0"/>
              <a:t>    IF v_Counter &gt; 50 THEN</a:t>
            </a:r>
          </a:p>
          <a:p>
            <a:pPr lvl="2">
              <a:defRPr/>
            </a:pPr>
            <a:r>
              <a:rPr lang="en-IE" dirty="0"/>
              <a:t>      EXIT;</a:t>
            </a:r>
          </a:p>
          <a:p>
            <a:pPr lvl="2">
              <a:defRPr/>
            </a:pPr>
            <a:r>
              <a:rPr lang="en-IE" dirty="0"/>
              <a:t>    END IF;</a:t>
            </a:r>
          </a:p>
          <a:p>
            <a:pPr lvl="2">
              <a:defRPr/>
            </a:pPr>
            <a:r>
              <a:rPr lang="en-IE" dirty="0"/>
              <a:t>  END LOOP;</a:t>
            </a:r>
          </a:p>
          <a:p>
            <a:pPr lvl="2">
              <a:defRPr/>
            </a:pPr>
            <a:r>
              <a:rPr lang="en-IE" dirty="0"/>
              <a:t>END;</a:t>
            </a:r>
          </a:p>
          <a:p>
            <a:pPr lvl="2">
              <a:defRPr/>
            </a:pPr>
            <a:r>
              <a:rPr lang="en-IE" dirty="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IE">
                <a:solidFill>
                  <a:srgbClr val="7B9899"/>
                </a:solidFill>
              </a:rPr>
              <a:t>While Loops Example</a:t>
            </a:r>
            <a:endParaRPr lang="en-US">
              <a:solidFill>
                <a:srgbClr val="7B9899"/>
              </a:solidFill>
            </a:endParaRPr>
          </a:p>
        </p:txBody>
      </p:sp>
      <p:sp>
        <p:nvSpPr>
          <p:cNvPr id="33795" name="Content Placeholder 2"/>
          <p:cNvSpPr>
            <a:spLocks noGrp="1"/>
          </p:cNvSpPr>
          <p:nvPr>
            <p:ph sz="quarter" idx="1"/>
          </p:nvPr>
        </p:nvSpPr>
        <p:spPr>
          <a:xfrm>
            <a:off x="301625" y="1527175"/>
            <a:ext cx="8504238" cy="4572000"/>
          </a:xfrm>
        </p:spPr>
        <p:txBody>
          <a:bodyPr/>
          <a:lstStyle/>
          <a:p>
            <a:endParaRPr lang="en-US"/>
          </a:p>
        </p:txBody>
      </p:sp>
      <p:sp>
        <p:nvSpPr>
          <p:cNvPr id="4" name="Rounded Rectangle 3"/>
          <p:cNvSpPr/>
          <p:nvPr/>
        </p:nvSpPr>
        <p:spPr>
          <a:xfrm>
            <a:off x="468313" y="1628775"/>
            <a:ext cx="8424862" cy="4895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a:defRPr/>
            </a:pPr>
            <a:r>
              <a:rPr lang="en-IE" sz="2400" dirty="0"/>
              <a:t>DECLARE</a:t>
            </a:r>
          </a:p>
          <a:p>
            <a:pPr lvl="2">
              <a:defRPr/>
            </a:pPr>
            <a:r>
              <a:rPr lang="en-IE" sz="2400" dirty="0"/>
              <a:t>  v_Counter BINARY_INTEGER := 1;</a:t>
            </a:r>
          </a:p>
          <a:p>
            <a:pPr lvl="2">
              <a:defRPr/>
            </a:pPr>
            <a:r>
              <a:rPr lang="en-IE" sz="2400" dirty="0"/>
              <a:t>BEGIN</a:t>
            </a:r>
          </a:p>
          <a:p>
            <a:pPr lvl="2">
              <a:defRPr/>
            </a:pPr>
            <a:r>
              <a:rPr lang="en-IE" sz="2400" dirty="0"/>
              <a:t>  -- Test the loop counter before each loop iteration to</a:t>
            </a:r>
          </a:p>
          <a:p>
            <a:pPr lvl="2">
              <a:defRPr/>
            </a:pPr>
            <a:r>
              <a:rPr lang="en-IE" sz="2400" dirty="0"/>
              <a:t>  -- insure that it is still less than 50.</a:t>
            </a:r>
          </a:p>
          <a:p>
            <a:pPr lvl="2">
              <a:defRPr/>
            </a:pPr>
            <a:r>
              <a:rPr lang="en-IE" sz="2400" dirty="0"/>
              <a:t>  WHILE v_Counter &lt;= 50 LOOP</a:t>
            </a:r>
          </a:p>
          <a:p>
            <a:pPr lvl="2">
              <a:defRPr/>
            </a:pPr>
            <a:r>
              <a:rPr lang="en-IE" sz="2400" dirty="0"/>
              <a:t>    INSERT INTO temp_table</a:t>
            </a:r>
          </a:p>
          <a:p>
            <a:pPr lvl="2">
              <a:defRPr/>
            </a:pPr>
            <a:r>
              <a:rPr lang="en-IE" sz="2400" dirty="0"/>
              <a:t>      VALUES (v_Counter, 'Loop index');</a:t>
            </a:r>
          </a:p>
          <a:p>
            <a:pPr lvl="2">
              <a:defRPr/>
            </a:pPr>
            <a:r>
              <a:rPr lang="en-IE" sz="2400" dirty="0"/>
              <a:t>    v_Counter := v_Counter + 1;</a:t>
            </a:r>
          </a:p>
          <a:p>
            <a:pPr lvl="2">
              <a:defRPr/>
            </a:pPr>
            <a:r>
              <a:rPr lang="en-IE" sz="2400" dirty="0"/>
              <a:t>  END LOOP;</a:t>
            </a:r>
          </a:p>
          <a:p>
            <a:pPr lvl="2">
              <a:defRPr/>
            </a:pPr>
            <a:r>
              <a:rPr lang="en-IE" sz="2400" dirty="0"/>
              <a:t>END;</a:t>
            </a:r>
          </a:p>
          <a:p>
            <a:pPr lvl="2">
              <a:defRPr/>
            </a:pPr>
            <a:r>
              <a:rPr lang="en-IE" sz="2400" dirty="0"/>
              <a:t>/</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IE">
                <a:solidFill>
                  <a:srgbClr val="7B9899"/>
                </a:solidFill>
              </a:rPr>
              <a:t>PL/SQL Records Example</a:t>
            </a:r>
            <a:endParaRPr lang="en-US">
              <a:solidFill>
                <a:srgbClr val="7B9899"/>
              </a:solidFill>
            </a:endParaRPr>
          </a:p>
        </p:txBody>
      </p:sp>
      <p:sp>
        <p:nvSpPr>
          <p:cNvPr id="36867" name="Content Placeholder 2"/>
          <p:cNvSpPr>
            <a:spLocks noGrp="1"/>
          </p:cNvSpPr>
          <p:nvPr>
            <p:ph sz="quarter" idx="1"/>
          </p:nvPr>
        </p:nvSpPr>
        <p:spPr>
          <a:xfrm>
            <a:off x="301625" y="1527175"/>
            <a:ext cx="8504238" cy="4572000"/>
          </a:xfrm>
        </p:spPr>
        <p:txBody>
          <a:bodyPr/>
          <a:lstStyle/>
          <a:p>
            <a:endParaRPr lang="en-US"/>
          </a:p>
        </p:txBody>
      </p:sp>
      <p:sp>
        <p:nvSpPr>
          <p:cNvPr id="4" name="Rounded Rectangle 3"/>
          <p:cNvSpPr/>
          <p:nvPr/>
        </p:nvSpPr>
        <p:spPr>
          <a:xfrm>
            <a:off x="395288" y="1268413"/>
            <a:ext cx="8280400" cy="5256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a:defRPr/>
            </a:pPr>
            <a:r>
              <a:rPr lang="en-IE" sz="1600" dirty="0"/>
              <a:t>DECLARE</a:t>
            </a:r>
          </a:p>
          <a:p>
            <a:pPr lvl="2">
              <a:defRPr/>
            </a:pPr>
            <a:r>
              <a:rPr lang="en-IE" sz="1600" dirty="0"/>
              <a:t>  -- Define a record to match some fields in the students table.</a:t>
            </a:r>
          </a:p>
          <a:p>
            <a:pPr lvl="2">
              <a:defRPr/>
            </a:pPr>
            <a:r>
              <a:rPr lang="en-IE" sz="1600" dirty="0"/>
              <a:t>  -- Note the use of %TYPE for the fields.</a:t>
            </a:r>
          </a:p>
          <a:p>
            <a:pPr lvl="2">
              <a:defRPr/>
            </a:pPr>
            <a:r>
              <a:rPr lang="en-IE" sz="1600" dirty="0"/>
              <a:t>  TYPE t_StudentRecord IS RECORD (</a:t>
            </a:r>
          </a:p>
          <a:p>
            <a:pPr lvl="2">
              <a:defRPr/>
            </a:pPr>
            <a:r>
              <a:rPr lang="en-IE" sz="1600" dirty="0"/>
              <a:t>    FirstName  students.first_name%TYPE,</a:t>
            </a:r>
          </a:p>
          <a:p>
            <a:pPr lvl="2">
              <a:defRPr/>
            </a:pPr>
            <a:r>
              <a:rPr lang="en-IE" sz="1600" dirty="0"/>
              <a:t>    LastName   students.last_name%TYPE,</a:t>
            </a:r>
          </a:p>
          <a:p>
            <a:pPr lvl="2">
              <a:defRPr/>
            </a:pPr>
            <a:r>
              <a:rPr lang="en-IE" sz="1600" dirty="0"/>
              <a:t>    Major      students.major%TYPE);</a:t>
            </a:r>
          </a:p>
          <a:p>
            <a:pPr lvl="2">
              <a:defRPr/>
            </a:pPr>
            <a:endParaRPr lang="en-IE" sz="1600" dirty="0"/>
          </a:p>
          <a:p>
            <a:pPr lvl="2">
              <a:defRPr/>
            </a:pPr>
            <a:r>
              <a:rPr lang="en-IE" sz="1600" dirty="0"/>
              <a:t>  -- Declare a variable to receive the data.</a:t>
            </a:r>
          </a:p>
          <a:p>
            <a:pPr lvl="2">
              <a:defRPr/>
            </a:pPr>
            <a:r>
              <a:rPr lang="en-IE" sz="1600" dirty="0"/>
              <a:t>  v_Student  t_StudentRecord;</a:t>
            </a:r>
          </a:p>
          <a:p>
            <a:pPr lvl="2">
              <a:defRPr/>
            </a:pPr>
            <a:r>
              <a:rPr lang="en-IE" sz="1600" dirty="0"/>
              <a:t>BEGIN</a:t>
            </a:r>
          </a:p>
          <a:p>
            <a:pPr lvl="2">
              <a:defRPr/>
            </a:pPr>
            <a:r>
              <a:rPr lang="en-IE" sz="1600" dirty="0"/>
              <a:t>  -- Retrieve information about student with ID 10,000.</a:t>
            </a:r>
          </a:p>
          <a:p>
            <a:pPr lvl="2">
              <a:defRPr/>
            </a:pPr>
            <a:r>
              <a:rPr lang="en-IE" sz="1600" dirty="0"/>
              <a:t>  -- Note how the query is returning columns which match the</a:t>
            </a:r>
          </a:p>
          <a:p>
            <a:pPr lvl="2">
              <a:defRPr/>
            </a:pPr>
            <a:r>
              <a:rPr lang="en-IE" sz="1600" dirty="0"/>
              <a:t>  -- fields in v_Student.</a:t>
            </a:r>
          </a:p>
          <a:p>
            <a:pPr lvl="2">
              <a:defRPr/>
            </a:pPr>
            <a:r>
              <a:rPr lang="en-IE" sz="1600" dirty="0"/>
              <a:t>  SELECT </a:t>
            </a:r>
            <a:r>
              <a:rPr lang="en-IE" sz="1600" dirty="0" err="1"/>
              <a:t>first_name</a:t>
            </a:r>
            <a:r>
              <a:rPr lang="en-IE" sz="1600" dirty="0"/>
              <a:t>, last_name, major</a:t>
            </a:r>
          </a:p>
          <a:p>
            <a:pPr lvl="2">
              <a:defRPr/>
            </a:pPr>
            <a:r>
              <a:rPr lang="en-IE" sz="1600" dirty="0"/>
              <a:t>    INTO v_Student</a:t>
            </a:r>
          </a:p>
          <a:p>
            <a:pPr lvl="2">
              <a:defRPr/>
            </a:pPr>
            <a:r>
              <a:rPr lang="en-IE" sz="1600" dirty="0"/>
              <a:t>    FROM students</a:t>
            </a:r>
          </a:p>
          <a:p>
            <a:pPr lvl="2">
              <a:defRPr/>
            </a:pPr>
            <a:r>
              <a:rPr lang="en-IE" sz="1600" dirty="0"/>
              <a:t>    WHERE ID = 10000;</a:t>
            </a:r>
          </a:p>
          <a:p>
            <a:pPr lvl="2">
              <a:defRPr/>
            </a:pPr>
            <a:r>
              <a:rPr lang="en-IE" sz="1600" dirty="0"/>
              <a:t>END;</a:t>
            </a:r>
          </a:p>
          <a:p>
            <a:pPr lvl="2">
              <a:defRPr/>
            </a:pPr>
            <a:r>
              <a:rPr lang="en-IE" sz="1600" dirty="0"/>
              <a:t>/</a:t>
            </a:r>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E" altLang="en-US">
                <a:solidFill>
                  <a:srgbClr val="7B9899"/>
                </a:solidFill>
              </a:rPr>
              <a:t>What is a Cursor?</a:t>
            </a:r>
            <a:endParaRPr lang="en-US" altLang="en-US">
              <a:solidFill>
                <a:srgbClr val="7B9899"/>
              </a:solidFill>
            </a:endParaRPr>
          </a:p>
        </p:txBody>
      </p:sp>
      <p:sp>
        <p:nvSpPr>
          <p:cNvPr id="14339" name="Content Placeholder 2"/>
          <p:cNvSpPr>
            <a:spLocks noGrp="1"/>
          </p:cNvSpPr>
          <p:nvPr>
            <p:ph sz="quarter" idx="1"/>
          </p:nvPr>
        </p:nvSpPr>
        <p:spPr>
          <a:xfrm>
            <a:off x="301625" y="1527175"/>
            <a:ext cx="8504238" cy="4572000"/>
          </a:xfrm>
        </p:spPr>
        <p:txBody>
          <a:bodyPr>
            <a:normAutofit/>
          </a:bodyPr>
          <a:lstStyle/>
          <a:p>
            <a:pPr>
              <a:buFont typeface="Arial" charset="0"/>
              <a:buChar char="•"/>
            </a:pPr>
            <a:r>
              <a:rPr lang="en-IE" altLang="en-US" dirty="0"/>
              <a:t>A Cursor is a pointer or handle to the context area.</a:t>
            </a:r>
          </a:p>
          <a:p>
            <a:pPr>
              <a:buFont typeface="Arial" charset="0"/>
              <a:buChar char="•"/>
            </a:pPr>
            <a:r>
              <a:rPr lang="en-IE" altLang="en-US" dirty="0"/>
              <a:t>When processing an SQL statement Oracle allocates an area of memory called the context area. </a:t>
            </a:r>
          </a:p>
          <a:p>
            <a:pPr>
              <a:buFont typeface="Arial" charset="0"/>
              <a:buChar char="•"/>
            </a:pPr>
            <a:r>
              <a:rPr lang="en-IE" altLang="en-US" dirty="0"/>
              <a:t>This context area contains information necessary to complete the processing, including the number of rows processed by the statement, a pointer to the parsed representation of the statement and in the case of a query, the active set – which is the set of rows returned by the query. </a:t>
            </a:r>
            <a:endParaRPr lang="en-US" altLang="en-US" dirty="0"/>
          </a:p>
          <a:p>
            <a:pPr>
              <a:buFont typeface="Arial" charset="0"/>
              <a:buChar char="•"/>
            </a:pPr>
            <a:endParaRPr lang="en-IE" altLang="en-US" dirty="0"/>
          </a:p>
        </p:txBody>
      </p:sp>
    </p:spTree>
    <p:extLst>
      <p:ext uri="{BB962C8B-B14F-4D97-AF65-F5344CB8AC3E}">
        <p14:creationId xmlns:p14="http://schemas.microsoft.com/office/powerpoint/2010/main" val="2859359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E" altLang="en-US">
                <a:solidFill>
                  <a:srgbClr val="7B9899"/>
                </a:solidFill>
              </a:rPr>
              <a:t>What is a Cursor?</a:t>
            </a:r>
            <a:endParaRPr lang="en-US" altLang="en-US">
              <a:solidFill>
                <a:srgbClr val="7B9899"/>
              </a:solidFill>
            </a:endParaRPr>
          </a:p>
        </p:txBody>
      </p:sp>
      <p:sp>
        <p:nvSpPr>
          <p:cNvPr id="14339" name="Content Placeholder 2"/>
          <p:cNvSpPr>
            <a:spLocks noGrp="1"/>
          </p:cNvSpPr>
          <p:nvPr>
            <p:ph sz="quarter" idx="1"/>
          </p:nvPr>
        </p:nvSpPr>
        <p:spPr>
          <a:xfrm>
            <a:off x="301625" y="1527175"/>
            <a:ext cx="8504238" cy="4572000"/>
          </a:xfrm>
        </p:spPr>
        <p:txBody>
          <a:bodyPr>
            <a:normAutofit fontScale="92500" lnSpcReduction="10000"/>
          </a:bodyPr>
          <a:lstStyle/>
          <a:p>
            <a:pPr>
              <a:buFont typeface="Arial" charset="0"/>
              <a:buChar char="•"/>
            </a:pPr>
            <a:r>
              <a:rPr lang="en-IE" altLang="en-US" dirty="0"/>
              <a:t>Through the Cursor the PL/SQL program can control the context area, and what happens to it as the statement is processed.</a:t>
            </a:r>
          </a:p>
          <a:p>
            <a:pPr>
              <a:buFont typeface="Arial" charset="0"/>
              <a:buChar char="•"/>
            </a:pPr>
            <a:r>
              <a:rPr lang="en-IE" altLang="en-US" dirty="0"/>
              <a:t>There are four steps needed for explicit Cursor processing:</a:t>
            </a:r>
          </a:p>
          <a:p>
            <a:pPr marL="1280160" lvl="1" indent="-457200">
              <a:buFont typeface="Georgia" pitchFamily="18" charset="0"/>
              <a:buAutoNum type="arabicPeriod"/>
            </a:pPr>
            <a:r>
              <a:rPr lang="en-IE" altLang="en-US" sz="3500" dirty="0"/>
              <a:t>Declare the cursor.</a:t>
            </a:r>
            <a:endParaRPr lang="en-US" altLang="en-US" sz="3500" dirty="0"/>
          </a:p>
          <a:p>
            <a:pPr marL="1280160" lvl="1" indent="-457200">
              <a:buFont typeface="Georgia" pitchFamily="18" charset="0"/>
              <a:buAutoNum type="arabicPeriod"/>
            </a:pPr>
            <a:r>
              <a:rPr lang="en-IE" altLang="en-US" sz="3500" dirty="0"/>
              <a:t>Open the cursor for a query.</a:t>
            </a:r>
          </a:p>
          <a:p>
            <a:pPr marL="1280160" lvl="1" indent="-457200">
              <a:buFont typeface="Georgia" pitchFamily="18" charset="0"/>
              <a:buAutoNum type="arabicPeriod"/>
            </a:pPr>
            <a:r>
              <a:rPr lang="en-IE" altLang="en-US" sz="3500" dirty="0"/>
              <a:t>Fetch the results into PL/SQL variables.</a:t>
            </a:r>
          </a:p>
          <a:p>
            <a:pPr marL="1280160" lvl="1" indent="-457200">
              <a:buFont typeface="Georgia" pitchFamily="18" charset="0"/>
              <a:buAutoNum type="arabicPeriod"/>
            </a:pPr>
            <a:r>
              <a:rPr lang="en-IE" altLang="en-US" sz="3500" dirty="0"/>
              <a:t>Close the cursor.</a:t>
            </a:r>
          </a:p>
        </p:txBody>
      </p:sp>
    </p:spTree>
    <p:extLst>
      <p:ext uri="{BB962C8B-B14F-4D97-AF65-F5344CB8AC3E}">
        <p14:creationId xmlns:p14="http://schemas.microsoft.com/office/powerpoint/2010/main" val="778759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E" altLang="en-US">
                <a:solidFill>
                  <a:srgbClr val="7B9899"/>
                </a:solidFill>
              </a:rPr>
              <a:t>Declaring a Cursor</a:t>
            </a:r>
            <a:endParaRPr lang="en-US" altLang="en-US">
              <a:solidFill>
                <a:srgbClr val="7B9899"/>
              </a:solidFill>
            </a:endParaRPr>
          </a:p>
        </p:txBody>
      </p:sp>
      <p:sp>
        <p:nvSpPr>
          <p:cNvPr id="3" name="Content Placeholder 2"/>
          <p:cNvSpPr>
            <a:spLocks noGrp="1"/>
          </p:cNvSpPr>
          <p:nvPr>
            <p:ph sz="quarter" idx="1"/>
          </p:nvPr>
        </p:nvSpPr>
        <p:spPr>
          <a:xfrm>
            <a:off x="301625" y="1527175"/>
            <a:ext cx="8504238" cy="4572000"/>
          </a:xfrm>
        </p:spPr>
        <p:txBody>
          <a:bodyPr rtlCol="0">
            <a:normAutofit fontScale="92500" lnSpcReduction="10000"/>
          </a:bodyPr>
          <a:lstStyle/>
          <a:p>
            <a:pPr marL="274320" indent="-274320" fontAlgn="auto">
              <a:spcAft>
                <a:spcPts val="0"/>
              </a:spcAft>
              <a:buFont typeface="Arial" pitchFamily="34" charset="0"/>
              <a:buChar char="•"/>
              <a:defRPr/>
            </a:pPr>
            <a:r>
              <a:rPr lang="en-IE" dirty="0"/>
              <a:t>This step involves naming the cursor and associating it with a SELECT statement.</a:t>
            </a:r>
          </a:p>
          <a:p>
            <a:pPr marL="274320" indent="-274320" fontAlgn="auto">
              <a:spcAft>
                <a:spcPts val="0"/>
              </a:spcAft>
              <a:buFont typeface="Arial" pitchFamily="34" charset="0"/>
              <a:buChar char="•"/>
              <a:defRPr/>
            </a:pPr>
            <a:r>
              <a:rPr lang="en-IE" dirty="0"/>
              <a:t>The syntax is:</a:t>
            </a:r>
          </a:p>
          <a:p>
            <a:pPr marL="1097280" lvl="3" fontAlgn="auto">
              <a:spcAft>
                <a:spcPts val="0"/>
              </a:spcAft>
              <a:buClr>
                <a:schemeClr val="accent4"/>
              </a:buClr>
              <a:buFont typeface="Arial" pitchFamily="34" charset="0"/>
              <a:buChar char="–"/>
              <a:defRPr/>
            </a:pPr>
            <a:r>
              <a:rPr lang="en-IE" dirty="0"/>
              <a:t>CURSOR </a:t>
            </a:r>
            <a:r>
              <a:rPr lang="en-IE" i="1" dirty="0"/>
              <a:t>cursor_name</a:t>
            </a:r>
            <a:r>
              <a:rPr lang="en-IE" dirty="0"/>
              <a:t> IS </a:t>
            </a:r>
            <a:r>
              <a:rPr lang="en-IE" i="1" dirty="0"/>
              <a:t>select_statement</a:t>
            </a:r>
            <a:endParaRPr lang="en-US" i="1" dirty="0"/>
          </a:p>
          <a:p>
            <a:pPr marL="274320" indent="-274320" fontAlgn="auto">
              <a:spcAft>
                <a:spcPts val="0"/>
              </a:spcAft>
              <a:buFont typeface="Arial" pitchFamily="34" charset="0"/>
              <a:buChar char="•"/>
              <a:defRPr/>
            </a:pPr>
            <a:r>
              <a:rPr lang="en-IE" i="1" dirty="0"/>
              <a:t>cursor-name – </a:t>
            </a:r>
            <a:r>
              <a:rPr lang="en-IE" dirty="0"/>
              <a:t>is the name of the cursor</a:t>
            </a:r>
          </a:p>
          <a:p>
            <a:pPr marL="274320" indent="-274320" fontAlgn="auto">
              <a:spcAft>
                <a:spcPts val="0"/>
              </a:spcAft>
              <a:buFont typeface="Arial" pitchFamily="34" charset="0"/>
              <a:buChar char="•"/>
              <a:defRPr/>
            </a:pPr>
            <a:r>
              <a:rPr lang="en-IE" i="1" dirty="0"/>
              <a:t>select_statement – </a:t>
            </a:r>
            <a:r>
              <a:rPr lang="en-IE" dirty="0"/>
              <a:t>is the query to be processed by this cursor.</a:t>
            </a:r>
          </a:p>
          <a:p>
            <a:pPr marL="274320" indent="-274320" fontAlgn="auto">
              <a:spcAft>
                <a:spcPts val="0"/>
              </a:spcAft>
              <a:buFont typeface="Arial" pitchFamily="34" charset="0"/>
              <a:buChar char="•"/>
              <a:defRPr/>
            </a:pPr>
            <a:r>
              <a:rPr lang="en-IE" dirty="0"/>
              <a:t>A cursor name is a PL/SQL identifier and must be declared before being referenced (Recall: rules for naming identifiers).</a:t>
            </a:r>
          </a:p>
          <a:p>
            <a:pPr marL="274320" indent="-274320" fontAlgn="auto">
              <a:spcAft>
                <a:spcPts val="0"/>
              </a:spcAft>
              <a:buFont typeface="Arial" pitchFamily="34" charset="0"/>
              <a:buChar char="•"/>
              <a:defRPr/>
            </a:pPr>
            <a:r>
              <a:rPr lang="en-IE" dirty="0"/>
              <a:t>A Cursor declaration can reference PL/SQL variables as well.</a:t>
            </a:r>
          </a:p>
        </p:txBody>
      </p:sp>
    </p:spTree>
    <p:extLst>
      <p:ext uri="{BB962C8B-B14F-4D97-AF65-F5344CB8AC3E}">
        <p14:creationId xmlns:p14="http://schemas.microsoft.com/office/powerpoint/2010/main" val="2426069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IE" altLang="en-US" dirty="0">
                <a:solidFill>
                  <a:srgbClr val="7B9899"/>
                </a:solidFill>
              </a:rPr>
              <a:t>Declaration of Cursor Example</a:t>
            </a:r>
            <a:endParaRPr lang="en-US" altLang="en-US" dirty="0">
              <a:solidFill>
                <a:srgbClr val="7B9899"/>
              </a:solidFill>
            </a:endParaRPr>
          </a:p>
        </p:txBody>
      </p:sp>
      <p:sp>
        <p:nvSpPr>
          <p:cNvPr id="16387" name="Content Placeholder 2"/>
          <p:cNvSpPr>
            <a:spLocks noGrp="1"/>
          </p:cNvSpPr>
          <p:nvPr>
            <p:ph sz="quarter" idx="1"/>
          </p:nvPr>
        </p:nvSpPr>
        <p:spPr>
          <a:xfrm>
            <a:off x="301625" y="1527175"/>
            <a:ext cx="8504238" cy="4572000"/>
          </a:xfrm>
        </p:spPr>
        <p:txBody>
          <a:bodyPr/>
          <a:lstStyle/>
          <a:p>
            <a:endParaRPr lang="en-US" altLang="en-US"/>
          </a:p>
        </p:txBody>
      </p:sp>
      <p:sp>
        <p:nvSpPr>
          <p:cNvPr id="4" name="Rounded Rectangle 3"/>
          <p:cNvSpPr/>
          <p:nvPr/>
        </p:nvSpPr>
        <p:spPr>
          <a:xfrm>
            <a:off x="251520" y="1628775"/>
            <a:ext cx="8569325" cy="47529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IE" dirty="0"/>
              <a:t>DECLARE</a:t>
            </a:r>
          </a:p>
          <a:p>
            <a:pPr fontAlgn="auto">
              <a:spcBef>
                <a:spcPts val="0"/>
              </a:spcBef>
              <a:spcAft>
                <a:spcPts val="0"/>
              </a:spcAft>
              <a:defRPr/>
            </a:pPr>
            <a:r>
              <a:rPr lang="en-IE" dirty="0"/>
              <a:t>v_department	</a:t>
            </a:r>
            <a:r>
              <a:rPr lang="en-IE" dirty="0" err="1"/>
              <a:t>classes.department%TYPE</a:t>
            </a:r>
            <a:r>
              <a:rPr lang="en-IE" dirty="0"/>
              <a:t>;</a:t>
            </a:r>
          </a:p>
          <a:p>
            <a:pPr fontAlgn="auto">
              <a:spcBef>
                <a:spcPts val="0"/>
              </a:spcBef>
              <a:spcAft>
                <a:spcPts val="0"/>
              </a:spcAft>
              <a:defRPr/>
            </a:pPr>
            <a:r>
              <a:rPr lang="en-IE" dirty="0"/>
              <a:t>v_course	</a:t>
            </a:r>
            <a:r>
              <a:rPr lang="en-IE" dirty="0" err="1"/>
              <a:t>classes.course%TYPE</a:t>
            </a:r>
            <a:r>
              <a:rPr lang="en-IE" dirty="0"/>
              <a:t>;</a:t>
            </a:r>
          </a:p>
          <a:p>
            <a:pPr fontAlgn="auto">
              <a:spcBef>
                <a:spcPts val="0"/>
              </a:spcBef>
              <a:spcAft>
                <a:spcPts val="0"/>
              </a:spcAft>
              <a:defRPr/>
            </a:pPr>
            <a:endParaRPr lang="en-IE" dirty="0"/>
          </a:p>
          <a:p>
            <a:pPr fontAlgn="auto">
              <a:spcBef>
                <a:spcPts val="0"/>
              </a:spcBef>
              <a:spcAft>
                <a:spcPts val="0"/>
              </a:spcAft>
              <a:defRPr/>
            </a:pPr>
            <a:r>
              <a:rPr lang="en-IE" dirty="0"/>
              <a:t>CURSOR c_classes IS </a:t>
            </a:r>
          </a:p>
          <a:p>
            <a:pPr fontAlgn="auto">
              <a:spcBef>
                <a:spcPts val="0"/>
              </a:spcBef>
              <a:spcAft>
                <a:spcPts val="0"/>
              </a:spcAft>
              <a:defRPr/>
            </a:pPr>
            <a:r>
              <a:rPr lang="en-IE" dirty="0"/>
              <a:t>	SELECT  * from classes</a:t>
            </a:r>
          </a:p>
          <a:p>
            <a:pPr fontAlgn="auto">
              <a:spcBef>
                <a:spcPts val="0"/>
              </a:spcBef>
              <a:spcAft>
                <a:spcPts val="0"/>
              </a:spcAft>
              <a:defRPr/>
            </a:pPr>
            <a:r>
              <a:rPr lang="en-IE" dirty="0"/>
              <a:t>	WHERE department = v_department </a:t>
            </a:r>
          </a:p>
          <a:p>
            <a:pPr fontAlgn="auto">
              <a:spcBef>
                <a:spcPts val="0"/>
              </a:spcBef>
              <a:spcAft>
                <a:spcPts val="0"/>
              </a:spcAft>
              <a:defRPr/>
            </a:pPr>
            <a:r>
              <a:rPr lang="en-IE" dirty="0"/>
              <a:t>	AND Course  = v_course;</a:t>
            </a:r>
          </a:p>
        </p:txBody>
      </p:sp>
    </p:spTree>
    <p:extLst>
      <p:ext uri="{BB962C8B-B14F-4D97-AF65-F5344CB8AC3E}">
        <p14:creationId xmlns:p14="http://schemas.microsoft.com/office/powerpoint/2010/main" val="612936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solidFill>
                  <a:srgbClr val="7B9899"/>
                </a:solidFill>
              </a:rPr>
              <a:t>Declaration of Cursor Example</a:t>
            </a:r>
            <a:endParaRPr lang="en-IE" dirty="0"/>
          </a:p>
        </p:txBody>
      </p:sp>
      <p:pic>
        <p:nvPicPr>
          <p:cNvPr id="1026" name="Picture 2"/>
          <p:cNvPicPr>
            <a:picLocks noGrp="1" noChangeAspect="1" noChangeArrowheads="1"/>
          </p:cNvPicPr>
          <p:nvPr>
            <p:ph sz="quarter" idx="1"/>
          </p:nvPr>
        </p:nvPicPr>
        <p:blipFill rotWithShape="1">
          <a:blip r:embed="rId3">
            <a:extLst>
              <a:ext uri="{28A0092B-C50C-407E-A947-70E740481C1C}">
                <a14:useLocalDpi xmlns:a14="http://schemas.microsoft.com/office/drawing/2010/main" val="0"/>
              </a:ext>
            </a:extLst>
          </a:blip>
          <a:srcRect t="10423" r="57789" b="70554"/>
          <a:stretch/>
        </p:blipFill>
        <p:spPr bwMode="auto">
          <a:xfrm>
            <a:off x="323528" y="1484784"/>
            <a:ext cx="7128792" cy="4409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4830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E" altLang="en-US">
                <a:solidFill>
                  <a:srgbClr val="7B9899"/>
                </a:solidFill>
              </a:rPr>
              <a:t>Opening a Cursor</a:t>
            </a:r>
            <a:endParaRPr lang="en-US" altLang="en-US">
              <a:solidFill>
                <a:srgbClr val="7B9899"/>
              </a:solidFill>
            </a:endParaRPr>
          </a:p>
        </p:txBody>
      </p:sp>
      <p:sp>
        <p:nvSpPr>
          <p:cNvPr id="17411" name="Content Placeholder 2"/>
          <p:cNvSpPr>
            <a:spLocks noGrp="1"/>
          </p:cNvSpPr>
          <p:nvPr>
            <p:ph sz="quarter" idx="1"/>
          </p:nvPr>
        </p:nvSpPr>
        <p:spPr>
          <a:xfrm>
            <a:off x="301625" y="1527175"/>
            <a:ext cx="8504238" cy="4572000"/>
          </a:xfrm>
        </p:spPr>
        <p:txBody>
          <a:bodyPr/>
          <a:lstStyle/>
          <a:p>
            <a:pPr>
              <a:buFont typeface="Arial" charset="0"/>
              <a:buChar char="•"/>
            </a:pPr>
            <a:r>
              <a:rPr lang="en-IE" altLang="en-US" dirty="0"/>
              <a:t>The syntax for opening a cursor is:</a:t>
            </a:r>
          </a:p>
          <a:p>
            <a:pPr lvl="2">
              <a:buFont typeface="Arial" charset="0"/>
              <a:buChar char="•"/>
            </a:pPr>
            <a:r>
              <a:rPr lang="en-IE" altLang="en-US" dirty="0"/>
              <a:t>OPEN </a:t>
            </a:r>
            <a:r>
              <a:rPr lang="en-IE" altLang="en-US" dirty="0" err="1"/>
              <a:t>cursor_name</a:t>
            </a:r>
            <a:r>
              <a:rPr lang="en-IE" altLang="en-US" dirty="0"/>
              <a:t>;</a:t>
            </a:r>
            <a:endParaRPr lang="en-US" altLang="en-US" dirty="0"/>
          </a:p>
          <a:p>
            <a:pPr>
              <a:buFont typeface="Arial" charset="0"/>
              <a:buChar char="•"/>
            </a:pPr>
            <a:r>
              <a:rPr lang="en-IE" altLang="en-US" dirty="0"/>
              <a:t>Where </a:t>
            </a:r>
            <a:r>
              <a:rPr lang="en-IE" altLang="en-US" dirty="0" err="1"/>
              <a:t>cursor_name</a:t>
            </a:r>
            <a:r>
              <a:rPr lang="en-IE" altLang="en-US" dirty="0"/>
              <a:t> identifies a cursor that has previously been declared.</a:t>
            </a:r>
          </a:p>
          <a:p>
            <a:pPr>
              <a:buFont typeface="Arial" charset="0"/>
              <a:buChar char="•"/>
            </a:pPr>
            <a:r>
              <a:rPr lang="en-IE" altLang="en-US" dirty="0"/>
              <a:t>When a cursor is open the following happens</a:t>
            </a:r>
          </a:p>
          <a:p>
            <a:pPr lvl="2">
              <a:buFont typeface="Arial" charset="0"/>
              <a:buChar char="•"/>
            </a:pPr>
            <a:r>
              <a:rPr lang="en-IE" altLang="en-US" sz="2000" dirty="0"/>
              <a:t>The values of the bind variable are examined</a:t>
            </a:r>
          </a:p>
          <a:p>
            <a:pPr lvl="2">
              <a:buFont typeface="Arial" charset="0"/>
              <a:buChar char="•"/>
            </a:pPr>
            <a:r>
              <a:rPr lang="en-IE" altLang="en-US" sz="2000" dirty="0"/>
              <a:t>Based on the values of the bind variables and the contents of the tables referenced in the query, the active set is determined.</a:t>
            </a:r>
          </a:p>
          <a:p>
            <a:pPr lvl="2">
              <a:buFont typeface="Arial" charset="0"/>
              <a:buChar char="•"/>
            </a:pPr>
            <a:r>
              <a:rPr lang="en-IE" altLang="en-US" sz="2000" dirty="0"/>
              <a:t>The active set pointer is set to the first row</a:t>
            </a:r>
          </a:p>
        </p:txBody>
      </p:sp>
    </p:spTree>
    <p:extLst>
      <p:ext uri="{BB962C8B-B14F-4D97-AF65-F5344CB8AC3E}">
        <p14:creationId xmlns:p14="http://schemas.microsoft.com/office/powerpoint/2010/main" val="272605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solidFill>
                  <a:srgbClr val="7B9899"/>
                </a:solidFill>
              </a:rPr>
              <a:t>Features of PL/SQL</a:t>
            </a:r>
          </a:p>
        </p:txBody>
      </p:sp>
      <p:sp>
        <p:nvSpPr>
          <p:cNvPr id="18435" name="Content Placeholder 2"/>
          <p:cNvSpPr>
            <a:spLocks noGrp="1"/>
          </p:cNvSpPr>
          <p:nvPr>
            <p:ph sz="quarter" idx="1"/>
          </p:nvPr>
        </p:nvSpPr>
        <p:spPr>
          <a:xfrm>
            <a:off x="395288" y="1412875"/>
            <a:ext cx="8229600" cy="5257800"/>
          </a:xfrm>
        </p:spPr>
        <p:txBody>
          <a:bodyPr>
            <a:normAutofit/>
          </a:bodyPr>
          <a:lstStyle/>
          <a:p>
            <a:r>
              <a:rPr lang="en-US"/>
              <a:t>Block Structure</a:t>
            </a:r>
          </a:p>
          <a:p>
            <a:r>
              <a:rPr lang="en-US"/>
              <a:t>Error Handling</a:t>
            </a:r>
          </a:p>
          <a:p>
            <a:r>
              <a:rPr lang="en-US"/>
              <a:t>Variables and Types</a:t>
            </a:r>
          </a:p>
          <a:p>
            <a:r>
              <a:rPr lang="en-US"/>
              <a:t>Conditionals</a:t>
            </a:r>
          </a:p>
          <a:p>
            <a:r>
              <a:rPr lang="en-US"/>
              <a:t>Looping Constructs</a:t>
            </a:r>
          </a:p>
          <a:p>
            <a:r>
              <a:rPr lang="en-US"/>
              <a:t>Cursors</a:t>
            </a:r>
          </a:p>
          <a:p>
            <a:r>
              <a:rPr lang="en-US"/>
              <a:t>Procedures and Functions</a:t>
            </a:r>
          </a:p>
          <a:p>
            <a:r>
              <a:rPr lang="en-US"/>
              <a:t>Triggers</a:t>
            </a:r>
          </a:p>
          <a:p>
            <a:r>
              <a:rPr lang="en-US"/>
              <a:t>Packages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E" altLang="en-US" dirty="0">
                <a:solidFill>
                  <a:srgbClr val="7B9899"/>
                </a:solidFill>
              </a:rPr>
              <a:t>Open Cursor Example</a:t>
            </a:r>
            <a:endParaRPr lang="en-US" altLang="en-US" dirty="0">
              <a:solidFill>
                <a:srgbClr val="7B9899"/>
              </a:solidFill>
            </a:endParaRPr>
          </a:p>
        </p:txBody>
      </p:sp>
      <p:sp>
        <p:nvSpPr>
          <p:cNvPr id="18435" name="Content Placeholder 2"/>
          <p:cNvSpPr>
            <a:spLocks noGrp="1"/>
          </p:cNvSpPr>
          <p:nvPr>
            <p:ph sz="quarter" idx="1"/>
          </p:nvPr>
        </p:nvSpPr>
        <p:spPr>
          <a:xfrm>
            <a:off x="301625" y="1527175"/>
            <a:ext cx="8504238" cy="4572000"/>
          </a:xfrm>
        </p:spPr>
        <p:txBody>
          <a:bodyPr/>
          <a:lstStyle/>
          <a:p>
            <a:endParaRPr lang="en-US" altLang="en-US"/>
          </a:p>
        </p:txBody>
      </p:sp>
      <p:sp>
        <p:nvSpPr>
          <p:cNvPr id="4" name="Rounded Rectangle 3"/>
          <p:cNvSpPr/>
          <p:nvPr/>
        </p:nvSpPr>
        <p:spPr>
          <a:xfrm>
            <a:off x="468313" y="1628775"/>
            <a:ext cx="8280400" cy="4679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IE" sz="2400" dirty="0"/>
              <a:t>DECLARE</a:t>
            </a:r>
          </a:p>
          <a:p>
            <a:pPr fontAlgn="auto">
              <a:spcBef>
                <a:spcPts val="0"/>
              </a:spcBef>
              <a:spcAft>
                <a:spcPts val="0"/>
              </a:spcAft>
              <a:defRPr/>
            </a:pPr>
            <a:r>
              <a:rPr lang="en-IE" sz="2400" dirty="0"/>
              <a:t>  </a:t>
            </a:r>
            <a:r>
              <a:rPr lang="en-IE" sz="2400" dirty="0" err="1"/>
              <a:t>v_StudentID</a:t>
            </a:r>
            <a:r>
              <a:rPr lang="en-IE" sz="2400" dirty="0"/>
              <a:t> 	</a:t>
            </a:r>
            <a:r>
              <a:rPr lang="en-IE" sz="2400" dirty="0" err="1"/>
              <a:t>students.ID%TYPE</a:t>
            </a:r>
            <a:r>
              <a:rPr lang="en-IE" sz="2400" dirty="0"/>
              <a:t>;</a:t>
            </a:r>
          </a:p>
          <a:p>
            <a:pPr fontAlgn="auto">
              <a:spcBef>
                <a:spcPts val="0"/>
              </a:spcBef>
              <a:spcAft>
                <a:spcPts val="0"/>
              </a:spcAft>
              <a:defRPr/>
            </a:pPr>
            <a:r>
              <a:rPr lang="en-IE" sz="2400" dirty="0"/>
              <a:t>  </a:t>
            </a:r>
          </a:p>
          <a:p>
            <a:pPr fontAlgn="auto">
              <a:spcBef>
                <a:spcPts val="0"/>
              </a:spcBef>
              <a:spcAft>
                <a:spcPts val="0"/>
              </a:spcAft>
              <a:defRPr/>
            </a:pPr>
            <a:r>
              <a:rPr lang="en-IE" sz="2400" dirty="0"/>
              <a:t>  CURSOR c_AllStudentIDs IS</a:t>
            </a:r>
          </a:p>
          <a:p>
            <a:pPr fontAlgn="auto">
              <a:spcBef>
                <a:spcPts val="0"/>
              </a:spcBef>
              <a:spcAft>
                <a:spcPts val="0"/>
              </a:spcAft>
              <a:defRPr/>
            </a:pPr>
            <a:r>
              <a:rPr lang="en-IE" sz="2400" dirty="0"/>
              <a:t>    SELECT ID FROM students;</a:t>
            </a:r>
          </a:p>
          <a:p>
            <a:pPr fontAlgn="auto">
              <a:spcBef>
                <a:spcPts val="0"/>
              </a:spcBef>
              <a:spcAft>
                <a:spcPts val="0"/>
              </a:spcAft>
              <a:defRPr/>
            </a:pPr>
            <a:r>
              <a:rPr lang="en-IE" sz="2400" dirty="0"/>
              <a:t>	</a:t>
            </a:r>
          </a:p>
          <a:p>
            <a:pPr fontAlgn="auto">
              <a:spcBef>
                <a:spcPts val="0"/>
              </a:spcBef>
              <a:spcAft>
                <a:spcPts val="0"/>
              </a:spcAft>
              <a:defRPr/>
            </a:pPr>
            <a:r>
              <a:rPr lang="en-IE" sz="2400" dirty="0"/>
              <a:t>BEGIN</a:t>
            </a:r>
          </a:p>
          <a:p>
            <a:pPr fontAlgn="auto">
              <a:spcBef>
                <a:spcPts val="0"/>
              </a:spcBef>
              <a:spcAft>
                <a:spcPts val="0"/>
              </a:spcAft>
              <a:defRPr/>
            </a:pPr>
            <a:r>
              <a:rPr lang="en-IE" sz="2400" dirty="0"/>
              <a:t>  OPEN c_AllStudentIDs;</a:t>
            </a:r>
          </a:p>
          <a:p>
            <a:pPr fontAlgn="auto">
              <a:spcBef>
                <a:spcPts val="0"/>
              </a:spcBef>
              <a:spcAft>
                <a:spcPts val="0"/>
              </a:spcAft>
              <a:defRPr/>
            </a:pPr>
            <a:r>
              <a:rPr lang="en-IE" sz="2400" dirty="0"/>
              <a:t>  </a:t>
            </a:r>
          </a:p>
          <a:p>
            <a:pPr fontAlgn="auto">
              <a:spcBef>
                <a:spcPts val="0"/>
              </a:spcBef>
              <a:spcAft>
                <a:spcPts val="0"/>
              </a:spcAft>
              <a:defRPr/>
            </a:pPr>
            <a:r>
              <a:rPr lang="en-IE" sz="2400" dirty="0"/>
              <a:t>  END;</a:t>
            </a:r>
            <a:endParaRPr lang="en-US" sz="2400" dirty="0"/>
          </a:p>
        </p:txBody>
      </p:sp>
    </p:spTree>
    <p:extLst>
      <p:ext uri="{BB962C8B-B14F-4D97-AF65-F5344CB8AC3E}">
        <p14:creationId xmlns:p14="http://schemas.microsoft.com/office/powerpoint/2010/main" val="1495643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solidFill>
                  <a:srgbClr val="7B9899"/>
                </a:solidFill>
              </a:rPr>
              <a:t>Open Cursor Example</a:t>
            </a:r>
            <a:endParaRPr lang="en-IE" dirty="0"/>
          </a:p>
        </p:txBody>
      </p:sp>
      <p:pic>
        <p:nvPicPr>
          <p:cNvPr id="2050"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5202" t="10163" r="62414" b="68730"/>
          <a:stretch/>
        </p:blipFill>
        <p:spPr bwMode="auto">
          <a:xfrm>
            <a:off x="683568" y="1988840"/>
            <a:ext cx="6408712" cy="4325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881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E" altLang="en-US" dirty="0">
                <a:solidFill>
                  <a:srgbClr val="7B9899"/>
                </a:solidFill>
              </a:rPr>
              <a:t>Open Cursor Example Error</a:t>
            </a:r>
            <a:endParaRPr lang="en-US" altLang="en-US" dirty="0">
              <a:solidFill>
                <a:srgbClr val="7B9899"/>
              </a:solidFill>
            </a:endParaRPr>
          </a:p>
        </p:txBody>
      </p:sp>
      <p:sp>
        <p:nvSpPr>
          <p:cNvPr id="18435" name="Content Placeholder 2"/>
          <p:cNvSpPr>
            <a:spLocks noGrp="1"/>
          </p:cNvSpPr>
          <p:nvPr>
            <p:ph sz="quarter" idx="1"/>
          </p:nvPr>
        </p:nvSpPr>
        <p:spPr>
          <a:xfrm>
            <a:off x="301625" y="1527175"/>
            <a:ext cx="8504238" cy="4572000"/>
          </a:xfrm>
        </p:spPr>
        <p:txBody>
          <a:bodyPr/>
          <a:lstStyle/>
          <a:p>
            <a:endParaRPr lang="en-US" altLang="en-US"/>
          </a:p>
        </p:txBody>
      </p:sp>
      <p:sp>
        <p:nvSpPr>
          <p:cNvPr id="4" name="Rounded Rectangle 3"/>
          <p:cNvSpPr/>
          <p:nvPr/>
        </p:nvSpPr>
        <p:spPr>
          <a:xfrm>
            <a:off x="468313" y="1628775"/>
            <a:ext cx="8280400" cy="4679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IE" sz="2400" dirty="0"/>
              <a:t>DECLARE</a:t>
            </a:r>
          </a:p>
          <a:p>
            <a:pPr fontAlgn="auto">
              <a:spcBef>
                <a:spcPts val="0"/>
              </a:spcBef>
              <a:spcAft>
                <a:spcPts val="0"/>
              </a:spcAft>
              <a:defRPr/>
            </a:pPr>
            <a:r>
              <a:rPr lang="en-IE" sz="2400" dirty="0"/>
              <a:t>  v_StudentID students.ID%TYPE;</a:t>
            </a:r>
          </a:p>
          <a:p>
            <a:pPr fontAlgn="auto">
              <a:spcBef>
                <a:spcPts val="0"/>
              </a:spcBef>
              <a:spcAft>
                <a:spcPts val="0"/>
              </a:spcAft>
              <a:defRPr/>
            </a:pPr>
            <a:r>
              <a:rPr lang="en-IE" sz="2400" dirty="0"/>
              <a:t>  </a:t>
            </a:r>
          </a:p>
          <a:p>
            <a:pPr fontAlgn="auto">
              <a:spcBef>
                <a:spcPts val="0"/>
              </a:spcBef>
              <a:spcAft>
                <a:spcPts val="0"/>
              </a:spcAft>
              <a:defRPr/>
            </a:pPr>
            <a:r>
              <a:rPr lang="en-IE" sz="2400" dirty="0"/>
              <a:t>  CURSOR c_AllStudentIDs IS</a:t>
            </a:r>
          </a:p>
          <a:p>
            <a:pPr fontAlgn="auto">
              <a:spcBef>
                <a:spcPts val="0"/>
              </a:spcBef>
              <a:spcAft>
                <a:spcPts val="0"/>
              </a:spcAft>
              <a:defRPr/>
            </a:pPr>
            <a:r>
              <a:rPr lang="en-IE" sz="2400" dirty="0"/>
              <a:t>    SELECT ID FROM students;</a:t>
            </a:r>
          </a:p>
          <a:p>
            <a:pPr fontAlgn="auto">
              <a:spcBef>
                <a:spcPts val="0"/>
              </a:spcBef>
              <a:spcAft>
                <a:spcPts val="0"/>
              </a:spcAft>
              <a:defRPr/>
            </a:pPr>
            <a:endParaRPr lang="en-IE" sz="2400" dirty="0"/>
          </a:p>
          <a:p>
            <a:pPr fontAlgn="auto">
              <a:spcBef>
                <a:spcPts val="0"/>
              </a:spcBef>
              <a:spcAft>
                <a:spcPts val="0"/>
              </a:spcAft>
              <a:defRPr/>
            </a:pPr>
            <a:r>
              <a:rPr lang="en-IE" sz="2400" dirty="0"/>
              <a:t>BEGIN</a:t>
            </a:r>
          </a:p>
          <a:p>
            <a:pPr fontAlgn="auto">
              <a:spcBef>
                <a:spcPts val="0"/>
              </a:spcBef>
              <a:spcAft>
                <a:spcPts val="0"/>
              </a:spcAft>
              <a:defRPr/>
            </a:pPr>
            <a:r>
              <a:rPr lang="en-IE" sz="2400" dirty="0"/>
              <a:t>  OPEN c_AllStudentIDs;</a:t>
            </a:r>
          </a:p>
          <a:p>
            <a:pPr fontAlgn="auto">
              <a:spcBef>
                <a:spcPts val="0"/>
              </a:spcBef>
              <a:spcAft>
                <a:spcPts val="0"/>
              </a:spcAft>
              <a:defRPr/>
            </a:pPr>
            <a:r>
              <a:rPr lang="en-IE" sz="2400" dirty="0"/>
              <a:t>  </a:t>
            </a:r>
          </a:p>
          <a:p>
            <a:pPr fontAlgn="auto">
              <a:spcBef>
                <a:spcPts val="0"/>
              </a:spcBef>
              <a:spcAft>
                <a:spcPts val="0"/>
              </a:spcAft>
              <a:defRPr/>
            </a:pPr>
            <a:r>
              <a:rPr lang="en-IE" sz="2400" dirty="0"/>
              <a:t>  -- Open it again.  This will raise ORA-6511.</a:t>
            </a:r>
          </a:p>
          <a:p>
            <a:pPr fontAlgn="auto">
              <a:spcBef>
                <a:spcPts val="0"/>
              </a:spcBef>
              <a:spcAft>
                <a:spcPts val="0"/>
              </a:spcAft>
              <a:defRPr/>
            </a:pPr>
            <a:r>
              <a:rPr lang="en-IE" sz="2400" dirty="0"/>
              <a:t>  OPEN c_AllStudentIDs;</a:t>
            </a:r>
          </a:p>
          <a:p>
            <a:pPr fontAlgn="auto">
              <a:spcBef>
                <a:spcPts val="0"/>
              </a:spcBef>
              <a:spcAft>
                <a:spcPts val="0"/>
              </a:spcAft>
              <a:defRPr/>
            </a:pPr>
            <a:r>
              <a:rPr lang="en-IE" sz="2400" dirty="0"/>
              <a:t>END;</a:t>
            </a:r>
            <a:endParaRPr lang="en-US" sz="2400" dirty="0"/>
          </a:p>
        </p:txBody>
      </p:sp>
    </p:spTree>
    <p:extLst>
      <p:ext uri="{BB962C8B-B14F-4D97-AF65-F5344CB8AC3E}">
        <p14:creationId xmlns:p14="http://schemas.microsoft.com/office/powerpoint/2010/main" val="2847108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67544" y="-387424"/>
            <a:ext cx="7467600" cy="1143000"/>
          </a:xfrm>
        </p:spPr>
        <p:txBody>
          <a:bodyPr/>
          <a:lstStyle/>
          <a:p>
            <a:r>
              <a:rPr lang="en-IE" altLang="en-US" dirty="0">
                <a:solidFill>
                  <a:srgbClr val="7B9899"/>
                </a:solidFill>
              </a:rPr>
              <a:t>Fetching from a Cursor</a:t>
            </a:r>
            <a:endParaRPr lang="en-US" altLang="en-US" dirty="0">
              <a:solidFill>
                <a:srgbClr val="7B9899"/>
              </a:solidFill>
            </a:endParaRPr>
          </a:p>
        </p:txBody>
      </p:sp>
      <p:sp>
        <p:nvSpPr>
          <p:cNvPr id="19459" name="Content Placeholder 2"/>
          <p:cNvSpPr>
            <a:spLocks noGrp="1"/>
          </p:cNvSpPr>
          <p:nvPr>
            <p:ph sz="quarter" idx="1"/>
          </p:nvPr>
        </p:nvSpPr>
        <p:spPr>
          <a:xfrm>
            <a:off x="301625" y="836712"/>
            <a:ext cx="8504238" cy="5262463"/>
          </a:xfrm>
        </p:spPr>
        <p:txBody>
          <a:bodyPr>
            <a:noAutofit/>
          </a:bodyPr>
          <a:lstStyle/>
          <a:p>
            <a:r>
              <a:rPr lang="en-IE" altLang="en-US" sz="2800" dirty="0"/>
              <a:t>The </a:t>
            </a:r>
            <a:r>
              <a:rPr lang="en-IE" altLang="en-US" sz="2800" b="1" dirty="0">
                <a:solidFill>
                  <a:srgbClr val="FF0000"/>
                </a:solidFill>
              </a:rPr>
              <a:t>INTO</a:t>
            </a:r>
            <a:r>
              <a:rPr lang="en-IE" altLang="en-US" sz="2800" dirty="0"/>
              <a:t> clause for a query is part of the </a:t>
            </a:r>
            <a:r>
              <a:rPr lang="en-IE" altLang="en-US" sz="2800" dirty="0">
                <a:solidFill>
                  <a:srgbClr val="FF0000"/>
                </a:solidFill>
              </a:rPr>
              <a:t>FETCH </a:t>
            </a:r>
            <a:r>
              <a:rPr lang="en-IE" altLang="en-US" sz="2800" dirty="0"/>
              <a:t>statement.</a:t>
            </a:r>
          </a:p>
          <a:p>
            <a:r>
              <a:rPr lang="en-IE" altLang="en-US" sz="2800" dirty="0"/>
              <a:t>The </a:t>
            </a:r>
            <a:r>
              <a:rPr lang="en-IE" altLang="en-US" sz="2800" dirty="0">
                <a:solidFill>
                  <a:srgbClr val="FF0000"/>
                </a:solidFill>
              </a:rPr>
              <a:t>FETCH </a:t>
            </a:r>
            <a:r>
              <a:rPr lang="en-IE" altLang="en-US" sz="2800" dirty="0"/>
              <a:t>has two forms:</a:t>
            </a:r>
          </a:p>
          <a:p>
            <a:endParaRPr lang="en-IE" altLang="en-US" sz="2800" dirty="0"/>
          </a:p>
          <a:p>
            <a:pPr lvl="2"/>
            <a:r>
              <a:rPr lang="en-IE" altLang="en-US" sz="2400" b="1" dirty="0">
                <a:solidFill>
                  <a:srgbClr val="FF0000"/>
                </a:solidFill>
              </a:rPr>
              <a:t>FETCH </a:t>
            </a:r>
            <a:r>
              <a:rPr lang="en-IE" altLang="en-US" sz="2400" b="1" dirty="0" err="1">
                <a:solidFill>
                  <a:srgbClr val="FF0000"/>
                </a:solidFill>
              </a:rPr>
              <a:t>cursor_name</a:t>
            </a:r>
            <a:r>
              <a:rPr lang="en-IE" altLang="en-US" sz="2400" b="1" dirty="0">
                <a:solidFill>
                  <a:srgbClr val="FF0000"/>
                </a:solidFill>
              </a:rPr>
              <a:t> </a:t>
            </a:r>
            <a:r>
              <a:rPr lang="en-IE" altLang="en-US" sz="2400" b="1" dirty="0"/>
              <a:t>INTO </a:t>
            </a:r>
            <a:r>
              <a:rPr lang="en-IE" altLang="en-US" sz="2400" b="1" dirty="0" err="1">
                <a:solidFill>
                  <a:srgbClr val="00B0F0"/>
                </a:solidFill>
              </a:rPr>
              <a:t>list_of_variables</a:t>
            </a:r>
            <a:endParaRPr lang="en-IE" altLang="en-US" sz="2400" b="1" dirty="0">
              <a:solidFill>
                <a:srgbClr val="00B0F0"/>
              </a:solidFill>
            </a:endParaRPr>
          </a:p>
          <a:p>
            <a:pPr lvl="2">
              <a:buFont typeface="Arial" charset="0"/>
              <a:buNone/>
            </a:pPr>
            <a:r>
              <a:rPr lang="en-IE" altLang="en-US" sz="2800" dirty="0"/>
              <a:t>				AND</a:t>
            </a:r>
          </a:p>
          <a:p>
            <a:pPr lvl="2"/>
            <a:r>
              <a:rPr lang="en-IE" altLang="en-US" sz="2400" b="1" dirty="0">
                <a:solidFill>
                  <a:srgbClr val="FF0000"/>
                </a:solidFill>
              </a:rPr>
              <a:t>FETCH </a:t>
            </a:r>
            <a:r>
              <a:rPr lang="en-IE" altLang="en-US" sz="2400" b="1" dirty="0" err="1">
                <a:solidFill>
                  <a:srgbClr val="FF0000"/>
                </a:solidFill>
              </a:rPr>
              <a:t>cursor_name</a:t>
            </a:r>
            <a:r>
              <a:rPr lang="en-IE" altLang="en-US" sz="2400" b="1" dirty="0"/>
              <a:t> INTO </a:t>
            </a:r>
            <a:r>
              <a:rPr lang="en-IE" altLang="en-US" sz="2400" b="1" dirty="0">
                <a:solidFill>
                  <a:srgbClr val="00B0F0"/>
                </a:solidFill>
              </a:rPr>
              <a:t>PL/SQL record</a:t>
            </a:r>
          </a:p>
          <a:p>
            <a:pPr lvl="2"/>
            <a:endParaRPr lang="en-IE" altLang="en-US" sz="2400" b="1" dirty="0"/>
          </a:p>
          <a:p>
            <a:r>
              <a:rPr lang="en-IE" altLang="en-US" sz="2800" dirty="0"/>
              <a:t>In either case the variable(s) in the </a:t>
            </a:r>
            <a:r>
              <a:rPr lang="en-IE" altLang="en-US" sz="2800" b="1" dirty="0"/>
              <a:t>INTO</a:t>
            </a:r>
            <a:r>
              <a:rPr lang="en-IE" altLang="en-US" sz="2800" dirty="0"/>
              <a:t> clause must be compatible with the Select list of the query.</a:t>
            </a:r>
            <a:endParaRPr lang="en-US" altLang="en-US" sz="2800" dirty="0"/>
          </a:p>
        </p:txBody>
      </p:sp>
    </p:spTree>
    <p:extLst>
      <p:ext uri="{BB962C8B-B14F-4D97-AF65-F5344CB8AC3E}">
        <p14:creationId xmlns:p14="http://schemas.microsoft.com/office/powerpoint/2010/main" val="2595814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95288" y="-243408"/>
            <a:ext cx="7467600" cy="1143000"/>
          </a:xfrm>
        </p:spPr>
        <p:txBody>
          <a:bodyPr/>
          <a:lstStyle/>
          <a:p>
            <a:r>
              <a:rPr lang="en-IE" altLang="en-US" dirty="0">
                <a:solidFill>
                  <a:srgbClr val="7B9899"/>
                </a:solidFill>
              </a:rPr>
              <a:t>Fetch into PL/SQL record</a:t>
            </a:r>
            <a:endParaRPr lang="en-US" altLang="en-US" dirty="0">
              <a:solidFill>
                <a:srgbClr val="7B9899"/>
              </a:solidFill>
            </a:endParaRPr>
          </a:p>
        </p:txBody>
      </p:sp>
      <p:sp>
        <p:nvSpPr>
          <p:cNvPr id="20483" name="Content Placeholder 2"/>
          <p:cNvSpPr>
            <a:spLocks noGrp="1"/>
          </p:cNvSpPr>
          <p:nvPr>
            <p:ph sz="quarter" idx="1"/>
          </p:nvPr>
        </p:nvSpPr>
        <p:spPr>
          <a:xfrm>
            <a:off x="301625" y="1527175"/>
            <a:ext cx="8504238" cy="4572000"/>
          </a:xfrm>
        </p:spPr>
        <p:txBody>
          <a:bodyPr/>
          <a:lstStyle/>
          <a:p>
            <a:endParaRPr lang="en-US" altLang="en-US"/>
          </a:p>
        </p:txBody>
      </p:sp>
      <p:sp>
        <p:nvSpPr>
          <p:cNvPr id="4" name="Rounded Rectangle 3"/>
          <p:cNvSpPr/>
          <p:nvPr/>
        </p:nvSpPr>
        <p:spPr>
          <a:xfrm>
            <a:off x="395288" y="908720"/>
            <a:ext cx="8353425" cy="5615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IE" sz="2400" dirty="0"/>
              <a:t>DECLARE</a:t>
            </a:r>
          </a:p>
          <a:p>
            <a:pPr fontAlgn="auto">
              <a:spcBef>
                <a:spcPts val="0"/>
              </a:spcBef>
              <a:spcAft>
                <a:spcPts val="0"/>
              </a:spcAft>
              <a:defRPr/>
            </a:pPr>
            <a:r>
              <a:rPr lang="en-IE" sz="2400" dirty="0" err="1"/>
              <a:t>v_classesRecord</a:t>
            </a:r>
            <a:r>
              <a:rPr lang="en-IE" sz="2400" dirty="0"/>
              <a:t> 	</a:t>
            </a:r>
            <a:r>
              <a:rPr lang="en-IE" sz="2400" dirty="0" err="1"/>
              <a:t>classes%rowtype</a:t>
            </a:r>
            <a:r>
              <a:rPr lang="en-IE" sz="2400" dirty="0"/>
              <a:t>;</a:t>
            </a:r>
          </a:p>
          <a:p>
            <a:pPr fontAlgn="auto">
              <a:spcBef>
                <a:spcPts val="0"/>
              </a:spcBef>
              <a:spcAft>
                <a:spcPts val="0"/>
              </a:spcAft>
              <a:defRPr/>
            </a:pPr>
            <a:endParaRPr lang="en-IE" sz="2400" dirty="0"/>
          </a:p>
          <a:p>
            <a:pPr fontAlgn="auto">
              <a:spcBef>
                <a:spcPts val="0"/>
              </a:spcBef>
              <a:spcAft>
                <a:spcPts val="0"/>
              </a:spcAft>
              <a:defRPr/>
            </a:pPr>
            <a:r>
              <a:rPr lang="en-IE" sz="2400" dirty="0"/>
              <a:t>  CURSOR </a:t>
            </a:r>
            <a:r>
              <a:rPr lang="en-IE" sz="2400" dirty="0" err="1"/>
              <a:t>c_AllClasses</a:t>
            </a:r>
            <a:r>
              <a:rPr lang="en-IE" sz="2400" dirty="0"/>
              <a:t> IS</a:t>
            </a:r>
          </a:p>
          <a:p>
            <a:pPr fontAlgn="auto">
              <a:spcBef>
                <a:spcPts val="0"/>
              </a:spcBef>
              <a:spcAft>
                <a:spcPts val="0"/>
              </a:spcAft>
              <a:defRPr/>
            </a:pPr>
            <a:r>
              <a:rPr lang="en-IE" sz="2400" dirty="0"/>
              <a:t>    SELECT *</a:t>
            </a:r>
          </a:p>
          <a:p>
            <a:pPr fontAlgn="auto">
              <a:spcBef>
                <a:spcPts val="0"/>
              </a:spcBef>
              <a:spcAft>
                <a:spcPts val="0"/>
              </a:spcAft>
              <a:defRPr/>
            </a:pPr>
            <a:r>
              <a:rPr lang="en-IE" sz="2400" dirty="0"/>
              <a:t>      FROM classes;</a:t>
            </a:r>
          </a:p>
          <a:p>
            <a:pPr fontAlgn="auto">
              <a:spcBef>
                <a:spcPts val="0"/>
              </a:spcBef>
              <a:spcAft>
                <a:spcPts val="0"/>
              </a:spcAft>
              <a:defRPr/>
            </a:pPr>
            <a:r>
              <a:rPr lang="en-IE" sz="2400" dirty="0"/>
              <a:t>   </a:t>
            </a:r>
          </a:p>
          <a:p>
            <a:pPr fontAlgn="auto">
              <a:spcBef>
                <a:spcPts val="0"/>
              </a:spcBef>
              <a:spcAft>
                <a:spcPts val="0"/>
              </a:spcAft>
              <a:defRPr/>
            </a:pPr>
            <a:r>
              <a:rPr lang="en-IE" sz="2400" dirty="0"/>
              <a:t>  BEGIN</a:t>
            </a:r>
          </a:p>
          <a:p>
            <a:pPr fontAlgn="auto">
              <a:spcBef>
                <a:spcPts val="0"/>
              </a:spcBef>
              <a:spcAft>
                <a:spcPts val="0"/>
              </a:spcAft>
              <a:defRPr/>
            </a:pPr>
            <a:r>
              <a:rPr lang="en-IE" sz="2400" dirty="0"/>
              <a:t>  OPEN </a:t>
            </a:r>
            <a:r>
              <a:rPr lang="en-IE" sz="2400" dirty="0" err="1"/>
              <a:t>c_AllClasses</a:t>
            </a:r>
            <a:r>
              <a:rPr lang="en-IE" sz="2400" dirty="0"/>
              <a:t>;</a:t>
            </a:r>
          </a:p>
          <a:p>
            <a:pPr fontAlgn="auto">
              <a:spcBef>
                <a:spcPts val="0"/>
              </a:spcBef>
              <a:spcAft>
                <a:spcPts val="0"/>
              </a:spcAft>
              <a:defRPr/>
            </a:pPr>
            <a:endParaRPr lang="en-IE" sz="2400" dirty="0"/>
          </a:p>
          <a:p>
            <a:pPr fontAlgn="auto">
              <a:spcBef>
                <a:spcPts val="0"/>
              </a:spcBef>
              <a:spcAft>
                <a:spcPts val="0"/>
              </a:spcAft>
              <a:defRPr/>
            </a:pPr>
            <a:r>
              <a:rPr lang="en-IE" sz="2400" dirty="0"/>
              <a:t>  FETCH </a:t>
            </a:r>
            <a:r>
              <a:rPr lang="en-IE" sz="2400" dirty="0" err="1"/>
              <a:t>c_AllClasses</a:t>
            </a:r>
            <a:r>
              <a:rPr lang="en-IE" sz="2400" dirty="0"/>
              <a:t> INTO </a:t>
            </a:r>
            <a:r>
              <a:rPr lang="en-IE" sz="2400" dirty="0" err="1"/>
              <a:t>v_ClassesRecord</a:t>
            </a:r>
            <a:r>
              <a:rPr lang="en-IE" sz="2400" dirty="0"/>
              <a:t>;</a:t>
            </a:r>
          </a:p>
          <a:p>
            <a:pPr fontAlgn="auto">
              <a:spcBef>
                <a:spcPts val="0"/>
              </a:spcBef>
              <a:spcAft>
                <a:spcPts val="0"/>
              </a:spcAft>
              <a:defRPr/>
            </a:pPr>
            <a:endParaRPr lang="en-IE" sz="2400" dirty="0"/>
          </a:p>
          <a:p>
            <a:pPr fontAlgn="auto">
              <a:spcBef>
                <a:spcPts val="0"/>
              </a:spcBef>
              <a:spcAft>
                <a:spcPts val="0"/>
              </a:spcAft>
              <a:defRPr/>
            </a:pPr>
            <a:r>
              <a:rPr lang="en-IE" sz="2400" dirty="0"/>
              <a:t>END;</a:t>
            </a:r>
            <a:endParaRPr lang="en-US" sz="2400" dirty="0"/>
          </a:p>
        </p:txBody>
      </p:sp>
    </p:spTree>
    <p:extLst>
      <p:ext uri="{BB962C8B-B14F-4D97-AF65-F5344CB8AC3E}">
        <p14:creationId xmlns:p14="http://schemas.microsoft.com/office/powerpoint/2010/main" val="1812979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solidFill>
                  <a:srgbClr val="7B9899"/>
                </a:solidFill>
              </a:rPr>
              <a:t>Fetch into PL/SQL record</a:t>
            </a:r>
            <a:endParaRPr lang="en-IE" dirty="0"/>
          </a:p>
        </p:txBody>
      </p:sp>
      <p:pic>
        <p:nvPicPr>
          <p:cNvPr id="3074"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4530" t="10945" r="51503" b="64300"/>
          <a:stretch/>
        </p:blipFill>
        <p:spPr bwMode="auto">
          <a:xfrm>
            <a:off x="755576" y="1988840"/>
            <a:ext cx="7252562" cy="4175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9930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Fetch showing 1</a:t>
            </a:r>
            <a:r>
              <a:rPr lang="en-IE" baseline="30000" dirty="0"/>
              <a:t>st</a:t>
            </a:r>
            <a:r>
              <a:rPr lang="en-IE" dirty="0"/>
              <a:t> resulting row</a:t>
            </a:r>
          </a:p>
        </p:txBody>
      </p:sp>
      <p:pic>
        <p:nvPicPr>
          <p:cNvPr id="4098"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18197" t="15204" r="42347" b="37993"/>
          <a:stretch/>
        </p:blipFill>
        <p:spPr bwMode="auto">
          <a:xfrm>
            <a:off x="539552" y="1628800"/>
            <a:ext cx="7200800" cy="4616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9229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95288" y="-315416"/>
            <a:ext cx="7467600" cy="1143000"/>
          </a:xfrm>
        </p:spPr>
        <p:txBody>
          <a:bodyPr/>
          <a:lstStyle/>
          <a:p>
            <a:r>
              <a:rPr lang="en-IE" altLang="en-US" dirty="0">
                <a:solidFill>
                  <a:srgbClr val="7B9899"/>
                </a:solidFill>
              </a:rPr>
              <a:t>Bad Fetch</a:t>
            </a:r>
            <a:endParaRPr lang="en-US" altLang="en-US" dirty="0">
              <a:solidFill>
                <a:srgbClr val="7B9899"/>
              </a:solidFill>
            </a:endParaRPr>
          </a:p>
        </p:txBody>
      </p:sp>
      <p:sp>
        <p:nvSpPr>
          <p:cNvPr id="20483" name="Content Placeholder 2"/>
          <p:cNvSpPr>
            <a:spLocks noGrp="1"/>
          </p:cNvSpPr>
          <p:nvPr>
            <p:ph sz="quarter" idx="1"/>
          </p:nvPr>
        </p:nvSpPr>
        <p:spPr>
          <a:xfrm>
            <a:off x="301625" y="1527175"/>
            <a:ext cx="8504238" cy="4572000"/>
          </a:xfrm>
        </p:spPr>
        <p:txBody>
          <a:bodyPr/>
          <a:lstStyle/>
          <a:p>
            <a:endParaRPr lang="en-US" altLang="en-US"/>
          </a:p>
        </p:txBody>
      </p:sp>
      <p:sp>
        <p:nvSpPr>
          <p:cNvPr id="4" name="Rounded Rectangle 3"/>
          <p:cNvSpPr/>
          <p:nvPr/>
        </p:nvSpPr>
        <p:spPr>
          <a:xfrm>
            <a:off x="395288" y="908720"/>
            <a:ext cx="8353425" cy="56159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IE" sz="2200" dirty="0"/>
              <a:t>DECLARE</a:t>
            </a:r>
          </a:p>
          <a:p>
            <a:pPr fontAlgn="auto">
              <a:spcBef>
                <a:spcPts val="0"/>
              </a:spcBef>
              <a:spcAft>
                <a:spcPts val="0"/>
              </a:spcAft>
              <a:defRPr/>
            </a:pPr>
            <a:r>
              <a:rPr lang="en-IE" sz="2200" dirty="0"/>
              <a:t>	TYPE  </a:t>
            </a:r>
            <a:r>
              <a:rPr lang="en-IE" sz="2200" dirty="0" err="1"/>
              <a:t>v_classesRecord</a:t>
            </a:r>
            <a:r>
              <a:rPr lang="en-IE" sz="2200" dirty="0"/>
              <a:t> IS RECORD</a:t>
            </a:r>
          </a:p>
          <a:p>
            <a:pPr fontAlgn="auto">
              <a:spcBef>
                <a:spcPts val="0"/>
              </a:spcBef>
              <a:spcAft>
                <a:spcPts val="0"/>
              </a:spcAft>
              <a:defRPr/>
            </a:pPr>
            <a:r>
              <a:rPr lang="en-IE" sz="2200" dirty="0"/>
              <a:t>	(  </a:t>
            </a:r>
            <a:r>
              <a:rPr lang="en-IE" sz="2200" dirty="0" err="1"/>
              <a:t>v_Department</a:t>
            </a:r>
            <a:r>
              <a:rPr lang="en-IE" sz="2200" dirty="0"/>
              <a:t> 	</a:t>
            </a:r>
            <a:r>
              <a:rPr lang="en-IE" sz="2200" dirty="0" err="1"/>
              <a:t>classes.department%TYPE</a:t>
            </a:r>
            <a:r>
              <a:rPr lang="en-IE" sz="2200" dirty="0"/>
              <a:t>,</a:t>
            </a:r>
          </a:p>
          <a:p>
            <a:pPr fontAlgn="auto">
              <a:spcBef>
                <a:spcPts val="0"/>
              </a:spcBef>
              <a:spcAft>
                <a:spcPts val="0"/>
              </a:spcAft>
              <a:defRPr/>
            </a:pPr>
            <a:r>
              <a:rPr lang="en-IE" sz="2200" dirty="0"/>
              <a:t> 	 </a:t>
            </a:r>
            <a:r>
              <a:rPr lang="en-IE" sz="2200" dirty="0" err="1"/>
              <a:t>v_Course</a:t>
            </a:r>
            <a:r>
              <a:rPr lang="en-IE" sz="2200" dirty="0"/>
              <a:t>      		</a:t>
            </a:r>
            <a:r>
              <a:rPr lang="en-IE" sz="2200" dirty="0" err="1"/>
              <a:t>classes.course%TYPE</a:t>
            </a:r>
            <a:r>
              <a:rPr lang="en-IE" sz="2200" dirty="0"/>
              <a:t>);</a:t>
            </a:r>
          </a:p>
          <a:p>
            <a:pPr fontAlgn="auto">
              <a:spcBef>
                <a:spcPts val="0"/>
              </a:spcBef>
              <a:spcAft>
                <a:spcPts val="0"/>
              </a:spcAft>
              <a:defRPr/>
            </a:pPr>
            <a:endParaRPr lang="en-IE" sz="2200" dirty="0"/>
          </a:p>
          <a:p>
            <a:pPr fontAlgn="auto">
              <a:spcBef>
                <a:spcPts val="0"/>
              </a:spcBef>
              <a:spcAft>
                <a:spcPts val="0"/>
              </a:spcAft>
              <a:defRPr/>
            </a:pPr>
            <a:r>
              <a:rPr lang="en-IE" sz="2200" dirty="0"/>
              <a:t>  CURSOR </a:t>
            </a:r>
            <a:r>
              <a:rPr lang="en-IE" sz="2200" dirty="0" err="1"/>
              <a:t>c_AllClasses</a:t>
            </a:r>
            <a:r>
              <a:rPr lang="en-IE" sz="2200" dirty="0"/>
              <a:t> IS</a:t>
            </a:r>
          </a:p>
          <a:p>
            <a:pPr fontAlgn="auto">
              <a:spcBef>
                <a:spcPts val="0"/>
              </a:spcBef>
              <a:spcAft>
                <a:spcPts val="0"/>
              </a:spcAft>
              <a:defRPr/>
            </a:pPr>
            <a:r>
              <a:rPr lang="en-IE" sz="2200" dirty="0"/>
              <a:t>    SELECT *</a:t>
            </a:r>
          </a:p>
          <a:p>
            <a:pPr fontAlgn="auto">
              <a:spcBef>
                <a:spcPts val="0"/>
              </a:spcBef>
              <a:spcAft>
                <a:spcPts val="0"/>
              </a:spcAft>
              <a:defRPr/>
            </a:pPr>
            <a:r>
              <a:rPr lang="en-IE" sz="2200" dirty="0"/>
              <a:t>      FROM classes;</a:t>
            </a:r>
          </a:p>
          <a:p>
            <a:pPr fontAlgn="auto">
              <a:spcBef>
                <a:spcPts val="0"/>
              </a:spcBef>
              <a:spcAft>
                <a:spcPts val="0"/>
              </a:spcAft>
              <a:defRPr/>
            </a:pPr>
            <a:endParaRPr lang="en-IE" sz="2200" dirty="0"/>
          </a:p>
          <a:p>
            <a:pPr fontAlgn="auto">
              <a:spcBef>
                <a:spcPts val="0"/>
              </a:spcBef>
              <a:spcAft>
                <a:spcPts val="0"/>
              </a:spcAft>
              <a:defRPr/>
            </a:pPr>
            <a:r>
              <a:rPr lang="en-IE" sz="2200" dirty="0"/>
              <a:t>BEGIN</a:t>
            </a:r>
          </a:p>
          <a:p>
            <a:pPr fontAlgn="auto">
              <a:spcBef>
                <a:spcPts val="0"/>
              </a:spcBef>
              <a:spcAft>
                <a:spcPts val="0"/>
              </a:spcAft>
              <a:defRPr/>
            </a:pPr>
            <a:r>
              <a:rPr lang="en-IE" sz="2200" dirty="0"/>
              <a:t>  OPEN </a:t>
            </a:r>
            <a:r>
              <a:rPr lang="en-IE" sz="2200" dirty="0" err="1"/>
              <a:t>c_AllClasses</a:t>
            </a:r>
            <a:r>
              <a:rPr lang="en-IE" sz="2200" dirty="0"/>
              <a:t>;</a:t>
            </a:r>
          </a:p>
          <a:p>
            <a:pPr fontAlgn="auto">
              <a:spcBef>
                <a:spcPts val="0"/>
              </a:spcBef>
              <a:spcAft>
                <a:spcPts val="0"/>
              </a:spcAft>
              <a:defRPr/>
            </a:pPr>
            <a:endParaRPr lang="en-IE" sz="2200" dirty="0"/>
          </a:p>
          <a:p>
            <a:pPr fontAlgn="auto">
              <a:spcBef>
                <a:spcPts val="0"/>
              </a:spcBef>
              <a:spcAft>
                <a:spcPts val="0"/>
              </a:spcAft>
              <a:defRPr/>
            </a:pPr>
            <a:r>
              <a:rPr lang="en-IE" sz="2200" dirty="0"/>
              <a:t>  FETCH </a:t>
            </a:r>
            <a:r>
              <a:rPr lang="en-IE" sz="2200" dirty="0" err="1"/>
              <a:t>c_AllClasses</a:t>
            </a:r>
            <a:r>
              <a:rPr lang="en-IE" sz="2200" dirty="0"/>
              <a:t> INTO </a:t>
            </a:r>
            <a:r>
              <a:rPr lang="en-IE" sz="2200" dirty="0" err="1"/>
              <a:t>v_ClassesRecord</a:t>
            </a:r>
            <a:r>
              <a:rPr lang="en-IE" sz="2200" dirty="0"/>
              <a:t>;</a:t>
            </a:r>
          </a:p>
          <a:p>
            <a:pPr fontAlgn="auto">
              <a:spcBef>
                <a:spcPts val="0"/>
              </a:spcBef>
              <a:spcAft>
                <a:spcPts val="0"/>
              </a:spcAft>
              <a:defRPr/>
            </a:pPr>
            <a:endParaRPr lang="en-IE" sz="2200" dirty="0"/>
          </a:p>
          <a:p>
            <a:pPr fontAlgn="auto">
              <a:spcBef>
                <a:spcPts val="0"/>
              </a:spcBef>
              <a:spcAft>
                <a:spcPts val="0"/>
              </a:spcAft>
              <a:defRPr/>
            </a:pPr>
            <a:r>
              <a:rPr lang="en-IE" sz="2200" dirty="0"/>
              <a:t>END;</a:t>
            </a:r>
            <a:endParaRPr lang="en-US" sz="2200" dirty="0"/>
          </a:p>
        </p:txBody>
      </p:sp>
    </p:spTree>
    <p:extLst>
      <p:ext uri="{BB962C8B-B14F-4D97-AF65-F5344CB8AC3E}">
        <p14:creationId xmlns:p14="http://schemas.microsoft.com/office/powerpoint/2010/main" val="2143357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solidFill>
                  <a:srgbClr val="7B9899"/>
                </a:solidFill>
              </a:rPr>
              <a:t>Bad Fetch</a:t>
            </a:r>
            <a:endParaRPr lang="en-IE" dirty="0"/>
          </a:p>
        </p:txBody>
      </p:sp>
      <p:pic>
        <p:nvPicPr>
          <p:cNvPr id="5122"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17688" t="15748" r="32312" b="16496"/>
          <a:stretch/>
        </p:blipFill>
        <p:spPr bwMode="auto">
          <a:xfrm>
            <a:off x="611560" y="1484784"/>
            <a:ext cx="6984776" cy="5026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6737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E" altLang="en-US">
                <a:solidFill>
                  <a:srgbClr val="7B9899"/>
                </a:solidFill>
              </a:rPr>
              <a:t>Closing a Cursor</a:t>
            </a:r>
            <a:endParaRPr lang="en-US" altLang="en-US">
              <a:solidFill>
                <a:srgbClr val="7B9899"/>
              </a:solidFill>
            </a:endParaRPr>
          </a:p>
        </p:txBody>
      </p:sp>
      <p:sp>
        <p:nvSpPr>
          <p:cNvPr id="21507" name="Content Placeholder 2"/>
          <p:cNvSpPr>
            <a:spLocks noGrp="1"/>
          </p:cNvSpPr>
          <p:nvPr>
            <p:ph sz="quarter" idx="1"/>
          </p:nvPr>
        </p:nvSpPr>
        <p:spPr>
          <a:xfrm>
            <a:off x="301625" y="1527175"/>
            <a:ext cx="8504238" cy="4572000"/>
          </a:xfrm>
        </p:spPr>
        <p:txBody>
          <a:bodyPr/>
          <a:lstStyle/>
          <a:p>
            <a:pPr>
              <a:buFont typeface="Arial" charset="0"/>
              <a:buChar char="•"/>
            </a:pPr>
            <a:r>
              <a:rPr lang="en-IE" altLang="en-US" dirty="0"/>
              <a:t>When all the active set has been retrieved the cursor should be closed.</a:t>
            </a:r>
          </a:p>
          <a:p>
            <a:pPr>
              <a:buFont typeface="Arial" charset="0"/>
              <a:buChar char="•"/>
            </a:pPr>
            <a:r>
              <a:rPr lang="en-IE" altLang="en-US" dirty="0"/>
              <a:t>This lets the PL/SQL know that the program is finished with the cursor and the resources associated with the cursor can be freed.</a:t>
            </a:r>
          </a:p>
          <a:p>
            <a:pPr>
              <a:buFont typeface="Arial" charset="0"/>
              <a:buChar char="•"/>
            </a:pPr>
            <a:r>
              <a:rPr lang="en-IE" altLang="en-US" dirty="0"/>
              <a:t>Syntax for close cursor is</a:t>
            </a:r>
          </a:p>
          <a:p>
            <a:pPr lvl="3">
              <a:buFont typeface="Arial" charset="0"/>
              <a:buChar char="–"/>
            </a:pPr>
            <a:r>
              <a:rPr lang="en-IE" altLang="en-US" b="1" dirty="0">
                <a:solidFill>
                  <a:srgbClr val="FF0000"/>
                </a:solidFill>
              </a:rPr>
              <a:t>CLOSE </a:t>
            </a:r>
            <a:r>
              <a:rPr lang="en-IE" altLang="en-US" b="1" dirty="0" err="1">
                <a:solidFill>
                  <a:srgbClr val="FF0000"/>
                </a:solidFill>
              </a:rPr>
              <a:t>cursor_name</a:t>
            </a:r>
            <a:r>
              <a:rPr lang="en-IE" altLang="en-US" b="1" dirty="0">
                <a:solidFill>
                  <a:srgbClr val="FF0000"/>
                </a:solidFill>
              </a:rPr>
              <a:t>;</a:t>
            </a:r>
          </a:p>
          <a:p>
            <a:pPr>
              <a:buFont typeface="Arial" charset="0"/>
              <a:buChar char="•"/>
            </a:pPr>
            <a:r>
              <a:rPr lang="en-IE" altLang="en-US" dirty="0"/>
              <a:t>Where </a:t>
            </a:r>
            <a:r>
              <a:rPr lang="en-IE" altLang="en-US" dirty="0" err="1"/>
              <a:t>cursor_name</a:t>
            </a:r>
            <a:r>
              <a:rPr lang="en-IE" altLang="en-US" dirty="0"/>
              <a:t> identifies a previously opened cursor. Once closed it is illegal to fetch from a cursor. Doing so will result in an Oracle error.</a:t>
            </a:r>
            <a:endParaRPr lang="en-US" altLang="en-US" dirty="0"/>
          </a:p>
        </p:txBody>
      </p:sp>
    </p:spTree>
    <p:extLst>
      <p:ext uri="{BB962C8B-B14F-4D97-AF65-F5344CB8AC3E}">
        <p14:creationId xmlns:p14="http://schemas.microsoft.com/office/powerpoint/2010/main" val="187218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IE">
                <a:solidFill>
                  <a:srgbClr val="7B9899"/>
                </a:solidFill>
              </a:rPr>
              <a:t>Block Structure</a:t>
            </a:r>
          </a:p>
        </p:txBody>
      </p:sp>
      <p:sp>
        <p:nvSpPr>
          <p:cNvPr id="3" name="Content Placeholder 2"/>
          <p:cNvSpPr>
            <a:spLocks noGrp="1"/>
          </p:cNvSpPr>
          <p:nvPr>
            <p:ph sz="quarter" idx="1"/>
          </p:nvPr>
        </p:nvSpPr>
        <p:spPr>
          <a:xfrm>
            <a:off x="301625" y="1527175"/>
            <a:ext cx="8504238" cy="4572000"/>
          </a:xfrm>
        </p:spPr>
        <p:txBody>
          <a:bodyPr rtlCol="0">
            <a:normAutofit fontScale="92500" lnSpcReduction="10000"/>
          </a:bodyPr>
          <a:lstStyle/>
          <a:p>
            <a:pPr marL="274320" indent="-274320" fontAlgn="auto">
              <a:spcAft>
                <a:spcPts val="0"/>
              </a:spcAft>
              <a:buFont typeface="Arial" pitchFamily="34" charset="0"/>
              <a:buChar char="•"/>
              <a:defRPr/>
            </a:pPr>
            <a:r>
              <a:rPr lang="en-IE" dirty="0"/>
              <a:t>Basic Block structure of a PL/SQL Program.</a:t>
            </a:r>
          </a:p>
          <a:p>
            <a:pPr marL="274320" indent="-274320" fontAlgn="auto">
              <a:spcAft>
                <a:spcPts val="0"/>
              </a:spcAft>
              <a:buFont typeface="Arial" pitchFamily="34" charset="0"/>
              <a:buNone/>
              <a:defRPr/>
            </a:pPr>
            <a:endParaRPr lang="en-IE" dirty="0"/>
          </a:p>
          <a:p>
            <a:pPr marL="274320" indent="-274320" fontAlgn="auto">
              <a:spcAft>
                <a:spcPts val="0"/>
              </a:spcAft>
              <a:buFont typeface="Arial" pitchFamily="34" charset="0"/>
              <a:buNone/>
              <a:defRPr/>
            </a:pPr>
            <a:r>
              <a:rPr lang="en-IE" dirty="0"/>
              <a:t>		</a:t>
            </a:r>
            <a:r>
              <a:rPr lang="en-IE" sz="2300" dirty="0"/>
              <a:t>DECLARE</a:t>
            </a:r>
          </a:p>
          <a:p>
            <a:pPr marL="274320" indent="-274320" fontAlgn="auto">
              <a:spcAft>
                <a:spcPts val="0"/>
              </a:spcAft>
              <a:buFont typeface="Arial" pitchFamily="34" charset="0"/>
              <a:buNone/>
              <a:defRPr/>
            </a:pPr>
            <a:r>
              <a:rPr lang="en-IE" sz="2300" dirty="0"/>
              <a:t>			/* declarative section – PL/SQL variables, types, cursors, 		and local subprograms go here*/</a:t>
            </a:r>
          </a:p>
          <a:p>
            <a:pPr marL="274320" indent="-274320" fontAlgn="auto">
              <a:spcAft>
                <a:spcPts val="0"/>
              </a:spcAft>
              <a:buFont typeface="Arial" pitchFamily="34" charset="0"/>
              <a:buNone/>
              <a:defRPr/>
            </a:pPr>
            <a:r>
              <a:rPr lang="en-IE" sz="2300" dirty="0"/>
              <a:t>		BEGIN</a:t>
            </a:r>
          </a:p>
          <a:p>
            <a:pPr marL="274320" indent="-274320" fontAlgn="auto">
              <a:spcAft>
                <a:spcPts val="0"/>
              </a:spcAft>
              <a:buFont typeface="Arial" pitchFamily="34" charset="0"/>
              <a:buNone/>
              <a:defRPr/>
            </a:pPr>
            <a:r>
              <a:rPr lang="en-IE" sz="2300" dirty="0"/>
              <a:t>			/* Executable Section – procedural and SQL statements 		go here. This is the main section of the block and the 		only one that is required*/</a:t>
            </a:r>
          </a:p>
          <a:p>
            <a:pPr marL="274320" indent="-274320" fontAlgn="auto">
              <a:spcAft>
                <a:spcPts val="0"/>
              </a:spcAft>
              <a:buFont typeface="Arial" pitchFamily="34" charset="0"/>
              <a:buNone/>
              <a:defRPr/>
            </a:pPr>
            <a:r>
              <a:rPr lang="en-IE" sz="2300" dirty="0"/>
              <a:t>		EXCEPTION</a:t>
            </a:r>
          </a:p>
          <a:p>
            <a:pPr marL="274320" indent="-274320" fontAlgn="auto">
              <a:spcAft>
                <a:spcPts val="0"/>
              </a:spcAft>
              <a:buFont typeface="Arial" pitchFamily="34" charset="0"/>
              <a:buNone/>
              <a:defRPr/>
            </a:pPr>
            <a:r>
              <a:rPr lang="en-IE" sz="2300" dirty="0"/>
              <a:t>			/* Exception Handling Section – error handling 			statements go here*/</a:t>
            </a:r>
          </a:p>
          <a:p>
            <a:pPr marL="274320" indent="-274320" fontAlgn="auto">
              <a:spcAft>
                <a:spcPts val="0"/>
              </a:spcAft>
              <a:buFont typeface="Arial" pitchFamily="34" charset="0"/>
              <a:buNone/>
              <a:defRPr/>
            </a:pPr>
            <a:r>
              <a:rPr lang="en-IE" sz="2300" dirty="0"/>
              <a:t>		END;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E" altLang="en-US" dirty="0">
                <a:solidFill>
                  <a:srgbClr val="7B9899"/>
                </a:solidFill>
              </a:rPr>
              <a:t>Close Cursor</a:t>
            </a:r>
            <a:endParaRPr lang="en-US" altLang="en-US" dirty="0">
              <a:solidFill>
                <a:srgbClr val="7B9899"/>
              </a:solidFill>
            </a:endParaRPr>
          </a:p>
        </p:txBody>
      </p:sp>
      <p:sp>
        <p:nvSpPr>
          <p:cNvPr id="20483" name="Content Placeholder 2"/>
          <p:cNvSpPr>
            <a:spLocks noGrp="1"/>
          </p:cNvSpPr>
          <p:nvPr>
            <p:ph sz="quarter" idx="1"/>
          </p:nvPr>
        </p:nvSpPr>
        <p:spPr>
          <a:xfrm>
            <a:off x="301625" y="1527175"/>
            <a:ext cx="8504238" cy="4572000"/>
          </a:xfrm>
        </p:spPr>
        <p:txBody>
          <a:bodyPr/>
          <a:lstStyle/>
          <a:p>
            <a:endParaRPr lang="en-US" altLang="en-US"/>
          </a:p>
        </p:txBody>
      </p:sp>
      <p:sp>
        <p:nvSpPr>
          <p:cNvPr id="4" name="Rounded Rectangle 3"/>
          <p:cNvSpPr/>
          <p:nvPr/>
        </p:nvSpPr>
        <p:spPr>
          <a:xfrm>
            <a:off x="395288" y="1557338"/>
            <a:ext cx="8353425" cy="49672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IE" dirty="0"/>
              <a:t>DECLARE</a:t>
            </a:r>
          </a:p>
          <a:p>
            <a:pPr fontAlgn="auto">
              <a:spcBef>
                <a:spcPts val="0"/>
              </a:spcBef>
              <a:spcAft>
                <a:spcPts val="0"/>
              </a:spcAft>
              <a:defRPr/>
            </a:pPr>
            <a:r>
              <a:rPr lang="en-IE" dirty="0" err="1"/>
              <a:t>v_classesRecord</a:t>
            </a:r>
            <a:r>
              <a:rPr lang="en-IE" dirty="0"/>
              <a:t> 	</a:t>
            </a:r>
            <a:r>
              <a:rPr lang="en-IE" dirty="0" err="1"/>
              <a:t>classes%rowtype</a:t>
            </a:r>
            <a:r>
              <a:rPr lang="en-IE" dirty="0"/>
              <a:t>;</a:t>
            </a:r>
          </a:p>
          <a:p>
            <a:pPr fontAlgn="auto">
              <a:spcBef>
                <a:spcPts val="0"/>
              </a:spcBef>
              <a:spcAft>
                <a:spcPts val="0"/>
              </a:spcAft>
              <a:defRPr/>
            </a:pPr>
            <a:endParaRPr lang="en-IE" dirty="0"/>
          </a:p>
          <a:p>
            <a:pPr fontAlgn="auto">
              <a:spcBef>
                <a:spcPts val="0"/>
              </a:spcBef>
              <a:spcAft>
                <a:spcPts val="0"/>
              </a:spcAft>
              <a:defRPr/>
            </a:pPr>
            <a:r>
              <a:rPr lang="en-IE" dirty="0"/>
              <a:t>  CURSOR </a:t>
            </a:r>
            <a:r>
              <a:rPr lang="en-IE" dirty="0" err="1"/>
              <a:t>c_AllClasses</a:t>
            </a:r>
            <a:r>
              <a:rPr lang="en-IE" dirty="0"/>
              <a:t> IS</a:t>
            </a:r>
          </a:p>
          <a:p>
            <a:pPr fontAlgn="auto">
              <a:spcBef>
                <a:spcPts val="0"/>
              </a:spcBef>
              <a:spcAft>
                <a:spcPts val="0"/>
              </a:spcAft>
              <a:defRPr/>
            </a:pPr>
            <a:r>
              <a:rPr lang="en-IE" dirty="0"/>
              <a:t>    SELECT *</a:t>
            </a:r>
          </a:p>
          <a:p>
            <a:pPr fontAlgn="auto">
              <a:spcBef>
                <a:spcPts val="0"/>
              </a:spcBef>
              <a:spcAft>
                <a:spcPts val="0"/>
              </a:spcAft>
              <a:defRPr/>
            </a:pPr>
            <a:r>
              <a:rPr lang="en-IE" dirty="0"/>
              <a:t>      FROM classes;</a:t>
            </a:r>
          </a:p>
          <a:p>
            <a:pPr fontAlgn="auto">
              <a:spcBef>
                <a:spcPts val="0"/>
              </a:spcBef>
              <a:spcAft>
                <a:spcPts val="0"/>
              </a:spcAft>
              <a:defRPr/>
            </a:pPr>
            <a:r>
              <a:rPr lang="en-IE" dirty="0"/>
              <a:t>   </a:t>
            </a:r>
          </a:p>
          <a:p>
            <a:pPr fontAlgn="auto">
              <a:spcBef>
                <a:spcPts val="0"/>
              </a:spcBef>
              <a:spcAft>
                <a:spcPts val="0"/>
              </a:spcAft>
              <a:defRPr/>
            </a:pPr>
            <a:r>
              <a:rPr lang="en-IE" dirty="0"/>
              <a:t>  BEGIN</a:t>
            </a:r>
          </a:p>
          <a:p>
            <a:pPr fontAlgn="auto">
              <a:spcBef>
                <a:spcPts val="0"/>
              </a:spcBef>
              <a:spcAft>
                <a:spcPts val="0"/>
              </a:spcAft>
              <a:defRPr/>
            </a:pPr>
            <a:r>
              <a:rPr lang="en-IE" dirty="0"/>
              <a:t>  OPEN </a:t>
            </a:r>
            <a:r>
              <a:rPr lang="en-IE" dirty="0" err="1"/>
              <a:t>c_AllClasses</a:t>
            </a:r>
            <a:r>
              <a:rPr lang="en-IE" dirty="0"/>
              <a:t>;</a:t>
            </a:r>
          </a:p>
          <a:p>
            <a:pPr fontAlgn="auto">
              <a:spcBef>
                <a:spcPts val="0"/>
              </a:spcBef>
              <a:spcAft>
                <a:spcPts val="0"/>
              </a:spcAft>
              <a:defRPr/>
            </a:pPr>
            <a:endParaRPr lang="en-IE" dirty="0"/>
          </a:p>
          <a:p>
            <a:pPr fontAlgn="auto">
              <a:spcBef>
                <a:spcPts val="0"/>
              </a:spcBef>
              <a:spcAft>
                <a:spcPts val="0"/>
              </a:spcAft>
              <a:defRPr/>
            </a:pPr>
            <a:r>
              <a:rPr lang="en-IE" dirty="0"/>
              <a:t>  FETCH </a:t>
            </a:r>
            <a:r>
              <a:rPr lang="en-IE" dirty="0" err="1"/>
              <a:t>c_AllClasses</a:t>
            </a:r>
            <a:r>
              <a:rPr lang="en-IE" dirty="0"/>
              <a:t> INTO </a:t>
            </a:r>
            <a:r>
              <a:rPr lang="en-IE" dirty="0" err="1"/>
              <a:t>v_ClassesRecord</a:t>
            </a:r>
            <a:r>
              <a:rPr lang="en-IE" dirty="0"/>
              <a:t>;</a:t>
            </a:r>
          </a:p>
          <a:p>
            <a:pPr fontAlgn="auto">
              <a:spcBef>
                <a:spcPts val="0"/>
              </a:spcBef>
              <a:spcAft>
                <a:spcPts val="0"/>
              </a:spcAft>
              <a:defRPr/>
            </a:pPr>
            <a:endParaRPr lang="en-IE" dirty="0"/>
          </a:p>
          <a:p>
            <a:pPr fontAlgn="auto">
              <a:spcBef>
                <a:spcPts val="0"/>
              </a:spcBef>
              <a:spcAft>
                <a:spcPts val="0"/>
              </a:spcAft>
              <a:defRPr/>
            </a:pPr>
            <a:r>
              <a:rPr lang="en-IE" dirty="0"/>
              <a:t> CLOSE </a:t>
            </a:r>
            <a:r>
              <a:rPr lang="en-IE" dirty="0" err="1"/>
              <a:t>c_AllClasses</a:t>
            </a:r>
            <a:r>
              <a:rPr lang="en-IE" dirty="0"/>
              <a:t>;</a:t>
            </a:r>
          </a:p>
          <a:p>
            <a:pPr fontAlgn="auto">
              <a:spcBef>
                <a:spcPts val="0"/>
              </a:spcBef>
              <a:spcAft>
                <a:spcPts val="0"/>
              </a:spcAft>
              <a:defRPr/>
            </a:pPr>
            <a:r>
              <a:rPr lang="en-IE" dirty="0"/>
              <a:t>  	</a:t>
            </a:r>
          </a:p>
          <a:p>
            <a:pPr fontAlgn="auto">
              <a:spcBef>
                <a:spcPts val="0"/>
              </a:spcBef>
              <a:spcAft>
                <a:spcPts val="0"/>
              </a:spcAft>
              <a:defRPr/>
            </a:pPr>
            <a:r>
              <a:rPr lang="en-IE" dirty="0"/>
              <a:t>END;</a:t>
            </a:r>
            <a:endParaRPr lang="en-US" dirty="0"/>
          </a:p>
        </p:txBody>
      </p:sp>
    </p:spTree>
    <p:extLst>
      <p:ext uri="{BB962C8B-B14F-4D97-AF65-F5344CB8AC3E}">
        <p14:creationId xmlns:p14="http://schemas.microsoft.com/office/powerpoint/2010/main" val="42069970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solidFill>
                  <a:srgbClr val="7B9899"/>
                </a:solidFill>
              </a:rPr>
              <a:t>Close Cursor</a:t>
            </a:r>
            <a:endParaRPr lang="en-IE" dirty="0"/>
          </a:p>
        </p:txBody>
      </p:sp>
      <p:pic>
        <p:nvPicPr>
          <p:cNvPr id="6146" name="Picture 2"/>
          <p:cNvPicPr>
            <a:picLocks noGrp="1" noChangeAspect="1" noChangeArrowheads="1"/>
          </p:cNvPicPr>
          <p:nvPr>
            <p:ph sz="quarter" idx="1"/>
          </p:nvPr>
        </p:nvPicPr>
        <p:blipFill rotWithShape="1">
          <a:blip r:embed="rId3">
            <a:extLst>
              <a:ext uri="{28A0092B-C50C-407E-A947-70E740481C1C}">
                <a14:useLocalDpi xmlns:a14="http://schemas.microsoft.com/office/drawing/2010/main" val="0"/>
              </a:ext>
            </a:extLst>
          </a:blip>
          <a:srcRect l="3131" t="8797" r="56045" b="60193"/>
          <a:stretch/>
        </p:blipFill>
        <p:spPr bwMode="auto">
          <a:xfrm>
            <a:off x="611560" y="1484784"/>
            <a:ext cx="6480720" cy="509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9964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Text Box 10"/>
          <p:cNvSpPr txBox="1">
            <a:spLocks noChangeArrowheads="1"/>
          </p:cNvSpPr>
          <p:nvPr/>
        </p:nvSpPr>
        <p:spPr bwMode="auto">
          <a:xfrm>
            <a:off x="2568575" y="762000"/>
            <a:ext cx="4794250" cy="762000"/>
          </a:xfrm>
          <a:prstGeom prst="rect">
            <a:avLst/>
          </a:prstGeom>
          <a:noFill/>
          <a:ln w="9525">
            <a:noFill/>
            <a:miter lim="800000"/>
            <a:headEnd/>
            <a:tailEnd/>
          </a:ln>
          <a:effectLst/>
        </p:spPr>
        <p:txBody>
          <a:bodyPr wrap="none">
            <a:spAutoFit/>
          </a:bodyPr>
          <a:lstStyle/>
          <a:p>
            <a:pPr algn="ctr" fontAlgn="auto">
              <a:spcBef>
                <a:spcPts val="0"/>
              </a:spcBef>
              <a:spcAft>
                <a:spcPts val="0"/>
              </a:spcAft>
              <a:defRPr/>
            </a:pPr>
            <a:r>
              <a:rPr lang="en-GB" sz="4400" b="1">
                <a:effectLst>
                  <a:outerShdw blurRad="38100" dist="38100" dir="2700000" algn="tl">
                    <a:srgbClr val="C0C0C0"/>
                  </a:outerShdw>
                </a:effectLst>
                <a:latin typeface="+mn-lt"/>
              </a:rPr>
              <a:t>Controlling Cursor</a:t>
            </a:r>
          </a:p>
        </p:txBody>
      </p:sp>
      <p:sp>
        <p:nvSpPr>
          <p:cNvPr id="17419" name="Rectangle 11"/>
          <p:cNvSpPr>
            <a:spLocks noChangeArrowheads="1"/>
          </p:cNvSpPr>
          <p:nvPr/>
        </p:nvSpPr>
        <p:spPr bwMode="auto">
          <a:xfrm>
            <a:off x="365125" y="3662363"/>
            <a:ext cx="1541463" cy="920750"/>
          </a:xfrm>
          <a:prstGeom prst="rect">
            <a:avLst/>
          </a:prstGeom>
          <a:noFill/>
          <a:ln w="9525">
            <a:noFill/>
            <a:miter lim="800000"/>
            <a:headEnd/>
            <a:tailEnd/>
          </a:ln>
          <a:effectLst/>
        </p:spPr>
        <p:txBody>
          <a:bodyPr lIns="92075" tIns="46038" rIns="92075" bIns="46038"/>
          <a:lstStyle/>
          <a:p>
            <a:pPr marL="227013" indent="-227013" fontAlgn="auto">
              <a:spcBef>
                <a:spcPct val="30000"/>
              </a:spcBef>
              <a:spcAft>
                <a:spcPts val="0"/>
              </a:spcAft>
              <a:buClr>
                <a:srgbClr val="FFCC00"/>
              </a:buClr>
              <a:buSzPct val="120000"/>
              <a:buFont typeface="Arial" charset="0"/>
              <a:buChar char="•"/>
              <a:defRPr/>
            </a:pPr>
            <a:r>
              <a:rPr lang="en-GB" sz="2000" b="1">
                <a:solidFill>
                  <a:schemeClr val="tx2"/>
                </a:solidFill>
                <a:effectLst>
                  <a:outerShdw blurRad="38100" dist="38100" dir="2700000" algn="tl">
                    <a:srgbClr val="C0C0C0"/>
                  </a:outerShdw>
                </a:effectLst>
              </a:rPr>
              <a:t>Create a named SQL area</a:t>
            </a:r>
          </a:p>
        </p:txBody>
      </p:sp>
      <p:sp>
        <p:nvSpPr>
          <p:cNvPr id="17420" name="Rectangle 12"/>
          <p:cNvSpPr>
            <a:spLocks noChangeArrowheads="1"/>
          </p:cNvSpPr>
          <p:nvPr/>
        </p:nvSpPr>
        <p:spPr bwMode="blackWhite">
          <a:xfrm>
            <a:off x="425450" y="2387600"/>
            <a:ext cx="1320800" cy="1039813"/>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fontAlgn="auto">
              <a:spcBef>
                <a:spcPts val="0"/>
              </a:spcBef>
              <a:spcAft>
                <a:spcPts val="0"/>
              </a:spcAft>
              <a:defRPr/>
            </a:pPr>
            <a:r>
              <a:rPr lang="en-GB" b="1">
                <a:solidFill>
                  <a:srgbClr val="FFFFCC"/>
                </a:solidFill>
                <a:effectLst>
                  <a:outerShdw blurRad="38100" dist="38100" dir="2700000" algn="tl">
                    <a:srgbClr val="000000"/>
                  </a:outerShdw>
                </a:effectLst>
              </a:rPr>
              <a:t>DECLARE</a:t>
            </a:r>
          </a:p>
        </p:txBody>
      </p:sp>
      <p:sp>
        <p:nvSpPr>
          <p:cNvPr id="17421" name="Rectangle 13"/>
          <p:cNvSpPr>
            <a:spLocks noChangeArrowheads="1"/>
          </p:cNvSpPr>
          <p:nvPr/>
        </p:nvSpPr>
        <p:spPr bwMode="auto">
          <a:xfrm>
            <a:off x="1954213" y="3662363"/>
            <a:ext cx="1739900" cy="727075"/>
          </a:xfrm>
          <a:prstGeom prst="rect">
            <a:avLst/>
          </a:prstGeom>
          <a:noFill/>
          <a:ln w="9525">
            <a:noFill/>
            <a:miter lim="800000"/>
            <a:headEnd/>
            <a:tailEnd/>
          </a:ln>
          <a:effectLst/>
        </p:spPr>
        <p:txBody>
          <a:bodyPr lIns="92075" tIns="46038" rIns="92075" bIns="46038"/>
          <a:lstStyle/>
          <a:p>
            <a:pPr marL="227013" indent="-227013" fontAlgn="auto">
              <a:spcBef>
                <a:spcPct val="30000"/>
              </a:spcBef>
              <a:spcAft>
                <a:spcPts val="0"/>
              </a:spcAft>
              <a:buClr>
                <a:srgbClr val="FFCC00"/>
              </a:buClr>
              <a:buSzPct val="120000"/>
              <a:buFont typeface="Arial" charset="0"/>
              <a:buChar char="•"/>
              <a:defRPr/>
            </a:pPr>
            <a:r>
              <a:rPr lang="en-GB" sz="2000" b="1">
                <a:solidFill>
                  <a:schemeClr val="tx2"/>
                </a:solidFill>
                <a:effectLst>
                  <a:outerShdw blurRad="38100" dist="38100" dir="2700000" algn="tl">
                    <a:srgbClr val="C0C0C0"/>
                  </a:outerShdw>
                </a:effectLst>
              </a:rPr>
              <a:t>Identify the active set</a:t>
            </a:r>
          </a:p>
        </p:txBody>
      </p:sp>
      <p:grpSp>
        <p:nvGrpSpPr>
          <p:cNvPr id="2" name="Group 14"/>
          <p:cNvGrpSpPr>
            <a:grpSpLocks/>
          </p:cNvGrpSpPr>
          <p:nvPr/>
        </p:nvGrpSpPr>
        <p:grpSpPr bwMode="auto">
          <a:xfrm>
            <a:off x="1746250" y="2387600"/>
            <a:ext cx="1693863" cy="1039813"/>
            <a:chOff x="1100" y="1504"/>
            <a:chExt cx="1067" cy="655"/>
          </a:xfrm>
        </p:grpSpPr>
        <p:sp>
          <p:nvSpPr>
            <p:cNvPr id="17423" name="Rectangle 15"/>
            <p:cNvSpPr>
              <a:spLocks noChangeArrowheads="1"/>
            </p:cNvSpPr>
            <p:nvPr/>
          </p:nvSpPr>
          <p:spPr bwMode="blackWhite">
            <a:xfrm>
              <a:off x="1401"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fontAlgn="auto">
                <a:spcBef>
                  <a:spcPts val="0"/>
                </a:spcBef>
                <a:spcAft>
                  <a:spcPts val="0"/>
                </a:spcAft>
                <a:defRPr/>
              </a:pPr>
              <a:r>
                <a:rPr lang="en-GB" b="1">
                  <a:solidFill>
                    <a:srgbClr val="FFFFCC"/>
                  </a:solidFill>
                  <a:effectLst>
                    <a:outerShdw blurRad="38100" dist="38100" dir="2700000" algn="tl">
                      <a:srgbClr val="000000"/>
                    </a:outerShdw>
                  </a:effectLst>
                </a:rPr>
                <a:t>OPEN</a:t>
              </a:r>
            </a:p>
          </p:txBody>
        </p:sp>
        <p:sp>
          <p:nvSpPr>
            <p:cNvPr id="17424" name="Line 16"/>
            <p:cNvSpPr>
              <a:spLocks noChangeShapeType="1"/>
            </p:cNvSpPr>
            <p:nvPr/>
          </p:nvSpPr>
          <p:spPr bwMode="auto">
            <a:xfrm>
              <a:off x="1100" y="1811"/>
              <a:ext cx="300"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fontAlgn="auto">
                <a:spcBef>
                  <a:spcPts val="0"/>
                </a:spcBef>
                <a:spcAft>
                  <a:spcPts val="0"/>
                </a:spcAft>
                <a:defRPr/>
              </a:pPr>
              <a:endParaRPr lang="en-IE">
                <a:latin typeface="+mn-lt"/>
              </a:endParaRPr>
            </a:p>
          </p:txBody>
        </p:sp>
      </p:grpSp>
      <p:sp>
        <p:nvSpPr>
          <p:cNvPr id="17425" name="Rectangle 17"/>
          <p:cNvSpPr>
            <a:spLocks noChangeArrowheads="1"/>
          </p:cNvSpPr>
          <p:nvPr/>
        </p:nvSpPr>
        <p:spPr bwMode="auto">
          <a:xfrm>
            <a:off x="3683000" y="3662363"/>
            <a:ext cx="1716088" cy="1300162"/>
          </a:xfrm>
          <a:prstGeom prst="rect">
            <a:avLst/>
          </a:prstGeom>
          <a:noFill/>
          <a:ln w="9525">
            <a:noFill/>
            <a:miter lim="800000"/>
            <a:headEnd/>
            <a:tailEnd/>
          </a:ln>
          <a:effectLst/>
        </p:spPr>
        <p:txBody>
          <a:bodyPr lIns="92075" tIns="46038" rIns="92075" bIns="46038"/>
          <a:lstStyle/>
          <a:p>
            <a:pPr marL="227013" indent="-227013" fontAlgn="auto">
              <a:spcBef>
                <a:spcPct val="30000"/>
              </a:spcBef>
              <a:spcAft>
                <a:spcPts val="0"/>
              </a:spcAft>
              <a:buClr>
                <a:srgbClr val="FFCC00"/>
              </a:buClr>
              <a:buSzPct val="120000"/>
              <a:buFont typeface="Arial" charset="0"/>
              <a:buChar char="•"/>
              <a:defRPr/>
            </a:pPr>
            <a:r>
              <a:rPr lang="en-GB" sz="2000" b="1">
                <a:solidFill>
                  <a:schemeClr val="tx2"/>
                </a:solidFill>
                <a:effectLst>
                  <a:outerShdw blurRad="38100" dist="38100" dir="2700000" algn="tl">
                    <a:srgbClr val="C0C0C0"/>
                  </a:outerShdw>
                </a:effectLst>
              </a:rPr>
              <a:t>Load the current row into variables</a:t>
            </a:r>
          </a:p>
        </p:txBody>
      </p:sp>
      <p:grpSp>
        <p:nvGrpSpPr>
          <p:cNvPr id="3" name="Group 18"/>
          <p:cNvGrpSpPr>
            <a:grpSpLocks/>
          </p:cNvGrpSpPr>
          <p:nvPr/>
        </p:nvGrpSpPr>
        <p:grpSpPr bwMode="auto">
          <a:xfrm>
            <a:off x="3451225" y="2387600"/>
            <a:ext cx="1677988" cy="1039813"/>
            <a:chOff x="2174" y="1504"/>
            <a:chExt cx="1057" cy="655"/>
          </a:xfrm>
        </p:grpSpPr>
        <p:sp>
          <p:nvSpPr>
            <p:cNvPr id="17427" name="Line 19"/>
            <p:cNvSpPr>
              <a:spLocks noChangeShapeType="1"/>
            </p:cNvSpPr>
            <p:nvPr/>
          </p:nvSpPr>
          <p:spPr bwMode="auto">
            <a:xfrm>
              <a:off x="2174" y="1794"/>
              <a:ext cx="286"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fontAlgn="auto">
                <a:spcBef>
                  <a:spcPts val="0"/>
                </a:spcBef>
                <a:spcAft>
                  <a:spcPts val="0"/>
                </a:spcAft>
                <a:defRPr/>
              </a:pPr>
              <a:endParaRPr lang="en-IE">
                <a:latin typeface="+mn-lt"/>
              </a:endParaRPr>
            </a:p>
          </p:txBody>
        </p:sp>
        <p:sp>
          <p:nvSpPr>
            <p:cNvPr id="17428" name="Rectangle 20"/>
            <p:cNvSpPr>
              <a:spLocks noChangeArrowheads="1"/>
            </p:cNvSpPr>
            <p:nvPr/>
          </p:nvSpPr>
          <p:spPr bwMode="blackWhite">
            <a:xfrm>
              <a:off x="2465" y="1504"/>
              <a:ext cx="766" cy="655"/>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fontAlgn="auto">
                <a:spcBef>
                  <a:spcPts val="0"/>
                </a:spcBef>
                <a:spcAft>
                  <a:spcPts val="0"/>
                </a:spcAft>
                <a:defRPr/>
              </a:pPr>
              <a:r>
                <a:rPr lang="en-GB" b="1">
                  <a:solidFill>
                    <a:srgbClr val="FFFFCC"/>
                  </a:solidFill>
                  <a:effectLst>
                    <a:outerShdw blurRad="38100" dist="38100" dir="2700000" algn="tl">
                      <a:srgbClr val="000000"/>
                    </a:outerShdw>
                  </a:effectLst>
                </a:rPr>
                <a:t>FETCH</a:t>
              </a:r>
            </a:p>
          </p:txBody>
        </p:sp>
      </p:grpSp>
      <p:sp>
        <p:nvSpPr>
          <p:cNvPr id="17429" name="Rectangle 21"/>
          <p:cNvSpPr>
            <a:spLocks noChangeArrowheads="1"/>
          </p:cNvSpPr>
          <p:nvPr/>
        </p:nvSpPr>
        <p:spPr bwMode="auto">
          <a:xfrm>
            <a:off x="5526088" y="3662363"/>
            <a:ext cx="1733550" cy="1119187"/>
          </a:xfrm>
          <a:prstGeom prst="rect">
            <a:avLst/>
          </a:prstGeom>
          <a:noFill/>
          <a:ln w="9525">
            <a:noFill/>
            <a:miter lim="800000"/>
            <a:headEnd/>
            <a:tailEnd/>
          </a:ln>
          <a:effectLst/>
        </p:spPr>
        <p:txBody>
          <a:bodyPr lIns="92075" tIns="46038" rIns="92075" bIns="46038"/>
          <a:lstStyle/>
          <a:p>
            <a:pPr marL="227013" indent="-227013" fontAlgn="auto">
              <a:spcBef>
                <a:spcPct val="30000"/>
              </a:spcBef>
              <a:spcAft>
                <a:spcPts val="0"/>
              </a:spcAft>
              <a:buClr>
                <a:srgbClr val="FFCC00"/>
              </a:buClr>
              <a:buSzPct val="120000"/>
              <a:buFont typeface="Arial" charset="0"/>
              <a:buChar char="•"/>
              <a:defRPr/>
            </a:pPr>
            <a:r>
              <a:rPr lang="en-GB" sz="2000" b="1">
                <a:solidFill>
                  <a:schemeClr val="tx2"/>
                </a:solidFill>
                <a:effectLst>
                  <a:outerShdw blurRad="38100" dist="38100" dir="2700000" algn="tl">
                    <a:srgbClr val="C0C0C0"/>
                  </a:outerShdw>
                </a:effectLst>
              </a:rPr>
              <a:t>Test for existing rows</a:t>
            </a:r>
          </a:p>
        </p:txBody>
      </p:sp>
      <p:grpSp>
        <p:nvGrpSpPr>
          <p:cNvPr id="4" name="Group 22"/>
          <p:cNvGrpSpPr>
            <a:grpSpLocks/>
          </p:cNvGrpSpPr>
          <p:nvPr/>
        </p:nvGrpSpPr>
        <p:grpSpPr bwMode="auto">
          <a:xfrm>
            <a:off x="5132388" y="2373313"/>
            <a:ext cx="1709737" cy="984250"/>
            <a:chOff x="3233" y="1495"/>
            <a:chExt cx="1077" cy="620"/>
          </a:xfrm>
        </p:grpSpPr>
        <p:sp>
          <p:nvSpPr>
            <p:cNvPr id="17431" name="Line 23"/>
            <p:cNvSpPr>
              <a:spLocks noChangeShapeType="1"/>
            </p:cNvSpPr>
            <p:nvPr/>
          </p:nvSpPr>
          <p:spPr bwMode="auto">
            <a:xfrm>
              <a:off x="3233" y="1816"/>
              <a:ext cx="320" cy="2"/>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fontAlgn="auto">
                <a:spcBef>
                  <a:spcPts val="0"/>
                </a:spcBef>
                <a:spcAft>
                  <a:spcPts val="0"/>
                </a:spcAft>
                <a:defRPr/>
              </a:pPr>
              <a:endParaRPr lang="en-IE">
                <a:latin typeface="+mn-lt"/>
              </a:endParaRPr>
            </a:p>
          </p:txBody>
        </p:sp>
        <p:sp>
          <p:nvSpPr>
            <p:cNvPr id="17432" name="Rectangle 24"/>
            <p:cNvSpPr>
              <a:spLocks noChangeArrowheads="1"/>
            </p:cNvSpPr>
            <p:nvPr/>
          </p:nvSpPr>
          <p:spPr bwMode="blackWhite">
            <a:xfrm rot="2700000">
              <a:off x="3656" y="1495"/>
              <a:ext cx="620" cy="620"/>
            </a:xfrm>
            <a:prstGeom prst="rect">
              <a:avLst/>
            </a:prstGeom>
            <a:gradFill rotWithShape="0">
              <a:gsLst>
                <a:gs pos="0">
                  <a:srgbClr val="FF9933"/>
                </a:gs>
                <a:gs pos="100000">
                  <a:srgbClr val="FF9933">
                    <a:gamma/>
                    <a:shade val="69804"/>
                    <a:invGamma/>
                  </a:srgbClr>
                </a:gs>
              </a:gsLst>
              <a:lin ang="5400000" scaled="1"/>
            </a:gradFill>
            <a:ln w="9525">
              <a:noFill/>
              <a:miter lim="800000"/>
              <a:headEnd/>
              <a:tailEnd/>
            </a:ln>
            <a:effectLst>
              <a:outerShdw dist="53882" dir="2700000" algn="ctr" rotWithShape="0">
                <a:srgbClr val="000000"/>
              </a:outerShdw>
            </a:effectLst>
          </p:spPr>
          <p:txBody>
            <a:bodyPr wrap="none" anchor="ctr"/>
            <a:lstStyle/>
            <a:p>
              <a:pPr fontAlgn="auto">
                <a:spcBef>
                  <a:spcPts val="0"/>
                </a:spcBef>
                <a:spcAft>
                  <a:spcPts val="0"/>
                </a:spcAft>
                <a:defRPr/>
              </a:pPr>
              <a:endParaRPr lang="en-IE">
                <a:latin typeface="+mn-lt"/>
              </a:endParaRPr>
            </a:p>
          </p:txBody>
        </p:sp>
        <p:sp>
          <p:nvSpPr>
            <p:cNvPr id="22549" name="Rectangle 25"/>
            <p:cNvSpPr>
              <a:spLocks noChangeArrowheads="1"/>
            </p:cNvSpPr>
            <p:nvPr/>
          </p:nvSpPr>
          <p:spPr bwMode="auto">
            <a:xfrm>
              <a:off x="3610" y="1710"/>
              <a:ext cx="7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b="1">
                  <a:solidFill>
                    <a:srgbClr val="000000"/>
                  </a:solidFill>
                </a:rPr>
                <a:t>EMPTY?</a:t>
              </a:r>
            </a:p>
          </p:txBody>
        </p:sp>
      </p:grpSp>
      <p:sp>
        <p:nvSpPr>
          <p:cNvPr id="17434" name="Rectangle 26"/>
          <p:cNvSpPr>
            <a:spLocks noChangeArrowheads="1"/>
          </p:cNvSpPr>
          <p:nvPr/>
        </p:nvSpPr>
        <p:spPr bwMode="auto">
          <a:xfrm>
            <a:off x="5526088" y="4667250"/>
            <a:ext cx="1733550" cy="1831975"/>
          </a:xfrm>
          <a:prstGeom prst="rect">
            <a:avLst/>
          </a:prstGeom>
          <a:noFill/>
          <a:ln w="9525">
            <a:noFill/>
            <a:miter lim="800000"/>
            <a:headEnd/>
            <a:tailEnd/>
          </a:ln>
          <a:effectLst/>
        </p:spPr>
        <p:txBody>
          <a:bodyPr lIns="92075" tIns="46038" rIns="92075" bIns="46038"/>
          <a:lstStyle/>
          <a:p>
            <a:pPr marL="227013" indent="-227013" fontAlgn="auto">
              <a:spcBef>
                <a:spcPct val="30000"/>
              </a:spcBef>
              <a:spcAft>
                <a:spcPts val="0"/>
              </a:spcAft>
              <a:buClr>
                <a:srgbClr val="FFCC00"/>
              </a:buClr>
              <a:buSzPct val="120000"/>
              <a:buFont typeface="Arial" charset="0"/>
              <a:buChar char="•"/>
              <a:defRPr/>
            </a:pPr>
            <a:r>
              <a:rPr lang="en-GB" sz="2000" b="1">
                <a:solidFill>
                  <a:schemeClr val="tx2"/>
                </a:solidFill>
                <a:effectLst>
                  <a:outerShdw blurRad="38100" dist="38100" dir="2700000" algn="tl">
                    <a:srgbClr val="C0C0C0"/>
                  </a:outerShdw>
                </a:effectLst>
              </a:rPr>
              <a:t>Return to FETCH if rows found</a:t>
            </a:r>
          </a:p>
        </p:txBody>
      </p:sp>
      <p:sp>
        <p:nvSpPr>
          <p:cNvPr id="17435" name="Rectangle 27"/>
          <p:cNvSpPr>
            <a:spLocks noChangeArrowheads="1"/>
          </p:cNvSpPr>
          <p:nvPr/>
        </p:nvSpPr>
        <p:spPr bwMode="auto">
          <a:xfrm>
            <a:off x="6369050" y="1727200"/>
            <a:ext cx="488950" cy="366713"/>
          </a:xfrm>
          <a:prstGeom prst="rect">
            <a:avLst/>
          </a:prstGeom>
          <a:noFill/>
          <a:ln w="9525">
            <a:noFill/>
            <a:miter lim="800000"/>
            <a:headEnd/>
            <a:tailEnd/>
          </a:ln>
          <a:effectLst/>
        </p:spPr>
        <p:txBody>
          <a:bodyPr wrap="none" lIns="92075" tIns="46038" rIns="92075" bIns="46038">
            <a:spAutoFit/>
          </a:bodyPr>
          <a:lstStyle/>
          <a:p>
            <a:pPr fontAlgn="auto">
              <a:spcBef>
                <a:spcPts val="0"/>
              </a:spcBef>
              <a:spcAft>
                <a:spcPts val="0"/>
              </a:spcAft>
              <a:defRPr/>
            </a:pPr>
            <a:r>
              <a:rPr lang="en-GB" b="1">
                <a:solidFill>
                  <a:schemeClr val="tx2"/>
                </a:solidFill>
                <a:effectLst>
                  <a:outerShdw blurRad="38100" dist="38100" dir="2700000" algn="tl">
                    <a:srgbClr val="C0C0C0"/>
                  </a:outerShdw>
                </a:effectLst>
              </a:rPr>
              <a:t>No</a:t>
            </a:r>
          </a:p>
        </p:txBody>
      </p:sp>
      <p:sp>
        <p:nvSpPr>
          <p:cNvPr id="17436" name="Freeform 28"/>
          <p:cNvSpPr>
            <a:spLocks/>
          </p:cNvSpPr>
          <p:nvPr/>
        </p:nvSpPr>
        <p:spPr bwMode="auto">
          <a:xfrm>
            <a:off x="4852988" y="1663700"/>
            <a:ext cx="1447800" cy="506413"/>
          </a:xfrm>
          <a:custGeom>
            <a:avLst/>
            <a:gdLst/>
            <a:ahLst/>
            <a:cxnLst>
              <a:cxn ang="0">
                <a:pos x="911" y="318"/>
              </a:cxn>
              <a:cxn ang="0">
                <a:pos x="911" y="0"/>
              </a:cxn>
              <a:cxn ang="0">
                <a:pos x="0" y="0"/>
              </a:cxn>
            </a:cxnLst>
            <a:rect l="0" t="0" r="r" b="b"/>
            <a:pathLst>
              <a:path w="912" h="319">
                <a:moveTo>
                  <a:pt x="911" y="318"/>
                </a:moveTo>
                <a:lnTo>
                  <a:pt x="911" y="0"/>
                </a:lnTo>
                <a:lnTo>
                  <a:pt x="0" y="0"/>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p:spPr>
        <p:txBody>
          <a:bodyPr/>
          <a:lstStyle/>
          <a:p>
            <a:pPr fontAlgn="auto">
              <a:spcBef>
                <a:spcPts val="0"/>
              </a:spcBef>
              <a:spcAft>
                <a:spcPts val="0"/>
              </a:spcAft>
              <a:defRPr/>
            </a:pPr>
            <a:endParaRPr lang="en-IE">
              <a:latin typeface="+mn-lt"/>
            </a:endParaRPr>
          </a:p>
        </p:txBody>
      </p:sp>
      <p:sp>
        <p:nvSpPr>
          <p:cNvPr id="17437" name="Line 29"/>
          <p:cNvSpPr>
            <a:spLocks noChangeShapeType="1"/>
          </p:cNvSpPr>
          <p:nvPr/>
        </p:nvSpPr>
        <p:spPr bwMode="auto">
          <a:xfrm flipV="1">
            <a:off x="4864100" y="1649413"/>
            <a:ext cx="0" cy="715962"/>
          </a:xfrm>
          <a:prstGeom prst="line">
            <a:avLst/>
          </a:prstGeom>
          <a:noFill/>
          <a:ln w="50800">
            <a:solidFill>
              <a:srgbClr val="FFCC00"/>
            </a:solidFill>
            <a:round/>
            <a:headEnd type="stealth" w="med" len="lg"/>
            <a:tailEnd type="none" w="sm" len="sm"/>
          </a:ln>
          <a:effectLst>
            <a:outerShdw dist="53882" dir="2700000" algn="ctr" rotWithShape="0">
              <a:srgbClr val="000000"/>
            </a:outerShdw>
          </a:effectLst>
        </p:spPr>
        <p:txBody>
          <a:bodyPr/>
          <a:lstStyle/>
          <a:p>
            <a:pPr fontAlgn="auto">
              <a:spcBef>
                <a:spcPts val="0"/>
              </a:spcBef>
              <a:spcAft>
                <a:spcPts val="0"/>
              </a:spcAft>
              <a:defRPr/>
            </a:pPr>
            <a:endParaRPr lang="en-IE">
              <a:latin typeface="+mn-lt"/>
            </a:endParaRPr>
          </a:p>
        </p:txBody>
      </p:sp>
      <p:sp>
        <p:nvSpPr>
          <p:cNvPr id="17438" name="Rectangle 30"/>
          <p:cNvSpPr>
            <a:spLocks noChangeArrowheads="1"/>
          </p:cNvSpPr>
          <p:nvPr/>
        </p:nvSpPr>
        <p:spPr bwMode="auto">
          <a:xfrm>
            <a:off x="7204075" y="3662363"/>
            <a:ext cx="1739900" cy="727075"/>
          </a:xfrm>
          <a:prstGeom prst="rect">
            <a:avLst/>
          </a:prstGeom>
          <a:noFill/>
          <a:ln w="9525">
            <a:noFill/>
            <a:miter lim="800000"/>
            <a:headEnd/>
            <a:tailEnd/>
          </a:ln>
          <a:effectLst/>
        </p:spPr>
        <p:txBody>
          <a:bodyPr lIns="92075" tIns="46038" rIns="92075" bIns="46038"/>
          <a:lstStyle/>
          <a:p>
            <a:pPr marL="227013" indent="-227013" fontAlgn="auto">
              <a:spcBef>
                <a:spcPct val="30000"/>
              </a:spcBef>
              <a:spcAft>
                <a:spcPts val="0"/>
              </a:spcAft>
              <a:buClr>
                <a:srgbClr val="FFCC00"/>
              </a:buClr>
              <a:buSzPct val="120000"/>
              <a:buFont typeface="Arial" charset="0"/>
              <a:buChar char="•"/>
              <a:defRPr/>
            </a:pPr>
            <a:r>
              <a:rPr lang="en-GB" sz="2000" b="1">
                <a:solidFill>
                  <a:schemeClr val="tx2"/>
                </a:solidFill>
                <a:effectLst>
                  <a:outerShdw blurRad="38100" dist="38100" dir="2700000" algn="tl">
                    <a:srgbClr val="C0C0C0"/>
                  </a:outerShdw>
                </a:effectLst>
              </a:rPr>
              <a:t>Release the active set</a:t>
            </a:r>
          </a:p>
        </p:txBody>
      </p:sp>
      <p:sp>
        <p:nvSpPr>
          <p:cNvPr id="17439" name="Line 31"/>
          <p:cNvSpPr>
            <a:spLocks noChangeShapeType="1"/>
          </p:cNvSpPr>
          <p:nvPr/>
        </p:nvSpPr>
        <p:spPr bwMode="auto">
          <a:xfrm>
            <a:off x="6991350" y="2871788"/>
            <a:ext cx="455613" cy="0"/>
          </a:xfrm>
          <a:prstGeom prst="line">
            <a:avLst/>
          </a:prstGeom>
          <a:noFill/>
          <a:ln w="50800">
            <a:solidFill>
              <a:srgbClr val="FFCC00"/>
            </a:solidFill>
            <a:round/>
            <a:headEnd type="none" w="sm" len="sm"/>
            <a:tailEnd type="stealth" w="med" len="lg"/>
          </a:ln>
          <a:effectLst>
            <a:outerShdw dist="35921" dir="2700000" algn="ctr" rotWithShape="0">
              <a:srgbClr val="000000"/>
            </a:outerShdw>
          </a:effectLst>
        </p:spPr>
        <p:txBody>
          <a:bodyPr/>
          <a:lstStyle/>
          <a:p>
            <a:pPr fontAlgn="auto">
              <a:spcBef>
                <a:spcPts val="0"/>
              </a:spcBef>
              <a:spcAft>
                <a:spcPts val="0"/>
              </a:spcAft>
              <a:defRPr/>
            </a:pPr>
            <a:endParaRPr lang="en-IE">
              <a:latin typeface="+mn-lt"/>
            </a:endParaRPr>
          </a:p>
        </p:txBody>
      </p:sp>
      <p:sp>
        <p:nvSpPr>
          <p:cNvPr id="17440" name="Rectangle 32"/>
          <p:cNvSpPr>
            <a:spLocks noChangeArrowheads="1"/>
          </p:cNvSpPr>
          <p:nvPr/>
        </p:nvSpPr>
        <p:spPr bwMode="blackWhite">
          <a:xfrm>
            <a:off x="7446963" y="2389188"/>
            <a:ext cx="1216025" cy="1039812"/>
          </a:xfrm>
          <a:prstGeom prst="rect">
            <a:avLst/>
          </a:prstGeom>
          <a:gradFill rotWithShape="0">
            <a:gsLst>
              <a:gs pos="0">
                <a:srgbClr val="0033CC">
                  <a:gamma/>
                  <a:shade val="80000"/>
                  <a:invGamma/>
                </a:srgbClr>
              </a:gs>
              <a:gs pos="50000">
                <a:srgbClr val="0033CC"/>
              </a:gs>
              <a:gs pos="100000">
                <a:srgbClr val="0033CC">
                  <a:gamma/>
                  <a:shade val="80000"/>
                  <a:invGamma/>
                </a:srgbClr>
              </a:gs>
            </a:gsLst>
            <a:lin ang="2700000" scaled="1"/>
          </a:gradFill>
          <a:ln w="12700">
            <a:solidFill>
              <a:srgbClr val="000000"/>
            </a:solidFill>
            <a:miter lim="800000"/>
            <a:headEnd/>
            <a:tailEnd/>
          </a:ln>
          <a:effectLst>
            <a:outerShdw dist="53882" dir="2700000" algn="ctr" rotWithShape="0">
              <a:srgbClr val="000000"/>
            </a:outerShdw>
          </a:effectLst>
        </p:spPr>
        <p:txBody>
          <a:bodyPr wrap="none" lIns="92075" tIns="46038" rIns="92075" bIns="46038" anchor="ctr"/>
          <a:lstStyle/>
          <a:p>
            <a:pPr algn="ctr" fontAlgn="auto">
              <a:spcBef>
                <a:spcPts val="0"/>
              </a:spcBef>
              <a:spcAft>
                <a:spcPts val="0"/>
              </a:spcAft>
              <a:defRPr/>
            </a:pPr>
            <a:r>
              <a:rPr lang="en-GB" b="1">
                <a:solidFill>
                  <a:schemeClr val="bg1"/>
                </a:solidFill>
                <a:effectLst>
                  <a:outerShdw blurRad="38100" dist="38100" dir="2700000" algn="tl">
                    <a:srgbClr val="000000"/>
                  </a:outerShdw>
                </a:effectLst>
              </a:rPr>
              <a:t>CLOSE</a:t>
            </a:r>
          </a:p>
        </p:txBody>
      </p:sp>
      <p:sp>
        <p:nvSpPr>
          <p:cNvPr id="17441" name="Rectangle 33"/>
          <p:cNvSpPr>
            <a:spLocks noChangeArrowheads="1"/>
          </p:cNvSpPr>
          <p:nvPr/>
        </p:nvSpPr>
        <p:spPr bwMode="auto">
          <a:xfrm>
            <a:off x="6859588" y="2441575"/>
            <a:ext cx="590550" cy="366713"/>
          </a:xfrm>
          <a:prstGeom prst="rect">
            <a:avLst/>
          </a:prstGeom>
          <a:noFill/>
          <a:ln w="9525">
            <a:noFill/>
            <a:miter lim="800000"/>
            <a:headEnd/>
            <a:tailEnd/>
          </a:ln>
          <a:effectLst/>
        </p:spPr>
        <p:txBody>
          <a:bodyPr wrap="none" lIns="92075" tIns="46038" rIns="92075" bIns="46038">
            <a:spAutoFit/>
          </a:bodyPr>
          <a:lstStyle/>
          <a:p>
            <a:pPr fontAlgn="auto">
              <a:spcBef>
                <a:spcPts val="0"/>
              </a:spcBef>
              <a:spcAft>
                <a:spcPts val="0"/>
              </a:spcAft>
              <a:defRPr/>
            </a:pPr>
            <a:r>
              <a:rPr lang="en-GB" b="1">
                <a:solidFill>
                  <a:schemeClr val="tx2"/>
                </a:solidFill>
                <a:effectLst>
                  <a:outerShdw blurRad="38100" dist="38100" dir="2700000" algn="tl">
                    <a:srgbClr val="C0C0C0"/>
                  </a:outerShdw>
                </a:effectLst>
              </a:rPr>
              <a:t>Yes</a:t>
            </a:r>
          </a:p>
        </p:txBody>
      </p:sp>
    </p:spTree>
    <p:extLst>
      <p:ext uri="{BB962C8B-B14F-4D97-AF65-F5344CB8AC3E}">
        <p14:creationId xmlns:p14="http://schemas.microsoft.com/office/powerpoint/2010/main" val="222442120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9"/>
                                        </p:tgtEl>
                                        <p:attrNameLst>
                                          <p:attrName>style.visibility</p:attrName>
                                        </p:attrNameLst>
                                      </p:cBhvr>
                                      <p:to>
                                        <p:strVal val="visible"/>
                                      </p:to>
                                    </p:set>
                                    <p:animEffect transition="in" filter="wipe(left)">
                                      <p:cBhvr>
                                        <p:cTn id="7" dur="500"/>
                                        <p:tgtEl>
                                          <p:spTgt spid="174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420"/>
                                        </p:tgtEl>
                                        <p:attrNameLst>
                                          <p:attrName>style.visibility</p:attrName>
                                        </p:attrNameLst>
                                      </p:cBhvr>
                                      <p:to>
                                        <p:strVal val="visible"/>
                                      </p:to>
                                    </p:set>
                                    <p:animEffect transition="in" filter="wipe(left)">
                                      <p:cBhvr>
                                        <p:cTn id="11" dur="500"/>
                                        <p:tgtEl>
                                          <p:spTgt spid="174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421"/>
                                        </p:tgtEl>
                                        <p:attrNameLst>
                                          <p:attrName>style.visibility</p:attrName>
                                        </p:attrNameLst>
                                      </p:cBhvr>
                                      <p:to>
                                        <p:strVal val="visible"/>
                                      </p:to>
                                    </p:set>
                                    <p:animEffect transition="in" filter="wipe(left)">
                                      <p:cBhvr>
                                        <p:cTn id="16" dur="500"/>
                                        <p:tgtEl>
                                          <p:spTgt spid="17421"/>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425"/>
                                        </p:tgtEl>
                                        <p:attrNameLst>
                                          <p:attrName>style.visibility</p:attrName>
                                        </p:attrNameLst>
                                      </p:cBhvr>
                                      <p:to>
                                        <p:strVal val="visible"/>
                                      </p:to>
                                    </p:set>
                                    <p:animEffect transition="in" filter="wipe(left)">
                                      <p:cBhvr>
                                        <p:cTn id="25" dur="500"/>
                                        <p:tgtEl>
                                          <p:spTgt spid="17425"/>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429"/>
                                        </p:tgtEl>
                                        <p:attrNameLst>
                                          <p:attrName>style.visibility</p:attrName>
                                        </p:attrNameLst>
                                      </p:cBhvr>
                                      <p:to>
                                        <p:strVal val="visible"/>
                                      </p:to>
                                    </p:set>
                                    <p:animEffect transition="in" filter="wipe(left)">
                                      <p:cBhvr>
                                        <p:cTn id="34" dur="500"/>
                                        <p:tgtEl>
                                          <p:spTgt spid="17429"/>
                                        </p:tgtEl>
                                      </p:cBhvr>
                                    </p:animEffect>
                                  </p:childTnLst>
                                </p:cTn>
                              </p:par>
                            </p:childTnLst>
                          </p:cTn>
                        </p:par>
                        <p:par>
                          <p:cTn id="35" fill="hold" nodeType="afterGroup">
                            <p:stCondLst>
                              <p:cond delay="500"/>
                            </p:stCondLst>
                            <p:childTnLst>
                              <p:par>
                                <p:cTn id="36" presetID="22" presetClass="entr" presetSubtype="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434"/>
                                        </p:tgtEl>
                                        <p:attrNameLst>
                                          <p:attrName>style.visibility</p:attrName>
                                        </p:attrNameLst>
                                      </p:cBhvr>
                                      <p:to>
                                        <p:strVal val="visible"/>
                                      </p:to>
                                    </p:set>
                                    <p:animEffect transition="in" filter="wipe(left)">
                                      <p:cBhvr>
                                        <p:cTn id="43" dur="500"/>
                                        <p:tgtEl>
                                          <p:spTgt spid="17434"/>
                                        </p:tgtEl>
                                      </p:cBhvr>
                                    </p:animEffect>
                                  </p:childTnLst>
                                </p:cTn>
                              </p:par>
                            </p:childTnLst>
                          </p:cTn>
                        </p:par>
                        <p:par>
                          <p:cTn id="44" fill="hold" nodeType="afterGroup">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17435"/>
                                        </p:tgtEl>
                                        <p:attrNameLst>
                                          <p:attrName>style.visibility</p:attrName>
                                        </p:attrNameLst>
                                      </p:cBhvr>
                                      <p:to>
                                        <p:strVal val="visible"/>
                                      </p:to>
                                    </p:set>
                                    <p:animEffect transition="in" filter="box(out)">
                                      <p:cBhvr>
                                        <p:cTn id="47" dur="500"/>
                                        <p:tgtEl>
                                          <p:spTgt spid="17435"/>
                                        </p:tgtEl>
                                      </p:cBhvr>
                                    </p:animEffect>
                                  </p:childTnLst>
                                </p:cTn>
                              </p:par>
                            </p:childTnLst>
                          </p:cTn>
                        </p:par>
                        <p:par>
                          <p:cTn id="48" fill="hold" nodeType="afterGroup">
                            <p:stCondLst>
                              <p:cond delay="1000"/>
                            </p:stCondLst>
                            <p:childTnLst>
                              <p:par>
                                <p:cTn id="49" presetID="22" presetClass="entr" presetSubtype="2" fill="hold" nodeType="afterEffect">
                                  <p:stCondLst>
                                    <p:cond delay="0"/>
                                  </p:stCondLst>
                                  <p:childTnLst>
                                    <p:set>
                                      <p:cBhvr>
                                        <p:cTn id="50" dur="1" fill="hold">
                                          <p:stCondLst>
                                            <p:cond delay="0"/>
                                          </p:stCondLst>
                                        </p:cTn>
                                        <p:tgtEl>
                                          <p:spTgt spid="17436"/>
                                        </p:tgtEl>
                                        <p:attrNameLst>
                                          <p:attrName>style.visibility</p:attrName>
                                        </p:attrNameLst>
                                      </p:cBhvr>
                                      <p:to>
                                        <p:strVal val="visible"/>
                                      </p:to>
                                    </p:set>
                                    <p:animEffect transition="in" filter="wipe(right)">
                                      <p:cBhvr>
                                        <p:cTn id="51" dur="500"/>
                                        <p:tgtEl>
                                          <p:spTgt spid="17436"/>
                                        </p:tgtEl>
                                      </p:cBhvr>
                                    </p:animEffect>
                                  </p:childTnLst>
                                </p:cTn>
                              </p:par>
                            </p:childTnLst>
                          </p:cTn>
                        </p:par>
                        <p:par>
                          <p:cTn id="52" fill="hold" nodeType="afterGroup">
                            <p:stCondLst>
                              <p:cond delay="1500"/>
                            </p:stCondLst>
                            <p:childTnLst>
                              <p:par>
                                <p:cTn id="53" presetID="22" presetClass="entr" presetSubtype="1" fill="hold" nodeType="afterEffect">
                                  <p:stCondLst>
                                    <p:cond delay="0"/>
                                  </p:stCondLst>
                                  <p:childTnLst>
                                    <p:set>
                                      <p:cBhvr>
                                        <p:cTn id="54" dur="1" fill="hold">
                                          <p:stCondLst>
                                            <p:cond delay="0"/>
                                          </p:stCondLst>
                                        </p:cTn>
                                        <p:tgtEl>
                                          <p:spTgt spid="17437"/>
                                        </p:tgtEl>
                                        <p:attrNameLst>
                                          <p:attrName>style.visibility</p:attrName>
                                        </p:attrNameLst>
                                      </p:cBhvr>
                                      <p:to>
                                        <p:strVal val="visible"/>
                                      </p:to>
                                    </p:set>
                                    <p:animEffect transition="in" filter="wipe(up)">
                                      <p:cBhvr>
                                        <p:cTn id="55" dur="500"/>
                                        <p:tgtEl>
                                          <p:spTgt spid="1743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7441"/>
                                        </p:tgtEl>
                                        <p:attrNameLst>
                                          <p:attrName>style.visibility</p:attrName>
                                        </p:attrNameLst>
                                      </p:cBhvr>
                                      <p:to>
                                        <p:strVal val="visible"/>
                                      </p:to>
                                    </p:set>
                                    <p:anim calcmode="lin" valueType="num">
                                      <p:cBhvr additive="base">
                                        <p:cTn id="60" dur="500" fill="hold"/>
                                        <p:tgtEl>
                                          <p:spTgt spid="17441"/>
                                        </p:tgtEl>
                                        <p:attrNameLst>
                                          <p:attrName>ppt_x</p:attrName>
                                        </p:attrNameLst>
                                      </p:cBhvr>
                                      <p:tavLst>
                                        <p:tav tm="0">
                                          <p:val>
                                            <p:strVal val="0-#ppt_w/2"/>
                                          </p:val>
                                        </p:tav>
                                        <p:tav tm="100000">
                                          <p:val>
                                            <p:strVal val="#ppt_x"/>
                                          </p:val>
                                        </p:tav>
                                      </p:tavLst>
                                    </p:anim>
                                    <p:anim calcmode="lin" valueType="num">
                                      <p:cBhvr additive="base">
                                        <p:cTn id="61" dur="500" fill="hold"/>
                                        <p:tgtEl>
                                          <p:spTgt spid="17441"/>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nodeType="clickEffect">
                                  <p:stCondLst>
                                    <p:cond delay="0"/>
                                  </p:stCondLst>
                                  <p:childTnLst>
                                    <p:set>
                                      <p:cBhvr>
                                        <p:cTn id="65" dur="1" fill="hold">
                                          <p:stCondLst>
                                            <p:cond delay="0"/>
                                          </p:stCondLst>
                                        </p:cTn>
                                        <p:tgtEl>
                                          <p:spTgt spid="17439"/>
                                        </p:tgtEl>
                                        <p:attrNameLst>
                                          <p:attrName>style.visibility</p:attrName>
                                        </p:attrNameLst>
                                      </p:cBhvr>
                                      <p:to>
                                        <p:strVal val="visible"/>
                                      </p:to>
                                    </p:set>
                                    <p:anim calcmode="lin" valueType="num">
                                      <p:cBhvr additive="base">
                                        <p:cTn id="66" dur="500" fill="hold"/>
                                        <p:tgtEl>
                                          <p:spTgt spid="17439"/>
                                        </p:tgtEl>
                                        <p:attrNameLst>
                                          <p:attrName>ppt_x</p:attrName>
                                        </p:attrNameLst>
                                      </p:cBhvr>
                                      <p:tavLst>
                                        <p:tav tm="0">
                                          <p:val>
                                            <p:strVal val="0-#ppt_w/2"/>
                                          </p:val>
                                        </p:tav>
                                        <p:tav tm="100000">
                                          <p:val>
                                            <p:strVal val="#ppt_x"/>
                                          </p:val>
                                        </p:tav>
                                      </p:tavLst>
                                    </p:anim>
                                    <p:anim calcmode="lin" valueType="num">
                                      <p:cBhvr additive="base">
                                        <p:cTn id="67" dur="500" fill="hold"/>
                                        <p:tgtEl>
                                          <p:spTgt spid="17439"/>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17440"/>
                                        </p:tgtEl>
                                        <p:attrNameLst>
                                          <p:attrName>style.visibility</p:attrName>
                                        </p:attrNameLst>
                                      </p:cBhvr>
                                      <p:to>
                                        <p:strVal val="visible"/>
                                      </p:to>
                                    </p:set>
                                    <p:anim calcmode="lin" valueType="num">
                                      <p:cBhvr additive="base">
                                        <p:cTn id="72" dur="500" fill="hold"/>
                                        <p:tgtEl>
                                          <p:spTgt spid="17440"/>
                                        </p:tgtEl>
                                        <p:attrNameLst>
                                          <p:attrName>ppt_x</p:attrName>
                                        </p:attrNameLst>
                                      </p:cBhvr>
                                      <p:tavLst>
                                        <p:tav tm="0">
                                          <p:val>
                                            <p:strVal val="0-#ppt_w/2"/>
                                          </p:val>
                                        </p:tav>
                                        <p:tav tm="100000">
                                          <p:val>
                                            <p:strVal val="#ppt_x"/>
                                          </p:val>
                                        </p:tav>
                                      </p:tavLst>
                                    </p:anim>
                                    <p:anim calcmode="lin" valueType="num">
                                      <p:cBhvr additive="base">
                                        <p:cTn id="73" dur="500" fill="hold"/>
                                        <p:tgtEl>
                                          <p:spTgt spid="17440"/>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7438"/>
                                        </p:tgtEl>
                                        <p:attrNameLst>
                                          <p:attrName>style.visibility</p:attrName>
                                        </p:attrNameLst>
                                      </p:cBhvr>
                                      <p:to>
                                        <p:strVal val="visible"/>
                                      </p:to>
                                    </p:set>
                                    <p:animEffect transition="in" filter="wipe(left)">
                                      <p:cBhvr>
                                        <p:cTn id="78" dur="500"/>
                                        <p:tgtEl>
                                          <p:spTgt spid="17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9" grpId="0" autoUpdateAnimBg="0"/>
      <p:bldP spid="17420" grpId="0" animBg="1" autoUpdateAnimBg="0"/>
      <p:bldP spid="17421" grpId="0" autoUpdateAnimBg="0"/>
      <p:bldP spid="17425" grpId="0" autoUpdateAnimBg="0"/>
      <p:bldP spid="17429" grpId="0" autoUpdateAnimBg="0"/>
      <p:bldP spid="17434" grpId="0" autoUpdateAnimBg="0"/>
      <p:bldP spid="17435" grpId="0" autoUpdateAnimBg="0"/>
      <p:bldP spid="17438" grpId="0" autoUpdateAnimBg="0"/>
      <p:bldP spid="17440" grpId="0" animBg="1" autoUpdateAnimBg="0"/>
      <p:bldP spid="1744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5" name="Text Box 9"/>
          <p:cNvSpPr txBox="1">
            <a:spLocks noChangeArrowheads="1"/>
          </p:cNvSpPr>
          <p:nvPr/>
        </p:nvSpPr>
        <p:spPr bwMode="auto">
          <a:xfrm>
            <a:off x="2727325" y="685800"/>
            <a:ext cx="4481513" cy="762000"/>
          </a:xfrm>
          <a:prstGeom prst="rect">
            <a:avLst/>
          </a:prstGeom>
          <a:noFill/>
          <a:ln w="9525">
            <a:noFill/>
            <a:miter lim="800000"/>
            <a:headEnd/>
            <a:tailEnd/>
          </a:ln>
          <a:effectLst/>
        </p:spPr>
        <p:txBody>
          <a:bodyPr wrap="none">
            <a:spAutoFit/>
          </a:bodyPr>
          <a:lstStyle/>
          <a:p>
            <a:pPr algn="ctr" fontAlgn="auto">
              <a:spcBef>
                <a:spcPts val="0"/>
              </a:spcBef>
              <a:spcAft>
                <a:spcPts val="0"/>
              </a:spcAft>
              <a:defRPr/>
            </a:pPr>
            <a:r>
              <a:rPr lang="en-GB" sz="4400" b="1">
                <a:effectLst>
                  <a:outerShdw blurRad="38100" dist="38100" dir="2700000" algn="tl">
                    <a:srgbClr val="C0C0C0"/>
                  </a:outerShdw>
                </a:effectLst>
                <a:latin typeface="+mn-lt"/>
              </a:rPr>
              <a:t>Cursor Attributes</a:t>
            </a:r>
          </a:p>
        </p:txBody>
      </p:sp>
      <p:sp>
        <p:nvSpPr>
          <p:cNvPr id="23555" name="Rectangle 10"/>
          <p:cNvSpPr>
            <a:spLocks noChangeArrowheads="1"/>
          </p:cNvSpPr>
          <p:nvPr/>
        </p:nvSpPr>
        <p:spPr bwMode="blackWhite">
          <a:xfrm>
            <a:off x="869950" y="2260600"/>
            <a:ext cx="7816850" cy="3895725"/>
          </a:xfrm>
          <a:prstGeom prst="rect">
            <a:avLst/>
          </a:prstGeom>
          <a:solidFill>
            <a:srgbClr val="FFFF99"/>
          </a:solidFill>
          <a:ln w="25400">
            <a:solidFill>
              <a:srgbClr val="000000"/>
            </a:solidFill>
            <a:miter lim="800000"/>
            <a:headEnd/>
            <a:tailEnd/>
          </a:ln>
        </p:spPr>
        <p:txBody>
          <a:bodyPr lIns="92075" tIns="46038" rIns="92075" bIns="46038">
            <a:spAutoFit/>
          </a:bodyPr>
          <a:lstStyle>
            <a:lvl1pPr eaLnBrk="0" hangingPunct="0">
              <a:tabLst>
                <a:tab pos="2049463" algn="l"/>
                <a:tab pos="3429000" algn="l"/>
              </a:tabLst>
              <a:defRPr>
                <a:solidFill>
                  <a:schemeClr val="tx1"/>
                </a:solidFill>
                <a:latin typeface="Arial" charset="0"/>
              </a:defRPr>
            </a:lvl1pPr>
            <a:lvl2pPr marL="742950" indent="-285750" eaLnBrk="0" hangingPunct="0">
              <a:tabLst>
                <a:tab pos="2049463" algn="l"/>
                <a:tab pos="3429000" algn="l"/>
              </a:tabLst>
              <a:defRPr>
                <a:solidFill>
                  <a:schemeClr val="tx1"/>
                </a:solidFill>
                <a:latin typeface="Arial" charset="0"/>
              </a:defRPr>
            </a:lvl2pPr>
            <a:lvl3pPr marL="1143000" indent="-228600" eaLnBrk="0" hangingPunct="0">
              <a:tabLst>
                <a:tab pos="2049463" algn="l"/>
                <a:tab pos="3429000" algn="l"/>
              </a:tabLst>
              <a:defRPr>
                <a:solidFill>
                  <a:schemeClr val="tx1"/>
                </a:solidFill>
                <a:latin typeface="Arial" charset="0"/>
              </a:defRPr>
            </a:lvl3pPr>
            <a:lvl4pPr marL="1600200" indent="-228600" eaLnBrk="0" hangingPunct="0">
              <a:tabLst>
                <a:tab pos="2049463" algn="l"/>
                <a:tab pos="3429000" algn="l"/>
              </a:tabLst>
              <a:defRPr>
                <a:solidFill>
                  <a:schemeClr val="tx1"/>
                </a:solidFill>
                <a:latin typeface="Arial" charset="0"/>
              </a:defRPr>
            </a:lvl4pPr>
            <a:lvl5pPr marL="2057400" indent="-228600" eaLnBrk="0" hangingPunct="0">
              <a:tabLst>
                <a:tab pos="2049463" algn="l"/>
                <a:tab pos="3429000" algn="l"/>
              </a:tabLst>
              <a:defRPr>
                <a:solidFill>
                  <a:schemeClr val="tx1"/>
                </a:solidFill>
                <a:latin typeface="Arial" charset="0"/>
              </a:defRPr>
            </a:lvl5pPr>
            <a:lvl6pPr marL="2514600" indent="-228600" eaLnBrk="0" fontAlgn="base" hangingPunct="0">
              <a:spcBef>
                <a:spcPct val="0"/>
              </a:spcBef>
              <a:spcAft>
                <a:spcPct val="0"/>
              </a:spcAft>
              <a:tabLst>
                <a:tab pos="2049463" algn="l"/>
                <a:tab pos="3429000" algn="l"/>
              </a:tabLst>
              <a:defRPr>
                <a:solidFill>
                  <a:schemeClr val="tx1"/>
                </a:solidFill>
                <a:latin typeface="Arial" charset="0"/>
              </a:defRPr>
            </a:lvl6pPr>
            <a:lvl7pPr marL="2971800" indent="-228600" eaLnBrk="0" fontAlgn="base" hangingPunct="0">
              <a:spcBef>
                <a:spcPct val="0"/>
              </a:spcBef>
              <a:spcAft>
                <a:spcPct val="0"/>
              </a:spcAft>
              <a:tabLst>
                <a:tab pos="2049463" algn="l"/>
                <a:tab pos="3429000" algn="l"/>
              </a:tabLst>
              <a:defRPr>
                <a:solidFill>
                  <a:schemeClr val="tx1"/>
                </a:solidFill>
                <a:latin typeface="Arial" charset="0"/>
              </a:defRPr>
            </a:lvl7pPr>
            <a:lvl8pPr marL="3429000" indent="-228600" eaLnBrk="0" fontAlgn="base" hangingPunct="0">
              <a:spcBef>
                <a:spcPct val="0"/>
              </a:spcBef>
              <a:spcAft>
                <a:spcPct val="0"/>
              </a:spcAft>
              <a:tabLst>
                <a:tab pos="2049463" algn="l"/>
                <a:tab pos="3429000" algn="l"/>
              </a:tabLst>
              <a:defRPr>
                <a:solidFill>
                  <a:schemeClr val="tx1"/>
                </a:solidFill>
                <a:latin typeface="Arial" charset="0"/>
              </a:defRPr>
            </a:lvl8pPr>
            <a:lvl9pPr marL="3886200" indent="-228600" eaLnBrk="0" fontAlgn="base" hangingPunct="0">
              <a:spcBef>
                <a:spcPct val="0"/>
              </a:spcBef>
              <a:spcAft>
                <a:spcPct val="0"/>
              </a:spcAft>
              <a:tabLst>
                <a:tab pos="2049463" algn="l"/>
                <a:tab pos="3429000" algn="l"/>
              </a:tabLst>
              <a:defRPr>
                <a:solidFill>
                  <a:schemeClr val="tx1"/>
                </a:solidFill>
                <a:latin typeface="Arial" charset="0"/>
              </a:defRPr>
            </a:lvl9pPr>
          </a:lstStyle>
          <a:p>
            <a:pPr eaLnBrk="1" hangingPunct="1">
              <a:spcBef>
                <a:spcPct val="60000"/>
              </a:spcBef>
            </a:pPr>
            <a:r>
              <a:rPr lang="en-GB" altLang="en-US" sz="2000" b="1">
                <a:solidFill>
                  <a:srgbClr val="000000"/>
                </a:solidFill>
              </a:rPr>
              <a:t>Attribute	Type 	Description</a:t>
            </a:r>
          </a:p>
          <a:p>
            <a:pPr eaLnBrk="1" hangingPunct="1">
              <a:spcBef>
                <a:spcPct val="60000"/>
              </a:spcBef>
            </a:pPr>
            <a:r>
              <a:rPr lang="en-GB" altLang="en-US" sz="2000" b="1">
                <a:solidFill>
                  <a:srgbClr val="000000"/>
                </a:solidFill>
              </a:rPr>
              <a:t>%ISOPEN	Boolean 	Evaluates to TRUE if the cursor 			is open</a:t>
            </a:r>
          </a:p>
          <a:p>
            <a:pPr eaLnBrk="1" hangingPunct="1">
              <a:spcBef>
                <a:spcPct val="60000"/>
              </a:spcBef>
            </a:pPr>
            <a:r>
              <a:rPr lang="en-GB" altLang="en-US" sz="2000" b="1">
                <a:solidFill>
                  <a:srgbClr val="000000"/>
                </a:solidFill>
              </a:rPr>
              <a:t>%NOTFOUND	Boolean 	Evaluates to TRUE if the most 			recent fetch does not return a row</a:t>
            </a:r>
          </a:p>
          <a:p>
            <a:pPr eaLnBrk="1" hangingPunct="1">
              <a:spcBef>
                <a:spcPct val="60000"/>
              </a:spcBef>
            </a:pPr>
            <a:r>
              <a:rPr lang="en-GB" altLang="en-US" sz="2000" b="1">
                <a:solidFill>
                  <a:srgbClr val="000000"/>
                </a:solidFill>
              </a:rPr>
              <a:t>%FOUND	Boolean 	Evaluates to TRUE if the most			recent fetch returns a row; 			complement of %NOTFOUND</a:t>
            </a:r>
          </a:p>
          <a:p>
            <a:pPr eaLnBrk="1" hangingPunct="1">
              <a:spcBef>
                <a:spcPct val="60000"/>
              </a:spcBef>
            </a:pPr>
            <a:r>
              <a:rPr lang="en-GB" altLang="en-US" sz="2000" b="1">
                <a:solidFill>
                  <a:srgbClr val="000000"/>
                </a:solidFill>
              </a:rPr>
              <a:t>%ROWCOUNT	Number	Evaluates to the total number of 		rows returned so far</a:t>
            </a:r>
          </a:p>
        </p:txBody>
      </p:sp>
      <p:sp>
        <p:nvSpPr>
          <p:cNvPr id="23556" name="Line 11"/>
          <p:cNvSpPr>
            <a:spLocks noChangeShapeType="1"/>
          </p:cNvSpPr>
          <p:nvPr/>
        </p:nvSpPr>
        <p:spPr bwMode="auto">
          <a:xfrm>
            <a:off x="874713" y="2697163"/>
            <a:ext cx="7808912" cy="0"/>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E"/>
          </a:p>
        </p:txBody>
      </p:sp>
      <p:sp>
        <p:nvSpPr>
          <p:cNvPr id="23557" name="Line 12"/>
          <p:cNvSpPr>
            <a:spLocks noChangeShapeType="1"/>
          </p:cNvSpPr>
          <p:nvPr/>
        </p:nvSpPr>
        <p:spPr bwMode="auto">
          <a:xfrm>
            <a:off x="873125" y="3475038"/>
            <a:ext cx="78105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E"/>
          </a:p>
        </p:txBody>
      </p:sp>
      <p:sp>
        <p:nvSpPr>
          <p:cNvPr id="23558" name="Line 13"/>
          <p:cNvSpPr>
            <a:spLocks noChangeShapeType="1"/>
          </p:cNvSpPr>
          <p:nvPr/>
        </p:nvSpPr>
        <p:spPr bwMode="auto">
          <a:xfrm>
            <a:off x="865188" y="4283075"/>
            <a:ext cx="7818437"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E"/>
          </a:p>
        </p:txBody>
      </p:sp>
      <p:sp>
        <p:nvSpPr>
          <p:cNvPr id="23559" name="Line 14"/>
          <p:cNvSpPr>
            <a:spLocks noChangeShapeType="1"/>
          </p:cNvSpPr>
          <p:nvPr/>
        </p:nvSpPr>
        <p:spPr bwMode="auto">
          <a:xfrm>
            <a:off x="862013" y="5394325"/>
            <a:ext cx="7821612"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E"/>
          </a:p>
        </p:txBody>
      </p:sp>
      <p:sp>
        <p:nvSpPr>
          <p:cNvPr id="23560" name="Line 15"/>
          <p:cNvSpPr>
            <a:spLocks noChangeShapeType="1"/>
          </p:cNvSpPr>
          <p:nvPr/>
        </p:nvSpPr>
        <p:spPr bwMode="auto">
          <a:xfrm>
            <a:off x="4187825" y="2260600"/>
            <a:ext cx="0" cy="389890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E"/>
          </a:p>
        </p:txBody>
      </p:sp>
      <p:sp>
        <p:nvSpPr>
          <p:cNvPr id="23561" name="Line 16"/>
          <p:cNvSpPr>
            <a:spLocks noChangeShapeType="1"/>
          </p:cNvSpPr>
          <p:nvPr/>
        </p:nvSpPr>
        <p:spPr bwMode="auto">
          <a:xfrm>
            <a:off x="2938463" y="2259013"/>
            <a:ext cx="0" cy="389096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IE"/>
          </a:p>
        </p:txBody>
      </p:sp>
      <p:sp>
        <p:nvSpPr>
          <p:cNvPr id="23562" name="Text Box 17"/>
          <p:cNvSpPr txBox="1">
            <a:spLocks noChangeArrowheads="1"/>
          </p:cNvSpPr>
          <p:nvPr/>
        </p:nvSpPr>
        <p:spPr bwMode="auto">
          <a:xfrm>
            <a:off x="1127125" y="1466850"/>
            <a:ext cx="68453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rgbClr val="A50021"/>
              </a:buClr>
              <a:buSzPct val="75000"/>
              <a:buFont typeface="Wingdings" pitchFamily="2" charset="2"/>
              <a:buNone/>
            </a:pPr>
            <a:r>
              <a:rPr lang="en-GB" altLang="en-US" sz="3200">
                <a:latin typeface="Calibri" pitchFamily="34" charset="0"/>
              </a:rPr>
              <a:t>Obtain status information about a cursor.</a:t>
            </a:r>
          </a:p>
          <a:p>
            <a:pPr eaLnBrk="1" hangingPunct="1"/>
            <a:endParaRPr lang="en-GB" altLang="en-US">
              <a:latin typeface="Calibri" pitchFamily="34" charset="0"/>
            </a:endParaRPr>
          </a:p>
        </p:txBody>
      </p:sp>
    </p:spTree>
    <p:extLst>
      <p:ext uri="{BB962C8B-B14F-4D97-AF65-F5344CB8AC3E}">
        <p14:creationId xmlns:p14="http://schemas.microsoft.com/office/powerpoint/2010/main" val="342394492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2"/>
          <p:cNvSpPr>
            <a:spLocks noChangeArrowheads="1"/>
          </p:cNvSpPr>
          <p:nvPr/>
        </p:nvSpPr>
        <p:spPr bwMode="auto">
          <a:xfrm>
            <a:off x="457200" y="990600"/>
            <a:ext cx="4648200" cy="5562600"/>
          </a:xfrm>
          <a:prstGeom prst="rect">
            <a:avLst/>
          </a:prstGeom>
          <a:solidFill>
            <a:srgbClr val="FFFFCC"/>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Bef>
                <a:spcPct val="20000"/>
              </a:spcBef>
              <a:buClr>
                <a:schemeClr val="folHlink"/>
              </a:buClr>
              <a:buSzPct val="60000"/>
              <a:buFont typeface="Wingdings" pitchFamily="2" charset="2"/>
              <a:buNone/>
            </a:pPr>
            <a:r>
              <a:rPr lang="en-GB" altLang="en-US" sz="1600">
                <a:latin typeface="Tahoma" pitchFamily="34" charset="0"/>
              </a:rPr>
              <a:t>Create or replace procedure proc_test as</a:t>
            </a:r>
          </a:p>
          <a:p>
            <a:pPr eaLnBrk="1" hangingPunct="1">
              <a:lnSpc>
                <a:spcPct val="90000"/>
              </a:lnSpc>
              <a:spcBef>
                <a:spcPct val="20000"/>
              </a:spcBef>
              <a:buClr>
                <a:schemeClr val="folHlink"/>
              </a:buClr>
              <a:buSzPct val="60000"/>
              <a:buFont typeface="Wingdings" pitchFamily="2" charset="2"/>
              <a:buNone/>
            </a:pPr>
            <a:endParaRPr lang="en-GB" altLang="en-US" sz="1600">
              <a:latin typeface="Tahoma" pitchFamily="34" charset="0"/>
            </a:endParaRPr>
          </a:p>
          <a:p>
            <a:pPr eaLnBrk="1" hangingPunct="1">
              <a:lnSpc>
                <a:spcPct val="90000"/>
              </a:lnSpc>
              <a:spcBef>
                <a:spcPct val="20000"/>
              </a:spcBef>
              <a:buClr>
                <a:schemeClr val="folHlink"/>
              </a:buClr>
              <a:buSzPct val="60000"/>
              <a:buFont typeface="Wingdings" pitchFamily="2" charset="2"/>
              <a:buNone/>
            </a:pPr>
            <a:r>
              <a:rPr lang="en-GB" altLang="en-US" sz="1600">
                <a:latin typeface="Tahoma" pitchFamily="34" charset="0"/>
              </a:rPr>
              <a:t>v_empid	number;</a:t>
            </a:r>
          </a:p>
          <a:p>
            <a:pPr eaLnBrk="1" hangingPunct="1">
              <a:lnSpc>
                <a:spcPct val="90000"/>
              </a:lnSpc>
              <a:spcBef>
                <a:spcPct val="20000"/>
              </a:spcBef>
              <a:buClr>
                <a:schemeClr val="folHlink"/>
              </a:buClr>
              <a:buSzPct val="60000"/>
              <a:buFont typeface="Wingdings" pitchFamily="2" charset="2"/>
              <a:buNone/>
            </a:pPr>
            <a:endParaRPr lang="en-GB" altLang="en-US" sz="1600">
              <a:latin typeface="Tahoma" pitchFamily="34" charset="0"/>
            </a:endParaRPr>
          </a:p>
          <a:p>
            <a:pPr eaLnBrk="1" hangingPunct="1">
              <a:lnSpc>
                <a:spcPct val="90000"/>
              </a:lnSpc>
              <a:spcBef>
                <a:spcPct val="20000"/>
              </a:spcBef>
              <a:buClr>
                <a:schemeClr val="folHlink"/>
              </a:buClr>
              <a:buSzPct val="60000"/>
              <a:buFont typeface="Wingdings" pitchFamily="2" charset="2"/>
              <a:buNone/>
            </a:pPr>
            <a:r>
              <a:rPr lang="en-GB" altLang="en-US" sz="1600">
                <a:latin typeface="Tahoma" pitchFamily="34" charset="0"/>
              </a:rPr>
              <a:t>Cursor cur_sample is</a:t>
            </a:r>
          </a:p>
          <a:p>
            <a:pPr lvl="1" eaLnBrk="1" hangingPunct="1">
              <a:lnSpc>
                <a:spcPct val="90000"/>
              </a:lnSpc>
              <a:spcBef>
                <a:spcPct val="20000"/>
              </a:spcBef>
              <a:buClr>
                <a:schemeClr val="hlink"/>
              </a:buClr>
              <a:buSzPct val="55000"/>
              <a:buFont typeface="Wingdings" pitchFamily="2" charset="2"/>
              <a:buNone/>
            </a:pPr>
            <a:r>
              <a:rPr lang="en-US" altLang="en-US" sz="1600">
                <a:latin typeface="Tahoma" pitchFamily="34" charset="0"/>
              </a:rPr>
              <a:t>Select empid from employee</a:t>
            </a:r>
          </a:p>
          <a:p>
            <a:pPr lvl="1" eaLnBrk="1" hangingPunct="1">
              <a:lnSpc>
                <a:spcPct val="90000"/>
              </a:lnSpc>
              <a:spcBef>
                <a:spcPct val="20000"/>
              </a:spcBef>
              <a:buClr>
                <a:schemeClr val="hlink"/>
              </a:buClr>
              <a:buSzPct val="55000"/>
              <a:buFont typeface="Wingdings" pitchFamily="2" charset="2"/>
              <a:buNone/>
            </a:pPr>
            <a:r>
              <a:rPr lang="en-US" altLang="en-US" sz="1600">
                <a:latin typeface="Tahoma" pitchFamily="34" charset="0"/>
              </a:rPr>
              <a:t>  where grade &gt; 4;</a:t>
            </a:r>
          </a:p>
          <a:p>
            <a:pPr lvl="1" eaLnBrk="1" hangingPunct="1">
              <a:lnSpc>
                <a:spcPct val="90000"/>
              </a:lnSpc>
              <a:spcBef>
                <a:spcPct val="20000"/>
              </a:spcBef>
              <a:buClr>
                <a:schemeClr val="hlink"/>
              </a:buClr>
              <a:buSzPct val="55000"/>
              <a:buFont typeface="Wingdings" pitchFamily="2" charset="2"/>
              <a:buNone/>
            </a:pPr>
            <a:endParaRPr lang="en-US" altLang="en-US" sz="1600">
              <a:latin typeface="Tahoma" pitchFamily="34" charset="0"/>
            </a:endParaRPr>
          </a:p>
          <a:p>
            <a:pPr eaLnBrk="1" hangingPunct="1">
              <a:lnSpc>
                <a:spcPct val="90000"/>
              </a:lnSpc>
              <a:spcBef>
                <a:spcPct val="20000"/>
              </a:spcBef>
              <a:buClr>
                <a:schemeClr val="folHlink"/>
              </a:buClr>
              <a:buSzPct val="60000"/>
              <a:buFont typeface="Wingdings" pitchFamily="2" charset="2"/>
              <a:buNone/>
            </a:pPr>
            <a:r>
              <a:rPr lang="en-US" altLang="en-US" sz="1600">
                <a:latin typeface="Tahoma" pitchFamily="34" charset="0"/>
              </a:rPr>
              <a:t>Begin</a:t>
            </a:r>
          </a:p>
          <a:p>
            <a:pPr eaLnBrk="1" hangingPunct="1">
              <a:lnSpc>
                <a:spcPct val="90000"/>
              </a:lnSpc>
              <a:spcBef>
                <a:spcPct val="20000"/>
              </a:spcBef>
              <a:buClr>
                <a:schemeClr val="folHlink"/>
              </a:buClr>
              <a:buSzPct val="60000"/>
              <a:buFont typeface="Wingdings" pitchFamily="2" charset="2"/>
              <a:buNone/>
            </a:pPr>
            <a:r>
              <a:rPr lang="en-US" altLang="en-US" sz="1600">
                <a:latin typeface="Tahoma" pitchFamily="34" charset="0"/>
              </a:rPr>
              <a:t>	open cur_sample;</a:t>
            </a:r>
          </a:p>
          <a:p>
            <a:pPr eaLnBrk="1" hangingPunct="1">
              <a:lnSpc>
                <a:spcPct val="90000"/>
              </a:lnSpc>
              <a:spcBef>
                <a:spcPct val="20000"/>
              </a:spcBef>
              <a:buClr>
                <a:schemeClr val="folHlink"/>
              </a:buClr>
              <a:buSzPct val="60000"/>
              <a:buFont typeface="Wingdings" pitchFamily="2" charset="2"/>
              <a:buNone/>
            </a:pPr>
            <a:r>
              <a:rPr lang="en-US" altLang="en-US" sz="1600">
                <a:latin typeface="Tahoma" pitchFamily="34" charset="0"/>
              </a:rPr>
              <a:t>	loop</a:t>
            </a:r>
          </a:p>
          <a:p>
            <a:pPr eaLnBrk="1" hangingPunct="1">
              <a:lnSpc>
                <a:spcPct val="90000"/>
              </a:lnSpc>
              <a:spcBef>
                <a:spcPct val="20000"/>
              </a:spcBef>
              <a:buClr>
                <a:schemeClr val="folHlink"/>
              </a:buClr>
              <a:buSzPct val="60000"/>
              <a:buFont typeface="Wingdings" pitchFamily="2" charset="2"/>
              <a:buNone/>
            </a:pPr>
            <a:r>
              <a:rPr lang="en-US" altLang="en-US" sz="1600">
                <a:latin typeface="Tahoma" pitchFamily="34" charset="0"/>
              </a:rPr>
              <a:t>	fetch cur_sample into v_empid;</a:t>
            </a:r>
          </a:p>
          <a:p>
            <a:pPr eaLnBrk="1" hangingPunct="1">
              <a:lnSpc>
                <a:spcPct val="90000"/>
              </a:lnSpc>
              <a:spcBef>
                <a:spcPct val="20000"/>
              </a:spcBef>
              <a:buClr>
                <a:schemeClr val="folHlink"/>
              </a:buClr>
              <a:buSzPct val="60000"/>
              <a:buFont typeface="Wingdings" pitchFamily="2" charset="2"/>
              <a:buNone/>
            </a:pPr>
            <a:r>
              <a:rPr lang="en-US" altLang="en-US" sz="1600">
                <a:latin typeface="Tahoma" pitchFamily="34" charset="0"/>
              </a:rPr>
              <a:t>	exit when cur_sample%notfound;</a:t>
            </a:r>
          </a:p>
          <a:p>
            <a:pPr eaLnBrk="1" hangingPunct="1">
              <a:lnSpc>
                <a:spcPct val="90000"/>
              </a:lnSpc>
              <a:spcBef>
                <a:spcPct val="20000"/>
              </a:spcBef>
              <a:buClr>
                <a:schemeClr val="folHlink"/>
              </a:buClr>
              <a:buSzPct val="60000"/>
              <a:buFont typeface="Wingdings" pitchFamily="2" charset="2"/>
              <a:buNone/>
            </a:pPr>
            <a:r>
              <a:rPr lang="en-US" altLang="en-US" sz="1600">
                <a:latin typeface="Tahoma" pitchFamily="34" charset="0"/>
              </a:rPr>
              <a:t>	       update employee</a:t>
            </a:r>
          </a:p>
          <a:p>
            <a:pPr eaLnBrk="1" hangingPunct="1">
              <a:lnSpc>
                <a:spcPct val="90000"/>
              </a:lnSpc>
              <a:spcBef>
                <a:spcPct val="20000"/>
              </a:spcBef>
              <a:buClr>
                <a:schemeClr val="folHlink"/>
              </a:buClr>
              <a:buSzPct val="60000"/>
              <a:buFont typeface="Wingdings" pitchFamily="2" charset="2"/>
              <a:buNone/>
            </a:pPr>
            <a:r>
              <a:rPr lang="en-US" altLang="en-US" sz="1600">
                <a:latin typeface="Tahoma" pitchFamily="34" charset="0"/>
              </a:rPr>
              <a:t>		set salary = salary + 500</a:t>
            </a:r>
          </a:p>
          <a:p>
            <a:pPr eaLnBrk="1" hangingPunct="1">
              <a:lnSpc>
                <a:spcPct val="90000"/>
              </a:lnSpc>
              <a:spcBef>
                <a:spcPct val="20000"/>
              </a:spcBef>
              <a:buClr>
                <a:schemeClr val="folHlink"/>
              </a:buClr>
              <a:buSzPct val="60000"/>
              <a:buFont typeface="Wingdings" pitchFamily="2" charset="2"/>
              <a:buNone/>
            </a:pPr>
            <a:r>
              <a:rPr lang="en-US" altLang="en-US" sz="1600">
                <a:latin typeface="Tahoma" pitchFamily="34" charset="0"/>
              </a:rPr>
              <a:t>		where empid = v_empid;</a:t>
            </a:r>
          </a:p>
          <a:p>
            <a:pPr eaLnBrk="1" hangingPunct="1">
              <a:lnSpc>
                <a:spcPct val="90000"/>
              </a:lnSpc>
              <a:spcBef>
                <a:spcPct val="20000"/>
              </a:spcBef>
              <a:buClr>
                <a:schemeClr val="folHlink"/>
              </a:buClr>
              <a:buSzPct val="60000"/>
              <a:buFont typeface="Wingdings" pitchFamily="2" charset="2"/>
              <a:buNone/>
            </a:pPr>
            <a:r>
              <a:rPr lang="en-US" altLang="en-US" sz="1600">
                <a:latin typeface="Tahoma" pitchFamily="34" charset="0"/>
              </a:rPr>
              <a:t>	end loop;</a:t>
            </a:r>
          </a:p>
          <a:p>
            <a:pPr eaLnBrk="1" hangingPunct="1">
              <a:lnSpc>
                <a:spcPct val="90000"/>
              </a:lnSpc>
              <a:spcBef>
                <a:spcPct val="20000"/>
              </a:spcBef>
              <a:buClr>
                <a:schemeClr val="folHlink"/>
              </a:buClr>
              <a:buSzPct val="60000"/>
              <a:buFont typeface="Wingdings" pitchFamily="2" charset="2"/>
              <a:buNone/>
            </a:pPr>
            <a:r>
              <a:rPr lang="en-US" altLang="en-US" sz="1600">
                <a:latin typeface="Tahoma" pitchFamily="34" charset="0"/>
              </a:rPr>
              <a:t>End;</a:t>
            </a:r>
          </a:p>
          <a:p>
            <a:pPr eaLnBrk="1" hangingPunct="1"/>
            <a:endParaRPr lang="en-US" altLang="en-US">
              <a:latin typeface="Calibri" pitchFamily="34" charset="0"/>
            </a:endParaRPr>
          </a:p>
        </p:txBody>
      </p:sp>
      <p:sp>
        <p:nvSpPr>
          <p:cNvPr id="24579" name="Text Box 13"/>
          <p:cNvSpPr txBox="1">
            <a:spLocks noChangeArrowheads="1"/>
          </p:cNvSpPr>
          <p:nvPr/>
        </p:nvSpPr>
        <p:spPr bwMode="auto">
          <a:xfrm>
            <a:off x="5486400" y="3048000"/>
            <a:ext cx="3200400"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a:latin typeface="Tahoma" pitchFamily="34" charset="0"/>
              </a:rPr>
              <a:t>Open cursor for use.</a:t>
            </a:r>
          </a:p>
          <a:p>
            <a:pPr eaLnBrk="1" hangingPunct="1">
              <a:spcBef>
                <a:spcPct val="50000"/>
              </a:spcBef>
            </a:pPr>
            <a:r>
              <a:rPr lang="en-GB" altLang="en-US">
                <a:latin typeface="Tahoma" pitchFamily="34" charset="0"/>
              </a:rPr>
              <a:t> Loops round each value</a:t>
            </a:r>
          </a:p>
          <a:p>
            <a:pPr eaLnBrk="1" hangingPunct="1">
              <a:spcBef>
                <a:spcPct val="50000"/>
              </a:spcBef>
            </a:pPr>
            <a:r>
              <a:rPr lang="en-GB" altLang="en-US">
                <a:latin typeface="Tahoma" pitchFamily="34" charset="0"/>
              </a:rPr>
              <a:t> returned by the cursor</a:t>
            </a:r>
          </a:p>
          <a:p>
            <a:pPr eaLnBrk="1" hangingPunct="1">
              <a:spcBef>
                <a:spcPct val="50000"/>
              </a:spcBef>
            </a:pPr>
            <a:endParaRPr lang="en-GB" altLang="en-US">
              <a:latin typeface="Tahoma" pitchFamily="34" charset="0"/>
            </a:endParaRPr>
          </a:p>
          <a:p>
            <a:pPr eaLnBrk="1" hangingPunct="1">
              <a:spcBef>
                <a:spcPct val="50000"/>
              </a:spcBef>
            </a:pPr>
            <a:r>
              <a:rPr lang="en-GB" altLang="en-US">
                <a:latin typeface="Tahoma" pitchFamily="34" charset="0"/>
              </a:rPr>
              <a:t>Place the value from the cursor into the variable v_empid</a:t>
            </a:r>
            <a:endParaRPr lang="en-US" altLang="en-US">
              <a:latin typeface="Tahoma" pitchFamily="34" charset="0"/>
            </a:endParaRPr>
          </a:p>
        </p:txBody>
      </p:sp>
      <p:sp>
        <p:nvSpPr>
          <p:cNvPr id="24580" name="Line 14"/>
          <p:cNvSpPr>
            <a:spLocks noChangeShapeType="1"/>
          </p:cNvSpPr>
          <p:nvPr/>
        </p:nvSpPr>
        <p:spPr bwMode="auto">
          <a:xfrm flipH="1">
            <a:off x="1905000" y="4114800"/>
            <a:ext cx="35052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sp>
        <p:nvSpPr>
          <p:cNvPr id="24581" name="Text Box 15"/>
          <p:cNvSpPr txBox="1">
            <a:spLocks noChangeArrowheads="1"/>
          </p:cNvSpPr>
          <p:nvPr/>
        </p:nvSpPr>
        <p:spPr bwMode="auto">
          <a:xfrm>
            <a:off x="152400" y="4495800"/>
            <a:ext cx="1158875" cy="107950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ltLang="en-US" sz="1600">
                <a:latin typeface="Tahoma" pitchFamily="34" charset="0"/>
              </a:rPr>
              <a:t>Stop when no more records are found</a:t>
            </a:r>
            <a:endParaRPr lang="en-US" altLang="en-US" sz="1600">
              <a:latin typeface="Tahoma" pitchFamily="34" charset="0"/>
            </a:endParaRPr>
          </a:p>
        </p:txBody>
      </p:sp>
      <p:sp>
        <p:nvSpPr>
          <p:cNvPr id="24582" name="Line 16"/>
          <p:cNvSpPr>
            <a:spLocks noChangeShapeType="1"/>
          </p:cNvSpPr>
          <p:nvPr/>
        </p:nvSpPr>
        <p:spPr bwMode="auto">
          <a:xfrm flipH="1">
            <a:off x="1981200" y="3200400"/>
            <a:ext cx="3505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24583" name="Line 17"/>
          <p:cNvSpPr>
            <a:spLocks noChangeShapeType="1"/>
          </p:cNvSpPr>
          <p:nvPr/>
        </p:nvSpPr>
        <p:spPr bwMode="auto">
          <a:xfrm>
            <a:off x="1981200" y="32004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sp>
        <p:nvSpPr>
          <p:cNvPr id="24584" name="Text Box 18"/>
          <p:cNvSpPr txBox="1">
            <a:spLocks noChangeArrowheads="1"/>
          </p:cNvSpPr>
          <p:nvPr/>
        </p:nvSpPr>
        <p:spPr bwMode="auto">
          <a:xfrm>
            <a:off x="7620000" y="609600"/>
            <a:ext cx="1219200" cy="2235200"/>
          </a:xfrm>
          <a:prstGeom prst="rect">
            <a:avLst/>
          </a:prstGeom>
          <a:solidFill>
            <a:srgbClr val="FFFFCC"/>
          </a:solidFill>
          <a:ln w="9525" cap="rnd">
            <a:solidFill>
              <a:schemeClr val="tx1"/>
            </a:solidFill>
            <a:prstDash val="sysDot"/>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2000">
                <a:latin typeface="Tahoma" pitchFamily="34" charset="0"/>
              </a:rPr>
              <a:t>25463</a:t>
            </a:r>
          </a:p>
          <a:p>
            <a:pPr eaLnBrk="1" hangingPunct="1">
              <a:spcBef>
                <a:spcPct val="50000"/>
              </a:spcBef>
            </a:pPr>
            <a:r>
              <a:rPr lang="en-GB" altLang="en-US" sz="2000">
                <a:latin typeface="Tahoma" pitchFamily="34" charset="0"/>
              </a:rPr>
              <a:t>12245</a:t>
            </a:r>
          </a:p>
          <a:p>
            <a:pPr eaLnBrk="1" hangingPunct="1">
              <a:spcBef>
                <a:spcPct val="50000"/>
              </a:spcBef>
            </a:pPr>
            <a:r>
              <a:rPr lang="en-GB" altLang="en-US" sz="2000">
                <a:latin typeface="Tahoma" pitchFamily="34" charset="0"/>
              </a:rPr>
              <a:t>55983</a:t>
            </a:r>
          </a:p>
          <a:p>
            <a:pPr eaLnBrk="1" hangingPunct="1">
              <a:spcBef>
                <a:spcPct val="50000"/>
              </a:spcBef>
            </a:pPr>
            <a:r>
              <a:rPr lang="en-GB" altLang="en-US" sz="2000">
                <a:latin typeface="Tahoma" pitchFamily="34" charset="0"/>
              </a:rPr>
              <a:t>12524</a:t>
            </a:r>
          </a:p>
          <a:p>
            <a:pPr eaLnBrk="1" hangingPunct="1">
              <a:spcBef>
                <a:spcPct val="50000"/>
              </a:spcBef>
            </a:pPr>
            <a:r>
              <a:rPr lang="en-GB" altLang="en-US" sz="2000">
                <a:latin typeface="Tahoma" pitchFamily="34" charset="0"/>
              </a:rPr>
              <a:t>98543</a:t>
            </a:r>
            <a:endParaRPr lang="en-US" altLang="en-US" sz="2000">
              <a:latin typeface="Tahoma" pitchFamily="34" charset="0"/>
            </a:endParaRPr>
          </a:p>
        </p:txBody>
      </p:sp>
      <p:sp>
        <p:nvSpPr>
          <p:cNvPr id="24585" name="Text Box 19"/>
          <p:cNvSpPr txBox="1">
            <a:spLocks noChangeArrowheads="1"/>
          </p:cNvSpPr>
          <p:nvPr/>
        </p:nvSpPr>
        <p:spPr bwMode="auto">
          <a:xfrm>
            <a:off x="5715000" y="1219200"/>
            <a:ext cx="1066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1600">
                <a:latin typeface="Tahoma" pitchFamily="34" charset="0"/>
              </a:rPr>
              <a:t>Data</a:t>
            </a:r>
            <a:r>
              <a:rPr lang="en-GB" altLang="en-US" sz="1400">
                <a:latin typeface="Tahoma" pitchFamily="34" charset="0"/>
              </a:rPr>
              <a:t> </a:t>
            </a:r>
            <a:r>
              <a:rPr lang="en-GB" altLang="en-US" sz="1600">
                <a:latin typeface="Tahoma" pitchFamily="34" charset="0"/>
              </a:rPr>
              <a:t>returned by cursor</a:t>
            </a:r>
            <a:endParaRPr lang="en-US" altLang="en-US" sz="1600">
              <a:latin typeface="Tahoma" pitchFamily="34" charset="0"/>
            </a:endParaRPr>
          </a:p>
        </p:txBody>
      </p:sp>
      <p:sp>
        <p:nvSpPr>
          <p:cNvPr id="24586" name="Line 20"/>
          <p:cNvSpPr>
            <a:spLocks noChangeShapeType="1"/>
          </p:cNvSpPr>
          <p:nvPr/>
        </p:nvSpPr>
        <p:spPr bwMode="auto">
          <a:xfrm>
            <a:off x="6781800" y="1447800"/>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sp>
        <p:nvSpPr>
          <p:cNvPr id="24587" name="Line 21"/>
          <p:cNvSpPr>
            <a:spLocks noChangeShapeType="1"/>
          </p:cNvSpPr>
          <p:nvPr/>
        </p:nvSpPr>
        <p:spPr bwMode="auto">
          <a:xfrm>
            <a:off x="5410200" y="38100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24588" name="Line 22"/>
          <p:cNvSpPr>
            <a:spLocks noChangeShapeType="1"/>
          </p:cNvSpPr>
          <p:nvPr/>
        </p:nvSpPr>
        <p:spPr bwMode="auto">
          <a:xfrm>
            <a:off x="5410200" y="3810000"/>
            <a:ext cx="1524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24589" name="Line 23"/>
          <p:cNvSpPr>
            <a:spLocks noChangeShapeType="1"/>
          </p:cNvSpPr>
          <p:nvPr/>
        </p:nvSpPr>
        <p:spPr bwMode="auto">
          <a:xfrm flipH="1">
            <a:off x="4419600" y="4267200"/>
            <a:ext cx="1524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sp>
        <p:nvSpPr>
          <p:cNvPr id="24590" name="Line 24"/>
          <p:cNvSpPr>
            <a:spLocks noChangeShapeType="1"/>
          </p:cNvSpPr>
          <p:nvPr/>
        </p:nvSpPr>
        <p:spPr bwMode="auto">
          <a:xfrm>
            <a:off x="1295400" y="5181600"/>
            <a:ext cx="304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24591" name="Line 25"/>
          <p:cNvSpPr>
            <a:spLocks noChangeShapeType="1"/>
          </p:cNvSpPr>
          <p:nvPr/>
        </p:nvSpPr>
        <p:spPr bwMode="auto">
          <a:xfrm flipV="1">
            <a:off x="1600200" y="4800600"/>
            <a:ext cx="0" cy="3810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sp>
        <p:nvSpPr>
          <p:cNvPr id="24592" name="Rectangle 26"/>
          <p:cNvSpPr>
            <a:spLocks noChangeArrowheads="1"/>
          </p:cNvSpPr>
          <p:nvPr/>
        </p:nvSpPr>
        <p:spPr bwMode="auto">
          <a:xfrm>
            <a:off x="5486400" y="4572000"/>
            <a:ext cx="25908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E" altLang="en-US">
              <a:latin typeface="Calibri" pitchFamily="34" charset="0"/>
            </a:endParaRPr>
          </a:p>
        </p:txBody>
      </p:sp>
      <p:sp>
        <p:nvSpPr>
          <p:cNvPr id="24593" name="Line 27"/>
          <p:cNvSpPr>
            <a:spLocks noChangeShapeType="1"/>
          </p:cNvSpPr>
          <p:nvPr/>
        </p:nvSpPr>
        <p:spPr bwMode="auto">
          <a:xfrm>
            <a:off x="5943600" y="4267200"/>
            <a:ext cx="0" cy="3048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IE"/>
          </a:p>
        </p:txBody>
      </p:sp>
      <p:sp>
        <p:nvSpPr>
          <p:cNvPr id="24594" name="Rectangle 28"/>
          <p:cNvSpPr>
            <a:spLocks noChangeArrowheads="1"/>
          </p:cNvSpPr>
          <p:nvPr/>
        </p:nvSpPr>
        <p:spPr bwMode="auto">
          <a:xfrm>
            <a:off x="5562600" y="3505200"/>
            <a:ext cx="2514600"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E" altLang="en-US">
              <a:latin typeface="Calibri" pitchFamily="34" charset="0"/>
            </a:endParaRPr>
          </a:p>
        </p:txBody>
      </p:sp>
      <p:sp>
        <p:nvSpPr>
          <p:cNvPr id="24595" name="Rectangle 29"/>
          <p:cNvSpPr>
            <a:spLocks noChangeArrowheads="1"/>
          </p:cNvSpPr>
          <p:nvPr/>
        </p:nvSpPr>
        <p:spPr bwMode="auto">
          <a:xfrm>
            <a:off x="5486400" y="3048000"/>
            <a:ext cx="22098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E" altLang="en-US">
              <a:latin typeface="Calibri" pitchFamily="34" charset="0"/>
            </a:endParaRPr>
          </a:p>
        </p:txBody>
      </p:sp>
      <p:sp>
        <p:nvSpPr>
          <p:cNvPr id="24596" name="Rectangle 30"/>
          <p:cNvSpPr>
            <a:spLocks noChangeArrowheads="1"/>
          </p:cNvSpPr>
          <p:nvPr/>
        </p:nvSpPr>
        <p:spPr bwMode="auto">
          <a:xfrm>
            <a:off x="5638800" y="1143000"/>
            <a:ext cx="11430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IE" altLang="en-US">
              <a:latin typeface="Calibri" pitchFamily="34" charset="0"/>
            </a:endParaRPr>
          </a:p>
        </p:txBody>
      </p:sp>
      <p:sp>
        <p:nvSpPr>
          <p:cNvPr id="24597" name="Text Box 31"/>
          <p:cNvSpPr txBox="1">
            <a:spLocks noChangeArrowheads="1"/>
          </p:cNvSpPr>
          <p:nvPr/>
        </p:nvSpPr>
        <p:spPr bwMode="auto">
          <a:xfrm>
            <a:off x="3733800" y="2362200"/>
            <a:ext cx="1143000" cy="590550"/>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GB" altLang="en-US" sz="1600" b="1">
                <a:latin typeface="Calibri" pitchFamily="34" charset="0"/>
              </a:rPr>
              <a:t>Declare</a:t>
            </a:r>
            <a:r>
              <a:rPr lang="en-GB" altLang="en-US" sz="1600">
                <a:latin typeface="Calibri" pitchFamily="34" charset="0"/>
              </a:rPr>
              <a:t>  </a:t>
            </a:r>
            <a:r>
              <a:rPr lang="en-GB" altLang="en-US" sz="1600" b="1">
                <a:latin typeface="Calibri" pitchFamily="34" charset="0"/>
              </a:rPr>
              <a:t>Cursor</a:t>
            </a:r>
            <a:endParaRPr lang="en-US" altLang="en-US" sz="1600" b="1">
              <a:latin typeface="Calibri" pitchFamily="34" charset="0"/>
            </a:endParaRPr>
          </a:p>
        </p:txBody>
      </p:sp>
      <p:sp>
        <p:nvSpPr>
          <p:cNvPr id="24598" name="Line 32"/>
          <p:cNvSpPr>
            <a:spLocks noChangeShapeType="1"/>
          </p:cNvSpPr>
          <p:nvPr/>
        </p:nvSpPr>
        <p:spPr bwMode="auto">
          <a:xfrm flipH="1">
            <a:off x="3352800" y="2819400"/>
            <a:ext cx="381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IE"/>
          </a:p>
        </p:txBody>
      </p:sp>
    </p:spTree>
    <p:extLst>
      <p:ext uri="{BB962C8B-B14F-4D97-AF65-F5344CB8AC3E}">
        <p14:creationId xmlns:p14="http://schemas.microsoft.com/office/powerpoint/2010/main" val="97506144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IE" altLang="en-US">
                <a:solidFill>
                  <a:srgbClr val="7B9899"/>
                </a:solidFill>
              </a:rPr>
              <a:t>Cursor Loops</a:t>
            </a:r>
            <a:endParaRPr lang="en-US" altLang="en-US">
              <a:solidFill>
                <a:srgbClr val="7B9899"/>
              </a:solidFill>
            </a:endParaRPr>
          </a:p>
        </p:txBody>
      </p:sp>
      <p:sp>
        <p:nvSpPr>
          <p:cNvPr id="25603" name="Content Placeholder 2"/>
          <p:cNvSpPr>
            <a:spLocks noGrp="1"/>
          </p:cNvSpPr>
          <p:nvPr>
            <p:ph sz="quarter" idx="1"/>
          </p:nvPr>
        </p:nvSpPr>
        <p:spPr>
          <a:xfrm>
            <a:off x="301625" y="1527175"/>
            <a:ext cx="8504238" cy="4572000"/>
          </a:xfrm>
        </p:spPr>
        <p:txBody>
          <a:bodyPr/>
          <a:lstStyle/>
          <a:p>
            <a:r>
              <a:rPr lang="en-IE" altLang="en-US"/>
              <a:t>The most common operation with Cursors is to fetch all the rows of the active set.</a:t>
            </a:r>
          </a:p>
          <a:p>
            <a:r>
              <a:rPr lang="en-IE" altLang="en-US"/>
              <a:t>This is done with a fetch loop.</a:t>
            </a:r>
          </a:p>
          <a:p>
            <a:r>
              <a:rPr lang="en-IE" altLang="en-US"/>
              <a:t>A fetch loop is simply a loop that processes each of the rows in the active set one-by-one.</a:t>
            </a:r>
          </a:p>
          <a:p>
            <a:r>
              <a:rPr lang="en-IE" altLang="en-US"/>
              <a:t>Simple, While &amp; FOR are all valid cursor loops. </a:t>
            </a:r>
            <a:endParaRPr lang="en-US" altLang="en-US"/>
          </a:p>
        </p:txBody>
      </p:sp>
    </p:spTree>
    <p:extLst>
      <p:ext uri="{BB962C8B-B14F-4D97-AF65-F5344CB8AC3E}">
        <p14:creationId xmlns:p14="http://schemas.microsoft.com/office/powerpoint/2010/main" val="1125608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38721" y="-387424"/>
            <a:ext cx="7467600" cy="1143000"/>
          </a:xfrm>
        </p:spPr>
        <p:txBody>
          <a:bodyPr/>
          <a:lstStyle/>
          <a:p>
            <a:r>
              <a:rPr lang="en-IE" altLang="en-US" dirty="0">
                <a:solidFill>
                  <a:srgbClr val="7B9899"/>
                </a:solidFill>
              </a:rPr>
              <a:t>Simple Cursor Loop</a:t>
            </a:r>
            <a:endParaRPr lang="en-US" altLang="en-US" dirty="0">
              <a:solidFill>
                <a:srgbClr val="7B9899"/>
              </a:solidFill>
            </a:endParaRPr>
          </a:p>
        </p:txBody>
      </p:sp>
      <p:sp>
        <p:nvSpPr>
          <p:cNvPr id="26627" name="Content Placeholder 2"/>
          <p:cNvSpPr>
            <a:spLocks noGrp="1"/>
          </p:cNvSpPr>
          <p:nvPr>
            <p:ph sz="quarter" idx="1"/>
          </p:nvPr>
        </p:nvSpPr>
        <p:spPr>
          <a:xfrm>
            <a:off x="301625" y="1527175"/>
            <a:ext cx="8504238" cy="4572000"/>
          </a:xfrm>
        </p:spPr>
        <p:txBody>
          <a:bodyPr/>
          <a:lstStyle/>
          <a:p>
            <a:endParaRPr lang="en-US" altLang="en-US" dirty="0"/>
          </a:p>
        </p:txBody>
      </p:sp>
      <p:sp>
        <p:nvSpPr>
          <p:cNvPr id="4" name="Rounded Rectangle 3"/>
          <p:cNvSpPr/>
          <p:nvPr/>
        </p:nvSpPr>
        <p:spPr>
          <a:xfrm>
            <a:off x="251520" y="908720"/>
            <a:ext cx="7920880" cy="57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sz="1400" dirty="0"/>
              <a:t>DECLARE</a:t>
            </a:r>
          </a:p>
          <a:p>
            <a:pPr lvl="2" fontAlgn="auto">
              <a:spcBef>
                <a:spcPts val="0"/>
              </a:spcBef>
              <a:spcAft>
                <a:spcPts val="0"/>
              </a:spcAft>
              <a:defRPr/>
            </a:pPr>
            <a:r>
              <a:rPr lang="en-IE" sz="1400" dirty="0"/>
              <a:t>  </a:t>
            </a:r>
            <a:r>
              <a:rPr lang="en-IE" sz="1400" dirty="0" err="1"/>
              <a:t>v_StudentID</a:t>
            </a:r>
            <a:r>
              <a:rPr lang="en-IE" sz="1400" dirty="0"/>
              <a:t>   students.id%TYPE;</a:t>
            </a:r>
          </a:p>
          <a:p>
            <a:pPr lvl="2" fontAlgn="auto">
              <a:spcBef>
                <a:spcPts val="0"/>
              </a:spcBef>
              <a:spcAft>
                <a:spcPts val="0"/>
              </a:spcAft>
              <a:defRPr/>
            </a:pPr>
            <a:r>
              <a:rPr lang="en-IE" sz="1400" dirty="0"/>
              <a:t>  v_FirstName   students.first_name%TYPE;</a:t>
            </a:r>
          </a:p>
          <a:p>
            <a:pPr lvl="2" fontAlgn="auto">
              <a:spcBef>
                <a:spcPts val="0"/>
              </a:spcBef>
              <a:spcAft>
                <a:spcPts val="0"/>
              </a:spcAft>
              <a:defRPr/>
            </a:pPr>
            <a:r>
              <a:rPr lang="en-IE" sz="1400" dirty="0"/>
              <a:t>  v_LastName    students.last_name%TYPE;</a:t>
            </a:r>
          </a:p>
          <a:p>
            <a:pPr lvl="2" fontAlgn="auto">
              <a:spcBef>
                <a:spcPts val="0"/>
              </a:spcBef>
              <a:spcAft>
                <a:spcPts val="0"/>
              </a:spcAft>
              <a:defRPr/>
            </a:pPr>
            <a:endParaRPr lang="en-IE" sz="1400" dirty="0"/>
          </a:p>
          <a:p>
            <a:pPr lvl="2" fontAlgn="auto">
              <a:spcBef>
                <a:spcPts val="0"/>
              </a:spcBef>
              <a:spcAft>
                <a:spcPts val="0"/>
              </a:spcAft>
              <a:defRPr/>
            </a:pPr>
            <a:r>
              <a:rPr lang="en-IE" sz="1400" dirty="0"/>
              <a:t>CURSOR c_HistoryStudents IS</a:t>
            </a:r>
          </a:p>
          <a:p>
            <a:pPr lvl="2" fontAlgn="auto">
              <a:spcBef>
                <a:spcPts val="0"/>
              </a:spcBef>
              <a:spcAft>
                <a:spcPts val="0"/>
              </a:spcAft>
              <a:defRPr/>
            </a:pPr>
            <a:r>
              <a:rPr lang="en-IE" sz="1400" dirty="0"/>
              <a:t>    SELECT id, first_name, last_name</a:t>
            </a:r>
          </a:p>
          <a:p>
            <a:pPr lvl="2" fontAlgn="auto">
              <a:spcBef>
                <a:spcPts val="0"/>
              </a:spcBef>
              <a:spcAft>
                <a:spcPts val="0"/>
              </a:spcAft>
              <a:defRPr/>
            </a:pPr>
            <a:r>
              <a:rPr lang="en-IE" sz="1400" dirty="0"/>
              <a:t>      FROM students</a:t>
            </a:r>
          </a:p>
          <a:p>
            <a:pPr lvl="2" fontAlgn="auto">
              <a:spcBef>
                <a:spcPts val="0"/>
              </a:spcBef>
              <a:spcAft>
                <a:spcPts val="0"/>
              </a:spcAft>
              <a:defRPr/>
            </a:pPr>
            <a:r>
              <a:rPr lang="en-IE" sz="1400" dirty="0"/>
              <a:t>      WHERE major = 'History';</a:t>
            </a:r>
          </a:p>
          <a:p>
            <a:pPr lvl="2" fontAlgn="auto">
              <a:spcBef>
                <a:spcPts val="0"/>
              </a:spcBef>
              <a:spcAft>
                <a:spcPts val="0"/>
              </a:spcAft>
              <a:defRPr/>
            </a:pPr>
            <a:r>
              <a:rPr lang="en-IE" sz="1400" dirty="0"/>
              <a:t>BEGIN</a:t>
            </a:r>
          </a:p>
          <a:p>
            <a:pPr lvl="2" fontAlgn="auto">
              <a:spcBef>
                <a:spcPts val="0"/>
              </a:spcBef>
              <a:spcAft>
                <a:spcPts val="0"/>
              </a:spcAft>
              <a:defRPr/>
            </a:pPr>
            <a:r>
              <a:rPr lang="en-IE" sz="1400" dirty="0"/>
              <a:t>  OPEN c_HistoryStudents;</a:t>
            </a:r>
          </a:p>
          <a:p>
            <a:pPr lvl="2" fontAlgn="auto">
              <a:spcBef>
                <a:spcPts val="0"/>
              </a:spcBef>
              <a:spcAft>
                <a:spcPts val="0"/>
              </a:spcAft>
              <a:defRPr/>
            </a:pPr>
            <a:r>
              <a:rPr lang="en-IE" sz="1400" dirty="0"/>
              <a:t>  LOOP</a:t>
            </a:r>
          </a:p>
          <a:p>
            <a:pPr lvl="2" fontAlgn="auto">
              <a:spcBef>
                <a:spcPts val="0"/>
              </a:spcBef>
              <a:spcAft>
                <a:spcPts val="0"/>
              </a:spcAft>
              <a:defRPr/>
            </a:pPr>
            <a:endParaRPr lang="en-IE" sz="1400" dirty="0"/>
          </a:p>
          <a:p>
            <a:pPr lvl="2" fontAlgn="auto">
              <a:spcBef>
                <a:spcPts val="0"/>
              </a:spcBef>
              <a:spcAft>
                <a:spcPts val="0"/>
              </a:spcAft>
              <a:defRPr/>
            </a:pPr>
            <a:r>
              <a:rPr lang="en-IE" sz="1400" dirty="0"/>
              <a:t> FETCH c_HistoryStudents INTO v_StudentID, v_FirstName, v_LastName;</a:t>
            </a:r>
          </a:p>
          <a:p>
            <a:pPr lvl="2" fontAlgn="auto">
              <a:spcBef>
                <a:spcPts val="0"/>
              </a:spcBef>
              <a:spcAft>
                <a:spcPts val="0"/>
              </a:spcAft>
              <a:defRPr/>
            </a:pPr>
            <a:endParaRPr lang="en-IE" sz="1400" dirty="0"/>
          </a:p>
          <a:p>
            <a:pPr lvl="2" fontAlgn="auto">
              <a:spcBef>
                <a:spcPts val="0"/>
              </a:spcBef>
              <a:spcAft>
                <a:spcPts val="0"/>
              </a:spcAft>
              <a:defRPr/>
            </a:pPr>
            <a:r>
              <a:rPr lang="en-IE" sz="1400" b="1" dirty="0"/>
              <a:t> EXIT WHEN c_HistoryStudents%NOTFOUND;</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registered_students (student_id, department, course)</a:t>
            </a:r>
          </a:p>
          <a:p>
            <a:pPr lvl="2" fontAlgn="auto">
              <a:spcBef>
                <a:spcPts val="0"/>
              </a:spcBef>
              <a:spcAft>
                <a:spcPts val="0"/>
              </a:spcAft>
              <a:defRPr/>
            </a:pPr>
            <a:r>
              <a:rPr lang="en-IE" sz="1400" dirty="0"/>
              <a:t>      VALUES (v_StudentID, 'HIS', 301);</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temp_table (num_col, char_col)</a:t>
            </a:r>
          </a:p>
          <a:p>
            <a:pPr lvl="2" fontAlgn="auto">
              <a:spcBef>
                <a:spcPts val="0"/>
              </a:spcBef>
              <a:spcAft>
                <a:spcPts val="0"/>
              </a:spcAft>
              <a:defRPr/>
            </a:pPr>
            <a:r>
              <a:rPr lang="en-IE" sz="1400" dirty="0"/>
              <a:t>      VALUES (v_StudentID, v_FirstName || ' ' || </a:t>
            </a:r>
            <a:r>
              <a:rPr lang="en-IE" sz="1400" dirty="0" err="1"/>
              <a:t>v_LastName</a:t>
            </a:r>
            <a:r>
              <a:rPr lang="en-IE" sz="1400" dirty="0"/>
              <a:t>);</a:t>
            </a:r>
          </a:p>
          <a:p>
            <a:pPr lvl="2" fontAlgn="auto">
              <a:spcBef>
                <a:spcPts val="0"/>
              </a:spcBef>
              <a:spcAft>
                <a:spcPts val="0"/>
              </a:spcAft>
              <a:defRPr/>
            </a:pPr>
            <a:r>
              <a:rPr lang="en-IE" sz="1400" dirty="0"/>
              <a:t>END LOOP;</a:t>
            </a:r>
          </a:p>
          <a:p>
            <a:pPr lvl="2" fontAlgn="auto">
              <a:spcBef>
                <a:spcPts val="0"/>
              </a:spcBef>
              <a:spcAft>
                <a:spcPts val="0"/>
              </a:spcAft>
              <a:defRPr/>
            </a:pPr>
            <a:endParaRPr lang="en-IE" sz="1400" dirty="0"/>
          </a:p>
          <a:p>
            <a:pPr lvl="2" fontAlgn="auto">
              <a:spcBef>
                <a:spcPts val="0"/>
              </a:spcBef>
              <a:spcAft>
                <a:spcPts val="0"/>
              </a:spcAft>
              <a:defRPr/>
            </a:pPr>
            <a:r>
              <a:rPr lang="en-IE" sz="1400" dirty="0"/>
              <a:t>CLOSE c_HistoryStudents;</a:t>
            </a:r>
          </a:p>
          <a:p>
            <a:pPr lvl="2" fontAlgn="auto">
              <a:spcBef>
                <a:spcPts val="0"/>
              </a:spcBef>
              <a:spcAft>
                <a:spcPts val="0"/>
              </a:spcAft>
              <a:defRPr/>
            </a:pPr>
            <a:r>
              <a:rPr lang="en-IE" sz="1400" dirty="0"/>
              <a:t>END;</a:t>
            </a:r>
            <a:endParaRPr lang="en-US" sz="1400" dirty="0"/>
          </a:p>
        </p:txBody>
      </p:sp>
      <p:sp>
        <p:nvSpPr>
          <p:cNvPr id="2" name="Left Arrow 1"/>
          <p:cNvSpPr/>
          <p:nvPr/>
        </p:nvSpPr>
        <p:spPr>
          <a:xfrm>
            <a:off x="5292080" y="476672"/>
            <a:ext cx="3851920" cy="198430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spcBef>
                <a:spcPct val="0"/>
              </a:spcBef>
              <a:buFontTx/>
              <a:buAutoNum type="arabicPeriod"/>
            </a:pPr>
            <a:r>
              <a:rPr lang="en-IE" altLang="en-US" dirty="0"/>
              <a:t>Declare variables to hold information about the students majoring in History.</a:t>
            </a:r>
          </a:p>
        </p:txBody>
      </p:sp>
    </p:spTree>
    <p:extLst>
      <p:ext uri="{BB962C8B-B14F-4D97-AF65-F5344CB8AC3E}">
        <p14:creationId xmlns:p14="http://schemas.microsoft.com/office/powerpoint/2010/main" val="297027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38721" y="-387424"/>
            <a:ext cx="7467600" cy="1143000"/>
          </a:xfrm>
        </p:spPr>
        <p:txBody>
          <a:bodyPr/>
          <a:lstStyle/>
          <a:p>
            <a:r>
              <a:rPr lang="en-IE" altLang="en-US" dirty="0">
                <a:solidFill>
                  <a:srgbClr val="7B9899"/>
                </a:solidFill>
              </a:rPr>
              <a:t>Simple Cursor Loop</a:t>
            </a:r>
            <a:endParaRPr lang="en-US" altLang="en-US" dirty="0">
              <a:solidFill>
                <a:srgbClr val="7B9899"/>
              </a:solidFill>
            </a:endParaRPr>
          </a:p>
        </p:txBody>
      </p:sp>
      <p:sp>
        <p:nvSpPr>
          <p:cNvPr id="26627" name="Content Placeholder 2"/>
          <p:cNvSpPr>
            <a:spLocks noGrp="1"/>
          </p:cNvSpPr>
          <p:nvPr>
            <p:ph sz="quarter" idx="1"/>
          </p:nvPr>
        </p:nvSpPr>
        <p:spPr>
          <a:xfrm>
            <a:off x="301625" y="1527175"/>
            <a:ext cx="8504238" cy="4572000"/>
          </a:xfrm>
        </p:spPr>
        <p:txBody>
          <a:bodyPr/>
          <a:lstStyle/>
          <a:p>
            <a:endParaRPr lang="en-US" altLang="en-US" dirty="0"/>
          </a:p>
        </p:txBody>
      </p:sp>
      <p:sp>
        <p:nvSpPr>
          <p:cNvPr id="4" name="Rounded Rectangle 3"/>
          <p:cNvSpPr/>
          <p:nvPr/>
        </p:nvSpPr>
        <p:spPr>
          <a:xfrm>
            <a:off x="251520" y="908720"/>
            <a:ext cx="7920880" cy="57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sz="1400" dirty="0"/>
              <a:t>DECLARE</a:t>
            </a:r>
          </a:p>
          <a:p>
            <a:pPr lvl="2" fontAlgn="auto">
              <a:spcBef>
                <a:spcPts val="0"/>
              </a:spcBef>
              <a:spcAft>
                <a:spcPts val="0"/>
              </a:spcAft>
              <a:defRPr/>
            </a:pPr>
            <a:r>
              <a:rPr lang="en-IE" sz="1400" dirty="0"/>
              <a:t>  </a:t>
            </a:r>
            <a:r>
              <a:rPr lang="en-IE" sz="1400" dirty="0" err="1"/>
              <a:t>v_StudentID</a:t>
            </a:r>
            <a:r>
              <a:rPr lang="en-IE" sz="1400" dirty="0"/>
              <a:t>   students.id%TYPE;</a:t>
            </a:r>
          </a:p>
          <a:p>
            <a:pPr lvl="2" fontAlgn="auto">
              <a:spcBef>
                <a:spcPts val="0"/>
              </a:spcBef>
              <a:spcAft>
                <a:spcPts val="0"/>
              </a:spcAft>
              <a:defRPr/>
            </a:pPr>
            <a:r>
              <a:rPr lang="en-IE" sz="1400" dirty="0"/>
              <a:t>  v_FirstName   students.first_name%TYPE;</a:t>
            </a:r>
          </a:p>
          <a:p>
            <a:pPr lvl="2" fontAlgn="auto">
              <a:spcBef>
                <a:spcPts val="0"/>
              </a:spcBef>
              <a:spcAft>
                <a:spcPts val="0"/>
              </a:spcAft>
              <a:defRPr/>
            </a:pPr>
            <a:r>
              <a:rPr lang="en-IE" sz="1400" dirty="0"/>
              <a:t>  v_LastName    students.last_name%TYPE;</a:t>
            </a:r>
          </a:p>
          <a:p>
            <a:pPr lvl="2" fontAlgn="auto">
              <a:spcBef>
                <a:spcPts val="0"/>
              </a:spcBef>
              <a:spcAft>
                <a:spcPts val="0"/>
              </a:spcAft>
              <a:defRPr/>
            </a:pPr>
            <a:endParaRPr lang="en-IE" sz="1400" dirty="0"/>
          </a:p>
          <a:p>
            <a:pPr lvl="2" fontAlgn="auto">
              <a:spcBef>
                <a:spcPts val="0"/>
              </a:spcBef>
              <a:spcAft>
                <a:spcPts val="0"/>
              </a:spcAft>
              <a:defRPr/>
            </a:pPr>
            <a:r>
              <a:rPr lang="en-IE" sz="1400" dirty="0"/>
              <a:t>CURSOR c_HistoryStudents IS</a:t>
            </a:r>
          </a:p>
          <a:p>
            <a:pPr lvl="2" fontAlgn="auto">
              <a:spcBef>
                <a:spcPts val="0"/>
              </a:spcBef>
              <a:spcAft>
                <a:spcPts val="0"/>
              </a:spcAft>
              <a:defRPr/>
            </a:pPr>
            <a:r>
              <a:rPr lang="en-IE" sz="1400" dirty="0"/>
              <a:t>    SELECT id, first_name, last_name</a:t>
            </a:r>
          </a:p>
          <a:p>
            <a:pPr lvl="2" fontAlgn="auto">
              <a:spcBef>
                <a:spcPts val="0"/>
              </a:spcBef>
              <a:spcAft>
                <a:spcPts val="0"/>
              </a:spcAft>
              <a:defRPr/>
            </a:pPr>
            <a:r>
              <a:rPr lang="en-IE" sz="1400" dirty="0"/>
              <a:t>      FROM students</a:t>
            </a:r>
          </a:p>
          <a:p>
            <a:pPr lvl="2" fontAlgn="auto">
              <a:spcBef>
                <a:spcPts val="0"/>
              </a:spcBef>
              <a:spcAft>
                <a:spcPts val="0"/>
              </a:spcAft>
              <a:defRPr/>
            </a:pPr>
            <a:r>
              <a:rPr lang="en-IE" sz="1400" dirty="0"/>
              <a:t>      WHERE major = 'History';</a:t>
            </a:r>
          </a:p>
          <a:p>
            <a:pPr lvl="2" fontAlgn="auto">
              <a:spcBef>
                <a:spcPts val="0"/>
              </a:spcBef>
              <a:spcAft>
                <a:spcPts val="0"/>
              </a:spcAft>
              <a:defRPr/>
            </a:pPr>
            <a:r>
              <a:rPr lang="en-IE" sz="1400" dirty="0"/>
              <a:t>BEGIN</a:t>
            </a:r>
          </a:p>
          <a:p>
            <a:pPr lvl="2" fontAlgn="auto">
              <a:spcBef>
                <a:spcPts val="0"/>
              </a:spcBef>
              <a:spcAft>
                <a:spcPts val="0"/>
              </a:spcAft>
              <a:defRPr/>
            </a:pPr>
            <a:r>
              <a:rPr lang="en-IE" sz="1400" dirty="0"/>
              <a:t>  OPEN c_HistoryStudents;</a:t>
            </a:r>
          </a:p>
          <a:p>
            <a:pPr lvl="2" fontAlgn="auto">
              <a:spcBef>
                <a:spcPts val="0"/>
              </a:spcBef>
              <a:spcAft>
                <a:spcPts val="0"/>
              </a:spcAft>
              <a:defRPr/>
            </a:pPr>
            <a:r>
              <a:rPr lang="en-IE" sz="1400" dirty="0"/>
              <a:t>  LOOP</a:t>
            </a:r>
          </a:p>
          <a:p>
            <a:pPr lvl="2" fontAlgn="auto">
              <a:spcBef>
                <a:spcPts val="0"/>
              </a:spcBef>
              <a:spcAft>
                <a:spcPts val="0"/>
              </a:spcAft>
              <a:defRPr/>
            </a:pPr>
            <a:endParaRPr lang="en-IE" sz="1400" dirty="0"/>
          </a:p>
          <a:p>
            <a:pPr lvl="2" fontAlgn="auto">
              <a:spcBef>
                <a:spcPts val="0"/>
              </a:spcBef>
              <a:spcAft>
                <a:spcPts val="0"/>
              </a:spcAft>
              <a:defRPr/>
            </a:pPr>
            <a:r>
              <a:rPr lang="en-IE" sz="1400" dirty="0"/>
              <a:t> FETCH c_HistoryStudents INTO v_StudentID, v_FirstName, v_LastName;</a:t>
            </a:r>
          </a:p>
          <a:p>
            <a:pPr lvl="2" fontAlgn="auto">
              <a:spcBef>
                <a:spcPts val="0"/>
              </a:spcBef>
              <a:spcAft>
                <a:spcPts val="0"/>
              </a:spcAft>
              <a:defRPr/>
            </a:pPr>
            <a:endParaRPr lang="en-IE" sz="1400" dirty="0"/>
          </a:p>
          <a:p>
            <a:pPr lvl="2" fontAlgn="auto">
              <a:spcBef>
                <a:spcPts val="0"/>
              </a:spcBef>
              <a:spcAft>
                <a:spcPts val="0"/>
              </a:spcAft>
              <a:defRPr/>
            </a:pPr>
            <a:r>
              <a:rPr lang="en-IE" sz="1400" b="1" dirty="0"/>
              <a:t> EXIT WHEN c_HistoryStudents%NOTFOUND;</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registered_students (student_id, department, course)</a:t>
            </a:r>
          </a:p>
          <a:p>
            <a:pPr lvl="2" fontAlgn="auto">
              <a:spcBef>
                <a:spcPts val="0"/>
              </a:spcBef>
              <a:spcAft>
                <a:spcPts val="0"/>
              </a:spcAft>
              <a:defRPr/>
            </a:pPr>
            <a:r>
              <a:rPr lang="en-IE" sz="1400" dirty="0"/>
              <a:t>      VALUES (v_StudentID, 'HIS', 301);</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temp_table (num_col, char_col)</a:t>
            </a:r>
          </a:p>
          <a:p>
            <a:pPr lvl="2" fontAlgn="auto">
              <a:spcBef>
                <a:spcPts val="0"/>
              </a:spcBef>
              <a:spcAft>
                <a:spcPts val="0"/>
              </a:spcAft>
              <a:defRPr/>
            </a:pPr>
            <a:r>
              <a:rPr lang="en-IE" sz="1400" dirty="0"/>
              <a:t>      VALUES (v_StudentID, v_FirstName || ' ' || </a:t>
            </a:r>
            <a:r>
              <a:rPr lang="en-IE" sz="1400" dirty="0" err="1"/>
              <a:t>v_LastName</a:t>
            </a:r>
            <a:r>
              <a:rPr lang="en-IE" sz="1400" dirty="0"/>
              <a:t>);</a:t>
            </a:r>
          </a:p>
          <a:p>
            <a:pPr lvl="2" fontAlgn="auto">
              <a:spcBef>
                <a:spcPts val="0"/>
              </a:spcBef>
              <a:spcAft>
                <a:spcPts val="0"/>
              </a:spcAft>
              <a:defRPr/>
            </a:pPr>
            <a:r>
              <a:rPr lang="en-IE" sz="1400" dirty="0"/>
              <a:t>END LOOP;</a:t>
            </a:r>
          </a:p>
          <a:p>
            <a:pPr lvl="2" fontAlgn="auto">
              <a:spcBef>
                <a:spcPts val="0"/>
              </a:spcBef>
              <a:spcAft>
                <a:spcPts val="0"/>
              </a:spcAft>
              <a:defRPr/>
            </a:pPr>
            <a:endParaRPr lang="en-IE" sz="1400" dirty="0"/>
          </a:p>
          <a:p>
            <a:pPr lvl="2" fontAlgn="auto">
              <a:spcBef>
                <a:spcPts val="0"/>
              </a:spcBef>
              <a:spcAft>
                <a:spcPts val="0"/>
              </a:spcAft>
              <a:defRPr/>
            </a:pPr>
            <a:r>
              <a:rPr lang="en-IE" sz="1400" dirty="0"/>
              <a:t>CLOSE c_HistoryStudents;</a:t>
            </a:r>
          </a:p>
          <a:p>
            <a:pPr lvl="2" fontAlgn="auto">
              <a:spcBef>
                <a:spcPts val="0"/>
              </a:spcBef>
              <a:spcAft>
                <a:spcPts val="0"/>
              </a:spcAft>
              <a:defRPr/>
            </a:pPr>
            <a:r>
              <a:rPr lang="en-IE" sz="1400" dirty="0"/>
              <a:t>END;</a:t>
            </a:r>
            <a:endParaRPr lang="en-US" sz="1400" dirty="0"/>
          </a:p>
        </p:txBody>
      </p:sp>
      <p:sp>
        <p:nvSpPr>
          <p:cNvPr id="2" name="Left Arrow 1"/>
          <p:cNvSpPr/>
          <p:nvPr/>
        </p:nvSpPr>
        <p:spPr>
          <a:xfrm>
            <a:off x="4788024" y="1340768"/>
            <a:ext cx="3851920" cy="198430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IE" altLang="en-US" dirty="0"/>
              <a:t>2.   Set up Cursor to retrieve the information about History students</a:t>
            </a:r>
          </a:p>
        </p:txBody>
      </p:sp>
    </p:spTree>
    <p:extLst>
      <p:ext uri="{BB962C8B-B14F-4D97-AF65-F5344CB8AC3E}">
        <p14:creationId xmlns:p14="http://schemas.microsoft.com/office/powerpoint/2010/main" val="981288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38721" y="-387424"/>
            <a:ext cx="7467600" cy="1143000"/>
          </a:xfrm>
        </p:spPr>
        <p:txBody>
          <a:bodyPr/>
          <a:lstStyle/>
          <a:p>
            <a:r>
              <a:rPr lang="en-IE" altLang="en-US" dirty="0">
                <a:solidFill>
                  <a:srgbClr val="7B9899"/>
                </a:solidFill>
              </a:rPr>
              <a:t>Simple Cursor Loop</a:t>
            </a:r>
            <a:endParaRPr lang="en-US" altLang="en-US" dirty="0">
              <a:solidFill>
                <a:srgbClr val="7B9899"/>
              </a:solidFill>
            </a:endParaRPr>
          </a:p>
        </p:txBody>
      </p:sp>
      <p:sp>
        <p:nvSpPr>
          <p:cNvPr id="26627" name="Content Placeholder 2"/>
          <p:cNvSpPr>
            <a:spLocks noGrp="1"/>
          </p:cNvSpPr>
          <p:nvPr>
            <p:ph sz="quarter" idx="1"/>
          </p:nvPr>
        </p:nvSpPr>
        <p:spPr>
          <a:xfrm>
            <a:off x="301625" y="1527175"/>
            <a:ext cx="8504238" cy="4572000"/>
          </a:xfrm>
        </p:spPr>
        <p:txBody>
          <a:bodyPr/>
          <a:lstStyle/>
          <a:p>
            <a:endParaRPr lang="en-US" altLang="en-US" dirty="0"/>
          </a:p>
        </p:txBody>
      </p:sp>
      <p:sp>
        <p:nvSpPr>
          <p:cNvPr id="4" name="Rounded Rectangle 3"/>
          <p:cNvSpPr/>
          <p:nvPr/>
        </p:nvSpPr>
        <p:spPr>
          <a:xfrm>
            <a:off x="251520" y="908720"/>
            <a:ext cx="7920880" cy="57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sz="1400" dirty="0"/>
              <a:t>DECLARE</a:t>
            </a:r>
          </a:p>
          <a:p>
            <a:pPr lvl="2" fontAlgn="auto">
              <a:spcBef>
                <a:spcPts val="0"/>
              </a:spcBef>
              <a:spcAft>
                <a:spcPts val="0"/>
              </a:spcAft>
              <a:defRPr/>
            </a:pPr>
            <a:r>
              <a:rPr lang="en-IE" sz="1400" dirty="0"/>
              <a:t>  </a:t>
            </a:r>
            <a:r>
              <a:rPr lang="en-IE" sz="1400" dirty="0" err="1"/>
              <a:t>v_StudentID</a:t>
            </a:r>
            <a:r>
              <a:rPr lang="en-IE" sz="1400" dirty="0"/>
              <a:t>   students.id%TYPE;</a:t>
            </a:r>
          </a:p>
          <a:p>
            <a:pPr lvl="2" fontAlgn="auto">
              <a:spcBef>
                <a:spcPts val="0"/>
              </a:spcBef>
              <a:spcAft>
                <a:spcPts val="0"/>
              </a:spcAft>
              <a:defRPr/>
            </a:pPr>
            <a:r>
              <a:rPr lang="en-IE" sz="1400" dirty="0"/>
              <a:t>  v_FirstName   students.first_name%TYPE;</a:t>
            </a:r>
          </a:p>
          <a:p>
            <a:pPr lvl="2" fontAlgn="auto">
              <a:spcBef>
                <a:spcPts val="0"/>
              </a:spcBef>
              <a:spcAft>
                <a:spcPts val="0"/>
              </a:spcAft>
              <a:defRPr/>
            </a:pPr>
            <a:r>
              <a:rPr lang="en-IE" sz="1400" dirty="0"/>
              <a:t>  v_LastName    students.last_name%TYPE;</a:t>
            </a:r>
          </a:p>
          <a:p>
            <a:pPr lvl="2" fontAlgn="auto">
              <a:spcBef>
                <a:spcPts val="0"/>
              </a:spcBef>
              <a:spcAft>
                <a:spcPts val="0"/>
              </a:spcAft>
              <a:defRPr/>
            </a:pPr>
            <a:endParaRPr lang="en-IE" sz="1400" dirty="0"/>
          </a:p>
          <a:p>
            <a:pPr lvl="2" fontAlgn="auto">
              <a:spcBef>
                <a:spcPts val="0"/>
              </a:spcBef>
              <a:spcAft>
                <a:spcPts val="0"/>
              </a:spcAft>
              <a:defRPr/>
            </a:pPr>
            <a:r>
              <a:rPr lang="en-IE" sz="1400" dirty="0"/>
              <a:t>CURSOR c_HistoryStudents IS</a:t>
            </a:r>
          </a:p>
          <a:p>
            <a:pPr lvl="2" fontAlgn="auto">
              <a:spcBef>
                <a:spcPts val="0"/>
              </a:spcBef>
              <a:spcAft>
                <a:spcPts val="0"/>
              </a:spcAft>
              <a:defRPr/>
            </a:pPr>
            <a:r>
              <a:rPr lang="en-IE" sz="1400" dirty="0"/>
              <a:t>    SELECT id, first_name, last_name</a:t>
            </a:r>
          </a:p>
          <a:p>
            <a:pPr lvl="2" fontAlgn="auto">
              <a:spcBef>
                <a:spcPts val="0"/>
              </a:spcBef>
              <a:spcAft>
                <a:spcPts val="0"/>
              </a:spcAft>
              <a:defRPr/>
            </a:pPr>
            <a:r>
              <a:rPr lang="en-IE" sz="1400" dirty="0"/>
              <a:t>      FROM students</a:t>
            </a:r>
          </a:p>
          <a:p>
            <a:pPr lvl="2" fontAlgn="auto">
              <a:spcBef>
                <a:spcPts val="0"/>
              </a:spcBef>
              <a:spcAft>
                <a:spcPts val="0"/>
              </a:spcAft>
              <a:defRPr/>
            </a:pPr>
            <a:r>
              <a:rPr lang="en-IE" sz="1400" dirty="0"/>
              <a:t>      WHERE major = 'History';</a:t>
            </a:r>
          </a:p>
          <a:p>
            <a:pPr lvl="2" fontAlgn="auto">
              <a:spcBef>
                <a:spcPts val="0"/>
              </a:spcBef>
              <a:spcAft>
                <a:spcPts val="0"/>
              </a:spcAft>
              <a:defRPr/>
            </a:pPr>
            <a:r>
              <a:rPr lang="en-IE" sz="1400" dirty="0"/>
              <a:t>BEGIN</a:t>
            </a:r>
          </a:p>
          <a:p>
            <a:pPr lvl="2" fontAlgn="auto">
              <a:spcBef>
                <a:spcPts val="0"/>
              </a:spcBef>
              <a:spcAft>
                <a:spcPts val="0"/>
              </a:spcAft>
              <a:defRPr/>
            </a:pPr>
            <a:r>
              <a:rPr lang="en-IE" sz="1400" dirty="0"/>
              <a:t>  OPEN c_HistoryStudents;</a:t>
            </a:r>
          </a:p>
          <a:p>
            <a:pPr lvl="2" fontAlgn="auto">
              <a:spcBef>
                <a:spcPts val="0"/>
              </a:spcBef>
              <a:spcAft>
                <a:spcPts val="0"/>
              </a:spcAft>
              <a:defRPr/>
            </a:pPr>
            <a:r>
              <a:rPr lang="en-IE" sz="1400" dirty="0"/>
              <a:t>  LOOP</a:t>
            </a:r>
          </a:p>
          <a:p>
            <a:pPr lvl="2" fontAlgn="auto">
              <a:spcBef>
                <a:spcPts val="0"/>
              </a:spcBef>
              <a:spcAft>
                <a:spcPts val="0"/>
              </a:spcAft>
              <a:defRPr/>
            </a:pPr>
            <a:endParaRPr lang="en-IE" sz="1400" dirty="0"/>
          </a:p>
          <a:p>
            <a:pPr lvl="2" fontAlgn="auto">
              <a:spcBef>
                <a:spcPts val="0"/>
              </a:spcBef>
              <a:spcAft>
                <a:spcPts val="0"/>
              </a:spcAft>
              <a:defRPr/>
            </a:pPr>
            <a:r>
              <a:rPr lang="en-IE" sz="1400" dirty="0"/>
              <a:t> FETCH c_HistoryStudents INTO v_StudentID, v_FirstName, v_LastName;</a:t>
            </a:r>
          </a:p>
          <a:p>
            <a:pPr lvl="2" fontAlgn="auto">
              <a:spcBef>
                <a:spcPts val="0"/>
              </a:spcBef>
              <a:spcAft>
                <a:spcPts val="0"/>
              </a:spcAft>
              <a:defRPr/>
            </a:pPr>
            <a:endParaRPr lang="en-IE" sz="1400" dirty="0"/>
          </a:p>
          <a:p>
            <a:pPr lvl="2" fontAlgn="auto">
              <a:spcBef>
                <a:spcPts val="0"/>
              </a:spcBef>
              <a:spcAft>
                <a:spcPts val="0"/>
              </a:spcAft>
              <a:defRPr/>
            </a:pPr>
            <a:r>
              <a:rPr lang="en-IE" sz="1400" b="1" dirty="0"/>
              <a:t> EXIT WHEN c_HistoryStudents%NOTFOUND;</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registered_students (student_id, department, course)</a:t>
            </a:r>
          </a:p>
          <a:p>
            <a:pPr lvl="2" fontAlgn="auto">
              <a:spcBef>
                <a:spcPts val="0"/>
              </a:spcBef>
              <a:spcAft>
                <a:spcPts val="0"/>
              </a:spcAft>
              <a:defRPr/>
            </a:pPr>
            <a:r>
              <a:rPr lang="en-IE" sz="1400" dirty="0"/>
              <a:t>      VALUES (v_StudentID, 'HIS', 301);</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temp_table (num_col, char_col)</a:t>
            </a:r>
          </a:p>
          <a:p>
            <a:pPr lvl="2" fontAlgn="auto">
              <a:spcBef>
                <a:spcPts val="0"/>
              </a:spcBef>
              <a:spcAft>
                <a:spcPts val="0"/>
              </a:spcAft>
              <a:defRPr/>
            </a:pPr>
            <a:r>
              <a:rPr lang="en-IE" sz="1400" dirty="0"/>
              <a:t>      VALUES (v_StudentID, v_FirstName || ' ' || </a:t>
            </a:r>
            <a:r>
              <a:rPr lang="en-IE" sz="1400" dirty="0" err="1"/>
              <a:t>v_LastName</a:t>
            </a:r>
            <a:r>
              <a:rPr lang="en-IE" sz="1400" dirty="0"/>
              <a:t>);</a:t>
            </a:r>
          </a:p>
          <a:p>
            <a:pPr lvl="2" fontAlgn="auto">
              <a:spcBef>
                <a:spcPts val="0"/>
              </a:spcBef>
              <a:spcAft>
                <a:spcPts val="0"/>
              </a:spcAft>
              <a:defRPr/>
            </a:pPr>
            <a:r>
              <a:rPr lang="en-IE" sz="1400" dirty="0"/>
              <a:t>END LOOP;</a:t>
            </a:r>
          </a:p>
          <a:p>
            <a:pPr lvl="2" fontAlgn="auto">
              <a:spcBef>
                <a:spcPts val="0"/>
              </a:spcBef>
              <a:spcAft>
                <a:spcPts val="0"/>
              </a:spcAft>
              <a:defRPr/>
            </a:pPr>
            <a:endParaRPr lang="en-IE" sz="1400" dirty="0"/>
          </a:p>
          <a:p>
            <a:pPr lvl="2" fontAlgn="auto">
              <a:spcBef>
                <a:spcPts val="0"/>
              </a:spcBef>
              <a:spcAft>
                <a:spcPts val="0"/>
              </a:spcAft>
              <a:defRPr/>
            </a:pPr>
            <a:r>
              <a:rPr lang="en-IE" sz="1400" dirty="0"/>
              <a:t>CLOSE c_HistoryStudents;</a:t>
            </a:r>
          </a:p>
          <a:p>
            <a:pPr lvl="2" fontAlgn="auto">
              <a:spcBef>
                <a:spcPts val="0"/>
              </a:spcBef>
              <a:spcAft>
                <a:spcPts val="0"/>
              </a:spcAft>
              <a:defRPr/>
            </a:pPr>
            <a:r>
              <a:rPr lang="en-IE" sz="1400" dirty="0"/>
              <a:t>END;</a:t>
            </a:r>
            <a:endParaRPr lang="en-US" sz="1400" dirty="0"/>
          </a:p>
        </p:txBody>
      </p:sp>
      <p:sp>
        <p:nvSpPr>
          <p:cNvPr id="2" name="Left Arrow 1"/>
          <p:cNvSpPr/>
          <p:nvPr/>
        </p:nvSpPr>
        <p:spPr>
          <a:xfrm>
            <a:off x="4139952" y="2204864"/>
            <a:ext cx="3851920" cy="198430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IE" altLang="en-US" dirty="0"/>
              <a:t>3. Open the cursor and initialize the active set</a:t>
            </a:r>
          </a:p>
        </p:txBody>
      </p:sp>
    </p:spTree>
    <p:extLst>
      <p:ext uri="{BB962C8B-B14F-4D97-AF65-F5344CB8AC3E}">
        <p14:creationId xmlns:p14="http://schemas.microsoft.com/office/powerpoint/2010/main" val="3170780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38721" y="-387424"/>
            <a:ext cx="7467600" cy="1143000"/>
          </a:xfrm>
        </p:spPr>
        <p:txBody>
          <a:bodyPr/>
          <a:lstStyle/>
          <a:p>
            <a:r>
              <a:rPr lang="en-IE" altLang="en-US" dirty="0">
                <a:solidFill>
                  <a:srgbClr val="7B9899"/>
                </a:solidFill>
              </a:rPr>
              <a:t>Simple Cursor Loop</a:t>
            </a:r>
            <a:endParaRPr lang="en-US" altLang="en-US" dirty="0">
              <a:solidFill>
                <a:srgbClr val="7B9899"/>
              </a:solidFill>
            </a:endParaRPr>
          </a:p>
        </p:txBody>
      </p:sp>
      <p:sp>
        <p:nvSpPr>
          <p:cNvPr id="26627" name="Content Placeholder 2"/>
          <p:cNvSpPr>
            <a:spLocks noGrp="1"/>
          </p:cNvSpPr>
          <p:nvPr>
            <p:ph sz="quarter" idx="1"/>
          </p:nvPr>
        </p:nvSpPr>
        <p:spPr>
          <a:xfrm>
            <a:off x="301625" y="1527175"/>
            <a:ext cx="8504238" cy="4572000"/>
          </a:xfrm>
        </p:spPr>
        <p:txBody>
          <a:bodyPr/>
          <a:lstStyle/>
          <a:p>
            <a:endParaRPr lang="en-US" altLang="en-US" dirty="0"/>
          </a:p>
        </p:txBody>
      </p:sp>
      <p:sp>
        <p:nvSpPr>
          <p:cNvPr id="4" name="Rounded Rectangle 3"/>
          <p:cNvSpPr/>
          <p:nvPr/>
        </p:nvSpPr>
        <p:spPr>
          <a:xfrm>
            <a:off x="251520" y="908720"/>
            <a:ext cx="7920880" cy="57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sz="1400" dirty="0"/>
              <a:t>DECLARE</a:t>
            </a:r>
          </a:p>
          <a:p>
            <a:pPr lvl="2" fontAlgn="auto">
              <a:spcBef>
                <a:spcPts val="0"/>
              </a:spcBef>
              <a:spcAft>
                <a:spcPts val="0"/>
              </a:spcAft>
              <a:defRPr/>
            </a:pPr>
            <a:r>
              <a:rPr lang="en-IE" sz="1400" dirty="0"/>
              <a:t>  </a:t>
            </a:r>
            <a:r>
              <a:rPr lang="en-IE" sz="1400" dirty="0" err="1"/>
              <a:t>v_StudentID</a:t>
            </a:r>
            <a:r>
              <a:rPr lang="en-IE" sz="1400" dirty="0"/>
              <a:t>   students.id%TYPE;</a:t>
            </a:r>
          </a:p>
          <a:p>
            <a:pPr lvl="2" fontAlgn="auto">
              <a:spcBef>
                <a:spcPts val="0"/>
              </a:spcBef>
              <a:spcAft>
                <a:spcPts val="0"/>
              </a:spcAft>
              <a:defRPr/>
            </a:pPr>
            <a:r>
              <a:rPr lang="en-IE" sz="1400" dirty="0"/>
              <a:t>  v_FirstName   students.first_name%TYPE;</a:t>
            </a:r>
          </a:p>
          <a:p>
            <a:pPr lvl="2" fontAlgn="auto">
              <a:spcBef>
                <a:spcPts val="0"/>
              </a:spcBef>
              <a:spcAft>
                <a:spcPts val="0"/>
              </a:spcAft>
              <a:defRPr/>
            </a:pPr>
            <a:r>
              <a:rPr lang="en-IE" sz="1400" dirty="0"/>
              <a:t>  v_LastName    students.last_name%TYPE;</a:t>
            </a:r>
          </a:p>
          <a:p>
            <a:pPr lvl="2" fontAlgn="auto">
              <a:spcBef>
                <a:spcPts val="0"/>
              </a:spcBef>
              <a:spcAft>
                <a:spcPts val="0"/>
              </a:spcAft>
              <a:defRPr/>
            </a:pPr>
            <a:endParaRPr lang="en-IE" sz="1400" dirty="0"/>
          </a:p>
          <a:p>
            <a:pPr lvl="2" fontAlgn="auto">
              <a:spcBef>
                <a:spcPts val="0"/>
              </a:spcBef>
              <a:spcAft>
                <a:spcPts val="0"/>
              </a:spcAft>
              <a:defRPr/>
            </a:pPr>
            <a:r>
              <a:rPr lang="en-IE" sz="1400" dirty="0"/>
              <a:t>CURSOR c_HistoryStudents IS</a:t>
            </a:r>
          </a:p>
          <a:p>
            <a:pPr lvl="2" fontAlgn="auto">
              <a:spcBef>
                <a:spcPts val="0"/>
              </a:spcBef>
              <a:spcAft>
                <a:spcPts val="0"/>
              </a:spcAft>
              <a:defRPr/>
            </a:pPr>
            <a:r>
              <a:rPr lang="en-IE" sz="1400" dirty="0"/>
              <a:t>    SELECT id, first_name, last_name</a:t>
            </a:r>
          </a:p>
          <a:p>
            <a:pPr lvl="2" fontAlgn="auto">
              <a:spcBef>
                <a:spcPts val="0"/>
              </a:spcBef>
              <a:spcAft>
                <a:spcPts val="0"/>
              </a:spcAft>
              <a:defRPr/>
            </a:pPr>
            <a:r>
              <a:rPr lang="en-IE" sz="1400" dirty="0"/>
              <a:t>      FROM students</a:t>
            </a:r>
          </a:p>
          <a:p>
            <a:pPr lvl="2" fontAlgn="auto">
              <a:spcBef>
                <a:spcPts val="0"/>
              </a:spcBef>
              <a:spcAft>
                <a:spcPts val="0"/>
              </a:spcAft>
              <a:defRPr/>
            </a:pPr>
            <a:r>
              <a:rPr lang="en-IE" sz="1400" dirty="0"/>
              <a:t>      WHERE major = 'History';</a:t>
            </a:r>
          </a:p>
          <a:p>
            <a:pPr lvl="2" fontAlgn="auto">
              <a:spcBef>
                <a:spcPts val="0"/>
              </a:spcBef>
              <a:spcAft>
                <a:spcPts val="0"/>
              </a:spcAft>
              <a:defRPr/>
            </a:pPr>
            <a:r>
              <a:rPr lang="en-IE" sz="1400" dirty="0"/>
              <a:t>BEGIN</a:t>
            </a:r>
          </a:p>
          <a:p>
            <a:pPr lvl="2" fontAlgn="auto">
              <a:spcBef>
                <a:spcPts val="0"/>
              </a:spcBef>
              <a:spcAft>
                <a:spcPts val="0"/>
              </a:spcAft>
              <a:defRPr/>
            </a:pPr>
            <a:r>
              <a:rPr lang="en-IE" sz="1400" dirty="0"/>
              <a:t>  OPEN c_HistoryStudents;</a:t>
            </a:r>
          </a:p>
          <a:p>
            <a:pPr lvl="2" fontAlgn="auto">
              <a:spcBef>
                <a:spcPts val="0"/>
              </a:spcBef>
              <a:spcAft>
                <a:spcPts val="0"/>
              </a:spcAft>
              <a:defRPr/>
            </a:pPr>
            <a:r>
              <a:rPr lang="en-IE" sz="1400" dirty="0"/>
              <a:t>  LOOP</a:t>
            </a:r>
          </a:p>
          <a:p>
            <a:pPr lvl="2" fontAlgn="auto">
              <a:spcBef>
                <a:spcPts val="0"/>
              </a:spcBef>
              <a:spcAft>
                <a:spcPts val="0"/>
              </a:spcAft>
              <a:defRPr/>
            </a:pPr>
            <a:endParaRPr lang="en-IE" sz="1400" dirty="0"/>
          </a:p>
          <a:p>
            <a:pPr lvl="2" fontAlgn="auto">
              <a:spcBef>
                <a:spcPts val="0"/>
              </a:spcBef>
              <a:spcAft>
                <a:spcPts val="0"/>
              </a:spcAft>
              <a:defRPr/>
            </a:pPr>
            <a:r>
              <a:rPr lang="en-IE" sz="1400" dirty="0"/>
              <a:t> FETCH c_HistoryStudents INTO v_StudentID, v_FirstName, v_LastName;</a:t>
            </a:r>
          </a:p>
          <a:p>
            <a:pPr lvl="2" fontAlgn="auto">
              <a:spcBef>
                <a:spcPts val="0"/>
              </a:spcBef>
              <a:spcAft>
                <a:spcPts val="0"/>
              </a:spcAft>
              <a:defRPr/>
            </a:pPr>
            <a:endParaRPr lang="en-IE" sz="1400" dirty="0"/>
          </a:p>
          <a:p>
            <a:pPr lvl="2" fontAlgn="auto">
              <a:spcBef>
                <a:spcPts val="0"/>
              </a:spcBef>
              <a:spcAft>
                <a:spcPts val="0"/>
              </a:spcAft>
              <a:defRPr/>
            </a:pPr>
            <a:r>
              <a:rPr lang="en-IE" sz="1400" b="1" dirty="0"/>
              <a:t> EXIT WHEN c_HistoryStudents%NOTFOUND;</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registered_students (student_id, department, course)</a:t>
            </a:r>
          </a:p>
          <a:p>
            <a:pPr lvl="2" fontAlgn="auto">
              <a:spcBef>
                <a:spcPts val="0"/>
              </a:spcBef>
              <a:spcAft>
                <a:spcPts val="0"/>
              </a:spcAft>
              <a:defRPr/>
            </a:pPr>
            <a:r>
              <a:rPr lang="en-IE" sz="1400" dirty="0"/>
              <a:t>      VALUES (v_StudentID, 'HIS', 301);</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temp_table (num_col, char_col)</a:t>
            </a:r>
          </a:p>
          <a:p>
            <a:pPr lvl="2" fontAlgn="auto">
              <a:spcBef>
                <a:spcPts val="0"/>
              </a:spcBef>
              <a:spcAft>
                <a:spcPts val="0"/>
              </a:spcAft>
              <a:defRPr/>
            </a:pPr>
            <a:r>
              <a:rPr lang="en-IE" sz="1400" dirty="0"/>
              <a:t>      VALUES (v_StudentID, v_FirstName || ' ' || </a:t>
            </a:r>
            <a:r>
              <a:rPr lang="en-IE" sz="1400" dirty="0" err="1"/>
              <a:t>v_LastName</a:t>
            </a:r>
            <a:r>
              <a:rPr lang="en-IE" sz="1400" dirty="0"/>
              <a:t>);</a:t>
            </a:r>
          </a:p>
          <a:p>
            <a:pPr lvl="2" fontAlgn="auto">
              <a:spcBef>
                <a:spcPts val="0"/>
              </a:spcBef>
              <a:spcAft>
                <a:spcPts val="0"/>
              </a:spcAft>
              <a:defRPr/>
            </a:pPr>
            <a:r>
              <a:rPr lang="en-IE" sz="1400" dirty="0"/>
              <a:t>END LOOP;</a:t>
            </a:r>
          </a:p>
          <a:p>
            <a:pPr lvl="2" fontAlgn="auto">
              <a:spcBef>
                <a:spcPts val="0"/>
              </a:spcBef>
              <a:spcAft>
                <a:spcPts val="0"/>
              </a:spcAft>
              <a:defRPr/>
            </a:pPr>
            <a:endParaRPr lang="en-IE" sz="1400" dirty="0"/>
          </a:p>
          <a:p>
            <a:pPr lvl="2" fontAlgn="auto">
              <a:spcBef>
                <a:spcPts val="0"/>
              </a:spcBef>
              <a:spcAft>
                <a:spcPts val="0"/>
              </a:spcAft>
              <a:defRPr/>
            </a:pPr>
            <a:r>
              <a:rPr lang="en-IE" sz="1400" dirty="0"/>
              <a:t>CLOSE c_HistoryStudents;</a:t>
            </a:r>
          </a:p>
          <a:p>
            <a:pPr lvl="2" fontAlgn="auto">
              <a:spcBef>
                <a:spcPts val="0"/>
              </a:spcBef>
              <a:spcAft>
                <a:spcPts val="0"/>
              </a:spcAft>
              <a:defRPr/>
            </a:pPr>
            <a:r>
              <a:rPr lang="en-IE" sz="1400" dirty="0"/>
              <a:t>END;</a:t>
            </a:r>
            <a:endParaRPr lang="en-US" sz="1400" dirty="0"/>
          </a:p>
        </p:txBody>
      </p:sp>
      <p:sp>
        <p:nvSpPr>
          <p:cNvPr id="2" name="Left Arrow 1"/>
          <p:cNvSpPr/>
          <p:nvPr/>
        </p:nvSpPr>
        <p:spPr>
          <a:xfrm>
            <a:off x="4320480" y="2796528"/>
            <a:ext cx="3851920" cy="198430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IE" altLang="en-US" dirty="0"/>
              <a:t>4. Retrieve information for the next student</a:t>
            </a:r>
          </a:p>
          <a:p>
            <a:pPr>
              <a:spcBef>
                <a:spcPct val="0"/>
              </a:spcBef>
            </a:pPr>
            <a:r>
              <a:rPr lang="en-IE" altLang="en-US" dirty="0"/>
              <a:t>initialize the active set</a:t>
            </a:r>
          </a:p>
        </p:txBody>
      </p:sp>
    </p:spTree>
    <p:extLst>
      <p:ext uri="{BB962C8B-B14F-4D97-AF65-F5344CB8AC3E}">
        <p14:creationId xmlns:p14="http://schemas.microsoft.com/office/powerpoint/2010/main" val="3843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E">
                <a:solidFill>
                  <a:srgbClr val="7B9899"/>
                </a:solidFill>
              </a:rPr>
              <a:t>Block Code Sample</a:t>
            </a:r>
          </a:p>
        </p:txBody>
      </p:sp>
      <p:sp>
        <p:nvSpPr>
          <p:cNvPr id="15363" name="Content Placeholder 2"/>
          <p:cNvSpPr>
            <a:spLocks noGrp="1"/>
          </p:cNvSpPr>
          <p:nvPr>
            <p:ph sz="quarter" idx="1"/>
          </p:nvPr>
        </p:nvSpPr>
        <p:spPr>
          <a:xfrm>
            <a:off x="301625" y="1527175"/>
            <a:ext cx="8504238" cy="4572000"/>
          </a:xfrm>
        </p:spPr>
        <p:txBody>
          <a:bodyPr/>
          <a:lstStyle/>
          <a:p>
            <a:r>
              <a:rPr lang="en-IE"/>
              <a:t>“Hello World”</a:t>
            </a:r>
          </a:p>
          <a:p>
            <a:pPr>
              <a:buFont typeface="Arial" charset="0"/>
              <a:buNone/>
            </a:pPr>
            <a:endParaRPr lang="en-IE"/>
          </a:p>
        </p:txBody>
      </p:sp>
      <p:sp>
        <p:nvSpPr>
          <p:cNvPr id="4" name="Rounded Rectangle 3"/>
          <p:cNvSpPr/>
          <p:nvPr/>
        </p:nvSpPr>
        <p:spPr>
          <a:xfrm>
            <a:off x="539750" y="2420938"/>
            <a:ext cx="7777163" cy="33845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IE" dirty="0"/>
              <a:t>DECLARE</a:t>
            </a:r>
          </a:p>
          <a:p>
            <a:pPr fontAlgn="auto">
              <a:spcBef>
                <a:spcPts val="0"/>
              </a:spcBef>
              <a:spcAft>
                <a:spcPts val="0"/>
              </a:spcAft>
              <a:defRPr/>
            </a:pPr>
            <a:r>
              <a:rPr lang="en-IE" dirty="0"/>
              <a:t>v_greeting VARCHAR(20) := 'Hello World';</a:t>
            </a:r>
          </a:p>
          <a:p>
            <a:pPr fontAlgn="auto">
              <a:spcBef>
                <a:spcPts val="0"/>
              </a:spcBef>
              <a:spcAft>
                <a:spcPts val="0"/>
              </a:spcAft>
              <a:defRPr/>
            </a:pPr>
            <a:endParaRPr lang="en-IE" dirty="0"/>
          </a:p>
          <a:p>
            <a:pPr fontAlgn="auto">
              <a:spcBef>
                <a:spcPts val="0"/>
              </a:spcBef>
              <a:spcAft>
                <a:spcPts val="0"/>
              </a:spcAft>
              <a:defRPr/>
            </a:pPr>
            <a:r>
              <a:rPr lang="en-IE" dirty="0"/>
              <a:t>BEGIN</a:t>
            </a:r>
          </a:p>
          <a:p>
            <a:pPr fontAlgn="auto">
              <a:spcBef>
                <a:spcPts val="0"/>
              </a:spcBef>
              <a:spcAft>
                <a:spcPts val="0"/>
              </a:spcAft>
              <a:defRPr/>
            </a:pPr>
            <a:r>
              <a:rPr lang="en-IE" dirty="0"/>
              <a:t>dbms_output.put_line('My first PL/SQL program says '|| v_greeting ||' !');</a:t>
            </a:r>
          </a:p>
          <a:p>
            <a:pPr fontAlgn="auto">
              <a:spcBef>
                <a:spcPts val="0"/>
              </a:spcBef>
              <a:spcAft>
                <a:spcPts val="0"/>
              </a:spcAft>
              <a:defRPr/>
            </a:pPr>
            <a:r>
              <a:rPr lang="en-IE" dirty="0"/>
              <a:t>END;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38721" y="-387424"/>
            <a:ext cx="7467600" cy="1143000"/>
          </a:xfrm>
        </p:spPr>
        <p:txBody>
          <a:bodyPr/>
          <a:lstStyle/>
          <a:p>
            <a:r>
              <a:rPr lang="en-IE" altLang="en-US" dirty="0">
                <a:solidFill>
                  <a:srgbClr val="7B9899"/>
                </a:solidFill>
              </a:rPr>
              <a:t>Simple Cursor Loop</a:t>
            </a:r>
            <a:endParaRPr lang="en-US" altLang="en-US" dirty="0">
              <a:solidFill>
                <a:srgbClr val="7B9899"/>
              </a:solidFill>
            </a:endParaRPr>
          </a:p>
        </p:txBody>
      </p:sp>
      <p:sp>
        <p:nvSpPr>
          <p:cNvPr id="26627" name="Content Placeholder 2"/>
          <p:cNvSpPr>
            <a:spLocks noGrp="1"/>
          </p:cNvSpPr>
          <p:nvPr>
            <p:ph sz="quarter" idx="1"/>
          </p:nvPr>
        </p:nvSpPr>
        <p:spPr>
          <a:xfrm>
            <a:off x="301625" y="1527175"/>
            <a:ext cx="8504238" cy="4572000"/>
          </a:xfrm>
        </p:spPr>
        <p:txBody>
          <a:bodyPr/>
          <a:lstStyle/>
          <a:p>
            <a:endParaRPr lang="en-US" altLang="en-US" dirty="0"/>
          </a:p>
        </p:txBody>
      </p:sp>
      <p:sp>
        <p:nvSpPr>
          <p:cNvPr id="4" name="Rounded Rectangle 3"/>
          <p:cNvSpPr/>
          <p:nvPr/>
        </p:nvSpPr>
        <p:spPr>
          <a:xfrm>
            <a:off x="251520" y="908720"/>
            <a:ext cx="7920880" cy="57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sz="1400" dirty="0"/>
              <a:t>DECLARE</a:t>
            </a:r>
          </a:p>
          <a:p>
            <a:pPr lvl="2" fontAlgn="auto">
              <a:spcBef>
                <a:spcPts val="0"/>
              </a:spcBef>
              <a:spcAft>
                <a:spcPts val="0"/>
              </a:spcAft>
              <a:defRPr/>
            </a:pPr>
            <a:r>
              <a:rPr lang="en-IE" sz="1400" dirty="0"/>
              <a:t>  </a:t>
            </a:r>
            <a:r>
              <a:rPr lang="en-IE" sz="1400" dirty="0" err="1"/>
              <a:t>v_StudentID</a:t>
            </a:r>
            <a:r>
              <a:rPr lang="en-IE" sz="1400" dirty="0"/>
              <a:t>   students.id%TYPE;</a:t>
            </a:r>
          </a:p>
          <a:p>
            <a:pPr lvl="2" fontAlgn="auto">
              <a:spcBef>
                <a:spcPts val="0"/>
              </a:spcBef>
              <a:spcAft>
                <a:spcPts val="0"/>
              </a:spcAft>
              <a:defRPr/>
            </a:pPr>
            <a:r>
              <a:rPr lang="en-IE" sz="1400" dirty="0"/>
              <a:t>  v_FirstName   students.first_name%TYPE;</a:t>
            </a:r>
          </a:p>
          <a:p>
            <a:pPr lvl="2" fontAlgn="auto">
              <a:spcBef>
                <a:spcPts val="0"/>
              </a:spcBef>
              <a:spcAft>
                <a:spcPts val="0"/>
              </a:spcAft>
              <a:defRPr/>
            </a:pPr>
            <a:r>
              <a:rPr lang="en-IE" sz="1400" dirty="0"/>
              <a:t>  v_LastName    students.last_name%TYPE;</a:t>
            </a:r>
          </a:p>
          <a:p>
            <a:pPr lvl="2" fontAlgn="auto">
              <a:spcBef>
                <a:spcPts val="0"/>
              </a:spcBef>
              <a:spcAft>
                <a:spcPts val="0"/>
              </a:spcAft>
              <a:defRPr/>
            </a:pPr>
            <a:endParaRPr lang="en-IE" sz="1400" dirty="0"/>
          </a:p>
          <a:p>
            <a:pPr lvl="2" fontAlgn="auto">
              <a:spcBef>
                <a:spcPts val="0"/>
              </a:spcBef>
              <a:spcAft>
                <a:spcPts val="0"/>
              </a:spcAft>
              <a:defRPr/>
            </a:pPr>
            <a:r>
              <a:rPr lang="en-IE" sz="1400" dirty="0"/>
              <a:t>CURSOR c_HistoryStudents IS</a:t>
            </a:r>
          </a:p>
          <a:p>
            <a:pPr lvl="2" fontAlgn="auto">
              <a:spcBef>
                <a:spcPts val="0"/>
              </a:spcBef>
              <a:spcAft>
                <a:spcPts val="0"/>
              </a:spcAft>
              <a:defRPr/>
            </a:pPr>
            <a:r>
              <a:rPr lang="en-IE" sz="1400" dirty="0"/>
              <a:t>    SELECT id, first_name, last_name</a:t>
            </a:r>
          </a:p>
          <a:p>
            <a:pPr lvl="2" fontAlgn="auto">
              <a:spcBef>
                <a:spcPts val="0"/>
              </a:spcBef>
              <a:spcAft>
                <a:spcPts val="0"/>
              </a:spcAft>
              <a:defRPr/>
            </a:pPr>
            <a:r>
              <a:rPr lang="en-IE" sz="1400" dirty="0"/>
              <a:t>      FROM students</a:t>
            </a:r>
          </a:p>
          <a:p>
            <a:pPr lvl="2" fontAlgn="auto">
              <a:spcBef>
                <a:spcPts val="0"/>
              </a:spcBef>
              <a:spcAft>
                <a:spcPts val="0"/>
              </a:spcAft>
              <a:defRPr/>
            </a:pPr>
            <a:r>
              <a:rPr lang="en-IE" sz="1400" dirty="0"/>
              <a:t>      WHERE major = 'History';</a:t>
            </a:r>
          </a:p>
          <a:p>
            <a:pPr lvl="2" fontAlgn="auto">
              <a:spcBef>
                <a:spcPts val="0"/>
              </a:spcBef>
              <a:spcAft>
                <a:spcPts val="0"/>
              </a:spcAft>
              <a:defRPr/>
            </a:pPr>
            <a:r>
              <a:rPr lang="en-IE" sz="1400" dirty="0"/>
              <a:t>BEGIN</a:t>
            </a:r>
          </a:p>
          <a:p>
            <a:pPr lvl="2" fontAlgn="auto">
              <a:spcBef>
                <a:spcPts val="0"/>
              </a:spcBef>
              <a:spcAft>
                <a:spcPts val="0"/>
              </a:spcAft>
              <a:defRPr/>
            </a:pPr>
            <a:r>
              <a:rPr lang="en-IE" sz="1400" dirty="0"/>
              <a:t>  OPEN c_HistoryStudents;</a:t>
            </a:r>
          </a:p>
          <a:p>
            <a:pPr lvl="2" fontAlgn="auto">
              <a:spcBef>
                <a:spcPts val="0"/>
              </a:spcBef>
              <a:spcAft>
                <a:spcPts val="0"/>
              </a:spcAft>
              <a:defRPr/>
            </a:pPr>
            <a:r>
              <a:rPr lang="en-IE" sz="1400" dirty="0"/>
              <a:t>  LOOP</a:t>
            </a:r>
          </a:p>
          <a:p>
            <a:pPr lvl="2" fontAlgn="auto">
              <a:spcBef>
                <a:spcPts val="0"/>
              </a:spcBef>
              <a:spcAft>
                <a:spcPts val="0"/>
              </a:spcAft>
              <a:defRPr/>
            </a:pPr>
            <a:endParaRPr lang="en-IE" sz="1400" dirty="0"/>
          </a:p>
          <a:p>
            <a:pPr lvl="2" fontAlgn="auto">
              <a:spcBef>
                <a:spcPts val="0"/>
              </a:spcBef>
              <a:spcAft>
                <a:spcPts val="0"/>
              </a:spcAft>
              <a:defRPr/>
            </a:pPr>
            <a:r>
              <a:rPr lang="en-IE" sz="1400" dirty="0"/>
              <a:t> FETCH c_HistoryStudents INTO v_StudentID, v_FirstName, v_LastName;</a:t>
            </a:r>
          </a:p>
          <a:p>
            <a:pPr lvl="2" fontAlgn="auto">
              <a:spcBef>
                <a:spcPts val="0"/>
              </a:spcBef>
              <a:spcAft>
                <a:spcPts val="0"/>
              </a:spcAft>
              <a:defRPr/>
            </a:pPr>
            <a:endParaRPr lang="en-IE" sz="1400" dirty="0"/>
          </a:p>
          <a:p>
            <a:pPr lvl="2" fontAlgn="auto">
              <a:spcBef>
                <a:spcPts val="0"/>
              </a:spcBef>
              <a:spcAft>
                <a:spcPts val="0"/>
              </a:spcAft>
              <a:defRPr/>
            </a:pPr>
            <a:r>
              <a:rPr lang="en-IE" sz="1400" b="1" dirty="0"/>
              <a:t> EXIT WHEN c_HistoryStudents%NOTFOUND;</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registered_students (student_id, department, course)</a:t>
            </a:r>
          </a:p>
          <a:p>
            <a:pPr lvl="2" fontAlgn="auto">
              <a:spcBef>
                <a:spcPts val="0"/>
              </a:spcBef>
              <a:spcAft>
                <a:spcPts val="0"/>
              </a:spcAft>
              <a:defRPr/>
            </a:pPr>
            <a:r>
              <a:rPr lang="en-IE" sz="1400" dirty="0"/>
              <a:t>      VALUES (v_StudentID, 'HIS', 301);</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temp_table (num_col, char_col)</a:t>
            </a:r>
          </a:p>
          <a:p>
            <a:pPr lvl="2" fontAlgn="auto">
              <a:spcBef>
                <a:spcPts val="0"/>
              </a:spcBef>
              <a:spcAft>
                <a:spcPts val="0"/>
              </a:spcAft>
              <a:defRPr/>
            </a:pPr>
            <a:r>
              <a:rPr lang="en-IE" sz="1400" dirty="0"/>
              <a:t>      VALUES (v_StudentID, v_FirstName || ' ' || </a:t>
            </a:r>
            <a:r>
              <a:rPr lang="en-IE" sz="1400" dirty="0" err="1"/>
              <a:t>v_LastName</a:t>
            </a:r>
            <a:r>
              <a:rPr lang="en-IE" sz="1400" dirty="0"/>
              <a:t>);</a:t>
            </a:r>
          </a:p>
          <a:p>
            <a:pPr lvl="2" fontAlgn="auto">
              <a:spcBef>
                <a:spcPts val="0"/>
              </a:spcBef>
              <a:spcAft>
                <a:spcPts val="0"/>
              </a:spcAft>
              <a:defRPr/>
            </a:pPr>
            <a:r>
              <a:rPr lang="en-IE" sz="1400" dirty="0"/>
              <a:t>END LOOP;</a:t>
            </a:r>
          </a:p>
          <a:p>
            <a:pPr lvl="2" fontAlgn="auto">
              <a:spcBef>
                <a:spcPts val="0"/>
              </a:spcBef>
              <a:spcAft>
                <a:spcPts val="0"/>
              </a:spcAft>
              <a:defRPr/>
            </a:pPr>
            <a:endParaRPr lang="en-IE" sz="1400" dirty="0"/>
          </a:p>
          <a:p>
            <a:pPr lvl="2" fontAlgn="auto">
              <a:spcBef>
                <a:spcPts val="0"/>
              </a:spcBef>
              <a:spcAft>
                <a:spcPts val="0"/>
              </a:spcAft>
              <a:defRPr/>
            </a:pPr>
            <a:r>
              <a:rPr lang="en-IE" sz="1400" dirty="0"/>
              <a:t>CLOSE c_HistoryStudents;</a:t>
            </a:r>
          </a:p>
          <a:p>
            <a:pPr lvl="2" fontAlgn="auto">
              <a:spcBef>
                <a:spcPts val="0"/>
              </a:spcBef>
              <a:spcAft>
                <a:spcPts val="0"/>
              </a:spcAft>
              <a:defRPr/>
            </a:pPr>
            <a:r>
              <a:rPr lang="en-IE" sz="1400" dirty="0"/>
              <a:t>END;</a:t>
            </a:r>
            <a:endParaRPr lang="en-US" sz="1400" dirty="0"/>
          </a:p>
        </p:txBody>
      </p:sp>
      <p:sp>
        <p:nvSpPr>
          <p:cNvPr id="2" name="Left Arrow 1"/>
          <p:cNvSpPr/>
          <p:nvPr/>
        </p:nvSpPr>
        <p:spPr>
          <a:xfrm>
            <a:off x="4355849" y="3501008"/>
            <a:ext cx="3851920" cy="1984303"/>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IE" altLang="en-US" dirty="0"/>
              <a:t>5. Exit loop when there are no more rows to fetch</a:t>
            </a:r>
          </a:p>
        </p:txBody>
      </p:sp>
    </p:spTree>
    <p:extLst>
      <p:ext uri="{BB962C8B-B14F-4D97-AF65-F5344CB8AC3E}">
        <p14:creationId xmlns:p14="http://schemas.microsoft.com/office/powerpoint/2010/main" val="3640993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38721" y="-387424"/>
            <a:ext cx="7467600" cy="1143000"/>
          </a:xfrm>
        </p:spPr>
        <p:txBody>
          <a:bodyPr/>
          <a:lstStyle/>
          <a:p>
            <a:r>
              <a:rPr lang="en-IE" altLang="en-US" dirty="0">
                <a:solidFill>
                  <a:srgbClr val="7B9899"/>
                </a:solidFill>
              </a:rPr>
              <a:t>Simple Cursor Loop</a:t>
            </a:r>
            <a:endParaRPr lang="en-US" altLang="en-US" dirty="0">
              <a:solidFill>
                <a:srgbClr val="7B9899"/>
              </a:solidFill>
            </a:endParaRPr>
          </a:p>
        </p:txBody>
      </p:sp>
      <p:sp>
        <p:nvSpPr>
          <p:cNvPr id="26627" name="Content Placeholder 2"/>
          <p:cNvSpPr>
            <a:spLocks noGrp="1"/>
          </p:cNvSpPr>
          <p:nvPr>
            <p:ph sz="quarter" idx="1"/>
          </p:nvPr>
        </p:nvSpPr>
        <p:spPr>
          <a:xfrm>
            <a:off x="301625" y="1527175"/>
            <a:ext cx="8504238" cy="4572000"/>
          </a:xfrm>
        </p:spPr>
        <p:txBody>
          <a:bodyPr/>
          <a:lstStyle/>
          <a:p>
            <a:endParaRPr lang="en-US" altLang="en-US" dirty="0"/>
          </a:p>
        </p:txBody>
      </p:sp>
      <p:sp>
        <p:nvSpPr>
          <p:cNvPr id="4" name="Rounded Rectangle 3"/>
          <p:cNvSpPr/>
          <p:nvPr/>
        </p:nvSpPr>
        <p:spPr>
          <a:xfrm>
            <a:off x="251520" y="908720"/>
            <a:ext cx="7920880" cy="57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sz="1400" dirty="0"/>
              <a:t>DECLARE</a:t>
            </a:r>
          </a:p>
          <a:p>
            <a:pPr lvl="2" fontAlgn="auto">
              <a:spcBef>
                <a:spcPts val="0"/>
              </a:spcBef>
              <a:spcAft>
                <a:spcPts val="0"/>
              </a:spcAft>
              <a:defRPr/>
            </a:pPr>
            <a:r>
              <a:rPr lang="en-IE" sz="1400" dirty="0"/>
              <a:t>  </a:t>
            </a:r>
            <a:r>
              <a:rPr lang="en-IE" sz="1400" dirty="0" err="1"/>
              <a:t>v_StudentID</a:t>
            </a:r>
            <a:r>
              <a:rPr lang="en-IE" sz="1400" dirty="0"/>
              <a:t>   students.id%TYPE;</a:t>
            </a:r>
          </a:p>
          <a:p>
            <a:pPr lvl="2" fontAlgn="auto">
              <a:spcBef>
                <a:spcPts val="0"/>
              </a:spcBef>
              <a:spcAft>
                <a:spcPts val="0"/>
              </a:spcAft>
              <a:defRPr/>
            </a:pPr>
            <a:r>
              <a:rPr lang="en-IE" sz="1400" dirty="0"/>
              <a:t>  v_FirstName   students.first_name%TYPE;</a:t>
            </a:r>
          </a:p>
          <a:p>
            <a:pPr lvl="2" fontAlgn="auto">
              <a:spcBef>
                <a:spcPts val="0"/>
              </a:spcBef>
              <a:spcAft>
                <a:spcPts val="0"/>
              </a:spcAft>
              <a:defRPr/>
            </a:pPr>
            <a:r>
              <a:rPr lang="en-IE" sz="1400" dirty="0"/>
              <a:t>  v_LastName    students.last_name%TYPE;</a:t>
            </a:r>
          </a:p>
          <a:p>
            <a:pPr lvl="2" fontAlgn="auto">
              <a:spcBef>
                <a:spcPts val="0"/>
              </a:spcBef>
              <a:spcAft>
                <a:spcPts val="0"/>
              </a:spcAft>
              <a:defRPr/>
            </a:pPr>
            <a:endParaRPr lang="en-IE" sz="1400" dirty="0"/>
          </a:p>
          <a:p>
            <a:pPr lvl="2" fontAlgn="auto">
              <a:spcBef>
                <a:spcPts val="0"/>
              </a:spcBef>
              <a:spcAft>
                <a:spcPts val="0"/>
              </a:spcAft>
              <a:defRPr/>
            </a:pPr>
            <a:r>
              <a:rPr lang="en-IE" sz="1400" dirty="0"/>
              <a:t>CURSOR c_HistoryStudents IS</a:t>
            </a:r>
          </a:p>
          <a:p>
            <a:pPr lvl="2" fontAlgn="auto">
              <a:spcBef>
                <a:spcPts val="0"/>
              </a:spcBef>
              <a:spcAft>
                <a:spcPts val="0"/>
              </a:spcAft>
              <a:defRPr/>
            </a:pPr>
            <a:r>
              <a:rPr lang="en-IE" sz="1400" dirty="0"/>
              <a:t>    SELECT id, first_name, last_name</a:t>
            </a:r>
          </a:p>
          <a:p>
            <a:pPr lvl="2" fontAlgn="auto">
              <a:spcBef>
                <a:spcPts val="0"/>
              </a:spcBef>
              <a:spcAft>
                <a:spcPts val="0"/>
              </a:spcAft>
              <a:defRPr/>
            </a:pPr>
            <a:r>
              <a:rPr lang="en-IE" sz="1400" dirty="0"/>
              <a:t>      FROM students</a:t>
            </a:r>
          </a:p>
          <a:p>
            <a:pPr lvl="2" fontAlgn="auto">
              <a:spcBef>
                <a:spcPts val="0"/>
              </a:spcBef>
              <a:spcAft>
                <a:spcPts val="0"/>
              </a:spcAft>
              <a:defRPr/>
            </a:pPr>
            <a:r>
              <a:rPr lang="en-IE" sz="1400" dirty="0"/>
              <a:t>      WHERE major = 'History';</a:t>
            </a:r>
          </a:p>
          <a:p>
            <a:pPr lvl="2" fontAlgn="auto">
              <a:spcBef>
                <a:spcPts val="0"/>
              </a:spcBef>
              <a:spcAft>
                <a:spcPts val="0"/>
              </a:spcAft>
              <a:defRPr/>
            </a:pPr>
            <a:r>
              <a:rPr lang="en-IE" sz="1400" dirty="0"/>
              <a:t>BEGIN</a:t>
            </a:r>
          </a:p>
          <a:p>
            <a:pPr lvl="2" fontAlgn="auto">
              <a:spcBef>
                <a:spcPts val="0"/>
              </a:spcBef>
              <a:spcAft>
                <a:spcPts val="0"/>
              </a:spcAft>
              <a:defRPr/>
            </a:pPr>
            <a:r>
              <a:rPr lang="en-IE" sz="1400" dirty="0"/>
              <a:t>  OPEN c_HistoryStudents;</a:t>
            </a:r>
          </a:p>
          <a:p>
            <a:pPr lvl="2" fontAlgn="auto">
              <a:spcBef>
                <a:spcPts val="0"/>
              </a:spcBef>
              <a:spcAft>
                <a:spcPts val="0"/>
              </a:spcAft>
              <a:defRPr/>
            </a:pPr>
            <a:r>
              <a:rPr lang="en-IE" sz="1400" dirty="0"/>
              <a:t>  LOOP</a:t>
            </a:r>
          </a:p>
          <a:p>
            <a:pPr lvl="2" fontAlgn="auto">
              <a:spcBef>
                <a:spcPts val="0"/>
              </a:spcBef>
              <a:spcAft>
                <a:spcPts val="0"/>
              </a:spcAft>
              <a:defRPr/>
            </a:pPr>
            <a:endParaRPr lang="en-IE" sz="1400" dirty="0"/>
          </a:p>
          <a:p>
            <a:pPr lvl="2" fontAlgn="auto">
              <a:spcBef>
                <a:spcPts val="0"/>
              </a:spcBef>
              <a:spcAft>
                <a:spcPts val="0"/>
              </a:spcAft>
              <a:defRPr/>
            </a:pPr>
            <a:r>
              <a:rPr lang="en-IE" sz="1400" dirty="0"/>
              <a:t> FETCH c_HistoryStudents INTO v_StudentID, v_FirstName, v_LastName;</a:t>
            </a:r>
          </a:p>
          <a:p>
            <a:pPr lvl="2" fontAlgn="auto">
              <a:spcBef>
                <a:spcPts val="0"/>
              </a:spcBef>
              <a:spcAft>
                <a:spcPts val="0"/>
              </a:spcAft>
              <a:defRPr/>
            </a:pPr>
            <a:endParaRPr lang="en-IE" sz="1400" dirty="0"/>
          </a:p>
          <a:p>
            <a:pPr lvl="2" fontAlgn="auto">
              <a:spcBef>
                <a:spcPts val="0"/>
              </a:spcBef>
              <a:spcAft>
                <a:spcPts val="0"/>
              </a:spcAft>
              <a:defRPr/>
            </a:pPr>
            <a:r>
              <a:rPr lang="en-IE" sz="1400" b="1" dirty="0"/>
              <a:t> EXIT WHEN c_HistoryStudents%NOTFOUND;</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registered_students (student_id, department, course)</a:t>
            </a:r>
          </a:p>
          <a:p>
            <a:pPr lvl="2" fontAlgn="auto">
              <a:spcBef>
                <a:spcPts val="0"/>
              </a:spcBef>
              <a:spcAft>
                <a:spcPts val="0"/>
              </a:spcAft>
              <a:defRPr/>
            </a:pPr>
            <a:r>
              <a:rPr lang="en-IE" sz="1400" dirty="0"/>
              <a:t>      VALUES (v_StudentID, 'HIS', 301);</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temp_table (num_col, char_col)</a:t>
            </a:r>
          </a:p>
          <a:p>
            <a:pPr lvl="2" fontAlgn="auto">
              <a:spcBef>
                <a:spcPts val="0"/>
              </a:spcBef>
              <a:spcAft>
                <a:spcPts val="0"/>
              </a:spcAft>
              <a:defRPr/>
            </a:pPr>
            <a:r>
              <a:rPr lang="en-IE" sz="1400" dirty="0"/>
              <a:t>      VALUES (v_StudentID, v_FirstName || ' ' || </a:t>
            </a:r>
            <a:r>
              <a:rPr lang="en-IE" sz="1400" dirty="0" err="1"/>
              <a:t>v_LastName</a:t>
            </a:r>
            <a:r>
              <a:rPr lang="en-IE" sz="1400" dirty="0"/>
              <a:t>);</a:t>
            </a:r>
          </a:p>
          <a:p>
            <a:pPr lvl="2" fontAlgn="auto">
              <a:spcBef>
                <a:spcPts val="0"/>
              </a:spcBef>
              <a:spcAft>
                <a:spcPts val="0"/>
              </a:spcAft>
              <a:defRPr/>
            </a:pPr>
            <a:r>
              <a:rPr lang="en-IE" sz="1400" dirty="0"/>
              <a:t>END LOOP;</a:t>
            </a:r>
          </a:p>
          <a:p>
            <a:pPr lvl="2" fontAlgn="auto">
              <a:spcBef>
                <a:spcPts val="0"/>
              </a:spcBef>
              <a:spcAft>
                <a:spcPts val="0"/>
              </a:spcAft>
              <a:defRPr/>
            </a:pPr>
            <a:endParaRPr lang="en-IE" sz="1400" dirty="0"/>
          </a:p>
          <a:p>
            <a:pPr lvl="2" fontAlgn="auto">
              <a:spcBef>
                <a:spcPts val="0"/>
              </a:spcBef>
              <a:spcAft>
                <a:spcPts val="0"/>
              </a:spcAft>
              <a:defRPr/>
            </a:pPr>
            <a:r>
              <a:rPr lang="en-IE" sz="1400" dirty="0"/>
              <a:t>CLOSE c_HistoryStudents;</a:t>
            </a:r>
          </a:p>
          <a:p>
            <a:pPr lvl="2" fontAlgn="auto">
              <a:spcBef>
                <a:spcPts val="0"/>
              </a:spcBef>
              <a:spcAft>
                <a:spcPts val="0"/>
              </a:spcAft>
              <a:defRPr/>
            </a:pPr>
            <a:r>
              <a:rPr lang="en-IE" sz="1400" dirty="0"/>
              <a:t>END;</a:t>
            </a:r>
            <a:endParaRPr lang="en-US" sz="1400" dirty="0"/>
          </a:p>
        </p:txBody>
      </p:sp>
      <p:sp>
        <p:nvSpPr>
          <p:cNvPr id="2" name="Left Arrow 1"/>
          <p:cNvSpPr/>
          <p:nvPr/>
        </p:nvSpPr>
        <p:spPr>
          <a:xfrm>
            <a:off x="4186989" y="3709476"/>
            <a:ext cx="4067944" cy="256036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IE" altLang="en-US" dirty="0"/>
              <a:t>6. Process the fetched rows.  In this case sign up each student for History 301 by inserting them into the </a:t>
            </a:r>
            <a:r>
              <a:rPr lang="en-IE" altLang="en-US" dirty="0" err="1"/>
              <a:t>registered_students</a:t>
            </a:r>
            <a:r>
              <a:rPr lang="en-IE" altLang="en-US" dirty="0"/>
              <a:t> table.</a:t>
            </a:r>
          </a:p>
        </p:txBody>
      </p:sp>
    </p:spTree>
    <p:extLst>
      <p:ext uri="{BB962C8B-B14F-4D97-AF65-F5344CB8AC3E}">
        <p14:creationId xmlns:p14="http://schemas.microsoft.com/office/powerpoint/2010/main" val="14155907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38721" y="-387424"/>
            <a:ext cx="7467600" cy="1143000"/>
          </a:xfrm>
        </p:spPr>
        <p:txBody>
          <a:bodyPr/>
          <a:lstStyle/>
          <a:p>
            <a:r>
              <a:rPr lang="en-IE" altLang="en-US" dirty="0">
                <a:solidFill>
                  <a:srgbClr val="7B9899"/>
                </a:solidFill>
              </a:rPr>
              <a:t>Simple Cursor Loop</a:t>
            </a:r>
            <a:endParaRPr lang="en-US" altLang="en-US" dirty="0">
              <a:solidFill>
                <a:srgbClr val="7B9899"/>
              </a:solidFill>
            </a:endParaRPr>
          </a:p>
        </p:txBody>
      </p:sp>
      <p:sp>
        <p:nvSpPr>
          <p:cNvPr id="26627" name="Content Placeholder 2"/>
          <p:cNvSpPr>
            <a:spLocks noGrp="1"/>
          </p:cNvSpPr>
          <p:nvPr>
            <p:ph sz="quarter" idx="1"/>
          </p:nvPr>
        </p:nvSpPr>
        <p:spPr>
          <a:xfrm>
            <a:off x="301625" y="1527175"/>
            <a:ext cx="8504238" cy="4572000"/>
          </a:xfrm>
        </p:spPr>
        <p:txBody>
          <a:bodyPr/>
          <a:lstStyle/>
          <a:p>
            <a:endParaRPr lang="en-US" altLang="en-US" dirty="0"/>
          </a:p>
        </p:txBody>
      </p:sp>
      <p:sp>
        <p:nvSpPr>
          <p:cNvPr id="4" name="Rounded Rectangle 3"/>
          <p:cNvSpPr/>
          <p:nvPr/>
        </p:nvSpPr>
        <p:spPr>
          <a:xfrm>
            <a:off x="251520" y="908720"/>
            <a:ext cx="7920880" cy="57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sz="1400" dirty="0"/>
              <a:t>DECLARE</a:t>
            </a:r>
          </a:p>
          <a:p>
            <a:pPr lvl="2" fontAlgn="auto">
              <a:spcBef>
                <a:spcPts val="0"/>
              </a:spcBef>
              <a:spcAft>
                <a:spcPts val="0"/>
              </a:spcAft>
              <a:defRPr/>
            </a:pPr>
            <a:r>
              <a:rPr lang="en-IE" sz="1400" dirty="0"/>
              <a:t>  </a:t>
            </a:r>
            <a:r>
              <a:rPr lang="en-IE" sz="1400" dirty="0" err="1"/>
              <a:t>v_StudentID</a:t>
            </a:r>
            <a:r>
              <a:rPr lang="en-IE" sz="1400" dirty="0"/>
              <a:t>   students.id%TYPE;</a:t>
            </a:r>
          </a:p>
          <a:p>
            <a:pPr lvl="2" fontAlgn="auto">
              <a:spcBef>
                <a:spcPts val="0"/>
              </a:spcBef>
              <a:spcAft>
                <a:spcPts val="0"/>
              </a:spcAft>
              <a:defRPr/>
            </a:pPr>
            <a:r>
              <a:rPr lang="en-IE" sz="1400" dirty="0"/>
              <a:t>  v_FirstName   students.first_name%TYPE;</a:t>
            </a:r>
          </a:p>
          <a:p>
            <a:pPr lvl="2" fontAlgn="auto">
              <a:spcBef>
                <a:spcPts val="0"/>
              </a:spcBef>
              <a:spcAft>
                <a:spcPts val="0"/>
              </a:spcAft>
              <a:defRPr/>
            </a:pPr>
            <a:r>
              <a:rPr lang="en-IE" sz="1400" dirty="0"/>
              <a:t>  v_LastName    students.last_name%TYPE;</a:t>
            </a:r>
          </a:p>
          <a:p>
            <a:pPr lvl="2" fontAlgn="auto">
              <a:spcBef>
                <a:spcPts val="0"/>
              </a:spcBef>
              <a:spcAft>
                <a:spcPts val="0"/>
              </a:spcAft>
              <a:defRPr/>
            </a:pPr>
            <a:endParaRPr lang="en-IE" sz="1400" dirty="0"/>
          </a:p>
          <a:p>
            <a:pPr lvl="2" fontAlgn="auto">
              <a:spcBef>
                <a:spcPts val="0"/>
              </a:spcBef>
              <a:spcAft>
                <a:spcPts val="0"/>
              </a:spcAft>
              <a:defRPr/>
            </a:pPr>
            <a:r>
              <a:rPr lang="en-IE" sz="1400" dirty="0"/>
              <a:t>CURSOR c_HistoryStudents IS</a:t>
            </a:r>
          </a:p>
          <a:p>
            <a:pPr lvl="2" fontAlgn="auto">
              <a:spcBef>
                <a:spcPts val="0"/>
              </a:spcBef>
              <a:spcAft>
                <a:spcPts val="0"/>
              </a:spcAft>
              <a:defRPr/>
            </a:pPr>
            <a:r>
              <a:rPr lang="en-IE" sz="1400" dirty="0"/>
              <a:t>    SELECT id, first_name, last_name</a:t>
            </a:r>
          </a:p>
          <a:p>
            <a:pPr lvl="2" fontAlgn="auto">
              <a:spcBef>
                <a:spcPts val="0"/>
              </a:spcBef>
              <a:spcAft>
                <a:spcPts val="0"/>
              </a:spcAft>
              <a:defRPr/>
            </a:pPr>
            <a:r>
              <a:rPr lang="en-IE" sz="1400" dirty="0"/>
              <a:t>      FROM students</a:t>
            </a:r>
          </a:p>
          <a:p>
            <a:pPr lvl="2" fontAlgn="auto">
              <a:spcBef>
                <a:spcPts val="0"/>
              </a:spcBef>
              <a:spcAft>
                <a:spcPts val="0"/>
              </a:spcAft>
              <a:defRPr/>
            </a:pPr>
            <a:r>
              <a:rPr lang="en-IE" sz="1400" dirty="0"/>
              <a:t>      WHERE major = 'History';</a:t>
            </a:r>
          </a:p>
          <a:p>
            <a:pPr lvl="2" fontAlgn="auto">
              <a:spcBef>
                <a:spcPts val="0"/>
              </a:spcBef>
              <a:spcAft>
                <a:spcPts val="0"/>
              </a:spcAft>
              <a:defRPr/>
            </a:pPr>
            <a:r>
              <a:rPr lang="en-IE" sz="1400" dirty="0"/>
              <a:t>BEGIN</a:t>
            </a:r>
          </a:p>
          <a:p>
            <a:pPr lvl="2" fontAlgn="auto">
              <a:spcBef>
                <a:spcPts val="0"/>
              </a:spcBef>
              <a:spcAft>
                <a:spcPts val="0"/>
              </a:spcAft>
              <a:defRPr/>
            </a:pPr>
            <a:r>
              <a:rPr lang="en-IE" sz="1400" dirty="0"/>
              <a:t>  OPEN c_HistoryStudents;</a:t>
            </a:r>
          </a:p>
          <a:p>
            <a:pPr lvl="2" fontAlgn="auto">
              <a:spcBef>
                <a:spcPts val="0"/>
              </a:spcBef>
              <a:spcAft>
                <a:spcPts val="0"/>
              </a:spcAft>
              <a:defRPr/>
            </a:pPr>
            <a:r>
              <a:rPr lang="en-IE" sz="1400" dirty="0"/>
              <a:t>  LOOP</a:t>
            </a:r>
          </a:p>
          <a:p>
            <a:pPr lvl="2" fontAlgn="auto">
              <a:spcBef>
                <a:spcPts val="0"/>
              </a:spcBef>
              <a:spcAft>
                <a:spcPts val="0"/>
              </a:spcAft>
              <a:defRPr/>
            </a:pPr>
            <a:endParaRPr lang="en-IE" sz="1400" dirty="0"/>
          </a:p>
          <a:p>
            <a:pPr lvl="2" fontAlgn="auto">
              <a:spcBef>
                <a:spcPts val="0"/>
              </a:spcBef>
              <a:spcAft>
                <a:spcPts val="0"/>
              </a:spcAft>
              <a:defRPr/>
            </a:pPr>
            <a:r>
              <a:rPr lang="en-IE" sz="1400" dirty="0"/>
              <a:t> FETCH c_HistoryStudents INTO v_StudentID, v_FirstName, v_LastName;</a:t>
            </a:r>
          </a:p>
          <a:p>
            <a:pPr lvl="2" fontAlgn="auto">
              <a:spcBef>
                <a:spcPts val="0"/>
              </a:spcBef>
              <a:spcAft>
                <a:spcPts val="0"/>
              </a:spcAft>
              <a:defRPr/>
            </a:pPr>
            <a:endParaRPr lang="en-IE" sz="1400" dirty="0"/>
          </a:p>
          <a:p>
            <a:pPr lvl="2" fontAlgn="auto">
              <a:spcBef>
                <a:spcPts val="0"/>
              </a:spcBef>
              <a:spcAft>
                <a:spcPts val="0"/>
              </a:spcAft>
              <a:defRPr/>
            </a:pPr>
            <a:r>
              <a:rPr lang="en-IE" sz="1400" b="1" dirty="0"/>
              <a:t> EXIT WHEN c_HistoryStudents%NOTFOUND;</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registered_students (student_id, department, course)</a:t>
            </a:r>
          </a:p>
          <a:p>
            <a:pPr lvl="2" fontAlgn="auto">
              <a:spcBef>
                <a:spcPts val="0"/>
              </a:spcBef>
              <a:spcAft>
                <a:spcPts val="0"/>
              </a:spcAft>
              <a:defRPr/>
            </a:pPr>
            <a:r>
              <a:rPr lang="en-IE" sz="1400" dirty="0"/>
              <a:t>      VALUES (v_StudentID, 'HIS', 301);</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temp_table (num_col, char_col)</a:t>
            </a:r>
          </a:p>
          <a:p>
            <a:pPr lvl="2" fontAlgn="auto">
              <a:spcBef>
                <a:spcPts val="0"/>
              </a:spcBef>
              <a:spcAft>
                <a:spcPts val="0"/>
              </a:spcAft>
              <a:defRPr/>
            </a:pPr>
            <a:r>
              <a:rPr lang="en-IE" sz="1400" dirty="0"/>
              <a:t>      VALUES (v_StudentID, v_FirstName || ' ' || </a:t>
            </a:r>
            <a:r>
              <a:rPr lang="en-IE" sz="1400" dirty="0" err="1"/>
              <a:t>v_LastName</a:t>
            </a:r>
            <a:r>
              <a:rPr lang="en-IE" sz="1400" dirty="0"/>
              <a:t>);</a:t>
            </a:r>
          </a:p>
          <a:p>
            <a:pPr lvl="2" fontAlgn="auto">
              <a:spcBef>
                <a:spcPts val="0"/>
              </a:spcBef>
              <a:spcAft>
                <a:spcPts val="0"/>
              </a:spcAft>
              <a:defRPr/>
            </a:pPr>
            <a:r>
              <a:rPr lang="en-IE" sz="1400" dirty="0"/>
              <a:t>END LOOP;</a:t>
            </a:r>
          </a:p>
          <a:p>
            <a:pPr lvl="2" fontAlgn="auto">
              <a:spcBef>
                <a:spcPts val="0"/>
              </a:spcBef>
              <a:spcAft>
                <a:spcPts val="0"/>
              </a:spcAft>
              <a:defRPr/>
            </a:pPr>
            <a:endParaRPr lang="en-IE" sz="1400" dirty="0"/>
          </a:p>
          <a:p>
            <a:pPr lvl="2" fontAlgn="auto">
              <a:spcBef>
                <a:spcPts val="0"/>
              </a:spcBef>
              <a:spcAft>
                <a:spcPts val="0"/>
              </a:spcAft>
              <a:defRPr/>
            </a:pPr>
            <a:r>
              <a:rPr lang="en-IE" sz="1400" dirty="0"/>
              <a:t>CLOSE c_HistoryStudents;</a:t>
            </a:r>
          </a:p>
          <a:p>
            <a:pPr lvl="2" fontAlgn="auto">
              <a:spcBef>
                <a:spcPts val="0"/>
              </a:spcBef>
              <a:spcAft>
                <a:spcPts val="0"/>
              </a:spcAft>
              <a:defRPr/>
            </a:pPr>
            <a:r>
              <a:rPr lang="en-IE" sz="1400" dirty="0"/>
              <a:t>END;</a:t>
            </a:r>
            <a:endParaRPr lang="en-US" sz="1400" dirty="0"/>
          </a:p>
        </p:txBody>
      </p:sp>
      <p:sp>
        <p:nvSpPr>
          <p:cNvPr id="2" name="Left Arrow 1"/>
          <p:cNvSpPr/>
          <p:nvPr/>
        </p:nvSpPr>
        <p:spPr>
          <a:xfrm>
            <a:off x="4140550" y="4308394"/>
            <a:ext cx="4067944" cy="256036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IE" altLang="en-US" dirty="0"/>
              <a:t>7.  Record the first and last names in </a:t>
            </a:r>
            <a:r>
              <a:rPr lang="en-IE" altLang="en-US" dirty="0" err="1"/>
              <a:t>temp_table</a:t>
            </a:r>
            <a:r>
              <a:rPr lang="en-IE" altLang="en-US" dirty="0"/>
              <a:t> as well.</a:t>
            </a:r>
          </a:p>
        </p:txBody>
      </p:sp>
    </p:spTree>
    <p:extLst>
      <p:ext uri="{BB962C8B-B14F-4D97-AF65-F5344CB8AC3E}">
        <p14:creationId xmlns:p14="http://schemas.microsoft.com/office/powerpoint/2010/main" val="766827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38721" y="-387424"/>
            <a:ext cx="7467600" cy="1143000"/>
          </a:xfrm>
        </p:spPr>
        <p:txBody>
          <a:bodyPr/>
          <a:lstStyle/>
          <a:p>
            <a:r>
              <a:rPr lang="en-IE" altLang="en-US" dirty="0">
                <a:solidFill>
                  <a:srgbClr val="7B9899"/>
                </a:solidFill>
              </a:rPr>
              <a:t>Simple Cursor Loop</a:t>
            </a:r>
            <a:endParaRPr lang="en-US" altLang="en-US" dirty="0">
              <a:solidFill>
                <a:srgbClr val="7B9899"/>
              </a:solidFill>
            </a:endParaRPr>
          </a:p>
        </p:txBody>
      </p:sp>
      <p:sp>
        <p:nvSpPr>
          <p:cNvPr id="26627" name="Content Placeholder 2"/>
          <p:cNvSpPr>
            <a:spLocks noGrp="1"/>
          </p:cNvSpPr>
          <p:nvPr>
            <p:ph sz="quarter" idx="1"/>
          </p:nvPr>
        </p:nvSpPr>
        <p:spPr>
          <a:xfrm>
            <a:off x="301625" y="1527175"/>
            <a:ext cx="8504238" cy="4572000"/>
          </a:xfrm>
        </p:spPr>
        <p:txBody>
          <a:bodyPr/>
          <a:lstStyle/>
          <a:p>
            <a:endParaRPr lang="en-US" altLang="en-US" dirty="0"/>
          </a:p>
        </p:txBody>
      </p:sp>
      <p:sp>
        <p:nvSpPr>
          <p:cNvPr id="4" name="Rounded Rectangle 3"/>
          <p:cNvSpPr/>
          <p:nvPr/>
        </p:nvSpPr>
        <p:spPr>
          <a:xfrm>
            <a:off x="251520" y="908720"/>
            <a:ext cx="7920880" cy="57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sz="1400" dirty="0"/>
              <a:t>DECLARE</a:t>
            </a:r>
          </a:p>
          <a:p>
            <a:pPr lvl="2" fontAlgn="auto">
              <a:spcBef>
                <a:spcPts val="0"/>
              </a:spcBef>
              <a:spcAft>
                <a:spcPts val="0"/>
              </a:spcAft>
              <a:defRPr/>
            </a:pPr>
            <a:r>
              <a:rPr lang="en-IE" sz="1400" dirty="0"/>
              <a:t>  </a:t>
            </a:r>
            <a:r>
              <a:rPr lang="en-IE" sz="1400" dirty="0" err="1"/>
              <a:t>v_StudentID</a:t>
            </a:r>
            <a:r>
              <a:rPr lang="en-IE" sz="1400" dirty="0"/>
              <a:t>   students.id%TYPE;</a:t>
            </a:r>
          </a:p>
          <a:p>
            <a:pPr lvl="2" fontAlgn="auto">
              <a:spcBef>
                <a:spcPts val="0"/>
              </a:spcBef>
              <a:spcAft>
                <a:spcPts val="0"/>
              </a:spcAft>
              <a:defRPr/>
            </a:pPr>
            <a:r>
              <a:rPr lang="en-IE" sz="1400" dirty="0"/>
              <a:t>  v_FirstName   students.first_name%TYPE;</a:t>
            </a:r>
          </a:p>
          <a:p>
            <a:pPr lvl="2" fontAlgn="auto">
              <a:spcBef>
                <a:spcPts val="0"/>
              </a:spcBef>
              <a:spcAft>
                <a:spcPts val="0"/>
              </a:spcAft>
              <a:defRPr/>
            </a:pPr>
            <a:r>
              <a:rPr lang="en-IE" sz="1400" dirty="0"/>
              <a:t>  v_LastName    students.last_name%TYPE;</a:t>
            </a:r>
          </a:p>
          <a:p>
            <a:pPr lvl="2" fontAlgn="auto">
              <a:spcBef>
                <a:spcPts val="0"/>
              </a:spcBef>
              <a:spcAft>
                <a:spcPts val="0"/>
              </a:spcAft>
              <a:defRPr/>
            </a:pPr>
            <a:endParaRPr lang="en-IE" sz="1400" dirty="0"/>
          </a:p>
          <a:p>
            <a:pPr lvl="2" fontAlgn="auto">
              <a:spcBef>
                <a:spcPts val="0"/>
              </a:spcBef>
              <a:spcAft>
                <a:spcPts val="0"/>
              </a:spcAft>
              <a:defRPr/>
            </a:pPr>
            <a:r>
              <a:rPr lang="en-IE" sz="1400" dirty="0"/>
              <a:t>CURSOR c_HistoryStudents IS</a:t>
            </a:r>
          </a:p>
          <a:p>
            <a:pPr lvl="2" fontAlgn="auto">
              <a:spcBef>
                <a:spcPts val="0"/>
              </a:spcBef>
              <a:spcAft>
                <a:spcPts val="0"/>
              </a:spcAft>
              <a:defRPr/>
            </a:pPr>
            <a:r>
              <a:rPr lang="en-IE" sz="1400" dirty="0"/>
              <a:t>    SELECT id, first_name, last_name</a:t>
            </a:r>
          </a:p>
          <a:p>
            <a:pPr lvl="2" fontAlgn="auto">
              <a:spcBef>
                <a:spcPts val="0"/>
              </a:spcBef>
              <a:spcAft>
                <a:spcPts val="0"/>
              </a:spcAft>
              <a:defRPr/>
            </a:pPr>
            <a:r>
              <a:rPr lang="en-IE" sz="1400" dirty="0"/>
              <a:t>      FROM students</a:t>
            </a:r>
          </a:p>
          <a:p>
            <a:pPr lvl="2" fontAlgn="auto">
              <a:spcBef>
                <a:spcPts val="0"/>
              </a:spcBef>
              <a:spcAft>
                <a:spcPts val="0"/>
              </a:spcAft>
              <a:defRPr/>
            </a:pPr>
            <a:r>
              <a:rPr lang="en-IE" sz="1400" dirty="0"/>
              <a:t>      WHERE major = 'History';</a:t>
            </a:r>
          </a:p>
          <a:p>
            <a:pPr lvl="2" fontAlgn="auto">
              <a:spcBef>
                <a:spcPts val="0"/>
              </a:spcBef>
              <a:spcAft>
                <a:spcPts val="0"/>
              </a:spcAft>
              <a:defRPr/>
            </a:pPr>
            <a:r>
              <a:rPr lang="en-IE" sz="1400" dirty="0"/>
              <a:t>BEGIN</a:t>
            </a:r>
          </a:p>
          <a:p>
            <a:pPr lvl="2" fontAlgn="auto">
              <a:spcBef>
                <a:spcPts val="0"/>
              </a:spcBef>
              <a:spcAft>
                <a:spcPts val="0"/>
              </a:spcAft>
              <a:defRPr/>
            </a:pPr>
            <a:r>
              <a:rPr lang="en-IE" sz="1400" dirty="0"/>
              <a:t>  OPEN c_HistoryStudents;</a:t>
            </a:r>
          </a:p>
          <a:p>
            <a:pPr lvl="2" fontAlgn="auto">
              <a:spcBef>
                <a:spcPts val="0"/>
              </a:spcBef>
              <a:spcAft>
                <a:spcPts val="0"/>
              </a:spcAft>
              <a:defRPr/>
            </a:pPr>
            <a:r>
              <a:rPr lang="en-IE" sz="1400" dirty="0"/>
              <a:t>  LOOP</a:t>
            </a:r>
          </a:p>
          <a:p>
            <a:pPr lvl="2" fontAlgn="auto">
              <a:spcBef>
                <a:spcPts val="0"/>
              </a:spcBef>
              <a:spcAft>
                <a:spcPts val="0"/>
              </a:spcAft>
              <a:defRPr/>
            </a:pPr>
            <a:endParaRPr lang="en-IE" sz="1400" dirty="0"/>
          </a:p>
          <a:p>
            <a:pPr lvl="2" fontAlgn="auto">
              <a:spcBef>
                <a:spcPts val="0"/>
              </a:spcBef>
              <a:spcAft>
                <a:spcPts val="0"/>
              </a:spcAft>
              <a:defRPr/>
            </a:pPr>
            <a:r>
              <a:rPr lang="en-IE" sz="1400" dirty="0"/>
              <a:t> FETCH c_HistoryStudents INTO v_StudentID, v_FirstName, v_LastName;</a:t>
            </a:r>
          </a:p>
          <a:p>
            <a:pPr lvl="2" fontAlgn="auto">
              <a:spcBef>
                <a:spcPts val="0"/>
              </a:spcBef>
              <a:spcAft>
                <a:spcPts val="0"/>
              </a:spcAft>
              <a:defRPr/>
            </a:pPr>
            <a:endParaRPr lang="en-IE" sz="1400" dirty="0"/>
          </a:p>
          <a:p>
            <a:pPr lvl="2" fontAlgn="auto">
              <a:spcBef>
                <a:spcPts val="0"/>
              </a:spcBef>
              <a:spcAft>
                <a:spcPts val="0"/>
              </a:spcAft>
              <a:defRPr/>
            </a:pPr>
            <a:r>
              <a:rPr lang="en-IE" sz="1400" b="1" dirty="0"/>
              <a:t> EXIT WHEN c_HistoryStudents%NOTFOUND;</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registered_students (student_id, department, course)</a:t>
            </a:r>
          </a:p>
          <a:p>
            <a:pPr lvl="2" fontAlgn="auto">
              <a:spcBef>
                <a:spcPts val="0"/>
              </a:spcBef>
              <a:spcAft>
                <a:spcPts val="0"/>
              </a:spcAft>
              <a:defRPr/>
            </a:pPr>
            <a:r>
              <a:rPr lang="en-IE" sz="1400" dirty="0"/>
              <a:t>      VALUES (v_StudentID, 'HIS', 301);</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temp_table (num_col, char_col)</a:t>
            </a:r>
          </a:p>
          <a:p>
            <a:pPr lvl="2" fontAlgn="auto">
              <a:spcBef>
                <a:spcPts val="0"/>
              </a:spcBef>
              <a:spcAft>
                <a:spcPts val="0"/>
              </a:spcAft>
              <a:defRPr/>
            </a:pPr>
            <a:r>
              <a:rPr lang="en-IE" sz="1400" dirty="0"/>
              <a:t>      VALUES (v_StudentID, v_FirstName || ' ' || </a:t>
            </a:r>
            <a:r>
              <a:rPr lang="en-IE" sz="1400" dirty="0" err="1"/>
              <a:t>v_LastName</a:t>
            </a:r>
            <a:r>
              <a:rPr lang="en-IE" sz="1400" dirty="0"/>
              <a:t>);</a:t>
            </a:r>
          </a:p>
          <a:p>
            <a:pPr lvl="2" fontAlgn="auto">
              <a:spcBef>
                <a:spcPts val="0"/>
              </a:spcBef>
              <a:spcAft>
                <a:spcPts val="0"/>
              </a:spcAft>
              <a:defRPr/>
            </a:pPr>
            <a:r>
              <a:rPr lang="en-IE" sz="1400" dirty="0"/>
              <a:t>END LOOP;</a:t>
            </a:r>
          </a:p>
          <a:p>
            <a:pPr lvl="2" fontAlgn="auto">
              <a:spcBef>
                <a:spcPts val="0"/>
              </a:spcBef>
              <a:spcAft>
                <a:spcPts val="0"/>
              </a:spcAft>
              <a:defRPr/>
            </a:pPr>
            <a:endParaRPr lang="en-IE" sz="1400" dirty="0"/>
          </a:p>
          <a:p>
            <a:pPr lvl="2" fontAlgn="auto">
              <a:spcBef>
                <a:spcPts val="0"/>
              </a:spcBef>
              <a:spcAft>
                <a:spcPts val="0"/>
              </a:spcAft>
              <a:defRPr/>
            </a:pPr>
            <a:r>
              <a:rPr lang="en-IE" sz="1400" dirty="0"/>
              <a:t>CLOSE c_HistoryStudents;</a:t>
            </a:r>
          </a:p>
          <a:p>
            <a:pPr lvl="2" fontAlgn="auto">
              <a:spcBef>
                <a:spcPts val="0"/>
              </a:spcBef>
              <a:spcAft>
                <a:spcPts val="0"/>
              </a:spcAft>
              <a:defRPr/>
            </a:pPr>
            <a:r>
              <a:rPr lang="en-IE" sz="1400" dirty="0"/>
              <a:t>END;</a:t>
            </a:r>
            <a:endParaRPr lang="en-US" sz="1400" dirty="0"/>
          </a:p>
        </p:txBody>
      </p:sp>
      <p:sp>
        <p:nvSpPr>
          <p:cNvPr id="2" name="Left Arrow 1"/>
          <p:cNvSpPr/>
          <p:nvPr/>
        </p:nvSpPr>
        <p:spPr>
          <a:xfrm>
            <a:off x="3851920" y="5085183"/>
            <a:ext cx="4067944" cy="2560367"/>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ct val="0"/>
              </a:spcBef>
            </a:pPr>
            <a:r>
              <a:rPr lang="en-IE" altLang="en-US" dirty="0"/>
              <a:t>8. Close the Cursor this will free resources used by the cursor</a:t>
            </a:r>
          </a:p>
          <a:p>
            <a:pPr>
              <a:spcBef>
                <a:spcPct val="0"/>
              </a:spcBef>
            </a:pPr>
            <a:r>
              <a:rPr lang="en-IE" altLang="en-US" dirty="0"/>
              <a:t>.</a:t>
            </a:r>
          </a:p>
        </p:txBody>
      </p:sp>
    </p:spTree>
    <p:extLst>
      <p:ext uri="{BB962C8B-B14F-4D97-AF65-F5344CB8AC3E}">
        <p14:creationId xmlns:p14="http://schemas.microsoft.com/office/powerpoint/2010/main" val="23747547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38721" y="-387424"/>
            <a:ext cx="7467600" cy="1143000"/>
          </a:xfrm>
        </p:spPr>
        <p:txBody>
          <a:bodyPr/>
          <a:lstStyle/>
          <a:p>
            <a:r>
              <a:rPr lang="en-IE" altLang="en-US" dirty="0">
                <a:solidFill>
                  <a:srgbClr val="7B9899"/>
                </a:solidFill>
              </a:rPr>
              <a:t>Simple Cursor Loop</a:t>
            </a:r>
            <a:endParaRPr lang="en-US" altLang="en-US" dirty="0">
              <a:solidFill>
                <a:srgbClr val="7B9899"/>
              </a:solidFill>
            </a:endParaRPr>
          </a:p>
        </p:txBody>
      </p:sp>
      <p:sp>
        <p:nvSpPr>
          <p:cNvPr id="26627" name="Content Placeholder 2"/>
          <p:cNvSpPr>
            <a:spLocks noGrp="1"/>
          </p:cNvSpPr>
          <p:nvPr>
            <p:ph sz="quarter" idx="1"/>
          </p:nvPr>
        </p:nvSpPr>
        <p:spPr>
          <a:xfrm>
            <a:off x="301625" y="1527175"/>
            <a:ext cx="8504238" cy="4572000"/>
          </a:xfrm>
        </p:spPr>
        <p:txBody>
          <a:bodyPr/>
          <a:lstStyle/>
          <a:p>
            <a:endParaRPr lang="en-US" altLang="en-US" dirty="0"/>
          </a:p>
        </p:txBody>
      </p:sp>
      <p:sp>
        <p:nvSpPr>
          <p:cNvPr id="4" name="Rounded Rectangle 3"/>
          <p:cNvSpPr/>
          <p:nvPr/>
        </p:nvSpPr>
        <p:spPr>
          <a:xfrm>
            <a:off x="22920" y="692696"/>
            <a:ext cx="7704212" cy="394532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dirty="0"/>
              <a:t>CURSOR c_HistoryStudents IS</a:t>
            </a:r>
          </a:p>
          <a:p>
            <a:pPr lvl="2" fontAlgn="auto">
              <a:spcBef>
                <a:spcPts val="0"/>
              </a:spcBef>
              <a:spcAft>
                <a:spcPts val="0"/>
              </a:spcAft>
              <a:defRPr/>
            </a:pPr>
            <a:r>
              <a:rPr lang="en-IE" dirty="0"/>
              <a:t>    SELECT id, first_name, last_name</a:t>
            </a:r>
          </a:p>
          <a:p>
            <a:pPr lvl="2" fontAlgn="auto">
              <a:spcBef>
                <a:spcPts val="0"/>
              </a:spcBef>
              <a:spcAft>
                <a:spcPts val="0"/>
              </a:spcAft>
              <a:defRPr/>
            </a:pPr>
            <a:r>
              <a:rPr lang="en-IE" dirty="0"/>
              <a:t>      FROM students</a:t>
            </a:r>
          </a:p>
          <a:p>
            <a:pPr lvl="2" fontAlgn="auto">
              <a:spcBef>
                <a:spcPts val="0"/>
              </a:spcBef>
              <a:spcAft>
                <a:spcPts val="0"/>
              </a:spcAft>
              <a:defRPr/>
            </a:pPr>
            <a:r>
              <a:rPr lang="en-IE" dirty="0"/>
              <a:t>      WHERE major = 'History';</a:t>
            </a:r>
          </a:p>
          <a:p>
            <a:pPr lvl="2" fontAlgn="auto">
              <a:spcBef>
                <a:spcPts val="0"/>
              </a:spcBef>
              <a:spcAft>
                <a:spcPts val="0"/>
              </a:spcAft>
              <a:defRPr/>
            </a:pPr>
            <a:r>
              <a:rPr lang="en-IE" dirty="0"/>
              <a:t>BEGIN</a:t>
            </a:r>
          </a:p>
          <a:p>
            <a:pPr lvl="2" fontAlgn="auto">
              <a:spcBef>
                <a:spcPts val="0"/>
              </a:spcBef>
              <a:spcAft>
                <a:spcPts val="0"/>
              </a:spcAft>
              <a:defRPr/>
            </a:pPr>
            <a:r>
              <a:rPr lang="en-IE" dirty="0"/>
              <a:t>  OPEN c_HistoryStudents;</a:t>
            </a:r>
          </a:p>
          <a:p>
            <a:pPr lvl="2" fontAlgn="auto">
              <a:spcBef>
                <a:spcPts val="0"/>
              </a:spcBef>
              <a:spcAft>
                <a:spcPts val="0"/>
              </a:spcAft>
              <a:defRPr/>
            </a:pPr>
            <a:r>
              <a:rPr lang="en-IE" dirty="0"/>
              <a:t>  LOOP</a:t>
            </a:r>
          </a:p>
          <a:p>
            <a:pPr lvl="2" fontAlgn="auto">
              <a:spcBef>
                <a:spcPts val="0"/>
              </a:spcBef>
              <a:spcAft>
                <a:spcPts val="0"/>
              </a:spcAft>
              <a:defRPr/>
            </a:pPr>
            <a:endParaRPr lang="en-IE" dirty="0"/>
          </a:p>
          <a:p>
            <a:pPr lvl="2" fontAlgn="auto">
              <a:spcBef>
                <a:spcPts val="0"/>
              </a:spcBef>
              <a:spcAft>
                <a:spcPts val="0"/>
              </a:spcAft>
              <a:defRPr/>
            </a:pPr>
            <a:r>
              <a:rPr lang="en-IE" dirty="0"/>
              <a:t> FETCH c_HistoryStudents INTO v_StudentID, v_FirstName, v_LastName;</a:t>
            </a:r>
          </a:p>
          <a:p>
            <a:pPr lvl="2" fontAlgn="auto">
              <a:spcBef>
                <a:spcPts val="0"/>
              </a:spcBef>
              <a:spcAft>
                <a:spcPts val="0"/>
              </a:spcAft>
              <a:defRPr/>
            </a:pPr>
            <a:endParaRPr lang="en-IE" dirty="0"/>
          </a:p>
          <a:p>
            <a:pPr lvl="2" fontAlgn="auto">
              <a:spcBef>
                <a:spcPts val="0"/>
              </a:spcBef>
              <a:spcAft>
                <a:spcPts val="0"/>
              </a:spcAft>
              <a:defRPr/>
            </a:pPr>
            <a:r>
              <a:rPr lang="en-IE" b="1" dirty="0"/>
              <a:t> EXIT WHEN c_HistoryStudents%NOTFOUND;</a:t>
            </a:r>
          </a:p>
          <a:p>
            <a:pPr lvl="2" fontAlgn="auto">
              <a:spcBef>
                <a:spcPts val="0"/>
              </a:spcBef>
              <a:spcAft>
                <a:spcPts val="0"/>
              </a:spcAft>
              <a:defRPr/>
            </a:pPr>
            <a:endParaRPr lang="en-IE" dirty="0"/>
          </a:p>
          <a:p>
            <a:pPr lvl="2" fontAlgn="auto">
              <a:spcBef>
                <a:spcPts val="0"/>
              </a:spcBef>
              <a:spcAft>
                <a:spcPts val="0"/>
              </a:spcAft>
              <a:defRPr/>
            </a:pPr>
            <a:r>
              <a:rPr lang="en-IE" dirty="0"/>
              <a:t> INSERT INTO registered_students (student_id, department, course)</a:t>
            </a:r>
          </a:p>
          <a:p>
            <a:pPr lvl="2" fontAlgn="auto">
              <a:spcBef>
                <a:spcPts val="0"/>
              </a:spcBef>
              <a:spcAft>
                <a:spcPts val="0"/>
              </a:spcAft>
              <a:defRPr/>
            </a:pPr>
            <a:r>
              <a:rPr lang="en-IE" dirty="0"/>
              <a:t>      VALUES (v_StudentID, 'HIS', 301);</a:t>
            </a:r>
          </a:p>
          <a:p>
            <a:pPr lvl="2" fontAlgn="auto">
              <a:spcBef>
                <a:spcPts val="0"/>
              </a:spcBef>
              <a:spcAft>
                <a:spcPts val="0"/>
              </a:spcAft>
              <a:defRPr/>
            </a:pPr>
            <a:endParaRPr lang="en-IE" sz="1200" dirty="0"/>
          </a:p>
        </p:txBody>
      </p:sp>
      <p:sp>
        <p:nvSpPr>
          <p:cNvPr id="2" name="TextBox 1"/>
          <p:cNvSpPr txBox="1"/>
          <p:nvPr/>
        </p:nvSpPr>
        <p:spPr>
          <a:xfrm>
            <a:off x="395536" y="4638019"/>
            <a:ext cx="8424936" cy="2246769"/>
          </a:xfrm>
          <a:prstGeom prst="rect">
            <a:avLst/>
          </a:prstGeom>
          <a:noFill/>
        </p:spPr>
        <p:txBody>
          <a:bodyPr wrap="square" rtlCol="0">
            <a:spAutoFit/>
          </a:bodyPr>
          <a:lstStyle/>
          <a:p>
            <a:r>
              <a:rPr lang="en-IE" altLang="en-US" sz="2000" b="1" dirty="0">
                <a:solidFill>
                  <a:srgbClr val="FF0000"/>
                </a:solidFill>
              </a:rPr>
              <a:t>NOTE: </a:t>
            </a:r>
            <a:r>
              <a:rPr lang="en-IE" altLang="en-US" sz="2000" dirty="0">
                <a:solidFill>
                  <a:srgbClr val="FF0000"/>
                </a:solidFill>
              </a:rPr>
              <a:t>The placement of </a:t>
            </a:r>
            <a:r>
              <a:rPr lang="en-IE" altLang="en-US" sz="2000" b="1" dirty="0">
                <a:solidFill>
                  <a:srgbClr val="FF0000"/>
                </a:solidFill>
              </a:rPr>
              <a:t>EXIT WHEN </a:t>
            </a:r>
            <a:r>
              <a:rPr lang="en-IE" altLang="en-US" sz="2000" dirty="0">
                <a:solidFill>
                  <a:srgbClr val="FF0000"/>
                </a:solidFill>
              </a:rPr>
              <a:t>immediately after the </a:t>
            </a:r>
            <a:r>
              <a:rPr lang="en-IE" altLang="en-US" sz="2000" b="1" dirty="0">
                <a:solidFill>
                  <a:srgbClr val="FF0000"/>
                </a:solidFill>
              </a:rPr>
              <a:t>FETCH</a:t>
            </a:r>
            <a:r>
              <a:rPr lang="en-IE" altLang="en-US" sz="2000" dirty="0">
                <a:solidFill>
                  <a:srgbClr val="FF0000"/>
                </a:solidFill>
              </a:rPr>
              <a:t> statement. After the last row has been retrieved, </a:t>
            </a:r>
            <a:r>
              <a:rPr lang="en-IE" altLang="en-US" sz="2000" b="1" dirty="0">
                <a:solidFill>
                  <a:srgbClr val="FF0000"/>
                </a:solidFill>
              </a:rPr>
              <a:t>c_HistoryStudents%NOTFOUND </a:t>
            </a:r>
            <a:r>
              <a:rPr lang="en-IE" altLang="en-US" sz="2000" dirty="0">
                <a:solidFill>
                  <a:srgbClr val="FF0000"/>
                </a:solidFill>
              </a:rPr>
              <a:t>becomes </a:t>
            </a:r>
            <a:r>
              <a:rPr lang="en-IE" altLang="en-US" sz="2000" b="1" dirty="0">
                <a:solidFill>
                  <a:srgbClr val="FF0000"/>
                </a:solidFill>
              </a:rPr>
              <a:t>TRUE</a:t>
            </a:r>
            <a:r>
              <a:rPr lang="en-IE" altLang="en-US" sz="2000" dirty="0">
                <a:solidFill>
                  <a:srgbClr val="FF0000"/>
                </a:solidFill>
              </a:rPr>
              <a:t> the loop is exited. </a:t>
            </a:r>
          </a:p>
          <a:p>
            <a:r>
              <a:rPr lang="en-IE" altLang="en-US" sz="2000" dirty="0">
                <a:solidFill>
                  <a:srgbClr val="FF0000"/>
                </a:solidFill>
              </a:rPr>
              <a:t>The </a:t>
            </a:r>
            <a:r>
              <a:rPr lang="en-IE" altLang="en-US" sz="2000" b="1" dirty="0">
                <a:solidFill>
                  <a:srgbClr val="FF0000"/>
                </a:solidFill>
              </a:rPr>
              <a:t>EXIT WHEN </a:t>
            </a:r>
            <a:r>
              <a:rPr lang="en-IE" altLang="en-US" sz="2000" dirty="0">
                <a:solidFill>
                  <a:srgbClr val="FF0000"/>
                </a:solidFill>
              </a:rPr>
              <a:t>statement is also before the processing of the data, this is done to ensure the processing will not have to handle any </a:t>
            </a:r>
            <a:r>
              <a:rPr lang="en-IE" altLang="en-US" sz="2000" b="1" dirty="0">
                <a:solidFill>
                  <a:srgbClr val="FF0000"/>
                </a:solidFill>
              </a:rPr>
              <a:t>NULL</a:t>
            </a:r>
            <a:r>
              <a:rPr lang="en-IE" altLang="en-US" sz="2000" dirty="0">
                <a:solidFill>
                  <a:srgbClr val="FF0000"/>
                </a:solidFill>
              </a:rPr>
              <a:t> rows.</a:t>
            </a:r>
            <a:endParaRPr lang="en-IE" sz="2000" dirty="0">
              <a:solidFill>
                <a:srgbClr val="FF0000"/>
              </a:solidFill>
            </a:endParaRPr>
          </a:p>
        </p:txBody>
      </p:sp>
      <p:cxnSp>
        <p:nvCxnSpPr>
          <p:cNvPr id="5" name="Straight Arrow Connector 4"/>
          <p:cNvCxnSpPr/>
          <p:nvPr/>
        </p:nvCxnSpPr>
        <p:spPr>
          <a:xfrm flipV="1">
            <a:off x="395536" y="3573016"/>
            <a:ext cx="792088" cy="1281028"/>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4394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59432"/>
            <a:ext cx="7467600" cy="1143000"/>
          </a:xfrm>
        </p:spPr>
        <p:txBody>
          <a:bodyPr/>
          <a:lstStyle/>
          <a:p>
            <a:r>
              <a:rPr lang="en-IE" altLang="en-US" dirty="0">
                <a:solidFill>
                  <a:srgbClr val="7B9899"/>
                </a:solidFill>
              </a:rPr>
              <a:t>Simple Cursor Loop</a:t>
            </a:r>
            <a:endParaRPr lang="en-IE" dirty="0"/>
          </a:p>
        </p:txBody>
      </p:sp>
      <p:pic>
        <p:nvPicPr>
          <p:cNvPr id="7170"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t="9902" r="500" b="27818"/>
          <a:stretch/>
        </p:blipFill>
        <p:spPr bwMode="auto">
          <a:xfrm>
            <a:off x="179512" y="764704"/>
            <a:ext cx="8675558" cy="5832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8218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5416"/>
            <a:ext cx="7467600" cy="1143000"/>
          </a:xfrm>
        </p:spPr>
        <p:txBody>
          <a:bodyPr/>
          <a:lstStyle/>
          <a:p>
            <a:r>
              <a:rPr lang="en-IE" altLang="en-US" dirty="0">
                <a:solidFill>
                  <a:srgbClr val="7B9899"/>
                </a:solidFill>
              </a:rPr>
              <a:t>Simple Cursor Loop – Query Result</a:t>
            </a:r>
            <a:endParaRPr lang="en-IE" dirty="0"/>
          </a:p>
        </p:txBody>
      </p:sp>
      <p:pic>
        <p:nvPicPr>
          <p:cNvPr id="8194" name="Picture 2"/>
          <p:cNvPicPr>
            <a:picLocks noGrp="1" noChangeAspect="1" noChangeArrowheads="1"/>
          </p:cNvPicPr>
          <p:nvPr>
            <p:ph sz="quarter" idx="1"/>
          </p:nvPr>
        </p:nvPicPr>
        <p:blipFill rotWithShape="1">
          <a:blip r:embed="rId3">
            <a:extLst>
              <a:ext uri="{28A0092B-C50C-407E-A947-70E740481C1C}">
                <a14:useLocalDpi xmlns:a14="http://schemas.microsoft.com/office/drawing/2010/main" val="0"/>
              </a:ext>
            </a:extLst>
          </a:blip>
          <a:srcRect l="19646" t="14676" r="25891" b="35028"/>
          <a:stretch/>
        </p:blipFill>
        <p:spPr bwMode="auto">
          <a:xfrm>
            <a:off x="539552" y="980728"/>
            <a:ext cx="7292324"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5946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38721" y="-387424"/>
            <a:ext cx="7467600" cy="1143000"/>
          </a:xfrm>
        </p:spPr>
        <p:txBody>
          <a:bodyPr/>
          <a:lstStyle/>
          <a:p>
            <a:r>
              <a:rPr lang="en-IE" altLang="en-US" dirty="0">
                <a:solidFill>
                  <a:srgbClr val="7B9899"/>
                </a:solidFill>
              </a:rPr>
              <a:t>Simple Cursor Loop – Incorrect Exit</a:t>
            </a:r>
            <a:endParaRPr lang="en-US" altLang="en-US" dirty="0">
              <a:solidFill>
                <a:srgbClr val="7B9899"/>
              </a:solidFill>
            </a:endParaRPr>
          </a:p>
        </p:txBody>
      </p:sp>
      <p:sp>
        <p:nvSpPr>
          <p:cNvPr id="26627" name="Content Placeholder 2"/>
          <p:cNvSpPr>
            <a:spLocks noGrp="1"/>
          </p:cNvSpPr>
          <p:nvPr>
            <p:ph sz="quarter" idx="1"/>
          </p:nvPr>
        </p:nvSpPr>
        <p:spPr>
          <a:xfrm>
            <a:off x="301625" y="1527175"/>
            <a:ext cx="8504238" cy="4572000"/>
          </a:xfrm>
        </p:spPr>
        <p:txBody>
          <a:bodyPr/>
          <a:lstStyle/>
          <a:p>
            <a:endParaRPr lang="en-US" altLang="en-US"/>
          </a:p>
        </p:txBody>
      </p:sp>
      <p:sp>
        <p:nvSpPr>
          <p:cNvPr id="4" name="Rounded Rectangle 3"/>
          <p:cNvSpPr/>
          <p:nvPr/>
        </p:nvSpPr>
        <p:spPr>
          <a:xfrm>
            <a:off x="251520" y="764703"/>
            <a:ext cx="8496300" cy="57599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2" fontAlgn="auto">
              <a:spcBef>
                <a:spcPts val="0"/>
              </a:spcBef>
              <a:spcAft>
                <a:spcPts val="0"/>
              </a:spcAft>
              <a:defRPr/>
            </a:pPr>
            <a:r>
              <a:rPr lang="en-IE" sz="1400" dirty="0"/>
              <a:t>DECLARE</a:t>
            </a:r>
          </a:p>
          <a:p>
            <a:pPr lvl="2" fontAlgn="auto">
              <a:spcBef>
                <a:spcPts val="0"/>
              </a:spcBef>
              <a:spcAft>
                <a:spcPts val="0"/>
              </a:spcAft>
              <a:defRPr/>
            </a:pPr>
            <a:r>
              <a:rPr lang="en-IE" sz="1400" dirty="0"/>
              <a:t>  </a:t>
            </a:r>
            <a:r>
              <a:rPr lang="en-IE" sz="1400" dirty="0" err="1"/>
              <a:t>v_StudentID</a:t>
            </a:r>
            <a:r>
              <a:rPr lang="en-IE" sz="1400" dirty="0"/>
              <a:t>   students.id%TYPE;</a:t>
            </a:r>
          </a:p>
          <a:p>
            <a:pPr lvl="2" fontAlgn="auto">
              <a:spcBef>
                <a:spcPts val="0"/>
              </a:spcBef>
              <a:spcAft>
                <a:spcPts val="0"/>
              </a:spcAft>
              <a:defRPr/>
            </a:pPr>
            <a:r>
              <a:rPr lang="en-IE" sz="1400" dirty="0"/>
              <a:t>  v_FirstName   students.first_name%TYPE;</a:t>
            </a:r>
          </a:p>
          <a:p>
            <a:pPr lvl="2" fontAlgn="auto">
              <a:spcBef>
                <a:spcPts val="0"/>
              </a:spcBef>
              <a:spcAft>
                <a:spcPts val="0"/>
              </a:spcAft>
              <a:defRPr/>
            </a:pPr>
            <a:r>
              <a:rPr lang="en-IE" sz="1400" dirty="0"/>
              <a:t>  v_LastName    students.last_name%TYPE;</a:t>
            </a:r>
          </a:p>
          <a:p>
            <a:pPr lvl="2" fontAlgn="auto">
              <a:spcBef>
                <a:spcPts val="0"/>
              </a:spcBef>
              <a:spcAft>
                <a:spcPts val="0"/>
              </a:spcAft>
              <a:defRPr/>
            </a:pPr>
            <a:endParaRPr lang="en-IE" sz="1400" dirty="0"/>
          </a:p>
          <a:p>
            <a:pPr lvl="2" fontAlgn="auto">
              <a:spcBef>
                <a:spcPts val="0"/>
              </a:spcBef>
              <a:spcAft>
                <a:spcPts val="0"/>
              </a:spcAft>
              <a:defRPr/>
            </a:pPr>
            <a:r>
              <a:rPr lang="en-IE" sz="1400" dirty="0"/>
              <a:t>CURSOR c_HistoryStudents IS</a:t>
            </a:r>
          </a:p>
          <a:p>
            <a:pPr lvl="2" fontAlgn="auto">
              <a:spcBef>
                <a:spcPts val="0"/>
              </a:spcBef>
              <a:spcAft>
                <a:spcPts val="0"/>
              </a:spcAft>
              <a:defRPr/>
            </a:pPr>
            <a:r>
              <a:rPr lang="en-IE" sz="1400" dirty="0"/>
              <a:t>    SELECT id, first_name, last_name</a:t>
            </a:r>
          </a:p>
          <a:p>
            <a:pPr lvl="2" fontAlgn="auto">
              <a:spcBef>
                <a:spcPts val="0"/>
              </a:spcBef>
              <a:spcAft>
                <a:spcPts val="0"/>
              </a:spcAft>
              <a:defRPr/>
            </a:pPr>
            <a:r>
              <a:rPr lang="en-IE" sz="1400" dirty="0"/>
              <a:t>      FROM students</a:t>
            </a:r>
          </a:p>
          <a:p>
            <a:pPr lvl="2" fontAlgn="auto">
              <a:spcBef>
                <a:spcPts val="0"/>
              </a:spcBef>
              <a:spcAft>
                <a:spcPts val="0"/>
              </a:spcAft>
              <a:defRPr/>
            </a:pPr>
            <a:r>
              <a:rPr lang="en-IE" sz="1400" dirty="0"/>
              <a:t>      WHERE major = 'History';</a:t>
            </a:r>
          </a:p>
          <a:p>
            <a:pPr lvl="2" fontAlgn="auto">
              <a:spcBef>
                <a:spcPts val="0"/>
              </a:spcBef>
              <a:spcAft>
                <a:spcPts val="0"/>
              </a:spcAft>
              <a:defRPr/>
            </a:pPr>
            <a:r>
              <a:rPr lang="en-IE" sz="1400" dirty="0"/>
              <a:t>BEGIN</a:t>
            </a:r>
          </a:p>
          <a:p>
            <a:pPr lvl="2" fontAlgn="auto">
              <a:spcBef>
                <a:spcPts val="0"/>
              </a:spcBef>
              <a:spcAft>
                <a:spcPts val="0"/>
              </a:spcAft>
              <a:defRPr/>
            </a:pPr>
            <a:r>
              <a:rPr lang="en-IE" sz="1400" dirty="0"/>
              <a:t>  OPEN c_HistoryStudents;</a:t>
            </a:r>
          </a:p>
          <a:p>
            <a:pPr lvl="2" fontAlgn="auto">
              <a:spcBef>
                <a:spcPts val="0"/>
              </a:spcBef>
              <a:spcAft>
                <a:spcPts val="0"/>
              </a:spcAft>
              <a:defRPr/>
            </a:pPr>
            <a:r>
              <a:rPr lang="en-IE" sz="1400" dirty="0"/>
              <a:t>  LOOP</a:t>
            </a:r>
          </a:p>
          <a:p>
            <a:pPr lvl="2" fontAlgn="auto">
              <a:spcBef>
                <a:spcPts val="0"/>
              </a:spcBef>
              <a:spcAft>
                <a:spcPts val="0"/>
              </a:spcAft>
              <a:defRPr/>
            </a:pPr>
            <a:endParaRPr lang="en-IE" sz="1400" dirty="0"/>
          </a:p>
          <a:p>
            <a:pPr lvl="2" fontAlgn="auto">
              <a:spcBef>
                <a:spcPts val="0"/>
              </a:spcBef>
              <a:spcAft>
                <a:spcPts val="0"/>
              </a:spcAft>
              <a:defRPr/>
            </a:pPr>
            <a:r>
              <a:rPr lang="en-IE" sz="1400" dirty="0"/>
              <a:t> FETCH c_HistoryStudents INTO v_StudentID, v_FirstName, v_LastName;</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registered_students (student_id, department, course)</a:t>
            </a:r>
          </a:p>
          <a:p>
            <a:pPr lvl="2" fontAlgn="auto">
              <a:spcBef>
                <a:spcPts val="0"/>
              </a:spcBef>
              <a:spcAft>
                <a:spcPts val="0"/>
              </a:spcAft>
              <a:defRPr/>
            </a:pPr>
            <a:r>
              <a:rPr lang="en-IE" sz="1400" dirty="0"/>
              <a:t>      VALUES (v_StudentID, 'HIS', 301);</a:t>
            </a:r>
          </a:p>
          <a:p>
            <a:pPr lvl="2" fontAlgn="auto">
              <a:spcBef>
                <a:spcPts val="0"/>
              </a:spcBef>
              <a:spcAft>
                <a:spcPts val="0"/>
              </a:spcAft>
              <a:defRPr/>
            </a:pPr>
            <a:endParaRPr lang="en-IE" sz="1400" dirty="0"/>
          </a:p>
          <a:p>
            <a:pPr lvl="2" fontAlgn="auto">
              <a:spcBef>
                <a:spcPts val="0"/>
              </a:spcBef>
              <a:spcAft>
                <a:spcPts val="0"/>
              </a:spcAft>
              <a:defRPr/>
            </a:pPr>
            <a:r>
              <a:rPr lang="en-IE" sz="1400" dirty="0"/>
              <a:t>  INSERT INTO temp_table (num_col, char_col)</a:t>
            </a:r>
          </a:p>
          <a:p>
            <a:pPr lvl="2" fontAlgn="auto">
              <a:spcBef>
                <a:spcPts val="0"/>
              </a:spcBef>
              <a:spcAft>
                <a:spcPts val="0"/>
              </a:spcAft>
              <a:defRPr/>
            </a:pPr>
            <a:r>
              <a:rPr lang="en-IE" sz="1400" dirty="0"/>
              <a:t>      VALUES (v_StudentID, v_FirstName || ' ' || v_LastName);</a:t>
            </a:r>
          </a:p>
          <a:p>
            <a:pPr lvl="2" fontAlgn="auto">
              <a:spcBef>
                <a:spcPts val="0"/>
              </a:spcBef>
              <a:spcAft>
                <a:spcPts val="0"/>
              </a:spcAft>
              <a:defRPr/>
            </a:pPr>
            <a:endParaRPr lang="en-IE" sz="1400" dirty="0"/>
          </a:p>
          <a:p>
            <a:pPr lvl="2" fontAlgn="auto">
              <a:spcBef>
                <a:spcPts val="0"/>
              </a:spcBef>
              <a:spcAft>
                <a:spcPts val="0"/>
              </a:spcAft>
              <a:defRPr/>
            </a:pPr>
            <a:r>
              <a:rPr lang="en-IE" sz="1400" b="1" dirty="0">
                <a:solidFill>
                  <a:srgbClr val="FF0000"/>
                </a:solidFill>
              </a:rPr>
              <a:t>EXIT WHEN c_HistoryStudents%NOTFOUND; </a:t>
            </a:r>
            <a:r>
              <a:rPr lang="en-IE" sz="1400" b="1" dirty="0">
                <a:solidFill>
                  <a:schemeClr val="tx1"/>
                </a:solidFill>
              </a:rPr>
              <a:t>- --If moved to here what happens?</a:t>
            </a:r>
          </a:p>
          <a:p>
            <a:pPr lvl="2" fontAlgn="auto">
              <a:spcBef>
                <a:spcPts val="0"/>
              </a:spcBef>
              <a:spcAft>
                <a:spcPts val="0"/>
              </a:spcAft>
              <a:defRPr/>
            </a:pPr>
            <a:r>
              <a:rPr lang="en-IE" sz="1400" dirty="0"/>
              <a:t>  END LOOP;</a:t>
            </a:r>
          </a:p>
          <a:p>
            <a:pPr lvl="2" fontAlgn="auto">
              <a:spcBef>
                <a:spcPts val="0"/>
              </a:spcBef>
              <a:spcAft>
                <a:spcPts val="0"/>
              </a:spcAft>
              <a:defRPr/>
            </a:pPr>
            <a:endParaRPr lang="en-IE" sz="1400" dirty="0"/>
          </a:p>
          <a:p>
            <a:pPr lvl="2" fontAlgn="auto">
              <a:spcBef>
                <a:spcPts val="0"/>
              </a:spcBef>
              <a:spcAft>
                <a:spcPts val="0"/>
              </a:spcAft>
              <a:defRPr/>
            </a:pPr>
            <a:r>
              <a:rPr lang="en-IE" sz="1400" b="1" dirty="0"/>
              <a:t>CLOSE c_HistoryStudents;</a:t>
            </a:r>
          </a:p>
          <a:p>
            <a:pPr lvl="2" fontAlgn="auto">
              <a:spcBef>
                <a:spcPts val="0"/>
              </a:spcBef>
              <a:spcAft>
                <a:spcPts val="0"/>
              </a:spcAft>
              <a:defRPr/>
            </a:pPr>
            <a:r>
              <a:rPr lang="en-IE" sz="1400" b="1" dirty="0"/>
              <a:t>END;</a:t>
            </a:r>
            <a:endParaRPr lang="en-US" sz="1400" b="1" dirty="0"/>
          </a:p>
        </p:txBody>
      </p:sp>
    </p:spTree>
    <p:extLst>
      <p:ext uri="{BB962C8B-B14F-4D97-AF65-F5344CB8AC3E}">
        <p14:creationId xmlns:p14="http://schemas.microsoft.com/office/powerpoint/2010/main" val="16239696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387424"/>
            <a:ext cx="7467600" cy="1143000"/>
          </a:xfrm>
        </p:spPr>
        <p:txBody>
          <a:bodyPr/>
          <a:lstStyle/>
          <a:p>
            <a:r>
              <a:rPr lang="en-IE" altLang="en-US" dirty="0">
                <a:solidFill>
                  <a:srgbClr val="7B9899"/>
                </a:solidFill>
              </a:rPr>
              <a:t>Simple Cursor Loop – Incorrect Exit</a:t>
            </a:r>
            <a:endParaRPr lang="en-IE" dirty="0"/>
          </a:p>
        </p:txBody>
      </p:sp>
      <p:pic>
        <p:nvPicPr>
          <p:cNvPr id="9218" name="Picture 2"/>
          <p:cNvPicPr>
            <a:picLocks noGrp="1" noChangeAspect="1" noChangeArrowheads="1"/>
          </p:cNvPicPr>
          <p:nvPr>
            <p:ph sz="quarter" idx="1"/>
          </p:nvPr>
        </p:nvPicPr>
        <p:blipFill rotWithShape="1">
          <a:blip r:embed="rId3">
            <a:extLst>
              <a:ext uri="{28A0092B-C50C-407E-A947-70E740481C1C}">
                <a14:useLocalDpi xmlns:a14="http://schemas.microsoft.com/office/drawing/2010/main" val="0"/>
              </a:ext>
            </a:extLst>
          </a:blip>
          <a:srcRect l="19142" t="14439" r="44306" b="11873"/>
          <a:stretch/>
        </p:blipFill>
        <p:spPr bwMode="auto">
          <a:xfrm>
            <a:off x="323528" y="869814"/>
            <a:ext cx="8352928" cy="5988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18958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79512" y="-315416"/>
            <a:ext cx="8424862" cy="77771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IE" sz="1400" dirty="0"/>
          </a:p>
          <a:p>
            <a:pPr>
              <a:defRPr/>
            </a:pPr>
            <a:r>
              <a:rPr lang="en-IE" sz="1400" dirty="0"/>
              <a:t>DECLARE</a:t>
            </a:r>
          </a:p>
          <a:p>
            <a:pPr>
              <a:defRPr/>
            </a:pPr>
            <a:endParaRPr lang="en-IE" sz="1400" dirty="0"/>
          </a:p>
          <a:p>
            <a:pPr>
              <a:defRPr/>
            </a:pPr>
            <a:r>
              <a:rPr lang="en-IE" sz="1400" dirty="0"/>
              <a:t>  CURSOR c_HistoryStudents IS</a:t>
            </a:r>
          </a:p>
          <a:p>
            <a:pPr>
              <a:defRPr/>
            </a:pPr>
            <a:r>
              <a:rPr lang="en-IE" sz="1400" dirty="0"/>
              <a:t>    SELECT id, first_name, last_name</a:t>
            </a:r>
          </a:p>
          <a:p>
            <a:pPr>
              <a:defRPr/>
            </a:pPr>
            <a:r>
              <a:rPr lang="en-IE" sz="1400" dirty="0"/>
              <a:t>      FROM students</a:t>
            </a:r>
          </a:p>
          <a:p>
            <a:pPr>
              <a:defRPr/>
            </a:pPr>
            <a:r>
              <a:rPr lang="en-IE" sz="1400" dirty="0"/>
              <a:t>      WHERE major = 'History';</a:t>
            </a:r>
          </a:p>
          <a:p>
            <a:pPr>
              <a:defRPr/>
            </a:pPr>
            <a:endParaRPr lang="en-IE" sz="1400" dirty="0"/>
          </a:p>
          <a:p>
            <a:pPr>
              <a:defRPr/>
            </a:pPr>
            <a:r>
              <a:rPr lang="en-IE" sz="1400" dirty="0"/>
              <a:t>  v_StudentData  c_HistoryStudents%ROWTYPE;</a:t>
            </a:r>
          </a:p>
          <a:p>
            <a:pPr>
              <a:defRPr/>
            </a:pPr>
            <a:r>
              <a:rPr lang="en-IE" sz="1400" dirty="0"/>
              <a:t>BEGIN</a:t>
            </a:r>
          </a:p>
          <a:p>
            <a:pPr>
              <a:defRPr/>
            </a:pPr>
            <a:r>
              <a:rPr lang="en-IE" sz="1400" dirty="0"/>
              <a:t>OPEN c_HistoryStudents;</a:t>
            </a:r>
          </a:p>
          <a:p>
            <a:pPr>
              <a:defRPr/>
            </a:pPr>
            <a:endParaRPr lang="en-IE" sz="1400" dirty="0"/>
          </a:p>
          <a:p>
            <a:pPr>
              <a:defRPr/>
            </a:pPr>
            <a:r>
              <a:rPr lang="en-IE" sz="1400" dirty="0"/>
              <a:t>FETCH c_HistoryStudents INTO v_StudentData;</a:t>
            </a:r>
          </a:p>
          <a:p>
            <a:pPr>
              <a:defRPr/>
            </a:pPr>
            <a:endParaRPr lang="en-IE" sz="1400" dirty="0"/>
          </a:p>
          <a:p>
            <a:pPr>
              <a:defRPr/>
            </a:pPr>
            <a:r>
              <a:rPr lang="en-IE" sz="1400" dirty="0"/>
              <a:t>WHILE </a:t>
            </a:r>
            <a:r>
              <a:rPr lang="en-IE" sz="1400" dirty="0" err="1"/>
              <a:t>c_HistoryStudents%FOUND</a:t>
            </a:r>
            <a:r>
              <a:rPr lang="en-IE" sz="1400" dirty="0"/>
              <a:t> LOOP</a:t>
            </a:r>
          </a:p>
          <a:p>
            <a:pPr>
              <a:defRPr/>
            </a:pPr>
            <a:endParaRPr lang="en-IE" sz="1400" dirty="0"/>
          </a:p>
          <a:p>
            <a:pPr>
              <a:defRPr/>
            </a:pPr>
            <a:r>
              <a:rPr lang="en-IE" sz="1400" dirty="0"/>
              <a:t>INSERT INTO registered_students (student_id, department, course)</a:t>
            </a:r>
          </a:p>
          <a:p>
            <a:pPr>
              <a:defRPr/>
            </a:pPr>
            <a:r>
              <a:rPr lang="en-IE" sz="1400" dirty="0"/>
              <a:t>      VALUES (v_StudentData.ID, 'HIS', 301);</a:t>
            </a:r>
          </a:p>
          <a:p>
            <a:pPr>
              <a:defRPr/>
            </a:pPr>
            <a:endParaRPr lang="en-IE" sz="1400" dirty="0"/>
          </a:p>
          <a:p>
            <a:pPr>
              <a:defRPr/>
            </a:pPr>
            <a:r>
              <a:rPr lang="en-IE" sz="1400" dirty="0"/>
              <a:t>    INSERT INTO temp_table (num_col, char_col)</a:t>
            </a:r>
          </a:p>
          <a:p>
            <a:pPr>
              <a:defRPr/>
            </a:pPr>
            <a:r>
              <a:rPr lang="en-IE" sz="1400" dirty="0"/>
              <a:t>      VALUES (v_StudentData.ID,  v_StudentData.first_name || ' ' ||    	</a:t>
            </a:r>
            <a:r>
              <a:rPr lang="en-IE" sz="1400" dirty="0" err="1"/>
              <a:t>v_StudentData.last_name</a:t>
            </a:r>
            <a:r>
              <a:rPr lang="en-IE" sz="1400" dirty="0"/>
              <a:t>);</a:t>
            </a:r>
          </a:p>
          <a:p>
            <a:pPr>
              <a:defRPr/>
            </a:pPr>
            <a:endParaRPr lang="en-IE" sz="1400" dirty="0"/>
          </a:p>
          <a:p>
            <a:pPr>
              <a:defRPr/>
            </a:pPr>
            <a:r>
              <a:rPr lang="en-IE" sz="1400" dirty="0"/>
              <a:t>FETCH c_HistoryStudents INTO v_StudentData;</a:t>
            </a:r>
          </a:p>
          <a:p>
            <a:pPr>
              <a:defRPr/>
            </a:pPr>
            <a:r>
              <a:rPr lang="en-IE" sz="1400" dirty="0"/>
              <a:t>  END LOOP;</a:t>
            </a:r>
          </a:p>
          <a:p>
            <a:pPr>
              <a:defRPr/>
            </a:pPr>
            <a:r>
              <a:rPr lang="en-IE" sz="1400" dirty="0"/>
              <a:t>  </a:t>
            </a:r>
          </a:p>
          <a:p>
            <a:pPr>
              <a:defRPr/>
            </a:pPr>
            <a:r>
              <a:rPr lang="en-IE" sz="1400" dirty="0"/>
              <a:t>  CLOSE </a:t>
            </a:r>
            <a:r>
              <a:rPr lang="en-IE" sz="1400" dirty="0" err="1"/>
              <a:t>c_HistoryStudents</a:t>
            </a:r>
            <a:r>
              <a:rPr lang="en-IE" sz="1400" dirty="0"/>
              <a:t>;</a:t>
            </a:r>
          </a:p>
          <a:p>
            <a:pPr>
              <a:defRPr/>
            </a:pPr>
            <a:r>
              <a:rPr lang="en-IE" sz="1400" dirty="0"/>
              <a:t>END;</a:t>
            </a:r>
            <a:endParaRPr lang="en-US" sz="1400" dirty="0"/>
          </a:p>
        </p:txBody>
      </p:sp>
      <p:sp>
        <p:nvSpPr>
          <p:cNvPr id="27650" name="Title 1"/>
          <p:cNvSpPr>
            <a:spLocks noGrp="1"/>
          </p:cNvSpPr>
          <p:nvPr>
            <p:ph type="title"/>
          </p:nvPr>
        </p:nvSpPr>
        <p:spPr>
          <a:xfrm>
            <a:off x="365274" y="-243408"/>
            <a:ext cx="7467600" cy="1143000"/>
          </a:xfrm>
        </p:spPr>
        <p:txBody>
          <a:bodyPr/>
          <a:lstStyle/>
          <a:p>
            <a:r>
              <a:rPr lang="en-IE" altLang="en-US" b="1" dirty="0">
                <a:solidFill>
                  <a:srgbClr val="FF0000"/>
                </a:solidFill>
              </a:rPr>
              <a:t>While Cursor Loop</a:t>
            </a:r>
            <a:endParaRPr lang="en-US" altLang="en-US" b="1" dirty="0">
              <a:solidFill>
                <a:srgbClr val="FF0000"/>
              </a:solidFill>
            </a:endParaRPr>
          </a:p>
        </p:txBody>
      </p:sp>
    </p:spTree>
    <p:extLst>
      <p:ext uri="{BB962C8B-B14F-4D97-AF65-F5344CB8AC3E}">
        <p14:creationId xmlns:p14="http://schemas.microsoft.com/office/powerpoint/2010/main" val="158534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E">
                <a:solidFill>
                  <a:srgbClr val="7B9899"/>
                </a:solidFill>
              </a:rPr>
              <a:t>Indentifiers</a:t>
            </a:r>
          </a:p>
        </p:txBody>
      </p:sp>
      <p:sp>
        <p:nvSpPr>
          <p:cNvPr id="3" name="Content Placeholder 2"/>
          <p:cNvSpPr>
            <a:spLocks noGrp="1"/>
          </p:cNvSpPr>
          <p:nvPr>
            <p:ph sz="quarter" idx="1"/>
          </p:nvPr>
        </p:nvSpPr>
        <p:spPr>
          <a:xfrm>
            <a:off x="301625" y="1527175"/>
            <a:ext cx="8504238" cy="4572000"/>
          </a:xfrm>
        </p:spPr>
        <p:txBody>
          <a:bodyPr rtlCol="0">
            <a:normAutofit lnSpcReduction="10000"/>
          </a:bodyPr>
          <a:lstStyle/>
          <a:p>
            <a:pPr marL="274320" indent="-274320" fontAlgn="auto">
              <a:spcAft>
                <a:spcPts val="0"/>
              </a:spcAft>
              <a:buFont typeface="Arial" pitchFamily="34" charset="0"/>
              <a:buChar char="•"/>
              <a:defRPr/>
            </a:pPr>
            <a:r>
              <a:rPr lang="en-IE" dirty="0"/>
              <a:t>Identifiers include variables, cursors, types and subprograms.</a:t>
            </a:r>
          </a:p>
          <a:p>
            <a:pPr marL="274320" indent="-274320" fontAlgn="auto">
              <a:spcAft>
                <a:spcPts val="0"/>
              </a:spcAft>
              <a:buFont typeface="Arial" pitchFamily="34" charset="0"/>
              <a:buChar char="•"/>
              <a:defRPr/>
            </a:pPr>
            <a:r>
              <a:rPr lang="en-IE" dirty="0"/>
              <a:t>Identifiers can be made up of letters, numbers, dollar signs, underscores and the hash symbol(#).</a:t>
            </a:r>
          </a:p>
          <a:p>
            <a:pPr marL="274320" indent="-274320" fontAlgn="auto">
              <a:spcAft>
                <a:spcPts val="0"/>
              </a:spcAft>
              <a:buFont typeface="Arial" pitchFamily="34" charset="0"/>
              <a:buChar char="•"/>
              <a:defRPr/>
            </a:pPr>
            <a:r>
              <a:rPr lang="en-IE" dirty="0"/>
              <a:t>All Identifiers must start with a letter.</a:t>
            </a:r>
          </a:p>
          <a:p>
            <a:pPr marL="274320" indent="-274320" fontAlgn="auto">
              <a:spcAft>
                <a:spcPts val="0"/>
              </a:spcAft>
              <a:buFont typeface="Arial" pitchFamily="34" charset="0"/>
              <a:buChar char="•"/>
              <a:defRPr/>
            </a:pPr>
            <a:r>
              <a:rPr lang="en-IE" dirty="0"/>
              <a:t>Maximum length of an identifier is 30 characters.</a:t>
            </a:r>
          </a:p>
          <a:p>
            <a:pPr marL="274320" indent="-274320" fontAlgn="auto">
              <a:spcAft>
                <a:spcPts val="0"/>
              </a:spcAft>
              <a:buFont typeface="Arial" pitchFamily="34" charset="0"/>
              <a:buChar char="•"/>
              <a:defRPr/>
            </a:pPr>
            <a:r>
              <a:rPr lang="en-IE" dirty="0"/>
              <a:t>Identifiers must not be the same as any reserved word.</a:t>
            </a:r>
          </a:p>
          <a:p>
            <a:pPr marL="274320" indent="-274320" fontAlgn="auto">
              <a:spcAft>
                <a:spcPts val="0"/>
              </a:spcAft>
              <a:buFont typeface="Arial" pitchFamily="34" charset="0"/>
              <a:buChar char="•"/>
              <a:defRPr/>
            </a:pPr>
            <a:r>
              <a:rPr lang="en-IE" dirty="0"/>
              <a:t>It is good programming practice to have a consistent naming scheme for identifiers.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71500"/>
            <a:ext cx="7467600" cy="1143000"/>
          </a:xfrm>
        </p:spPr>
        <p:txBody>
          <a:bodyPr/>
          <a:lstStyle/>
          <a:p>
            <a:r>
              <a:rPr lang="en-IE" altLang="en-US" b="1" dirty="0">
                <a:solidFill>
                  <a:srgbClr val="FF0000"/>
                </a:solidFill>
              </a:rPr>
              <a:t>While Cursor Loop</a:t>
            </a:r>
            <a:endParaRPr lang="en-IE" dirty="0"/>
          </a:p>
        </p:txBody>
      </p:sp>
      <p:pic>
        <p:nvPicPr>
          <p:cNvPr id="10242" name="Picture 2"/>
          <p:cNvPicPr>
            <a:picLocks noGrp="1" noChangeAspect="1" noChangeArrowheads="1"/>
          </p:cNvPicPr>
          <p:nvPr>
            <p:ph sz="quarter" idx="1"/>
          </p:nvPr>
        </p:nvPicPr>
        <p:blipFill rotWithShape="1">
          <a:blip r:embed="rId3">
            <a:extLst>
              <a:ext uri="{28A0092B-C50C-407E-A947-70E740481C1C}">
                <a14:useLocalDpi xmlns:a14="http://schemas.microsoft.com/office/drawing/2010/main" val="0"/>
              </a:ext>
            </a:extLst>
          </a:blip>
          <a:srcRect l="3110" t="7744" r="30914" b="36990"/>
          <a:stretch/>
        </p:blipFill>
        <p:spPr bwMode="auto">
          <a:xfrm>
            <a:off x="251520" y="548680"/>
            <a:ext cx="8422889" cy="6120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15780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IE" altLang="en-US" dirty="0">
                <a:solidFill>
                  <a:srgbClr val="7B9899"/>
                </a:solidFill>
              </a:rPr>
              <a:t>Cursor </a:t>
            </a:r>
            <a:r>
              <a:rPr lang="en-IE" altLang="en-US" b="1" dirty="0">
                <a:solidFill>
                  <a:srgbClr val="7B9899"/>
                </a:solidFill>
              </a:rPr>
              <a:t>FOR</a:t>
            </a:r>
            <a:r>
              <a:rPr lang="en-IE" altLang="en-US" dirty="0">
                <a:solidFill>
                  <a:srgbClr val="7B9899"/>
                </a:solidFill>
              </a:rPr>
              <a:t> Loops</a:t>
            </a:r>
            <a:endParaRPr lang="en-US" altLang="en-US" dirty="0">
              <a:solidFill>
                <a:srgbClr val="7B9899"/>
              </a:solidFill>
            </a:endParaRPr>
          </a:p>
        </p:txBody>
      </p:sp>
      <p:sp>
        <p:nvSpPr>
          <p:cNvPr id="28675" name="Content Placeholder 2"/>
          <p:cNvSpPr>
            <a:spLocks noGrp="1"/>
          </p:cNvSpPr>
          <p:nvPr>
            <p:ph sz="quarter" idx="1"/>
          </p:nvPr>
        </p:nvSpPr>
        <p:spPr>
          <a:xfrm>
            <a:off x="301625" y="1527175"/>
            <a:ext cx="8504238" cy="4572000"/>
          </a:xfrm>
        </p:spPr>
        <p:txBody>
          <a:bodyPr/>
          <a:lstStyle/>
          <a:p>
            <a:r>
              <a:rPr lang="en-IE" altLang="en-US"/>
              <a:t>The two previous examplesrequire explicit processing of the cursor with OPEN, FETCH and CLOSE statements.</a:t>
            </a:r>
          </a:p>
          <a:p>
            <a:r>
              <a:rPr lang="en-IE" altLang="en-US"/>
              <a:t>PL/SQL provides a simpler type of loop, which implictly handles the cursor processing</a:t>
            </a:r>
          </a:p>
          <a:p>
            <a:r>
              <a:rPr lang="en-IE" altLang="en-US"/>
              <a:t>This is the FOR loop.</a:t>
            </a:r>
            <a:endParaRPr lang="en-US" altLang="en-US"/>
          </a:p>
        </p:txBody>
      </p:sp>
    </p:spTree>
    <p:extLst>
      <p:ext uri="{BB962C8B-B14F-4D97-AF65-F5344CB8AC3E}">
        <p14:creationId xmlns:p14="http://schemas.microsoft.com/office/powerpoint/2010/main" val="910699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79512" y="-315416"/>
            <a:ext cx="7467600" cy="1143000"/>
          </a:xfrm>
        </p:spPr>
        <p:txBody>
          <a:bodyPr/>
          <a:lstStyle/>
          <a:p>
            <a:r>
              <a:rPr lang="en-IE" altLang="en-US" dirty="0">
                <a:solidFill>
                  <a:srgbClr val="7B9899"/>
                </a:solidFill>
              </a:rPr>
              <a:t>FOR loop Example</a:t>
            </a:r>
            <a:endParaRPr lang="en-US" altLang="en-US" dirty="0">
              <a:solidFill>
                <a:srgbClr val="7B9899"/>
              </a:solidFill>
            </a:endParaRPr>
          </a:p>
        </p:txBody>
      </p:sp>
      <p:sp>
        <p:nvSpPr>
          <p:cNvPr id="29699" name="Content Placeholder 2"/>
          <p:cNvSpPr>
            <a:spLocks noGrp="1"/>
          </p:cNvSpPr>
          <p:nvPr>
            <p:ph sz="quarter" idx="1"/>
          </p:nvPr>
        </p:nvSpPr>
        <p:spPr>
          <a:xfrm>
            <a:off x="301625" y="1527175"/>
            <a:ext cx="8504238" cy="4572000"/>
          </a:xfrm>
        </p:spPr>
        <p:txBody>
          <a:bodyPr/>
          <a:lstStyle/>
          <a:p>
            <a:endParaRPr lang="en-US" altLang="en-US"/>
          </a:p>
        </p:txBody>
      </p:sp>
      <p:sp>
        <p:nvSpPr>
          <p:cNvPr id="4" name="Rounded Rectangle 3"/>
          <p:cNvSpPr/>
          <p:nvPr/>
        </p:nvSpPr>
        <p:spPr>
          <a:xfrm>
            <a:off x="323850" y="836713"/>
            <a:ext cx="8569325" cy="561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IE" sz="1100" dirty="0"/>
              <a:t>DECLARE</a:t>
            </a:r>
          </a:p>
          <a:p>
            <a:pPr lvl="1" fontAlgn="auto">
              <a:spcBef>
                <a:spcPts val="0"/>
              </a:spcBef>
              <a:spcAft>
                <a:spcPts val="0"/>
              </a:spcAft>
              <a:defRPr/>
            </a:pPr>
            <a:r>
              <a:rPr lang="en-IE" sz="1100" dirty="0"/>
              <a:t>  -- Cursor to retrieve the information about History students</a:t>
            </a:r>
          </a:p>
          <a:p>
            <a:pPr lvl="1" fontAlgn="auto">
              <a:spcBef>
                <a:spcPts val="0"/>
              </a:spcBef>
              <a:spcAft>
                <a:spcPts val="0"/>
              </a:spcAft>
              <a:defRPr/>
            </a:pPr>
            <a:r>
              <a:rPr lang="en-IE" sz="1100" dirty="0"/>
              <a:t>  CURSOR c_HistoryStudents IS</a:t>
            </a:r>
          </a:p>
          <a:p>
            <a:pPr lvl="1" fontAlgn="auto">
              <a:spcBef>
                <a:spcPts val="0"/>
              </a:spcBef>
              <a:spcAft>
                <a:spcPts val="0"/>
              </a:spcAft>
              <a:defRPr/>
            </a:pPr>
            <a:r>
              <a:rPr lang="en-IE" sz="1100" dirty="0"/>
              <a:t>    SELECT id, first_name, last_name</a:t>
            </a:r>
          </a:p>
          <a:p>
            <a:pPr lvl="1" fontAlgn="auto">
              <a:spcBef>
                <a:spcPts val="0"/>
              </a:spcBef>
              <a:spcAft>
                <a:spcPts val="0"/>
              </a:spcAft>
              <a:defRPr/>
            </a:pPr>
            <a:r>
              <a:rPr lang="en-IE" sz="1100" dirty="0"/>
              <a:t>      FROM students</a:t>
            </a:r>
          </a:p>
          <a:p>
            <a:pPr lvl="1" fontAlgn="auto">
              <a:spcBef>
                <a:spcPts val="0"/>
              </a:spcBef>
              <a:spcAft>
                <a:spcPts val="0"/>
              </a:spcAft>
              <a:defRPr/>
            </a:pPr>
            <a:r>
              <a:rPr lang="en-IE" sz="1100" dirty="0"/>
              <a:t>      WHERE major = 'History';</a:t>
            </a:r>
          </a:p>
          <a:p>
            <a:pPr lvl="1" fontAlgn="auto">
              <a:spcBef>
                <a:spcPts val="0"/>
              </a:spcBef>
              <a:spcAft>
                <a:spcPts val="0"/>
              </a:spcAft>
              <a:defRPr/>
            </a:pPr>
            <a:r>
              <a:rPr lang="en-IE" sz="1100" dirty="0"/>
              <a:t>BEGIN</a:t>
            </a:r>
          </a:p>
          <a:p>
            <a:pPr lvl="1" fontAlgn="auto">
              <a:spcBef>
                <a:spcPts val="0"/>
              </a:spcBef>
              <a:spcAft>
                <a:spcPts val="0"/>
              </a:spcAft>
              <a:defRPr/>
            </a:pPr>
            <a:r>
              <a:rPr lang="en-IE" sz="1100" dirty="0"/>
              <a:t>  -- Begin the loop. An implicit OPEN of c_HistoryStudents</a:t>
            </a:r>
          </a:p>
          <a:p>
            <a:pPr lvl="1" fontAlgn="auto">
              <a:spcBef>
                <a:spcPts val="0"/>
              </a:spcBef>
              <a:spcAft>
                <a:spcPts val="0"/>
              </a:spcAft>
              <a:defRPr/>
            </a:pPr>
            <a:r>
              <a:rPr lang="en-IE" sz="1100" dirty="0"/>
              <a:t>  -- is done here.</a:t>
            </a:r>
          </a:p>
          <a:p>
            <a:pPr lvl="1" fontAlgn="auto">
              <a:spcBef>
                <a:spcPts val="0"/>
              </a:spcBef>
              <a:spcAft>
                <a:spcPts val="0"/>
              </a:spcAft>
              <a:defRPr/>
            </a:pPr>
            <a:r>
              <a:rPr lang="en-IE" sz="1100" dirty="0"/>
              <a:t>  FOR v_StudentData IN c_HistoryStudents LOOP</a:t>
            </a:r>
          </a:p>
          <a:p>
            <a:pPr lvl="1" fontAlgn="auto">
              <a:spcBef>
                <a:spcPts val="0"/>
              </a:spcBef>
              <a:spcAft>
                <a:spcPts val="0"/>
              </a:spcAft>
              <a:defRPr/>
            </a:pPr>
            <a:r>
              <a:rPr lang="en-IE" sz="1100" dirty="0"/>
              <a:t>    -- An implicit FETCH is done here.</a:t>
            </a:r>
          </a:p>
          <a:p>
            <a:pPr lvl="1" fontAlgn="auto">
              <a:spcBef>
                <a:spcPts val="0"/>
              </a:spcBef>
              <a:spcAft>
                <a:spcPts val="0"/>
              </a:spcAft>
              <a:defRPr/>
            </a:pPr>
            <a:r>
              <a:rPr lang="en-IE" sz="1100" dirty="0"/>
              <a:t>    -- c_HistoryStudents%NOTFOUND is also implicitly checked, to</a:t>
            </a:r>
          </a:p>
          <a:p>
            <a:pPr lvl="1" fontAlgn="auto">
              <a:spcBef>
                <a:spcPts val="0"/>
              </a:spcBef>
              <a:spcAft>
                <a:spcPts val="0"/>
              </a:spcAft>
              <a:defRPr/>
            </a:pPr>
            <a:r>
              <a:rPr lang="en-IE" sz="1100" dirty="0"/>
              <a:t>    -- see if we are done fetching.</a:t>
            </a:r>
          </a:p>
          <a:p>
            <a:pPr lvl="1" fontAlgn="auto">
              <a:spcBef>
                <a:spcPts val="0"/>
              </a:spcBef>
              <a:spcAft>
                <a:spcPts val="0"/>
              </a:spcAft>
              <a:defRPr/>
            </a:pPr>
            <a:endParaRPr lang="en-IE" sz="1100" dirty="0"/>
          </a:p>
          <a:p>
            <a:pPr lvl="1" fontAlgn="auto">
              <a:spcBef>
                <a:spcPts val="0"/>
              </a:spcBef>
              <a:spcAft>
                <a:spcPts val="0"/>
              </a:spcAft>
              <a:defRPr/>
            </a:pPr>
            <a:r>
              <a:rPr lang="en-IE" sz="1100" dirty="0"/>
              <a:t>    -- Process the fetched rows, in this case sign up each</a:t>
            </a:r>
          </a:p>
          <a:p>
            <a:pPr lvl="1" fontAlgn="auto">
              <a:spcBef>
                <a:spcPts val="0"/>
              </a:spcBef>
              <a:spcAft>
                <a:spcPts val="0"/>
              </a:spcAft>
              <a:defRPr/>
            </a:pPr>
            <a:r>
              <a:rPr lang="en-IE" sz="1100" dirty="0"/>
              <a:t>    -- student for History 301 by inserting them into the </a:t>
            </a:r>
          </a:p>
          <a:p>
            <a:pPr lvl="1" fontAlgn="auto">
              <a:spcBef>
                <a:spcPts val="0"/>
              </a:spcBef>
              <a:spcAft>
                <a:spcPts val="0"/>
              </a:spcAft>
              <a:defRPr/>
            </a:pPr>
            <a:r>
              <a:rPr lang="en-IE" sz="1100" dirty="0"/>
              <a:t>    -- registered_students table. Record the first and last</a:t>
            </a:r>
          </a:p>
          <a:p>
            <a:pPr lvl="1" fontAlgn="auto">
              <a:spcBef>
                <a:spcPts val="0"/>
              </a:spcBef>
              <a:spcAft>
                <a:spcPts val="0"/>
              </a:spcAft>
              <a:defRPr/>
            </a:pPr>
            <a:r>
              <a:rPr lang="en-IE" sz="1100" dirty="0"/>
              <a:t>    -- names in temp_table as well.</a:t>
            </a:r>
          </a:p>
          <a:p>
            <a:pPr lvl="1" fontAlgn="auto">
              <a:spcBef>
                <a:spcPts val="0"/>
              </a:spcBef>
              <a:spcAft>
                <a:spcPts val="0"/>
              </a:spcAft>
              <a:defRPr/>
            </a:pPr>
            <a:r>
              <a:rPr lang="en-IE" sz="1100" dirty="0"/>
              <a:t>    INSERT INTO registered_students (student_id, department, course)</a:t>
            </a:r>
          </a:p>
          <a:p>
            <a:pPr lvl="1" fontAlgn="auto">
              <a:spcBef>
                <a:spcPts val="0"/>
              </a:spcBef>
              <a:spcAft>
                <a:spcPts val="0"/>
              </a:spcAft>
              <a:defRPr/>
            </a:pPr>
            <a:r>
              <a:rPr lang="en-IE" sz="1100" dirty="0"/>
              <a:t>      VALUES (v_StudentData.ID, 'HIS', 301);</a:t>
            </a:r>
          </a:p>
          <a:p>
            <a:pPr lvl="1" fontAlgn="auto">
              <a:spcBef>
                <a:spcPts val="0"/>
              </a:spcBef>
              <a:spcAft>
                <a:spcPts val="0"/>
              </a:spcAft>
              <a:defRPr/>
            </a:pPr>
            <a:endParaRPr lang="en-IE" sz="1100" dirty="0"/>
          </a:p>
          <a:p>
            <a:pPr lvl="1" fontAlgn="auto">
              <a:spcBef>
                <a:spcPts val="0"/>
              </a:spcBef>
              <a:spcAft>
                <a:spcPts val="0"/>
              </a:spcAft>
              <a:defRPr/>
            </a:pPr>
            <a:r>
              <a:rPr lang="en-IE" sz="1100" dirty="0"/>
              <a:t>    INSERT INTO temp_table (num_col, char_col)</a:t>
            </a:r>
          </a:p>
          <a:p>
            <a:pPr lvl="1" fontAlgn="auto">
              <a:spcBef>
                <a:spcPts val="0"/>
              </a:spcBef>
              <a:spcAft>
                <a:spcPts val="0"/>
              </a:spcAft>
              <a:defRPr/>
            </a:pPr>
            <a:r>
              <a:rPr lang="en-IE" sz="1100" dirty="0"/>
              <a:t>      VALUES (v_StudentData.ID,</a:t>
            </a:r>
          </a:p>
          <a:p>
            <a:pPr lvl="1" fontAlgn="auto">
              <a:spcBef>
                <a:spcPts val="0"/>
              </a:spcBef>
              <a:spcAft>
                <a:spcPts val="0"/>
              </a:spcAft>
              <a:defRPr/>
            </a:pPr>
            <a:r>
              <a:rPr lang="en-IE" sz="1100" dirty="0"/>
              <a:t>              v_StudentData.first_name || ' ' || v_StudentData.last_name);</a:t>
            </a:r>
          </a:p>
          <a:p>
            <a:pPr lvl="1" fontAlgn="auto">
              <a:spcBef>
                <a:spcPts val="0"/>
              </a:spcBef>
              <a:spcAft>
                <a:spcPts val="0"/>
              </a:spcAft>
              <a:defRPr/>
            </a:pPr>
            <a:r>
              <a:rPr lang="en-IE" sz="1100" dirty="0"/>
              <a:t>  END LOOP;</a:t>
            </a:r>
          </a:p>
          <a:p>
            <a:pPr lvl="1" fontAlgn="auto">
              <a:spcBef>
                <a:spcPts val="0"/>
              </a:spcBef>
              <a:spcAft>
                <a:spcPts val="0"/>
              </a:spcAft>
              <a:defRPr/>
            </a:pPr>
            <a:r>
              <a:rPr lang="en-IE" sz="1100" dirty="0"/>
              <a:t>  -- Now that the loop is finished, an implicit CLOSE of </a:t>
            </a:r>
          </a:p>
          <a:p>
            <a:pPr lvl="1" fontAlgn="auto">
              <a:spcBef>
                <a:spcPts val="0"/>
              </a:spcBef>
              <a:spcAft>
                <a:spcPts val="0"/>
              </a:spcAft>
              <a:defRPr/>
            </a:pPr>
            <a:r>
              <a:rPr lang="en-IE" sz="1100" dirty="0"/>
              <a:t>  -- c_HistoryStudents is done.</a:t>
            </a:r>
          </a:p>
          <a:p>
            <a:pPr lvl="1" fontAlgn="auto">
              <a:spcBef>
                <a:spcPts val="0"/>
              </a:spcBef>
              <a:spcAft>
                <a:spcPts val="0"/>
              </a:spcAft>
              <a:defRPr/>
            </a:pPr>
            <a:r>
              <a:rPr lang="en-IE" sz="1100" dirty="0"/>
              <a:t>END;</a:t>
            </a:r>
            <a:endParaRPr lang="en-US" sz="1100" dirty="0"/>
          </a:p>
        </p:txBody>
      </p:sp>
    </p:spTree>
    <p:extLst>
      <p:ext uri="{BB962C8B-B14F-4D97-AF65-F5344CB8AC3E}">
        <p14:creationId xmlns:p14="http://schemas.microsoft.com/office/powerpoint/2010/main" val="23441092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87424"/>
            <a:ext cx="7467600" cy="1143000"/>
          </a:xfrm>
        </p:spPr>
        <p:txBody>
          <a:bodyPr/>
          <a:lstStyle/>
          <a:p>
            <a:r>
              <a:rPr lang="en-IE" altLang="en-US" dirty="0">
                <a:solidFill>
                  <a:srgbClr val="7B9899"/>
                </a:solidFill>
              </a:rPr>
              <a:t>FOR loop Example</a:t>
            </a:r>
            <a:endParaRPr lang="en-IE" dirty="0"/>
          </a:p>
        </p:txBody>
      </p:sp>
      <p:pic>
        <p:nvPicPr>
          <p:cNvPr id="11267" name="Picture 3"/>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1" t="9902" r="-2581" b="41629"/>
          <a:stretch/>
        </p:blipFill>
        <p:spPr bwMode="auto">
          <a:xfrm>
            <a:off x="149302" y="980728"/>
            <a:ext cx="8782269"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82264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7467600" cy="1143000"/>
          </a:xfrm>
        </p:spPr>
        <p:txBody>
          <a:bodyPr/>
          <a:lstStyle/>
          <a:p>
            <a:r>
              <a:rPr lang="en-IE" altLang="en-US" dirty="0">
                <a:solidFill>
                  <a:srgbClr val="7B9899"/>
                </a:solidFill>
              </a:rPr>
              <a:t>FOR loop Example (Without Comments)</a:t>
            </a:r>
            <a:endParaRPr lang="en-IE" dirty="0"/>
          </a:p>
        </p:txBody>
      </p:sp>
      <p:pic>
        <p:nvPicPr>
          <p:cNvPr id="12290" name="Picture 2"/>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4490" t="10684" r="493" b="56222"/>
          <a:stretch/>
        </p:blipFill>
        <p:spPr bwMode="auto">
          <a:xfrm>
            <a:off x="179512" y="1340768"/>
            <a:ext cx="8071697" cy="5365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95536" y="6020663"/>
            <a:ext cx="8064896" cy="646331"/>
          </a:xfrm>
          <a:prstGeom prst="rect">
            <a:avLst/>
          </a:prstGeom>
        </p:spPr>
        <p:txBody>
          <a:bodyPr wrap="square">
            <a:spAutoFit/>
          </a:bodyPr>
          <a:lstStyle/>
          <a:p>
            <a:pPr>
              <a:defRPr/>
            </a:pPr>
            <a:r>
              <a:rPr lang="en-IE" b="1" dirty="0"/>
              <a:t>The for loop has the advantage of providing the functionality of a cursor fetch loop cleanly, simply with minimum of syntax.</a:t>
            </a:r>
            <a:endParaRPr lang="en-US" b="1" dirty="0"/>
          </a:p>
        </p:txBody>
      </p:sp>
    </p:spTree>
    <p:extLst>
      <p:ext uri="{BB962C8B-B14F-4D97-AF65-F5344CB8AC3E}">
        <p14:creationId xmlns:p14="http://schemas.microsoft.com/office/powerpoint/2010/main" val="23891595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IE" altLang="en-US">
                <a:solidFill>
                  <a:srgbClr val="7B9899"/>
                </a:solidFill>
              </a:rPr>
              <a:t>SELECT FOR UPDATE Cursors</a:t>
            </a:r>
            <a:endParaRPr lang="en-US" altLang="en-US">
              <a:solidFill>
                <a:srgbClr val="7B9899"/>
              </a:solidFill>
            </a:endParaRPr>
          </a:p>
        </p:txBody>
      </p:sp>
      <p:sp>
        <p:nvSpPr>
          <p:cNvPr id="30723" name="Content Placeholder 2"/>
          <p:cNvSpPr>
            <a:spLocks noGrp="1"/>
          </p:cNvSpPr>
          <p:nvPr>
            <p:ph sz="quarter" idx="1"/>
          </p:nvPr>
        </p:nvSpPr>
        <p:spPr>
          <a:xfrm>
            <a:off x="301625" y="1527175"/>
            <a:ext cx="8504238" cy="4572000"/>
          </a:xfrm>
        </p:spPr>
        <p:txBody>
          <a:bodyPr/>
          <a:lstStyle/>
          <a:p>
            <a:r>
              <a:rPr lang="en-IE" altLang="en-US" dirty="0"/>
              <a:t>Mostly the processing done in a fetch loop modifies the rows that have been retrieved by the cursor. </a:t>
            </a:r>
          </a:p>
          <a:p>
            <a:r>
              <a:rPr lang="en-IE" altLang="en-US" dirty="0"/>
              <a:t>PL/SQL provides a convenient syntax for doing this</a:t>
            </a:r>
            <a:r>
              <a:rPr lang="en-US" altLang="en-US" dirty="0"/>
              <a:t>.</a:t>
            </a:r>
          </a:p>
          <a:p>
            <a:r>
              <a:rPr lang="en-IE" altLang="en-US" dirty="0"/>
              <a:t>There are two parts:</a:t>
            </a:r>
          </a:p>
          <a:p>
            <a:pPr lvl="2"/>
            <a:r>
              <a:rPr lang="en-IE" altLang="en-US" sz="2400" b="1" dirty="0">
                <a:solidFill>
                  <a:srgbClr val="FF0000"/>
                </a:solidFill>
              </a:rPr>
              <a:t>FOR UPDATE </a:t>
            </a:r>
            <a:r>
              <a:rPr lang="en-IE" altLang="en-US" sz="2400" dirty="0"/>
              <a:t>clause in the cursor declaration</a:t>
            </a:r>
          </a:p>
          <a:p>
            <a:pPr marL="731520" lvl="2" indent="0">
              <a:buNone/>
            </a:pPr>
            <a:endParaRPr lang="en-IE" altLang="en-US" sz="2400" b="1" dirty="0">
              <a:solidFill>
                <a:srgbClr val="FF0000"/>
              </a:solidFill>
            </a:endParaRPr>
          </a:p>
          <a:p>
            <a:pPr lvl="2"/>
            <a:r>
              <a:rPr lang="en-IE" altLang="en-US" sz="2400" b="1" dirty="0">
                <a:solidFill>
                  <a:srgbClr val="FF0000"/>
                </a:solidFill>
              </a:rPr>
              <a:t>WHERE CURRENT OF </a:t>
            </a:r>
            <a:r>
              <a:rPr lang="en-IE" altLang="en-US" sz="2400" dirty="0"/>
              <a:t>clause in the </a:t>
            </a:r>
            <a:r>
              <a:rPr lang="en-IE" altLang="en-US" sz="2400" b="1" dirty="0">
                <a:solidFill>
                  <a:srgbClr val="FF0000"/>
                </a:solidFill>
              </a:rPr>
              <a:t>UPDATE/DELETE</a:t>
            </a:r>
            <a:r>
              <a:rPr lang="en-IE" altLang="en-US" sz="2400" dirty="0"/>
              <a:t> statement</a:t>
            </a:r>
          </a:p>
        </p:txBody>
      </p:sp>
    </p:spTree>
    <p:extLst>
      <p:ext uri="{BB962C8B-B14F-4D97-AF65-F5344CB8AC3E}">
        <p14:creationId xmlns:p14="http://schemas.microsoft.com/office/powerpoint/2010/main" val="7619030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IE" altLang="en-US">
                <a:solidFill>
                  <a:srgbClr val="7B9899"/>
                </a:solidFill>
              </a:rPr>
              <a:t>FOR UPDATE</a:t>
            </a:r>
            <a:endParaRPr lang="en-US" altLang="en-US">
              <a:solidFill>
                <a:srgbClr val="7B9899"/>
              </a:solidFill>
            </a:endParaRPr>
          </a:p>
        </p:txBody>
      </p:sp>
      <p:sp>
        <p:nvSpPr>
          <p:cNvPr id="31747" name="Content Placeholder 2"/>
          <p:cNvSpPr>
            <a:spLocks noGrp="1"/>
          </p:cNvSpPr>
          <p:nvPr>
            <p:ph sz="quarter" idx="1"/>
          </p:nvPr>
        </p:nvSpPr>
        <p:spPr>
          <a:xfrm>
            <a:off x="457200" y="1600200"/>
            <a:ext cx="8229600" cy="4997450"/>
          </a:xfrm>
        </p:spPr>
        <p:txBody>
          <a:bodyPr>
            <a:normAutofit lnSpcReduction="10000"/>
          </a:bodyPr>
          <a:lstStyle/>
          <a:p>
            <a:r>
              <a:rPr lang="en-IE" altLang="en-US" dirty="0"/>
              <a:t>The </a:t>
            </a:r>
            <a:r>
              <a:rPr lang="en-IE" altLang="en-US" dirty="0">
                <a:solidFill>
                  <a:srgbClr val="FF0000"/>
                </a:solidFill>
              </a:rPr>
              <a:t>FOR UPDATE </a:t>
            </a:r>
            <a:r>
              <a:rPr lang="en-IE" altLang="en-US" dirty="0"/>
              <a:t>clause is part of a </a:t>
            </a:r>
            <a:r>
              <a:rPr lang="en-IE" altLang="en-US" dirty="0">
                <a:solidFill>
                  <a:srgbClr val="FF0000"/>
                </a:solidFill>
              </a:rPr>
              <a:t>SELECT </a:t>
            </a:r>
            <a:r>
              <a:rPr lang="en-IE" altLang="en-US" dirty="0"/>
              <a:t>statement.</a:t>
            </a:r>
          </a:p>
          <a:p>
            <a:r>
              <a:rPr lang="en-IE" altLang="en-US" dirty="0"/>
              <a:t>It is legal as the last clause of a Statement after the ORDER BY(if present).</a:t>
            </a:r>
          </a:p>
          <a:p>
            <a:r>
              <a:rPr lang="en-IE" altLang="en-US" dirty="0"/>
              <a:t>Syntax:</a:t>
            </a:r>
          </a:p>
          <a:p>
            <a:pPr marL="0" indent="0">
              <a:buNone/>
            </a:pPr>
            <a:endParaRPr lang="en-IE" altLang="en-US" dirty="0"/>
          </a:p>
          <a:p>
            <a:pPr lvl="1"/>
            <a:r>
              <a:rPr lang="en-IE" altLang="en-US" sz="2300" b="1" dirty="0"/>
              <a:t>SELECT...FROM...FOR UPDATEOF [</a:t>
            </a:r>
            <a:r>
              <a:rPr lang="en-IE" altLang="en-US" sz="2300" b="1" i="1" dirty="0" err="1"/>
              <a:t>col_ref</a:t>
            </a:r>
            <a:r>
              <a:rPr lang="en-IE" altLang="en-US" sz="2300" b="1" i="1" dirty="0"/>
              <a:t>]</a:t>
            </a:r>
            <a:r>
              <a:rPr lang="en-IE" altLang="en-US" sz="2300" b="1" dirty="0"/>
              <a:t> [NOWAIT]</a:t>
            </a:r>
          </a:p>
          <a:p>
            <a:pPr marL="731520" lvl="2" indent="0">
              <a:buNone/>
            </a:pPr>
            <a:endParaRPr lang="en-US" altLang="en-US" dirty="0"/>
          </a:p>
          <a:p>
            <a:pPr lvl="1">
              <a:buFont typeface="Arial" charset="0"/>
              <a:buNone/>
            </a:pPr>
            <a:r>
              <a:rPr lang="en-IE" altLang="en-US" dirty="0"/>
              <a:t>Where the </a:t>
            </a:r>
            <a:r>
              <a:rPr lang="en-IE" altLang="en-US" i="1" dirty="0" err="1"/>
              <a:t>col_ref</a:t>
            </a:r>
            <a:r>
              <a:rPr lang="en-IE" altLang="en-US" i="1" dirty="0"/>
              <a:t> </a:t>
            </a:r>
            <a:r>
              <a:rPr lang="en-IE" altLang="en-US" dirty="0"/>
              <a:t>is a column in the table against which the query is performed. A list of columns can also be used e.g. FOR UPDATE </a:t>
            </a:r>
            <a:r>
              <a:rPr lang="en-IE" altLang="en-US" dirty="0" err="1"/>
              <a:t>first_name</a:t>
            </a:r>
            <a:r>
              <a:rPr lang="en-IE" altLang="en-US" dirty="0"/>
              <a:t>, </a:t>
            </a:r>
            <a:r>
              <a:rPr lang="en-IE" altLang="en-US" dirty="0" err="1"/>
              <a:t>Last_name</a:t>
            </a:r>
            <a:r>
              <a:rPr lang="en-IE" altLang="en-US" dirty="0"/>
              <a:t>;</a:t>
            </a:r>
          </a:p>
        </p:txBody>
      </p:sp>
    </p:spTree>
    <p:extLst>
      <p:ext uri="{BB962C8B-B14F-4D97-AF65-F5344CB8AC3E}">
        <p14:creationId xmlns:p14="http://schemas.microsoft.com/office/powerpoint/2010/main" val="6668009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IE" altLang="en-US">
                <a:solidFill>
                  <a:srgbClr val="7B9899"/>
                </a:solidFill>
              </a:rPr>
              <a:t>WHERE CURRENT OF</a:t>
            </a:r>
            <a:endParaRPr lang="en-US" altLang="en-US">
              <a:solidFill>
                <a:srgbClr val="7B9899"/>
              </a:solidFill>
            </a:endParaRPr>
          </a:p>
        </p:txBody>
      </p:sp>
      <p:sp>
        <p:nvSpPr>
          <p:cNvPr id="32771" name="Content Placeholder 2"/>
          <p:cNvSpPr>
            <a:spLocks noGrp="1"/>
          </p:cNvSpPr>
          <p:nvPr>
            <p:ph sz="quarter" idx="1"/>
          </p:nvPr>
        </p:nvSpPr>
        <p:spPr>
          <a:xfrm>
            <a:off x="301625" y="1527175"/>
            <a:ext cx="8504238" cy="4572000"/>
          </a:xfrm>
        </p:spPr>
        <p:txBody>
          <a:bodyPr/>
          <a:lstStyle/>
          <a:p>
            <a:r>
              <a:rPr lang="en-IE" altLang="en-US" dirty="0"/>
              <a:t>If the cursor is declared with the FOR UPDATE clause the </a:t>
            </a:r>
            <a:r>
              <a:rPr lang="en-IE" altLang="en-US" dirty="0">
                <a:solidFill>
                  <a:srgbClr val="FF0000"/>
                </a:solidFill>
              </a:rPr>
              <a:t>WHERE CURRENT OF</a:t>
            </a:r>
            <a:r>
              <a:rPr lang="en-IE" altLang="en-US" dirty="0"/>
              <a:t> clause can be used in an UPDATE or DELETE statement.</a:t>
            </a:r>
          </a:p>
          <a:p>
            <a:r>
              <a:rPr lang="en-IE" altLang="en-US" dirty="0"/>
              <a:t>Syntax:</a:t>
            </a:r>
            <a:endParaRPr lang="en-US" altLang="en-US" dirty="0"/>
          </a:p>
          <a:p>
            <a:pPr lvl="2"/>
            <a:r>
              <a:rPr lang="en-IE" altLang="en-US" sz="2000" b="1" dirty="0">
                <a:solidFill>
                  <a:srgbClr val="FF0000"/>
                </a:solidFill>
              </a:rPr>
              <a:t>WHERE CURRENT OF cursor;</a:t>
            </a:r>
          </a:p>
          <a:p>
            <a:pPr lvl="2"/>
            <a:endParaRPr lang="en-IE" altLang="en-US" dirty="0"/>
          </a:p>
          <a:p>
            <a:r>
              <a:rPr lang="en-IE" altLang="en-US" dirty="0"/>
              <a:t>Where the cursor is the name of the cursor that has been declared with a FOR UPDATE clause. </a:t>
            </a:r>
          </a:p>
          <a:p>
            <a:r>
              <a:rPr lang="en-IE" altLang="en-US" dirty="0"/>
              <a:t>The </a:t>
            </a:r>
            <a:r>
              <a:rPr lang="en-IE" altLang="en-US" dirty="0">
                <a:solidFill>
                  <a:srgbClr val="FF0000"/>
                </a:solidFill>
              </a:rPr>
              <a:t>WHERE CURRENT OF </a:t>
            </a:r>
            <a:r>
              <a:rPr lang="en-IE" altLang="en-US" dirty="0"/>
              <a:t>evaluates to the row that was just retrieved by the cursor.</a:t>
            </a:r>
          </a:p>
        </p:txBody>
      </p:sp>
    </p:spTree>
    <p:extLst>
      <p:ext uri="{BB962C8B-B14F-4D97-AF65-F5344CB8AC3E}">
        <p14:creationId xmlns:p14="http://schemas.microsoft.com/office/powerpoint/2010/main" val="7444418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51520" y="-571500"/>
            <a:ext cx="7467600" cy="1143000"/>
          </a:xfrm>
        </p:spPr>
        <p:txBody>
          <a:bodyPr/>
          <a:lstStyle/>
          <a:p>
            <a:r>
              <a:rPr lang="en-IE" altLang="en-US" dirty="0">
                <a:solidFill>
                  <a:srgbClr val="7B9899"/>
                </a:solidFill>
              </a:rPr>
              <a:t>EXAMPLE</a:t>
            </a:r>
            <a:endParaRPr lang="en-US" altLang="en-US" dirty="0">
              <a:solidFill>
                <a:srgbClr val="7B9899"/>
              </a:solidFill>
            </a:endParaRPr>
          </a:p>
        </p:txBody>
      </p:sp>
      <p:sp>
        <p:nvSpPr>
          <p:cNvPr id="33795" name="Content Placeholder 2"/>
          <p:cNvSpPr>
            <a:spLocks noGrp="1"/>
          </p:cNvSpPr>
          <p:nvPr>
            <p:ph sz="quarter" idx="1"/>
          </p:nvPr>
        </p:nvSpPr>
        <p:spPr>
          <a:xfrm>
            <a:off x="301625" y="1527175"/>
            <a:ext cx="8504238" cy="4572000"/>
          </a:xfrm>
        </p:spPr>
        <p:txBody>
          <a:bodyPr/>
          <a:lstStyle/>
          <a:p>
            <a:endParaRPr lang="en-US" altLang="en-US"/>
          </a:p>
        </p:txBody>
      </p:sp>
      <p:sp>
        <p:nvSpPr>
          <p:cNvPr id="4" name="Rounded Rectangle 3"/>
          <p:cNvSpPr/>
          <p:nvPr/>
        </p:nvSpPr>
        <p:spPr>
          <a:xfrm>
            <a:off x="395288" y="692696"/>
            <a:ext cx="8424862" cy="58319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IE" sz="1200" dirty="0"/>
              <a:t>DECLARE</a:t>
            </a:r>
          </a:p>
          <a:p>
            <a:pPr lvl="1">
              <a:defRPr/>
            </a:pPr>
            <a:r>
              <a:rPr lang="en-IE" sz="1200" dirty="0" err="1"/>
              <a:t>v_NumCredits</a:t>
            </a:r>
            <a:r>
              <a:rPr lang="en-IE" sz="1200" dirty="0"/>
              <a:t>  </a:t>
            </a:r>
            <a:r>
              <a:rPr lang="en-IE" sz="1200" dirty="0" err="1"/>
              <a:t>classes.num_credits%TYPE</a:t>
            </a:r>
            <a:r>
              <a:rPr lang="en-IE" sz="1200" dirty="0"/>
              <a:t>;</a:t>
            </a:r>
          </a:p>
          <a:p>
            <a:pPr lvl="1">
              <a:defRPr/>
            </a:pPr>
            <a:endParaRPr lang="en-IE" sz="1200" dirty="0"/>
          </a:p>
          <a:p>
            <a:pPr lvl="1">
              <a:defRPr/>
            </a:pPr>
            <a:r>
              <a:rPr lang="en-IE" sz="1200" dirty="0"/>
              <a:t>CURSOR </a:t>
            </a:r>
            <a:r>
              <a:rPr lang="en-IE" sz="1200" dirty="0" err="1"/>
              <a:t>c_RegisteredStudents</a:t>
            </a:r>
            <a:r>
              <a:rPr lang="en-IE" sz="1200" dirty="0"/>
              <a:t> IS</a:t>
            </a:r>
          </a:p>
          <a:p>
            <a:pPr lvl="1">
              <a:defRPr/>
            </a:pPr>
            <a:r>
              <a:rPr lang="en-IE" sz="1200" dirty="0"/>
              <a:t>    SELECT *</a:t>
            </a:r>
          </a:p>
          <a:p>
            <a:pPr lvl="1">
              <a:defRPr/>
            </a:pPr>
            <a:r>
              <a:rPr lang="en-IE" sz="1200" dirty="0"/>
              <a:t>      FROM students</a:t>
            </a:r>
          </a:p>
          <a:p>
            <a:pPr lvl="1">
              <a:defRPr/>
            </a:pPr>
            <a:r>
              <a:rPr lang="en-IE" sz="1200" dirty="0"/>
              <a:t>      WHERE id IN (SELECT student_id</a:t>
            </a:r>
          </a:p>
          <a:p>
            <a:pPr lvl="1">
              <a:defRPr/>
            </a:pPr>
            <a:r>
              <a:rPr lang="en-IE" sz="1200" dirty="0"/>
              <a:t>                     FROM registered_students</a:t>
            </a:r>
          </a:p>
          <a:p>
            <a:pPr lvl="1">
              <a:defRPr/>
            </a:pPr>
            <a:r>
              <a:rPr lang="en-IE" sz="1200" dirty="0"/>
              <a:t>                     WHERE department= 'HIS'</a:t>
            </a:r>
          </a:p>
          <a:p>
            <a:pPr lvl="1">
              <a:defRPr/>
            </a:pPr>
            <a:r>
              <a:rPr lang="en-IE" sz="1200" dirty="0"/>
              <a:t>                     AND course = 101)</a:t>
            </a:r>
          </a:p>
          <a:p>
            <a:pPr lvl="1">
              <a:defRPr/>
            </a:pPr>
            <a:r>
              <a:rPr lang="en-IE" sz="1200" dirty="0"/>
              <a:t>      FOR UPDATE OF </a:t>
            </a:r>
            <a:r>
              <a:rPr lang="en-IE" sz="1200" dirty="0" err="1"/>
              <a:t>current_credits</a:t>
            </a:r>
            <a:r>
              <a:rPr lang="en-IE" sz="1200" dirty="0"/>
              <a:t>;</a:t>
            </a:r>
          </a:p>
          <a:p>
            <a:pPr lvl="1">
              <a:defRPr/>
            </a:pPr>
            <a:endParaRPr lang="en-IE" sz="1200" dirty="0"/>
          </a:p>
          <a:p>
            <a:pPr lvl="1">
              <a:defRPr/>
            </a:pPr>
            <a:r>
              <a:rPr lang="en-IE" sz="1200" dirty="0"/>
              <a:t>BEGIN</a:t>
            </a:r>
          </a:p>
          <a:p>
            <a:pPr lvl="1">
              <a:defRPr/>
            </a:pPr>
            <a:endParaRPr lang="en-IE" sz="1200" dirty="0"/>
          </a:p>
          <a:p>
            <a:pPr lvl="1">
              <a:defRPr/>
            </a:pPr>
            <a:r>
              <a:rPr lang="en-IE" sz="1200" dirty="0"/>
              <a:t>FOR </a:t>
            </a:r>
            <a:r>
              <a:rPr lang="en-IE" sz="1200" dirty="0" err="1"/>
              <a:t>v_StudentInfo</a:t>
            </a:r>
            <a:r>
              <a:rPr lang="en-IE" sz="1200" dirty="0"/>
              <a:t> IN </a:t>
            </a:r>
            <a:r>
              <a:rPr lang="en-IE" sz="1200" dirty="0" err="1"/>
              <a:t>c_RegisteredStudents</a:t>
            </a:r>
            <a:r>
              <a:rPr lang="en-IE" sz="1200" dirty="0"/>
              <a:t> LOOP</a:t>
            </a:r>
          </a:p>
          <a:p>
            <a:pPr lvl="1">
              <a:defRPr/>
            </a:pPr>
            <a:endParaRPr lang="en-IE" sz="1200" dirty="0"/>
          </a:p>
          <a:p>
            <a:pPr lvl="1">
              <a:defRPr/>
            </a:pPr>
            <a:r>
              <a:rPr lang="en-IE" sz="1200" dirty="0"/>
              <a:t>SELECT </a:t>
            </a:r>
            <a:r>
              <a:rPr lang="en-IE" sz="1200" dirty="0" err="1"/>
              <a:t>num_credits</a:t>
            </a:r>
            <a:endParaRPr lang="en-IE" sz="1200" dirty="0"/>
          </a:p>
          <a:p>
            <a:pPr lvl="1">
              <a:defRPr/>
            </a:pPr>
            <a:r>
              <a:rPr lang="en-IE" sz="1200" dirty="0"/>
              <a:t>    INTO </a:t>
            </a:r>
            <a:r>
              <a:rPr lang="en-IE" sz="1200" dirty="0" err="1"/>
              <a:t>v_NumCredits</a:t>
            </a:r>
            <a:endParaRPr lang="en-IE" sz="1200" dirty="0"/>
          </a:p>
          <a:p>
            <a:pPr lvl="1">
              <a:defRPr/>
            </a:pPr>
            <a:r>
              <a:rPr lang="en-IE" sz="1200" dirty="0"/>
              <a:t>    FROM classes</a:t>
            </a:r>
          </a:p>
          <a:p>
            <a:pPr lvl="1">
              <a:defRPr/>
            </a:pPr>
            <a:r>
              <a:rPr lang="en-IE" sz="1200" dirty="0"/>
              <a:t>    WHERE department = 'HIS'</a:t>
            </a:r>
          </a:p>
          <a:p>
            <a:pPr lvl="1">
              <a:defRPr/>
            </a:pPr>
            <a:r>
              <a:rPr lang="en-IE" sz="1200" dirty="0"/>
              <a:t>    AND course = 101;</a:t>
            </a:r>
          </a:p>
          <a:p>
            <a:pPr lvl="1">
              <a:defRPr/>
            </a:pPr>
            <a:endParaRPr lang="en-IE" sz="1200" dirty="0"/>
          </a:p>
          <a:p>
            <a:pPr lvl="1">
              <a:defRPr/>
            </a:pPr>
            <a:r>
              <a:rPr lang="en-IE" sz="1200" dirty="0"/>
              <a:t>UPDATE students</a:t>
            </a:r>
          </a:p>
          <a:p>
            <a:pPr lvl="1">
              <a:defRPr/>
            </a:pPr>
            <a:r>
              <a:rPr lang="en-IE" sz="1200" dirty="0"/>
              <a:t>    SET </a:t>
            </a:r>
            <a:r>
              <a:rPr lang="en-IE" sz="1200" dirty="0" err="1"/>
              <a:t>current_credits</a:t>
            </a:r>
            <a:r>
              <a:rPr lang="en-IE" sz="1200" dirty="0"/>
              <a:t> = </a:t>
            </a:r>
            <a:r>
              <a:rPr lang="en-IE" sz="1200" dirty="0" err="1"/>
              <a:t>current_credits</a:t>
            </a:r>
            <a:r>
              <a:rPr lang="en-IE" sz="1200" dirty="0"/>
              <a:t> + </a:t>
            </a:r>
            <a:r>
              <a:rPr lang="en-IE" sz="1200" dirty="0" err="1"/>
              <a:t>v_NumCredits</a:t>
            </a:r>
            <a:endParaRPr lang="en-IE" sz="1200" dirty="0"/>
          </a:p>
          <a:p>
            <a:pPr lvl="1">
              <a:defRPr/>
            </a:pPr>
            <a:r>
              <a:rPr lang="en-IE" sz="1200" dirty="0"/>
              <a:t>    WHERE CURRENT OF </a:t>
            </a:r>
            <a:r>
              <a:rPr lang="en-IE" sz="1200" dirty="0" err="1"/>
              <a:t>c_RegisteredStudents</a:t>
            </a:r>
            <a:r>
              <a:rPr lang="en-IE" sz="1200" dirty="0"/>
              <a:t>;</a:t>
            </a:r>
          </a:p>
          <a:p>
            <a:pPr lvl="1">
              <a:defRPr/>
            </a:pPr>
            <a:r>
              <a:rPr lang="en-IE" sz="1200" dirty="0"/>
              <a:t>  END LOOP;</a:t>
            </a:r>
          </a:p>
          <a:p>
            <a:pPr lvl="1">
              <a:defRPr/>
            </a:pPr>
            <a:endParaRPr lang="en-IE" sz="1200" dirty="0"/>
          </a:p>
          <a:p>
            <a:pPr lvl="1">
              <a:defRPr/>
            </a:pPr>
            <a:r>
              <a:rPr lang="en-IE" sz="1200" dirty="0"/>
              <a:t>COMMIT;</a:t>
            </a:r>
          </a:p>
          <a:p>
            <a:pPr lvl="1">
              <a:defRPr/>
            </a:pPr>
            <a:r>
              <a:rPr lang="en-IE" sz="1200" dirty="0"/>
              <a:t>END;</a:t>
            </a:r>
            <a:endParaRPr lang="en-US" sz="1200" dirty="0"/>
          </a:p>
        </p:txBody>
      </p:sp>
      <p:sp>
        <p:nvSpPr>
          <p:cNvPr id="5" name="Rectangle 4"/>
          <p:cNvSpPr/>
          <p:nvPr/>
        </p:nvSpPr>
        <p:spPr>
          <a:xfrm>
            <a:off x="5796136" y="2564904"/>
            <a:ext cx="2808312" cy="3816424"/>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IE" dirty="0"/>
              <a:t>When we are updating data in a table the database prevents access to this data from any other source. To notify the database we are finished with the data we use the COMMIT keyword. This will release the data and also ensure </a:t>
            </a:r>
            <a:r>
              <a:rPr lang="en-IE"/>
              <a:t>our updates </a:t>
            </a:r>
            <a:r>
              <a:rPr lang="en-IE" dirty="0"/>
              <a:t>are added to </a:t>
            </a:r>
            <a:r>
              <a:rPr lang="en-IE"/>
              <a:t>the database.</a:t>
            </a:r>
            <a:endParaRPr lang="en-US" dirty="0"/>
          </a:p>
        </p:txBody>
      </p:sp>
      <p:sp>
        <p:nvSpPr>
          <p:cNvPr id="6" name="Left Arrow 5"/>
          <p:cNvSpPr/>
          <p:nvPr/>
        </p:nvSpPr>
        <p:spPr>
          <a:xfrm>
            <a:off x="1908175" y="6092825"/>
            <a:ext cx="3887788" cy="288925"/>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2628079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71500"/>
            <a:ext cx="7467600" cy="1143000"/>
          </a:xfrm>
        </p:spPr>
        <p:txBody>
          <a:bodyPr/>
          <a:lstStyle/>
          <a:p>
            <a:r>
              <a:rPr lang="en-IE" altLang="en-US" dirty="0">
                <a:solidFill>
                  <a:srgbClr val="7B9899"/>
                </a:solidFill>
              </a:rPr>
              <a:t>EXAMPLE</a:t>
            </a:r>
            <a:endParaRPr lang="en-IE" dirty="0"/>
          </a:p>
        </p:txBody>
      </p:sp>
      <p:pic>
        <p:nvPicPr>
          <p:cNvPr id="2050" name="Picture 2"/>
          <p:cNvPicPr>
            <a:picLocks noGrp="1" noChangeAspect="1" noChangeArrowheads="1"/>
          </p:cNvPicPr>
          <p:nvPr>
            <p:ph sz="quarter" idx="1"/>
          </p:nvPr>
        </p:nvPicPr>
        <p:blipFill rotWithShape="1">
          <a:blip r:embed="rId3">
            <a:extLst>
              <a:ext uri="{28A0092B-C50C-407E-A947-70E740481C1C}">
                <a14:useLocalDpi xmlns:a14="http://schemas.microsoft.com/office/drawing/2010/main" val="0"/>
              </a:ext>
            </a:extLst>
          </a:blip>
          <a:srcRect l="2998" t="11411" r="16961" b="32582"/>
          <a:stretch/>
        </p:blipFill>
        <p:spPr bwMode="auto">
          <a:xfrm>
            <a:off x="251520" y="764704"/>
            <a:ext cx="8496944" cy="5904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26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E">
                <a:solidFill>
                  <a:srgbClr val="7B9899"/>
                </a:solidFill>
              </a:rPr>
              <a:t>Delimiters</a:t>
            </a:r>
          </a:p>
        </p:txBody>
      </p:sp>
      <p:sp>
        <p:nvSpPr>
          <p:cNvPr id="19459" name="Content Placeholder 2"/>
          <p:cNvSpPr>
            <a:spLocks noGrp="1"/>
          </p:cNvSpPr>
          <p:nvPr>
            <p:ph sz="quarter" idx="1"/>
          </p:nvPr>
        </p:nvSpPr>
        <p:spPr>
          <a:xfrm>
            <a:off x="301625" y="1527175"/>
            <a:ext cx="8504238" cy="4572000"/>
          </a:xfrm>
        </p:spPr>
        <p:txBody>
          <a:bodyPr>
            <a:normAutofit/>
          </a:bodyPr>
          <a:lstStyle/>
          <a:p>
            <a:pPr>
              <a:buFont typeface="Arial" charset="0"/>
              <a:buChar char="•"/>
            </a:pPr>
            <a:r>
              <a:rPr lang="en-IE"/>
              <a:t>Delimiters are symbols that have a special meaning to PL/SQL.</a:t>
            </a:r>
          </a:p>
          <a:p>
            <a:pPr>
              <a:buFont typeface="Arial" charset="0"/>
              <a:buChar char="•"/>
            </a:pPr>
            <a:r>
              <a:rPr lang="en-IE"/>
              <a:t>They are used to separate identifiers from each other.</a:t>
            </a:r>
          </a:p>
          <a:p>
            <a:pPr>
              <a:buFont typeface="Arial" charset="0"/>
              <a:buChar char="•"/>
            </a:pPr>
            <a:r>
              <a:rPr lang="en-IE"/>
              <a:t>Some common delimiters we will see are:</a:t>
            </a:r>
          </a:p>
          <a:p>
            <a:pPr lvl="2">
              <a:buFont typeface="Arial" charset="0"/>
              <a:buChar char="•"/>
            </a:pPr>
            <a:r>
              <a:rPr lang="en-IE" b="1"/>
              <a:t>&lt;&lt;</a:t>
            </a:r>
            <a:r>
              <a:rPr lang="en-IE"/>
              <a:t> Begin label       </a:t>
            </a:r>
            <a:r>
              <a:rPr lang="en-IE" b="1"/>
              <a:t>&gt;&gt;</a:t>
            </a:r>
            <a:r>
              <a:rPr lang="en-IE"/>
              <a:t> End Label</a:t>
            </a:r>
          </a:p>
          <a:p>
            <a:pPr lvl="2">
              <a:buFont typeface="Arial" charset="0"/>
              <a:buChar char="•"/>
            </a:pPr>
            <a:r>
              <a:rPr lang="en-IE" b="1"/>
              <a:t>+</a:t>
            </a:r>
            <a:r>
              <a:rPr lang="en-IE"/>
              <a:t>  Addition, </a:t>
            </a:r>
            <a:r>
              <a:rPr lang="en-IE" b="1"/>
              <a:t>-</a:t>
            </a:r>
            <a:r>
              <a:rPr lang="en-IE"/>
              <a:t> Subtraction, </a:t>
            </a:r>
            <a:r>
              <a:rPr lang="en-IE" b="1"/>
              <a:t>/</a:t>
            </a:r>
            <a:r>
              <a:rPr lang="en-IE"/>
              <a:t> Division, </a:t>
            </a:r>
            <a:r>
              <a:rPr lang="en-IE" b="1"/>
              <a:t>*</a:t>
            </a:r>
            <a:r>
              <a:rPr lang="en-IE"/>
              <a:t> Multiplication</a:t>
            </a:r>
          </a:p>
          <a:p>
            <a:pPr lvl="2">
              <a:buFont typeface="Arial" charset="0"/>
              <a:buChar char="•"/>
            </a:pPr>
            <a:r>
              <a:rPr lang="en-IE" b="1"/>
              <a:t>&lt;</a:t>
            </a:r>
            <a:r>
              <a:rPr lang="en-IE"/>
              <a:t> Less Than,</a:t>
            </a:r>
            <a:r>
              <a:rPr lang="en-IE" b="1"/>
              <a:t> &gt;</a:t>
            </a:r>
            <a:r>
              <a:rPr lang="en-IE"/>
              <a:t> Greater Than, </a:t>
            </a:r>
            <a:r>
              <a:rPr lang="en-IE" b="1"/>
              <a:t>=</a:t>
            </a:r>
            <a:r>
              <a:rPr lang="en-IE"/>
              <a:t> Equality, </a:t>
            </a:r>
            <a:r>
              <a:rPr lang="en-IE" b="1"/>
              <a:t>:= </a:t>
            </a:r>
            <a:r>
              <a:rPr lang="en-IE"/>
              <a:t>Assignment</a:t>
            </a:r>
          </a:p>
          <a:p>
            <a:pPr lvl="2">
              <a:buFont typeface="Arial" charset="0"/>
              <a:buChar char="•"/>
            </a:pPr>
            <a:r>
              <a:rPr lang="en-IE" b="1"/>
              <a:t>%</a:t>
            </a:r>
            <a:r>
              <a:rPr lang="en-IE"/>
              <a:t> Attribute indicator, </a:t>
            </a:r>
            <a:r>
              <a:rPr lang="en-IE" b="1"/>
              <a:t>@</a:t>
            </a:r>
            <a:r>
              <a:rPr lang="en-IE"/>
              <a:t> database link indicator</a:t>
            </a:r>
          </a:p>
          <a:p>
            <a:pPr lvl="2">
              <a:buFont typeface="Arial" charset="0"/>
              <a:buChar char="•"/>
            </a:pPr>
            <a:r>
              <a:rPr lang="en-IE" b="1"/>
              <a:t>;</a:t>
            </a:r>
            <a:r>
              <a:rPr lang="en-IE"/>
              <a:t>  Statement terminator,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tLang="en-US" dirty="0">
                <a:solidFill>
                  <a:srgbClr val="7B9899"/>
                </a:solidFill>
              </a:rPr>
              <a:t>EXAMPLE –before update </a:t>
            </a:r>
            <a:endParaRPr lang="en-IE" dirty="0"/>
          </a:p>
        </p:txBody>
      </p:sp>
      <p:pic>
        <p:nvPicPr>
          <p:cNvPr id="1027" name="Picture 3"/>
          <p:cNvPicPr>
            <a:picLocks noGrp="1" noChangeAspect="1" noChangeArrowheads="1"/>
          </p:cNvPicPr>
          <p:nvPr>
            <p:ph sz="quarter" idx="1"/>
          </p:nvPr>
        </p:nvPicPr>
        <p:blipFill rotWithShape="1">
          <a:blip r:embed="rId2">
            <a:extLst>
              <a:ext uri="{28A0092B-C50C-407E-A947-70E740481C1C}">
                <a14:useLocalDpi xmlns:a14="http://schemas.microsoft.com/office/drawing/2010/main" val="0"/>
              </a:ext>
            </a:extLst>
          </a:blip>
          <a:srcRect l="19508" t="14128" r="42112" b="52829"/>
          <a:stretch/>
        </p:blipFill>
        <p:spPr bwMode="auto">
          <a:xfrm>
            <a:off x="395536" y="1844824"/>
            <a:ext cx="7339162" cy="3949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536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E">
                <a:solidFill>
                  <a:srgbClr val="7B9899"/>
                </a:solidFill>
              </a:rPr>
              <a:t>Using % Type</a:t>
            </a:r>
          </a:p>
        </p:txBody>
      </p:sp>
      <p:sp>
        <p:nvSpPr>
          <p:cNvPr id="3" name="Content Placeholder 2"/>
          <p:cNvSpPr>
            <a:spLocks noGrp="1"/>
          </p:cNvSpPr>
          <p:nvPr>
            <p:ph sz="quarter" idx="1"/>
          </p:nvPr>
        </p:nvSpPr>
        <p:spPr>
          <a:xfrm>
            <a:off x="301625" y="1527175"/>
            <a:ext cx="8504238" cy="4572000"/>
          </a:xfrm>
        </p:spPr>
        <p:txBody>
          <a:bodyPr rtlCol="0">
            <a:normAutofit lnSpcReduction="10000"/>
          </a:bodyPr>
          <a:lstStyle/>
          <a:p>
            <a:pPr marL="274320" indent="-274320" fontAlgn="auto">
              <a:spcAft>
                <a:spcPts val="0"/>
              </a:spcAft>
              <a:buFont typeface="Arial" pitchFamily="34" charset="0"/>
              <a:buChar char="•"/>
              <a:defRPr/>
            </a:pPr>
            <a:r>
              <a:rPr lang="en-IE" dirty="0"/>
              <a:t>We use variables regularly to manipulate the data stored in the database table.</a:t>
            </a:r>
          </a:p>
          <a:p>
            <a:pPr marL="274320" indent="-274320" fontAlgn="auto">
              <a:spcAft>
                <a:spcPts val="0"/>
              </a:spcAft>
              <a:buFont typeface="Arial" pitchFamily="34" charset="0"/>
              <a:buChar char="•"/>
              <a:defRPr/>
            </a:pPr>
            <a:r>
              <a:rPr lang="en-IE" dirty="0"/>
              <a:t>When using a variable the variable type should be the same as the type as the table column.</a:t>
            </a:r>
          </a:p>
          <a:p>
            <a:pPr marL="274320" indent="-274320" fontAlgn="auto">
              <a:spcAft>
                <a:spcPts val="0"/>
              </a:spcAft>
              <a:buFont typeface="Arial" pitchFamily="34" charset="0"/>
              <a:buChar char="•"/>
              <a:defRPr/>
            </a:pPr>
            <a:r>
              <a:rPr lang="en-IE" dirty="0"/>
              <a:t>E.g.  The </a:t>
            </a:r>
            <a:r>
              <a:rPr lang="en-IE" dirty="0" err="1"/>
              <a:t>first_name</a:t>
            </a:r>
            <a:r>
              <a:rPr lang="en-IE" dirty="0"/>
              <a:t> column of the students table has type VARCHAR(20) so our variable would be declared like this:</a:t>
            </a:r>
          </a:p>
          <a:p>
            <a:pPr marL="822960" lvl="2" fontAlgn="auto">
              <a:spcAft>
                <a:spcPts val="0"/>
              </a:spcAft>
              <a:buClr>
                <a:schemeClr val="accent3"/>
              </a:buClr>
              <a:buFont typeface="Arial" pitchFamily="34" charset="0"/>
              <a:buChar char="•"/>
              <a:defRPr/>
            </a:pPr>
            <a:r>
              <a:rPr lang="en-IE" dirty="0"/>
              <a:t>V_FirstName VARCHAR(20);</a:t>
            </a:r>
          </a:p>
          <a:p>
            <a:pPr marL="274320" indent="-274320" fontAlgn="auto">
              <a:spcAft>
                <a:spcPts val="0"/>
              </a:spcAft>
              <a:buFont typeface="Arial" pitchFamily="34" charset="0"/>
              <a:buChar char="•"/>
              <a:defRPr/>
            </a:pPr>
            <a:r>
              <a:rPr lang="en-IE" dirty="0"/>
              <a:t>This will work fine BUT what happens if the definition of First_Name is changed in the database??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IE">
                <a:solidFill>
                  <a:srgbClr val="7B9899"/>
                </a:solidFill>
              </a:rPr>
              <a:t>Using % Type</a:t>
            </a:r>
          </a:p>
        </p:txBody>
      </p:sp>
      <p:sp>
        <p:nvSpPr>
          <p:cNvPr id="3" name="Content Placeholder 2"/>
          <p:cNvSpPr>
            <a:spLocks noGrp="1"/>
          </p:cNvSpPr>
          <p:nvPr>
            <p:ph sz="quarter" idx="1"/>
          </p:nvPr>
        </p:nvSpPr>
        <p:spPr>
          <a:xfrm>
            <a:off x="301625" y="1527175"/>
            <a:ext cx="8504238" cy="4572000"/>
          </a:xfrm>
        </p:spPr>
        <p:txBody>
          <a:bodyPr rtlCol="0">
            <a:normAutofit fontScale="92500" lnSpcReduction="10000"/>
          </a:bodyPr>
          <a:lstStyle/>
          <a:p>
            <a:pPr marL="274320" indent="-274320" fontAlgn="auto">
              <a:spcAft>
                <a:spcPts val="0"/>
              </a:spcAft>
              <a:buFont typeface="Arial" pitchFamily="34" charset="0"/>
              <a:buChar char="•"/>
              <a:defRPr/>
            </a:pPr>
            <a:r>
              <a:rPr lang="en-IE" dirty="0"/>
              <a:t>If you have a lot of PL/SQL code this changing of code could be very time consuming therefore we need a way to get around this.</a:t>
            </a:r>
          </a:p>
          <a:p>
            <a:pPr marL="274320" indent="-274320" fontAlgn="auto">
              <a:spcAft>
                <a:spcPts val="0"/>
              </a:spcAft>
              <a:buFont typeface="Arial" pitchFamily="34" charset="0"/>
              <a:buChar char="•"/>
              <a:defRPr/>
            </a:pPr>
            <a:r>
              <a:rPr lang="en-IE" dirty="0"/>
              <a:t>Instead of hard coding in the type we can use the %TYPE Attribute.</a:t>
            </a:r>
          </a:p>
          <a:p>
            <a:pPr marL="274320" indent="-274320" fontAlgn="auto">
              <a:spcAft>
                <a:spcPts val="0"/>
              </a:spcAft>
              <a:buFont typeface="Arial" pitchFamily="34" charset="0"/>
              <a:buChar char="•"/>
              <a:defRPr/>
            </a:pPr>
            <a:r>
              <a:rPr lang="en-IE" dirty="0"/>
              <a:t>This attribute is appended to a table column reference, or other variable, and returns its type.</a:t>
            </a:r>
          </a:p>
          <a:p>
            <a:pPr marL="274320" indent="-274320" fontAlgn="auto">
              <a:spcAft>
                <a:spcPts val="0"/>
              </a:spcAft>
              <a:buFont typeface="Arial" pitchFamily="34" charset="0"/>
              <a:buChar char="•"/>
              <a:defRPr/>
            </a:pPr>
            <a:r>
              <a:rPr lang="en-IE" dirty="0"/>
              <a:t>E.g. v_FirstName students.first_name%TYPE;</a:t>
            </a:r>
          </a:p>
          <a:p>
            <a:pPr marL="274320" indent="-274320" fontAlgn="auto">
              <a:spcAft>
                <a:spcPts val="0"/>
              </a:spcAft>
              <a:buFont typeface="Arial" pitchFamily="34" charset="0"/>
              <a:buChar char="•"/>
              <a:defRPr/>
            </a:pPr>
            <a:r>
              <a:rPr lang="en-IE" dirty="0"/>
              <a:t>By using the %TYPE v_FirstName will have  whatever the type of the first _name column of the students table has.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10</TotalTime>
  <Words>8067</Words>
  <Application>Microsoft Office PowerPoint</Application>
  <PresentationFormat>On-screen Show (4:3)</PresentationFormat>
  <Paragraphs>1102</Paragraphs>
  <Slides>70</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Calibri</vt:lpstr>
      <vt:lpstr>Georgia</vt:lpstr>
      <vt:lpstr>Tahoma</vt:lpstr>
      <vt:lpstr>Times New Roman</vt:lpstr>
      <vt:lpstr>Wingdings</vt:lpstr>
      <vt:lpstr>Wingdings 2</vt:lpstr>
      <vt:lpstr>Civic</vt:lpstr>
      <vt:lpstr>What is PL/SQL</vt:lpstr>
      <vt:lpstr>Why PL/SQL</vt:lpstr>
      <vt:lpstr>Features of PL/SQL</vt:lpstr>
      <vt:lpstr>Block Structure</vt:lpstr>
      <vt:lpstr>Block Code Sample</vt:lpstr>
      <vt:lpstr>Indentifiers</vt:lpstr>
      <vt:lpstr>Delimiters</vt:lpstr>
      <vt:lpstr>Using % Type</vt:lpstr>
      <vt:lpstr>Using % Type</vt:lpstr>
      <vt:lpstr>PL/SQL Control Structures</vt:lpstr>
      <vt:lpstr>IF-THEN-ELSE</vt:lpstr>
      <vt:lpstr>CASE</vt:lpstr>
      <vt:lpstr>LOOPS</vt:lpstr>
      <vt:lpstr>Simple Loops</vt:lpstr>
      <vt:lpstr>While Loops</vt:lpstr>
      <vt:lpstr>%ROWTYPE</vt:lpstr>
      <vt:lpstr>EXAMPLES</vt:lpstr>
      <vt:lpstr>IF-THEN-ELSE Example</vt:lpstr>
      <vt:lpstr>IF-THEN-ELSE Example</vt:lpstr>
      <vt:lpstr>CASE</vt:lpstr>
      <vt:lpstr>Simple Loop Example</vt:lpstr>
      <vt:lpstr>While Loops Example</vt:lpstr>
      <vt:lpstr>PL/SQL Records Example</vt:lpstr>
      <vt:lpstr>What is a Cursor?</vt:lpstr>
      <vt:lpstr>What is a Cursor?</vt:lpstr>
      <vt:lpstr>Declaring a Cursor</vt:lpstr>
      <vt:lpstr>Declaration of Cursor Example</vt:lpstr>
      <vt:lpstr>Declaration of Cursor Example</vt:lpstr>
      <vt:lpstr>Opening a Cursor</vt:lpstr>
      <vt:lpstr>Open Cursor Example</vt:lpstr>
      <vt:lpstr>Open Cursor Example</vt:lpstr>
      <vt:lpstr>Open Cursor Example Error</vt:lpstr>
      <vt:lpstr>Fetching from a Cursor</vt:lpstr>
      <vt:lpstr>Fetch into PL/SQL record</vt:lpstr>
      <vt:lpstr>Fetch into PL/SQL record</vt:lpstr>
      <vt:lpstr>Fetch showing 1st resulting row</vt:lpstr>
      <vt:lpstr>Bad Fetch</vt:lpstr>
      <vt:lpstr>Bad Fetch</vt:lpstr>
      <vt:lpstr>Closing a Cursor</vt:lpstr>
      <vt:lpstr>Close Cursor</vt:lpstr>
      <vt:lpstr>Close Cursor</vt:lpstr>
      <vt:lpstr>PowerPoint Presentation</vt:lpstr>
      <vt:lpstr>PowerPoint Presentation</vt:lpstr>
      <vt:lpstr>PowerPoint Presentation</vt:lpstr>
      <vt:lpstr>Cursor Loops</vt:lpstr>
      <vt:lpstr>Simple Cursor Loop</vt:lpstr>
      <vt:lpstr>Simple Cursor Loop</vt:lpstr>
      <vt:lpstr>Simple Cursor Loop</vt:lpstr>
      <vt:lpstr>Simple Cursor Loop</vt:lpstr>
      <vt:lpstr>Simple Cursor Loop</vt:lpstr>
      <vt:lpstr>Simple Cursor Loop</vt:lpstr>
      <vt:lpstr>Simple Cursor Loop</vt:lpstr>
      <vt:lpstr>Simple Cursor Loop</vt:lpstr>
      <vt:lpstr>Simple Cursor Loop</vt:lpstr>
      <vt:lpstr>Simple Cursor Loop</vt:lpstr>
      <vt:lpstr>Simple Cursor Loop – Query Result</vt:lpstr>
      <vt:lpstr>Simple Cursor Loop – Incorrect Exit</vt:lpstr>
      <vt:lpstr>Simple Cursor Loop – Incorrect Exit</vt:lpstr>
      <vt:lpstr>While Cursor Loop</vt:lpstr>
      <vt:lpstr>While Cursor Loop</vt:lpstr>
      <vt:lpstr>Cursor FOR Loops</vt:lpstr>
      <vt:lpstr>FOR loop Example</vt:lpstr>
      <vt:lpstr>FOR loop Example</vt:lpstr>
      <vt:lpstr>FOR loop Example (Without Comments)</vt:lpstr>
      <vt:lpstr>SELECT FOR UPDATE Cursors</vt:lpstr>
      <vt:lpstr>FOR UPDATE</vt:lpstr>
      <vt:lpstr>WHERE CURRENT OF</vt:lpstr>
      <vt:lpstr>EXAMPLE</vt:lpstr>
      <vt:lpstr>EXAMPLE</vt:lpstr>
      <vt:lpstr>EXAMPLE –before update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PL/SQL</dc:title>
  <dc:creator>user</dc:creator>
  <cp:lastModifiedBy>ronan breen</cp:lastModifiedBy>
  <cp:revision>3</cp:revision>
  <dcterms:created xsi:type="dcterms:W3CDTF">2012-04-29T18:50:59Z</dcterms:created>
  <dcterms:modified xsi:type="dcterms:W3CDTF">2019-03-23T11:13:17Z</dcterms:modified>
</cp:coreProperties>
</file>