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456" r:id="rId5"/>
    <p:sldId id="465" r:id="rId6"/>
    <p:sldId id="464" r:id="rId7"/>
    <p:sldId id="4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61223B"/>
    <a:srgbClr val="3A3E40"/>
    <a:srgbClr val="F1EBDF"/>
    <a:srgbClr val="461B2B"/>
    <a:srgbClr val="461A2B"/>
    <a:srgbClr val="4D5356"/>
    <a:srgbClr val="E2D6C0"/>
    <a:srgbClr val="8B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18" autoAdjust="0"/>
    <p:restoredTop sz="8809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437" y="67"/>
      </p:cViewPr>
      <p:guideLst>
        <p:guide orient="horz" pos="2001"/>
        <p:guide pos="3840"/>
        <p:guide orient="horz" pos="845"/>
        <p:guide orient="horz" pos="22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56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69B49-EEFB-4B49-ACAD-82B53A8DDF7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F6EFC-B03E-874C-9CD9-41B66C8A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F6EFC-B03E-874C-9CD9-41B66C8AE1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6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Note that consumers can either pay in store for gas or at the pump. Generally, if they are drawn in-store, they might end up buying other goods, which is more common to see when increases are not as high as what they expected.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F6EFC-B03E-874C-9CD9-41B66C8AE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5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placehol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A4D5691A-DF2A-B631-3356-F20E32A723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153150"/>
          </a:xfrm>
          <a:custGeom>
            <a:avLst/>
            <a:gdLst>
              <a:gd name="connsiteX0" fmla="*/ 0 w 12192000"/>
              <a:gd name="connsiteY0" fmla="*/ 0 h 6153150"/>
              <a:gd name="connsiteX1" fmla="*/ 12192000 w 12192000"/>
              <a:gd name="connsiteY1" fmla="*/ 0 h 6153150"/>
              <a:gd name="connsiteX2" fmla="*/ 12192000 w 12192000"/>
              <a:gd name="connsiteY2" fmla="*/ 2812338 h 6153150"/>
              <a:gd name="connsiteX3" fmla="*/ 12192000 w 12192000"/>
              <a:gd name="connsiteY3" fmla="*/ 4980890 h 6153150"/>
              <a:gd name="connsiteX4" fmla="*/ 12190158 w 12192000"/>
              <a:gd name="connsiteY4" fmla="*/ 5028464 h 6153150"/>
              <a:gd name="connsiteX5" fmla="*/ 11268702 w 12192000"/>
              <a:gd name="connsiteY5" fmla="*/ 6150849 h 6153150"/>
              <a:gd name="connsiteX6" fmla="*/ 11218565 w 12192000"/>
              <a:gd name="connsiteY6" fmla="*/ 6153150 h 6153150"/>
              <a:gd name="connsiteX7" fmla="*/ 732479 w 12192000"/>
              <a:gd name="connsiteY7" fmla="*/ 6153150 h 6153150"/>
              <a:gd name="connsiteX8" fmla="*/ 0 w 12192000"/>
              <a:gd name="connsiteY8" fmla="*/ 6152812 h 615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153150">
                <a:moveTo>
                  <a:pt x="0" y="0"/>
                </a:moveTo>
                <a:lnTo>
                  <a:pt x="12192000" y="0"/>
                </a:lnTo>
                <a:lnTo>
                  <a:pt x="12192000" y="2812338"/>
                </a:lnTo>
                <a:lnTo>
                  <a:pt x="12192000" y="4980890"/>
                </a:lnTo>
                <a:lnTo>
                  <a:pt x="12190158" y="5028464"/>
                </a:lnTo>
                <a:cubicBezTo>
                  <a:pt x="12139394" y="5640573"/>
                  <a:pt x="11907055" y="6089798"/>
                  <a:pt x="11268702" y="6150849"/>
                </a:cubicBezTo>
                <a:lnTo>
                  <a:pt x="11218565" y="6153150"/>
                </a:lnTo>
                <a:lnTo>
                  <a:pt x="732479" y="6153150"/>
                </a:lnTo>
                <a:lnTo>
                  <a:pt x="0" y="6152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15" name="Graphic 14" hidden="1">
            <a:extLst>
              <a:ext uri="{FF2B5EF4-FFF2-40B4-BE49-F238E27FC236}">
                <a16:creationId xmlns:a16="http://schemas.microsoft.com/office/drawing/2014/main" id="{A2218D35-116E-8153-354A-A6E99E1315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7477" y="-214184"/>
            <a:ext cx="2066165" cy="3790815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 with medium confidence" hidden="1">
            <a:extLst>
              <a:ext uri="{FF2B5EF4-FFF2-40B4-BE49-F238E27FC236}">
                <a16:creationId xmlns:a16="http://schemas.microsoft.com/office/drawing/2014/main" id="{9132A00F-2C35-A6C6-E1AB-2CC3680605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7000"/>
          </a:blip>
          <a:stretch>
            <a:fillRect/>
          </a:stretch>
        </p:blipFill>
        <p:spPr>
          <a:xfrm>
            <a:off x="-8170" y="0"/>
            <a:ext cx="12200170" cy="6879223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9CD36E32-2A40-D24A-8390-E02F528447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242" y="3429000"/>
            <a:ext cx="8917172" cy="14560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6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 on white bg with maroon banner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oon Banner">
            <a:extLst>
              <a:ext uri="{FF2B5EF4-FFF2-40B4-BE49-F238E27FC236}">
                <a16:creationId xmlns:a16="http://schemas.microsoft.com/office/drawing/2014/main" id="{6167D968-35CA-1DB8-1B74-50521DED38AD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735" t="68607" r="9714" b="8720"/>
          <a:stretch/>
        </p:blipFill>
        <p:spPr>
          <a:xfrm>
            <a:off x="-7951" y="5669751"/>
            <a:ext cx="12204000" cy="1195743"/>
          </a:xfrm>
          <a:prstGeom prst="rect">
            <a:avLst/>
          </a:prstGeom>
        </p:spPr>
      </p:pic>
      <p:pic>
        <p:nvPicPr>
          <p:cNvPr id="8" name="SU Logo">
            <a:extLst>
              <a:ext uri="{FF2B5EF4-FFF2-40B4-BE49-F238E27FC236}">
                <a16:creationId xmlns:a16="http://schemas.microsoft.com/office/drawing/2014/main" id="{9A31297D-9031-1678-3B32-24C6FFF8A5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684670" y="5669752"/>
            <a:ext cx="2160000" cy="1167700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2226" y="1697394"/>
            <a:ext cx="7462444" cy="378150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7" name="White.Banner.Top">
            <a:extLst>
              <a:ext uri="{FF2B5EF4-FFF2-40B4-BE49-F238E27FC236}">
                <a16:creationId xmlns:a16="http://schemas.microsoft.com/office/drawing/2014/main" id="{C181FDE8-2CDE-9B53-F6F0-DC7BB4C9FF0A}"/>
              </a:ext>
            </a:extLst>
          </p:cNvPr>
          <p:cNvSpPr/>
          <p:nvPr userDrawn="1"/>
        </p:nvSpPr>
        <p:spPr>
          <a:xfrm>
            <a:off x="0" y="-1"/>
            <a:ext cx="12192000" cy="1418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621" y="272383"/>
            <a:ext cx="11495049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3" name="Gold strip">
            <a:extLst>
              <a:ext uri="{FF2B5EF4-FFF2-40B4-BE49-F238E27FC236}">
                <a16:creationId xmlns:a16="http://schemas.microsoft.com/office/drawing/2014/main" id="{B7788DC2-C383-B063-CAF1-06925BC59BE4}"/>
              </a:ext>
            </a:extLst>
          </p:cNvPr>
          <p:cNvSpPr/>
          <p:nvPr userDrawn="1"/>
        </p:nvSpPr>
        <p:spPr>
          <a:xfrm>
            <a:off x="0" y="-10274"/>
            <a:ext cx="12192000" cy="2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1EB4AFB9-AD46-D1E1-906D-A134828DBB34}"/>
              </a:ext>
            </a:extLst>
          </p:cNvPr>
          <p:cNvSpPr txBox="1">
            <a:spLocks/>
          </p:cNvSpPr>
          <p:nvPr userDrawn="1"/>
        </p:nvSpPr>
        <p:spPr>
          <a:xfrm>
            <a:off x="515938" y="6597651"/>
            <a:ext cx="11125200" cy="2664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Tx/>
              <a:buNone/>
              <a:defRPr lang="en-GB" sz="1000" b="1" i="0" kern="1200" dirty="0">
                <a:solidFill>
                  <a:schemeClr val="accent1"/>
                </a:solidFill>
                <a:latin typeface="Trebuchet MS" panose="020B070302020209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000" b="0" i="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F23EA05-838C-E5C6-2C9D-1239932B0F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7329" y="5851917"/>
            <a:ext cx="9238881" cy="80337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text </a:t>
            </a:r>
          </a:p>
        </p:txBody>
      </p:sp>
      <p:pic>
        <p:nvPicPr>
          <p:cNvPr id="4" name="Pattern">
            <a:extLst>
              <a:ext uri="{FF2B5EF4-FFF2-40B4-BE49-F238E27FC236}">
                <a16:creationId xmlns:a16="http://schemas.microsoft.com/office/drawing/2014/main" id="{4D545818-D6DD-5899-FA21-137F0F411C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alphaModFix amt="40000"/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17952"/>
          <a:stretch/>
        </p:blipFill>
        <p:spPr>
          <a:xfrm>
            <a:off x="1379" y="1417791"/>
            <a:ext cx="4041984" cy="4250610"/>
          </a:xfrm>
          <a:prstGeom prst="rect">
            <a:avLst/>
          </a:prstGeom>
        </p:spPr>
      </p:pic>
      <p:sp>
        <p:nvSpPr>
          <p:cNvPr id="5" name="Sub-heading">
            <a:extLst>
              <a:ext uri="{FF2B5EF4-FFF2-40B4-BE49-F238E27FC236}">
                <a16:creationId xmlns:a16="http://schemas.microsoft.com/office/drawing/2014/main" id="{E9D14674-E58C-AC8B-92E7-C82D828AC1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242" y="1701054"/>
            <a:ext cx="3703121" cy="377784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1" i="0" kern="120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6518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7907" y="1707775"/>
            <a:ext cx="11489673" cy="4785173"/>
          </a:xfrm>
        </p:spPr>
        <p:txBody>
          <a:bodyPr>
            <a:normAutofit lnSpcReduction="1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placeholder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907" y="266387"/>
            <a:ext cx="8903670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04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o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ttern Maroon Bottom">
            <a:extLst>
              <a:ext uri="{FF2B5EF4-FFF2-40B4-BE49-F238E27FC236}">
                <a16:creationId xmlns:a16="http://schemas.microsoft.com/office/drawing/2014/main" id="{9130908F-4F0E-9ACF-557E-28B6A3C6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>
            <a:off x="264823" y="4471002"/>
            <a:ext cx="4785278" cy="2148599"/>
          </a:xfrm>
          <a:prstGeom prst="rect">
            <a:avLst/>
          </a:prstGeom>
        </p:spPr>
      </p:pic>
      <p:pic>
        <p:nvPicPr>
          <p:cNvPr id="6" name="Pattern Top">
            <a:extLst>
              <a:ext uri="{FF2B5EF4-FFF2-40B4-BE49-F238E27FC236}">
                <a16:creationId xmlns:a16="http://schemas.microsoft.com/office/drawing/2014/main" id="{EBD1AE1D-321F-7D3D-9087-1A30E53062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66" t="5503" r="48528" b="87106"/>
          <a:stretch/>
        </p:blipFill>
        <p:spPr>
          <a:xfrm flipH="1" flipV="1">
            <a:off x="316373" y="1422399"/>
            <a:ext cx="4785278" cy="682237"/>
          </a:xfrm>
          <a:prstGeom prst="rect">
            <a:avLst/>
          </a:prstGeom>
        </p:spPr>
      </p:pic>
      <p:pic>
        <p:nvPicPr>
          <p:cNvPr id="8" name="Pattern Top">
            <a:extLst>
              <a:ext uri="{FF2B5EF4-FFF2-40B4-BE49-F238E27FC236}">
                <a16:creationId xmlns:a16="http://schemas.microsoft.com/office/drawing/2014/main" id="{4D96D98B-ED91-659A-B3FB-B42BC7B37E6C}"/>
              </a:ext>
            </a:extLst>
          </p:cNvPr>
          <p:cNvPicPr>
            <a:picLocks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5866" t="12894" r="48528" b="71220"/>
          <a:stretch/>
        </p:blipFill>
        <p:spPr>
          <a:xfrm flipH="1" flipV="1">
            <a:off x="316373" y="-43961"/>
            <a:ext cx="4784400" cy="1450800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4799" y="1701053"/>
            <a:ext cx="6474047" cy="4797998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0F0F078F-8A4E-A3A0-9754-9B7523B147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523" y="2162753"/>
            <a:ext cx="4639444" cy="225817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23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7907" y="1707775"/>
            <a:ext cx="11489673" cy="4785173"/>
          </a:xfrm>
        </p:spPr>
        <p:txBody>
          <a:bodyPr>
            <a:normAutofit lnSpcReduction="1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placeholder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907" y="266387"/>
            <a:ext cx="8903670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51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on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ttern Maroon Bottom">
            <a:extLst>
              <a:ext uri="{FF2B5EF4-FFF2-40B4-BE49-F238E27FC236}">
                <a16:creationId xmlns:a16="http://schemas.microsoft.com/office/drawing/2014/main" id="{9130908F-4F0E-9ACF-557E-28B6A3C6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>
            <a:off x="264823" y="4471002"/>
            <a:ext cx="4785278" cy="2148599"/>
          </a:xfrm>
          <a:prstGeom prst="rect">
            <a:avLst/>
          </a:prstGeom>
        </p:spPr>
      </p:pic>
      <p:pic>
        <p:nvPicPr>
          <p:cNvPr id="6" name="Pattern Top">
            <a:extLst>
              <a:ext uri="{FF2B5EF4-FFF2-40B4-BE49-F238E27FC236}">
                <a16:creationId xmlns:a16="http://schemas.microsoft.com/office/drawing/2014/main" id="{EBD1AE1D-321F-7D3D-9087-1A30E53062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66" t="5503" r="48528" b="87106"/>
          <a:stretch/>
        </p:blipFill>
        <p:spPr>
          <a:xfrm flipH="1" flipV="1">
            <a:off x="316373" y="1422399"/>
            <a:ext cx="4785278" cy="682237"/>
          </a:xfrm>
          <a:prstGeom prst="rect">
            <a:avLst/>
          </a:prstGeom>
        </p:spPr>
      </p:pic>
      <p:pic>
        <p:nvPicPr>
          <p:cNvPr id="8" name="Pattern Top">
            <a:extLst>
              <a:ext uri="{FF2B5EF4-FFF2-40B4-BE49-F238E27FC236}">
                <a16:creationId xmlns:a16="http://schemas.microsoft.com/office/drawing/2014/main" id="{4D96D98B-ED91-659A-B3FB-B42BC7B37E6C}"/>
              </a:ext>
            </a:extLst>
          </p:cNvPr>
          <p:cNvPicPr>
            <a:picLocks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5866" t="12894" r="48528" b="71220"/>
          <a:stretch/>
        </p:blipFill>
        <p:spPr>
          <a:xfrm flipH="1" flipV="1">
            <a:off x="316373" y="-43961"/>
            <a:ext cx="4784400" cy="1450800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4799" y="1701053"/>
            <a:ext cx="6474047" cy="4797998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0322BCAE-CD52-F05E-AB35-904BBB08A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523" y="2162753"/>
            <a:ext cx="4639444" cy="225817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59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 white bg with maroo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oon Banner">
            <a:extLst>
              <a:ext uri="{FF2B5EF4-FFF2-40B4-BE49-F238E27FC236}">
                <a16:creationId xmlns:a16="http://schemas.microsoft.com/office/drawing/2014/main" id="{6167D968-35CA-1DB8-1B74-50521DED38AD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75" t="66265" r="9774" b="6982"/>
          <a:stretch/>
        </p:blipFill>
        <p:spPr>
          <a:xfrm>
            <a:off x="-7951" y="-2"/>
            <a:ext cx="12204000" cy="1410835"/>
          </a:xfrm>
          <a:prstGeom prst="rect">
            <a:avLst/>
          </a:prstGeom>
        </p:spPr>
      </p:pic>
      <p:pic>
        <p:nvPicPr>
          <p:cNvPr id="8" name="SU Logo">
            <a:extLst>
              <a:ext uri="{FF2B5EF4-FFF2-40B4-BE49-F238E27FC236}">
                <a16:creationId xmlns:a16="http://schemas.microsoft.com/office/drawing/2014/main" id="{9A31297D-9031-1678-3B32-24C6FFF8A5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584456" y="1"/>
            <a:ext cx="2609736" cy="1410832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0241" y="1697394"/>
            <a:ext cx="11504429" cy="480165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621" y="272383"/>
            <a:ext cx="8886865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83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 on white bg with maroon banner and pattern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oon Banner">
            <a:extLst>
              <a:ext uri="{FF2B5EF4-FFF2-40B4-BE49-F238E27FC236}">
                <a16:creationId xmlns:a16="http://schemas.microsoft.com/office/drawing/2014/main" id="{27B3C7B2-3D0E-A7A9-4946-A4D6623DB66E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75" t="66265" r="9774" b="6982"/>
          <a:stretch/>
        </p:blipFill>
        <p:spPr>
          <a:xfrm>
            <a:off x="-7951" y="-2"/>
            <a:ext cx="12204000" cy="1410835"/>
          </a:xfrm>
          <a:prstGeom prst="rect">
            <a:avLst/>
          </a:prstGeom>
        </p:spPr>
      </p:pic>
      <p:pic>
        <p:nvPicPr>
          <p:cNvPr id="10" name="SU Logo">
            <a:extLst>
              <a:ext uri="{FF2B5EF4-FFF2-40B4-BE49-F238E27FC236}">
                <a16:creationId xmlns:a16="http://schemas.microsoft.com/office/drawing/2014/main" id="{24C9EA30-79BC-2EF9-2B1B-F7FC424B42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584456" y="1"/>
            <a:ext cx="2609736" cy="1410832"/>
          </a:xfrm>
          <a:prstGeom prst="rect">
            <a:avLst/>
          </a:prstGeom>
        </p:spPr>
      </p:pic>
      <p:pic>
        <p:nvPicPr>
          <p:cNvPr id="11" name="Pattern">
            <a:extLst>
              <a:ext uri="{FF2B5EF4-FFF2-40B4-BE49-F238E27FC236}">
                <a16:creationId xmlns:a16="http://schemas.microsoft.com/office/drawing/2014/main" id="{4232ACA5-F913-4C40-9156-9574AC847B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9" y="1417790"/>
            <a:ext cx="4041984" cy="5180631"/>
          </a:xfrm>
          <a:prstGeom prst="rect">
            <a:avLst/>
          </a:prstGeom>
        </p:spPr>
      </p:pic>
      <p:sp>
        <p:nvSpPr>
          <p:cNvPr id="13" name="Content Placeholder ">
            <a:extLst>
              <a:ext uri="{FF2B5EF4-FFF2-40B4-BE49-F238E27FC236}">
                <a16:creationId xmlns:a16="http://schemas.microsoft.com/office/drawing/2014/main" id="{297102B3-ABBC-8342-9686-98DDA2B5DF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98506" y="1701053"/>
            <a:ext cx="7553252" cy="479718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14" name="Sub-heading">
            <a:extLst>
              <a:ext uri="{FF2B5EF4-FFF2-40B4-BE49-F238E27FC236}">
                <a16:creationId xmlns:a16="http://schemas.microsoft.com/office/drawing/2014/main" id="{F0A305C8-DF3E-DB45-9F64-CF839254AA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0242" y="1701053"/>
            <a:ext cx="3703121" cy="479718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1" i="0" kern="120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330" y="272383"/>
            <a:ext cx="8910084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00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on white bg with maroon bann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ttern Sand Bottom">
            <a:extLst>
              <a:ext uri="{FF2B5EF4-FFF2-40B4-BE49-F238E27FC236}">
                <a16:creationId xmlns:a16="http://schemas.microsoft.com/office/drawing/2014/main" id="{7E41FF7E-0642-ED43-BF36-6F4C4C4A2B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>
            <a:off x="260606" y="4478953"/>
            <a:ext cx="4785278" cy="2148599"/>
          </a:xfrm>
          <a:prstGeom prst="rect">
            <a:avLst/>
          </a:prstGeom>
        </p:spPr>
      </p:pic>
      <p:pic>
        <p:nvPicPr>
          <p:cNvPr id="11" name="Pattern Top">
            <a:extLst>
              <a:ext uri="{FF2B5EF4-FFF2-40B4-BE49-F238E27FC236}">
                <a16:creationId xmlns:a16="http://schemas.microsoft.com/office/drawing/2014/main" id="{6124DACD-3877-F440-9547-FC58D4D8F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 flipV="1">
            <a:off x="260883" y="-43952"/>
            <a:ext cx="4785278" cy="2148599"/>
          </a:xfrm>
          <a:prstGeom prst="rect">
            <a:avLst/>
          </a:prstGeom>
        </p:spPr>
      </p:pic>
      <p:pic>
        <p:nvPicPr>
          <p:cNvPr id="4" name="Maroon Banner">
            <a:extLst>
              <a:ext uri="{FF2B5EF4-FFF2-40B4-BE49-F238E27FC236}">
                <a16:creationId xmlns:a16="http://schemas.microsoft.com/office/drawing/2014/main" id="{011D927B-294B-9142-D12A-08A577F8979A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675" t="66265" r="9774" b="6982"/>
          <a:stretch/>
        </p:blipFill>
        <p:spPr>
          <a:xfrm>
            <a:off x="-7951" y="-2"/>
            <a:ext cx="12204000" cy="1410835"/>
          </a:xfrm>
          <a:prstGeom prst="rect">
            <a:avLst/>
          </a:prstGeom>
        </p:spPr>
      </p:pic>
      <p:pic>
        <p:nvPicPr>
          <p:cNvPr id="6" name="SU Logo">
            <a:extLst>
              <a:ext uri="{FF2B5EF4-FFF2-40B4-BE49-F238E27FC236}">
                <a16:creationId xmlns:a16="http://schemas.microsoft.com/office/drawing/2014/main" id="{C79BD1A6-E2E5-8AFF-1C5E-4E48D9AD9C6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584456" y="1"/>
            <a:ext cx="2609736" cy="1410832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4799" y="1701053"/>
            <a:ext cx="6474047" cy="4797998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6C67055D-7861-6C38-2642-820C3E8B3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523" y="2162753"/>
            <a:ext cx="4639444" cy="225817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41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76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">
            <a:extLst>
              <a:ext uri="{FF2B5EF4-FFF2-40B4-BE49-F238E27FC236}">
                <a16:creationId xmlns:a16="http://schemas.microsoft.com/office/drawing/2014/main" id="{9ED6FEF4-BAF3-0D66-B6BF-B81560E0E5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"/>
            <a:ext cx="12192000" cy="685800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700954"/>
            <a:ext cx="4411640" cy="14560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8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id maroon backgrou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FBB9BB2-B12A-6B43-D83C-0CF7C73989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04928" y="7654"/>
            <a:ext cx="2187072" cy="6866389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E75E6900-34EA-B252-FDC5-6373F9E10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242" y="3429000"/>
            <a:ext cx="8917172" cy="14560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9BC7BE7-92CB-84E6-6352-F8D05593BDF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"/>
            <a:ext cx="332961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7907" y="1707775"/>
            <a:ext cx="11489673" cy="47851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907" y="266387"/>
            <a:ext cx="8903670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 white bg with patter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ttern">
            <a:extLst>
              <a:ext uri="{FF2B5EF4-FFF2-40B4-BE49-F238E27FC236}">
                <a16:creationId xmlns:a16="http://schemas.microsoft.com/office/drawing/2014/main" id="{92A5C720-0429-4541-B977-B6E1AE463E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9" y="1417674"/>
            <a:ext cx="12190620" cy="5180748"/>
          </a:xfrm>
          <a:prstGeom prst="rect">
            <a:avLst/>
          </a:prstGeom>
        </p:spPr>
      </p:pic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7329" y="1701053"/>
            <a:ext cx="11506253" cy="47938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329" y="266387"/>
            <a:ext cx="8902997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91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orient="horz" pos="8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 on white bg with pattern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ttern">
            <a:extLst>
              <a:ext uri="{FF2B5EF4-FFF2-40B4-BE49-F238E27FC236}">
                <a16:creationId xmlns:a16="http://schemas.microsoft.com/office/drawing/2014/main" id="{4232ACA5-F913-4C40-9156-9574AC847B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9" y="1417790"/>
            <a:ext cx="4041984" cy="5180631"/>
          </a:xfrm>
          <a:prstGeom prst="rect">
            <a:avLst/>
          </a:prstGeom>
        </p:spPr>
      </p:pic>
      <p:sp>
        <p:nvSpPr>
          <p:cNvPr id="13" name="Content Placeholder ">
            <a:extLst>
              <a:ext uri="{FF2B5EF4-FFF2-40B4-BE49-F238E27FC236}">
                <a16:creationId xmlns:a16="http://schemas.microsoft.com/office/drawing/2014/main" id="{297102B3-ABBC-8342-9686-98DDA2B5DF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98506" y="1701053"/>
            <a:ext cx="7553252" cy="479718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14" name="Sub-heading">
            <a:extLst>
              <a:ext uri="{FF2B5EF4-FFF2-40B4-BE49-F238E27FC236}">
                <a16:creationId xmlns:a16="http://schemas.microsoft.com/office/drawing/2014/main" id="{F0A305C8-DF3E-DB45-9F64-CF839254AA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0242" y="1701053"/>
            <a:ext cx="3703121" cy="479718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1" i="0" kern="120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242" y="265295"/>
            <a:ext cx="8910084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2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layout slide on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hite Rectangle">
            <a:extLst>
              <a:ext uri="{FF2B5EF4-FFF2-40B4-BE49-F238E27FC236}">
                <a16:creationId xmlns:a16="http://schemas.microsoft.com/office/drawing/2014/main" id="{948D6589-07BC-504A-9A95-293D1FAB3969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 2">
            <a:extLst>
              <a:ext uri="{FF2B5EF4-FFF2-40B4-BE49-F238E27FC236}">
                <a16:creationId xmlns:a16="http://schemas.microsoft.com/office/drawing/2014/main" id="{2FCD4CF8-0C12-EA43-B791-77B95BE3B8A1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05552" y="1701053"/>
            <a:ext cx="5546206" cy="4788936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1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A21EA00-5D4A-874F-9DE9-2C510BCA99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05550" y="219918"/>
            <a:ext cx="5546208" cy="1019176"/>
          </a:xfrm>
        </p:spPr>
        <p:txBody>
          <a:bodyPr/>
          <a:lstStyle>
            <a:lvl1pPr marL="0" indent="0">
              <a:buFontTx/>
              <a:buNone/>
              <a:defRPr lang="en-GB" sz="3200" b="1" i="1" kern="1200" dirty="0" smtClean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711302C3-77CD-E045-AC17-217A8FF65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0242" y="1701053"/>
            <a:ext cx="5546208" cy="4788936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D74D22F-7C30-804B-B618-3432E30FA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242" y="219918"/>
            <a:ext cx="5546209" cy="10191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87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lumns slide on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White Rectangle">
            <a:extLst>
              <a:ext uri="{FF2B5EF4-FFF2-40B4-BE49-F238E27FC236}">
                <a16:creationId xmlns:a16="http://schemas.microsoft.com/office/drawing/2014/main" id="{AF7E239E-9757-3248-A127-4F42F0637408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B59F022-8EBD-944D-810D-855A24D6A26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253778" y="1701053"/>
            <a:ext cx="3600000" cy="479718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6C5C79B-1FC7-684E-8098-DD6B7E0A01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3778" y="216396"/>
            <a:ext cx="3600000" cy="106730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14" name="Content Placeholder  2">
            <a:extLst>
              <a:ext uri="{FF2B5EF4-FFF2-40B4-BE49-F238E27FC236}">
                <a16:creationId xmlns:a16="http://schemas.microsoft.com/office/drawing/2014/main" id="{4BF8A05F-FD1D-CD48-A3CF-DE8AF43F697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297619" y="1701053"/>
            <a:ext cx="3599998" cy="479718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5BE914C9-9E29-9D45-8E51-BE422FBBE2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7618" y="215776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458" y="1701053"/>
            <a:ext cx="3600000" cy="479718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A2B4331-7730-C944-82F4-41B3F12BA6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458" y="215776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</p:spTree>
    <p:extLst>
      <p:ext uri="{BB962C8B-B14F-4D97-AF65-F5344CB8AC3E}">
        <p14:creationId xmlns:p14="http://schemas.microsoft.com/office/powerpoint/2010/main" val="205564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on 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ttern Bottom">
            <a:extLst>
              <a:ext uri="{FF2B5EF4-FFF2-40B4-BE49-F238E27FC236}">
                <a16:creationId xmlns:a16="http://schemas.microsoft.com/office/drawing/2014/main" id="{7E41FF7E-0642-ED43-BF36-6F4C4C4A2B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>
            <a:off x="260606" y="4478953"/>
            <a:ext cx="4785278" cy="2148599"/>
          </a:xfrm>
          <a:prstGeom prst="rect">
            <a:avLst/>
          </a:prstGeom>
        </p:spPr>
      </p:pic>
      <p:pic>
        <p:nvPicPr>
          <p:cNvPr id="11" name="Pattern Top">
            <a:extLst>
              <a:ext uri="{FF2B5EF4-FFF2-40B4-BE49-F238E27FC236}">
                <a16:creationId xmlns:a16="http://schemas.microsoft.com/office/drawing/2014/main" id="{6124DACD-3877-F440-9547-FC58D4D8F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 flipV="1">
            <a:off x="260883" y="-43952"/>
            <a:ext cx="4785278" cy="2148599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4800" y="1701053"/>
            <a:ext cx="6474045" cy="4786833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523" y="2162753"/>
            <a:ext cx="4639444" cy="225817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1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 white bg with maroon banner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oon Banner">
            <a:extLst>
              <a:ext uri="{FF2B5EF4-FFF2-40B4-BE49-F238E27FC236}">
                <a16:creationId xmlns:a16="http://schemas.microsoft.com/office/drawing/2014/main" id="{6167D968-35CA-1DB8-1B74-50521DED38AD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735" t="68607" r="9714" b="8720"/>
          <a:stretch/>
        </p:blipFill>
        <p:spPr>
          <a:xfrm>
            <a:off x="-7951" y="5669751"/>
            <a:ext cx="12204000" cy="1195743"/>
          </a:xfrm>
          <a:prstGeom prst="rect">
            <a:avLst/>
          </a:prstGeom>
        </p:spPr>
      </p:pic>
      <p:pic>
        <p:nvPicPr>
          <p:cNvPr id="8" name="SU Logo">
            <a:extLst>
              <a:ext uri="{FF2B5EF4-FFF2-40B4-BE49-F238E27FC236}">
                <a16:creationId xmlns:a16="http://schemas.microsoft.com/office/drawing/2014/main" id="{9A31297D-9031-1678-3B32-24C6FFF8A5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684670" y="5669752"/>
            <a:ext cx="2160000" cy="1167700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0241" y="1697394"/>
            <a:ext cx="11504429" cy="378150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7" name="White.Banner.Top">
            <a:extLst>
              <a:ext uri="{FF2B5EF4-FFF2-40B4-BE49-F238E27FC236}">
                <a16:creationId xmlns:a16="http://schemas.microsoft.com/office/drawing/2014/main" id="{C181FDE8-2CDE-9B53-F6F0-DC7BB4C9FF0A}"/>
              </a:ext>
            </a:extLst>
          </p:cNvPr>
          <p:cNvSpPr/>
          <p:nvPr userDrawn="1"/>
        </p:nvSpPr>
        <p:spPr>
          <a:xfrm>
            <a:off x="0" y="-1"/>
            <a:ext cx="12192000" cy="1418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621" y="272383"/>
            <a:ext cx="11495049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3" name="Gold strip">
            <a:extLst>
              <a:ext uri="{FF2B5EF4-FFF2-40B4-BE49-F238E27FC236}">
                <a16:creationId xmlns:a16="http://schemas.microsoft.com/office/drawing/2014/main" id="{B7788DC2-C383-B063-CAF1-06925BC59BE4}"/>
              </a:ext>
            </a:extLst>
          </p:cNvPr>
          <p:cNvSpPr/>
          <p:nvPr userDrawn="1"/>
        </p:nvSpPr>
        <p:spPr>
          <a:xfrm>
            <a:off x="0" y="-10274"/>
            <a:ext cx="12192000" cy="2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1EB4AFB9-AD46-D1E1-906D-A134828DBB34}"/>
              </a:ext>
            </a:extLst>
          </p:cNvPr>
          <p:cNvSpPr txBox="1">
            <a:spLocks/>
          </p:cNvSpPr>
          <p:nvPr userDrawn="1"/>
        </p:nvSpPr>
        <p:spPr>
          <a:xfrm>
            <a:off x="515938" y="6597651"/>
            <a:ext cx="11125200" cy="2664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Tx/>
              <a:buNone/>
              <a:defRPr lang="en-GB" sz="1000" b="1" i="0" kern="1200" dirty="0">
                <a:solidFill>
                  <a:schemeClr val="accent1"/>
                </a:solidFill>
                <a:latin typeface="Trebuchet MS" panose="020B070302020209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000" b="0" i="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F23EA05-838C-E5C6-2C9D-1239932B0F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7329" y="5851917"/>
            <a:ext cx="9238881" cy="80337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text </a:t>
            </a:r>
          </a:p>
        </p:txBody>
      </p:sp>
    </p:spTree>
    <p:extLst>
      <p:ext uri="{BB962C8B-B14F-4D97-AF65-F5344CB8AC3E}">
        <p14:creationId xmlns:p14="http://schemas.microsoft.com/office/powerpoint/2010/main" val="404309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White.Strip.Footer">
            <a:extLst>
              <a:ext uri="{FF2B5EF4-FFF2-40B4-BE49-F238E27FC236}">
                <a16:creationId xmlns:a16="http://schemas.microsoft.com/office/drawing/2014/main" id="{CA1C759E-C34F-40B0-240D-BD3B24826B0B}"/>
              </a:ext>
            </a:extLst>
          </p:cNvPr>
          <p:cNvSpPr/>
          <p:nvPr userDrawn="1"/>
        </p:nvSpPr>
        <p:spPr>
          <a:xfrm>
            <a:off x="0" y="6585222"/>
            <a:ext cx="12192000" cy="27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5DE18A1C-E612-604E-AA9F-9A73E465BA68}"/>
              </a:ext>
            </a:extLst>
          </p:cNvPr>
          <p:cNvSpPr txBox="1">
            <a:spLocks/>
          </p:cNvSpPr>
          <p:nvPr userDrawn="1"/>
        </p:nvSpPr>
        <p:spPr>
          <a:xfrm>
            <a:off x="515938" y="6597651"/>
            <a:ext cx="11125200" cy="2664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Tx/>
              <a:buNone/>
              <a:defRPr lang="en-GB" sz="1000" b="1" i="0" kern="1200" dirty="0">
                <a:solidFill>
                  <a:schemeClr val="accent1"/>
                </a:solidFill>
                <a:latin typeface="Trebuchet MS" panose="020B070302020209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b="0" i="0" dirty="0">
                <a:solidFill>
                  <a:schemeClr val="accent1"/>
                </a:solidFill>
                <a:latin typeface="Trebuchet MS" panose="020B0703020202090204" pitchFamily="34" charset="0"/>
              </a:rPr>
              <a:t>Economic and Management Sciences · </a:t>
            </a:r>
            <a:r>
              <a:rPr lang="en-GB" sz="1000" b="0" i="0" dirty="0" err="1">
                <a:solidFill>
                  <a:schemeClr val="accent1"/>
                </a:solidFill>
                <a:latin typeface="Trebuchet MS" panose="020B0703020202090204" pitchFamily="34" charset="0"/>
              </a:rPr>
              <a:t>EyeNzululwazi</a:t>
            </a:r>
            <a:r>
              <a:rPr lang="en-GB" sz="1000" b="0" i="0" dirty="0">
                <a:solidFill>
                  <a:schemeClr val="accent1"/>
                </a:solidFill>
                <a:latin typeface="Trebuchet MS" panose="020B0703020202090204" pitchFamily="34" charset="0"/>
              </a:rPr>
              <a:t> </a:t>
            </a:r>
            <a:r>
              <a:rPr lang="en-GB" sz="1000" b="0" i="0" dirty="0" err="1">
                <a:solidFill>
                  <a:schemeClr val="accent1"/>
                </a:solidFill>
                <a:latin typeface="Trebuchet MS" panose="020B0703020202090204" pitchFamily="34" charset="0"/>
              </a:rPr>
              <a:t>ngoQoqosho</a:t>
            </a:r>
            <a:r>
              <a:rPr lang="en-GB" sz="1000" b="0" i="0" dirty="0">
                <a:solidFill>
                  <a:schemeClr val="accent1"/>
                </a:solidFill>
                <a:latin typeface="Trebuchet MS" panose="020B0703020202090204" pitchFamily="34" charset="0"/>
              </a:rPr>
              <a:t> </a:t>
            </a:r>
            <a:r>
              <a:rPr lang="en-GB" sz="1000" b="0" i="0" dirty="0" err="1">
                <a:solidFill>
                  <a:schemeClr val="accent1"/>
                </a:solidFill>
                <a:latin typeface="Trebuchet MS" panose="020B0703020202090204" pitchFamily="34" charset="0"/>
              </a:rPr>
              <a:t>noLawulo</a:t>
            </a:r>
            <a:r>
              <a:rPr lang="en-GB" sz="1000" b="0" i="0" dirty="0">
                <a:solidFill>
                  <a:schemeClr val="accent1"/>
                </a:solidFill>
                <a:latin typeface="Trebuchet MS" panose="020B0703020202090204" pitchFamily="34" charset="0"/>
              </a:rPr>
              <a:t> · </a:t>
            </a:r>
            <a:r>
              <a:rPr lang="en-GB" sz="1000" b="0" i="0" dirty="0" err="1">
                <a:solidFill>
                  <a:schemeClr val="accent1"/>
                </a:solidFill>
                <a:latin typeface="Trebuchet MS" panose="020B0703020202090204" pitchFamily="34" charset="0"/>
              </a:rPr>
              <a:t>Ekonomiese</a:t>
            </a:r>
            <a:r>
              <a:rPr lang="en-GB" sz="1000" b="0" i="0" dirty="0">
                <a:solidFill>
                  <a:schemeClr val="accent1"/>
                </a:solidFill>
                <a:latin typeface="Trebuchet MS" panose="020B0703020202090204" pitchFamily="34" charset="0"/>
              </a:rPr>
              <a:t> </a:t>
            </a:r>
            <a:r>
              <a:rPr lang="en-GB" sz="1000" b="0" i="0" dirty="0" err="1">
                <a:solidFill>
                  <a:schemeClr val="accent1"/>
                </a:solidFill>
                <a:latin typeface="Trebuchet MS" panose="020B0703020202090204" pitchFamily="34" charset="0"/>
              </a:rPr>
              <a:t>en</a:t>
            </a:r>
            <a:r>
              <a:rPr lang="en-GB" sz="1000" b="0" i="0" dirty="0">
                <a:solidFill>
                  <a:schemeClr val="accent1"/>
                </a:solidFill>
                <a:latin typeface="Trebuchet MS" panose="020B0703020202090204" pitchFamily="34" charset="0"/>
              </a:rPr>
              <a:t> </a:t>
            </a:r>
            <a:r>
              <a:rPr lang="en-GB" sz="1000" b="0" i="0" dirty="0" err="1">
                <a:solidFill>
                  <a:schemeClr val="accent1"/>
                </a:solidFill>
                <a:latin typeface="Trebuchet MS" panose="020B0703020202090204" pitchFamily="34" charset="0"/>
              </a:rPr>
              <a:t>Bestuurswetenskappe</a:t>
            </a:r>
            <a:endParaRPr lang="en-GB" sz="1000" b="0" i="0" dirty="0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cxnSp>
        <p:nvCxnSpPr>
          <p:cNvPr id="7" name="Gold line">
            <a:extLst>
              <a:ext uri="{FF2B5EF4-FFF2-40B4-BE49-F238E27FC236}">
                <a16:creationId xmlns:a16="http://schemas.microsoft.com/office/drawing/2014/main" id="{3693D1F9-4515-3318-7EC4-D360748AA11D}"/>
              </a:ext>
            </a:extLst>
          </p:cNvPr>
          <p:cNvCxnSpPr>
            <a:cxnSpLocks/>
          </p:cNvCxnSpPr>
          <p:nvPr userDrawn="1"/>
        </p:nvCxnSpPr>
        <p:spPr>
          <a:xfrm>
            <a:off x="0" y="6590156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301AC438-5C4B-A74B-973C-02E8105BD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242" y="1708280"/>
            <a:ext cx="11511516" cy="4782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White.Banner.Top">
            <a:extLst>
              <a:ext uri="{FF2B5EF4-FFF2-40B4-BE49-F238E27FC236}">
                <a16:creationId xmlns:a16="http://schemas.microsoft.com/office/drawing/2014/main" id="{D70D17EB-87E2-EC45-B0B0-B16E5C2558F6}"/>
              </a:ext>
            </a:extLst>
          </p:cNvPr>
          <p:cNvSpPr/>
          <p:nvPr userDrawn="1"/>
        </p:nvSpPr>
        <p:spPr>
          <a:xfrm>
            <a:off x="0" y="-1"/>
            <a:ext cx="12192000" cy="1418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SU Logo">
            <a:extLst>
              <a:ext uri="{FF2B5EF4-FFF2-40B4-BE49-F238E27FC236}">
                <a16:creationId xmlns:a16="http://schemas.microsoft.com/office/drawing/2014/main" id="{D9086DBD-5A09-A082-83CD-FF70F4F45CF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584456" y="1"/>
            <a:ext cx="2609737" cy="1410832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EC044E2A-3062-F245-818F-F465A048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49" y="265152"/>
            <a:ext cx="8903973" cy="105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7" name="Straight Connector 16" hidden="1">
            <a:extLst>
              <a:ext uri="{FF2B5EF4-FFF2-40B4-BE49-F238E27FC236}">
                <a16:creationId xmlns:a16="http://schemas.microsoft.com/office/drawing/2014/main" id="{D5D9A9DC-00EF-2E31-9F03-326088DB4048}"/>
              </a:ext>
            </a:extLst>
          </p:cNvPr>
          <p:cNvCxnSpPr/>
          <p:nvPr userDrawn="1"/>
        </p:nvCxnSpPr>
        <p:spPr>
          <a:xfrm>
            <a:off x="-355601" y="1413743"/>
            <a:ext cx="13926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FFDA071B-3A7E-3265-CD6B-8B290A273793}"/>
              </a:ext>
            </a:extLst>
          </p:cNvPr>
          <p:cNvSpPr/>
          <p:nvPr userDrawn="1"/>
        </p:nvSpPr>
        <p:spPr>
          <a:xfrm>
            <a:off x="340242" y="354420"/>
            <a:ext cx="11511517" cy="61428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22D32F58-0A4C-7878-21CF-B413B294E22E}"/>
              </a:ext>
            </a:extLst>
          </p:cNvPr>
          <p:cNvSpPr/>
          <p:nvPr userDrawn="1"/>
        </p:nvSpPr>
        <p:spPr>
          <a:xfrm>
            <a:off x="9584456" y="313273"/>
            <a:ext cx="342272" cy="34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 hidden="1">
            <a:extLst>
              <a:ext uri="{FF2B5EF4-FFF2-40B4-BE49-F238E27FC236}">
                <a16:creationId xmlns:a16="http://schemas.microsoft.com/office/drawing/2014/main" id="{FA2AA88C-E7FB-D2AE-FFF2-E135C26E6D42}"/>
              </a:ext>
            </a:extLst>
          </p:cNvPr>
          <p:cNvCxnSpPr/>
          <p:nvPr userDrawn="1"/>
        </p:nvCxnSpPr>
        <p:spPr>
          <a:xfrm>
            <a:off x="9249110" y="-425303"/>
            <a:ext cx="0" cy="754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BBA097D7-678A-F0BE-FE91-E7E8F3A9FBFD}"/>
              </a:ext>
            </a:extLst>
          </p:cNvPr>
          <p:cNvSpPr/>
          <p:nvPr userDrawn="1"/>
        </p:nvSpPr>
        <p:spPr>
          <a:xfrm>
            <a:off x="9262234" y="6504999"/>
            <a:ext cx="342272" cy="34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 hidden="1">
            <a:extLst>
              <a:ext uri="{FF2B5EF4-FFF2-40B4-BE49-F238E27FC236}">
                <a16:creationId xmlns:a16="http://schemas.microsoft.com/office/drawing/2014/main" id="{B48ACC47-CB5D-F4B3-89E0-DFC2258C411D}"/>
              </a:ext>
            </a:extLst>
          </p:cNvPr>
          <p:cNvCxnSpPr/>
          <p:nvPr userDrawn="1"/>
        </p:nvCxnSpPr>
        <p:spPr>
          <a:xfrm>
            <a:off x="-355058" y="1697394"/>
            <a:ext cx="135323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697" r:id="rId3"/>
    <p:sldLayoutId id="2147483725" r:id="rId4"/>
    <p:sldLayoutId id="2147483712" r:id="rId5"/>
    <p:sldLayoutId id="2147483716" r:id="rId6"/>
    <p:sldLayoutId id="2147483741" r:id="rId7"/>
    <p:sldLayoutId id="2147483729" r:id="rId8"/>
    <p:sldLayoutId id="2147483769" r:id="rId9"/>
    <p:sldLayoutId id="2147483768" r:id="rId10"/>
    <p:sldLayoutId id="2147483757" r:id="rId11"/>
    <p:sldLayoutId id="2147483760" r:id="rId12"/>
    <p:sldLayoutId id="2147483761" r:id="rId13"/>
    <p:sldLayoutId id="2147483764" r:id="rId14"/>
    <p:sldLayoutId id="2147483756" r:id="rId15"/>
    <p:sldLayoutId id="2147483765" r:id="rId16"/>
    <p:sldLayoutId id="2147483766" r:id="rId17"/>
    <p:sldLayoutId id="2147483755" r:id="rId18"/>
    <p:sldLayoutId id="21474837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accent1"/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5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166" userDrawn="1">
          <p15:clr>
            <a:srgbClr val="F26B43"/>
          </p15:clr>
        </p15:guide>
        <p15:guide id="4" pos="7514" userDrawn="1">
          <p15:clr>
            <a:srgbClr val="F26B43"/>
          </p15:clr>
        </p15:guide>
        <p15:guide id="5" pos="7333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  <p15:guide id="7" orient="horz" pos="23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8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35DFA33-9EF1-B4C8-F6A1-1B605D6914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2" name="SU Logo">
            <a:extLst>
              <a:ext uri="{FF2B5EF4-FFF2-40B4-BE49-F238E27FC236}">
                <a16:creationId xmlns:a16="http://schemas.microsoft.com/office/drawing/2014/main" id="{9C2668E0-3430-57B6-5CC7-8EDEE8276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2291" y="17847"/>
            <a:ext cx="3662576" cy="1980000"/>
          </a:xfrm>
          <a:prstGeom prst="rect">
            <a:avLst/>
          </a:prstGeom>
        </p:spPr>
      </p:pic>
      <p:sp>
        <p:nvSpPr>
          <p:cNvPr id="3" name="Photo by ...">
            <a:extLst>
              <a:ext uri="{FF2B5EF4-FFF2-40B4-BE49-F238E27FC236}">
                <a16:creationId xmlns:a16="http://schemas.microsoft.com/office/drawing/2014/main" id="{C52FDAB3-03F9-2B9B-48BF-76A030424234}"/>
              </a:ext>
            </a:extLst>
          </p:cNvPr>
          <p:cNvSpPr txBox="1"/>
          <p:nvPr/>
        </p:nvSpPr>
        <p:spPr>
          <a:xfrm>
            <a:off x="10689903" y="6546486"/>
            <a:ext cx="1433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>
                <a:solidFill>
                  <a:schemeClr val="bg1">
                    <a:lumMod val="95000"/>
                  </a:schemeClr>
                </a:solidFill>
                <a:latin typeface="Trebuchet MS" panose="020B0703020202090204" pitchFamily="34" charset="0"/>
              </a:rPr>
              <a:t>Photo by Stefan Els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B481A30-8CDB-A80F-9DBE-280426E54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0" y="2536123"/>
            <a:ext cx="8744284" cy="2963341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45EB710F-6EC3-2327-82C4-11815062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00954"/>
            <a:ext cx="8138598" cy="2432749"/>
          </a:xfrm>
        </p:spPr>
        <p:txBody>
          <a:bodyPr>
            <a:normAutofit/>
          </a:bodyPr>
          <a:lstStyle/>
          <a:p>
            <a:r>
              <a:rPr lang="en-GB" sz="3100" i="0" dirty="0">
                <a:effectLst/>
                <a:latin typeface="Segoe UI WestEuropean"/>
              </a:rPr>
              <a:t>The Performance of an AI fund against Actively Managed Funds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Question 1</a:t>
            </a:r>
            <a:br>
              <a:rPr lang="en-US" sz="2000" dirty="0"/>
            </a:br>
            <a:r>
              <a:rPr lang="en-US" sz="2000" dirty="0"/>
              <a:t>Financial Econometrics Examination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9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86A4-A253-B1B7-CE1A-71EC9DF9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29" y="266387"/>
            <a:ext cx="4372155" cy="507899"/>
          </a:xfrm>
        </p:spPr>
        <p:txBody>
          <a:bodyPr>
            <a:normAutofit/>
          </a:bodyPr>
          <a:lstStyle/>
          <a:p>
            <a:r>
              <a:rPr lang="en-US" sz="1600"/>
              <a:t>Distributions of Returns</a:t>
            </a:r>
            <a:endParaRPr lang="en-US" sz="1600" dirty="0"/>
          </a:p>
        </p:txBody>
      </p:sp>
      <p:pic>
        <p:nvPicPr>
          <p:cNvPr id="4" name="Content Placeholder 3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7DEC022A-E9A4-2B4B-6826-07709077F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71" t="1" r="3959" b="2802"/>
          <a:stretch/>
        </p:blipFill>
        <p:spPr>
          <a:xfrm>
            <a:off x="347329" y="1145587"/>
            <a:ext cx="5748671" cy="3652557"/>
          </a:xfrm>
        </p:spPr>
      </p:pic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7FE14914-5E3D-39DD-7B24-17FB5ECCB6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2" r="3780" b="2361"/>
          <a:stretch/>
        </p:blipFill>
        <p:spPr>
          <a:xfrm>
            <a:off x="6093304" y="1145588"/>
            <a:ext cx="5750019" cy="36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86A4-A253-B1B7-CE1A-71EC9DF9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29" y="266387"/>
            <a:ext cx="950529" cy="371172"/>
          </a:xfrm>
        </p:spPr>
        <p:txBody>
          <a:bodyPr>
            <a:normAutofit/>
          </a:bodyPr>
          <a:lstStyle/>
          <a:p>
            <a:r>
              <a:rPr lang="en-US" sz="1600"/>
              <a:t>Returns</a:t>
            </a:r>
            <a:endParaRPr lang="en-US" sz="1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EA8E9F-221C-A268-D0EB-1801A1ED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9" y="1285563"/>
            <a:ext cx="11735814" cy="493487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i="0">
              <a:solidFill>
                <a:srgbClr val="242424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2E9EF01-0244-C64F-7279-8AF7BDCDF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" r="5170" b="2277"/>
          <a:stretch/>
        </p:blipFill>
        <p:spPr>
          <a:xfrm>
            <a:off x="108857" y="1148837"/>
            <a:ext cx="5869156" cy="3692828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9067AC8-558D-D54C-2D1B-7ED27EFBB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6" r="5174" b="4014"/>
          <a:stretch/>
        </p:blipFill>
        <p:spPr>
          <a:xfrm>
            <a:off x="6096000" y="1226569"/>
            <a:ext cx="5987143" cy="36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4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86A4-A253-B1B7-CE1A-71EC9DF9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29" y="266387"/>
            <a:ext cx="2612181" cy="254723"/>
          </a:xfrm>
        </p:spPr>
        <p:txBody>
          <a:bodyPr>
            <a:normAutofit fontScale="90000"/>
          </a:bodyPr>
          <a:lstStyle/>
          <a:p>
            <a:r>
              <a:rPr lang="en-US" sz="1200" dirty="0"/>
              <a:t>Rolling Standard Deviation</a:t>
            </a:r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A6B9EA1-95A8-3B93-F357-0F4E7214E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981" y="1032668"/>
            <a:ext cx="9226038" cy="5486229"/>
          </a:xfrm>
        </p:spPr>
      </p:pic>
    </p:spTree>
    <p:extLst>
      <p:ext uri="{BB962C8B-B14F-4D97-AF65-F5344CB8AC3E}">
        <p14:creationId xmlns:p14="http://schemas.microsoft.com/office/powerpoint/2010/main" val="32576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MS#2022">
      <a:dk1>
        <a:srgbClr val="4D5356"/>
      </a:dk1>
      <a:lt1>
        <a:srgbClr val="FFFFFF"/>
      </a:lt1>
      <a:dk2>
        <a:srgbClr val="4D5356"/>
      </a:dk2>
      <a:lt2>
        <a:srgbClr val="FFFFFF"/>
      </a:lt2>
      <a:accent1>
        <a:srgbClr val="61223B"/>
      </a:accent1>
      <a:accent2>
        <a:srgbClr val="B79962"/>
      </a:accent2>
      <a:accent3>
        <a:srgbClr val="2CCCD3"/>
      </a:accent3>
      <a:accent4>
        <a:srgbClr val="8C979A"/>
      </a:accent4>
      <a:accent5>
        <a:srgbClr val="61223B"/>
      </a:accent5>
      <a:accent6>
        <a:srgbClr val="8B2346"/>
      </a:accent6>
      <a:hlink>
        <a:srgbClr val="B79962"/>
      </a:hlink>
      <a:folHlink>
        <a:srgbClr val="8C97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320dda-a88b-47bc-962e-2aaac57cca39" xsi:nil="true"/>
    <lcf76f155ced4ddcb4097134ff3c332f xmlns="5270dd94-f8cf-4d97-83e9-08c5e417fbc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B3423FE29EEC49A5FBBA28DDDCC119" ma:contentTypeVersion="18" ma:contentTypeDescription="Create a new document." ma:contentTypeScope="" ma:versionID="9fc8a1d5995b99482319092492896ab1">
  <xsd:schema xmlns:xsd="http://www.w3.org/2001/XMLSchema" xmlns:xs="http://www.w3.org/2001/XMLSchema" xmlns:p="http://schemas.microsoft.com/office/2006/metadata/properties" xmlns:ns2="5270dd94-f8cf-4d97-83e9-08c5e417fbc3" xmlns:ns3="32320dda-a88b-47bc-962e-2aaac57cca39" targetNamespace="http://schemas.microsoft.com/office/2006/metadata/properties" ma:root="true" ma:fieldsID="8d1b018b7732862bda1a1f425d035c40" ns2:_="" ns3:_="">
    <xsd:import namespace="5270dd94-f8cf-4d97-83e9-08c5e417fbc3"/>
    <xsd:import namespace="32320dda-a88b-47bc-962e-2aaac57cca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  <xsd:element ref="ns2:MediaServiceLocation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70dd94-f8cf-4d97-83e9-08c5e417fb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2a57b7-faf8-40f9-a460-bb3073308a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20dda-a88b-47bc-962e-2aaac57cca3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51cf5e1-6aa9-45e4-957f-34d7a3494660}" ma:internalName="TaxCatchAll" ma:showField="CatchAllData" ma:web="32320dda-a88b-47bc-962e-2aaac57cca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299697-2CF8-477D-9BB6-43782C4197C7}">
  <ds:schemaRefs>
    <ds:schemaRef ds:uri="http://schemas.microsoft.com/office/2006/metadata/properties"/>
    <ds:schemaRef ds:uri="http://schemas.microsoft.com/office/infopath/2007/PartnerControls"/>
    <ds:schemaRef ds:uri="32320dda-a88b-47bc-962e-2aaac57cca39"/>
    <ds:schemaRef ds:uri="5270dd94-f8cf-4d97-83e9-08c5e417fbc3"/>
  </ds:schemaRefs>
</ds:datastoreItem>
</file>

<file path=customXml/itemProps2.xml><?xml version="1.0" encoding="utf-8"?>
<ds:datastoreItem xmlns:ds="http://schemas.openxmlformats.org/officeDocument/2006/customXml" ds:itemID="{A50E1197-8DA6-4936-9D1B-30951FB716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70dd94-f8cf-4d97-83e9-08c5e417fbc3"/>
    <ds:schemaRef ds:uri="32320dda-a88b-47bc-962e-2aaac57cca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92287B-DDA9-43AF-877D-51351E0FB6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40978</TotalTime>
  <Words>80</Words>
  <Application>Microsoft Office PowerPoint</Application>
  <PresentationFormat>Widescreen</PresentationFormat>
  <Paragraphs>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 WestEuropean</vt:lpstr>
      <vt:lpstr>Trebuchet MS</vt:lpstr>
      <vt:lpstr>Office Theme</vt:lpstr>
      <vt:lpstr>The Performance of an AI fund against Actively Managed Funds  Question 1 Financial Econometrics Examination </vt:lpstr>
      <vt:lpstr>Distributions of Returns</vt:lpstr>
      <vt:lpstr>Returns</vt:lpstr>
      <vt:lpstr>Rolling Standard Deviation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Muller, L, Mev [lm2@sun.ac.za]</dc:creator>
  <cp:lastModifiedBy>Ronan Morris</cp:lastModifiedBy>
  <cp:revision>787</cp:revision>
  <dcterms:created xsi:type="dcterms:W3CDTF">2021-09-15T08:20:16Z</dcterms:created>
  <dcterms:modified xsi:type="dcterms:W3CDTF">2023-11-26T16:33:21Z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0x010100008C6D65BAC40A45BAB92F14DB5F4FAF</vt:lpwstr>
  </property>
  <property fmtid="{D5CDD505-2E9C-101B-9397-08002B2CF9AE}" pid="3" name="MediaServiceImageTags">
    <vt:lpwstr/>
  </property>
</Properties>
</file>