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74" r:id="rId6"/>
    <p:sldId id="275" r:id="rId7"/>
    <p:sldId id="276" r:id="rId8"/>
    <p:sldId id="277" r:id="rId9"/>
    <p:sldId id="278" r:id="rId10"/>
    <p:sldId id="260" r:id="rId11"/>
    <p:sldId id="271" r:id="rId12"/>
    <p:sldId id="272" r:id="rId13"/>
    <p:sldId id="263"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C4D9"/>
    <a:srgbClr val="03A696"/>
    <a:srgbClr val="027C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C72E72-1C92-4BFD-8081-D3CE71D96B9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8A8FEA94-A9A3-4665-A66B-77D43618A60D}">
      <dgm:prSet/>
      <dgm:spPr>
        <a:solidFill>
          <a:srgbClr val="04C4D9"/>
        </a:solidFill>
      </dgm:spPr>
      <dgm:t>
        <a:bodyPr/>
        <a:lstStyle/>
        <a:p>
          <a:pPr algn="ctr"/>
          <a:r>
            <a:rPr lang="fr-FR" dirty="0" err="1"/>
            <a:t>Demographic</a:t>
          </a:r>
          <a:r>
            <a:rPr lang="fr-FR" dirty="0"/>
            <a:t> Information</a:t>
          </a:r>
        </a:p>
      </dgm:t>
    </dgm:pt>
    <dgm:pt modelId="{4298BE94-E7A0-4B48-AB2D-766EB6BC4165}" type="parTrans" cxnId="{F248322A-D299-4386-A1CF-90DBDFCF927E}">
      <dgm:prSet/>
      <dgm:spPr/>
      <dgm:t>
        <a:bodyPr/>
        <a:lstStyle/>
        <a:p>
          <a:endParaRPr lang="fr-FR"/>
        </a:p>
      </dgm:t>
    </dgm:pt>
    <dgm:pt modelId="{400B9C93-8A68-4803-A8D9-85FC68D75FEE}" type="sibTrans" cxnId="{F248322A-D299-4386-A1CF-90DBDFCF927E}">
      <dgm:prSet/>
      <dgm:spPr/>
      <dgm:t>
        <a:bodyPr/>
        <a:lstStyle/>
        <a:p>
          <a:endParaRPr lang="fr-FR"/>
        </a:p>
      </dgm:t>
    </dgm:pt>
    <dgm:pt modelId="{34766276-6D94-4433-80CF-E24444DB0D5E}">
      <dgm:prSet/>
      <dgm:spPr>
        <a:solidFill>
          <a:srgbClr val="04C4D9"/>
        </a:solidFill>
      </dgm:spPr>
      <dgm:t>
        <a:bodyPr/>
        <a:lstStyle/>
        <a:p>
          <a:pPr algn="ctr"/>
          <a:r>
            <a:rPr lang="fr-FR" dirty="0" err="1"/>
            <a:t>Income</a:t>
          </a:r>
          <a:r>
            <a:rPr lang="fr-FR" dirty="0"/>
            <a:t> and Financial Information</a:t>
          </a:r>
        </a:p>
      </dgm:t>
    </dgm:pt>
    <dgm:pt modelId="{E636AB8E-C7FA-487A-803D-F252270FAE59}" type="parTrans" cxnId="{C4C5B364-CA47-476C-A9AE-85153C156B38}">
      <dgm:prSet/>
      <dgm:spPr/>
      <dgm:t>
        <a:bodyPr/>
        <a:lstStyle/>
        <a:p>
          <a:endParaRPr lang="fr-FR"/>
        </a:p>
      </dgm:t>
    </dgm:pt>
    <dgm:pt modelId="{718D594E-25A0-4ED6-BA8E-25C7FD2ACD48}" type="sibTrans" cxnId="{C4C5B364-CA47-476C-A9AE-85153C156B38}">
      <dgm:prSet/>
      <dgm:spPr/>
      <dgm:t>
        <a:bodyPr/>
        <a:lstStyle/>
        <a:p>
          <a:endParaRPr lang="fr-FR"/>
        </a:p>
      </dgm:t>
    </dgm:pt>
    <dgm:pt modelId="{2AA980EF-B7F5-4123-8E35-575277AD5693}">
      <dgm:prSet/>
      <dgm:spPr>
        <a:solidFill>
          <a:srgbClr val="04C4D9"/>
        </a:solidFill>
      </dgm:spPr>
      <dgm:t>
        <a:bodyPr/>
        <a:lstStyle/>
        <a:p>
          <a:pPr algn="ctr"/>
          <a:r>
            <a:rPr lang="fr-FR" dirty="0"/>
            <a:t>Geographic and Migration Data</a:t>
          </a:r>
        </a:p>
      </dgm:t>
    </dgm:pt>
    <dgm:pt modelId="{05857229-771B-4253-98E2-0840269E1B6D}" type="parTrans" cxnId="{57E91AA5-A9B2-4DCE-A5E1-6008386F66A6}">
      <dgm:prSet/>
      <dgm:spPr/>
      <dgm:t>
        <a:bodyPr/>
        <a:lstStyle/>
        <a:p>
          <a:endParaRPr lang="fr-FR"/>
        </a:p>
      </dgm:t>
    </dgm:pt>
    <dgm:pt modelId="{AD954851-6AD2-4585-B1E8-C524BF8DDEC2}" type="sibTrans" cxnId="{57E91AA5-A9B2-4DCE-A5E1-6008386F66A6}">
      <dgm:prSet/>
      <dgm:spPr/>
      <dgm:t>
        <a:bodyPr/>
        <a:lstStyle/>
        <a:p>
          <a:endParaRPr lang="fr-FR"/>
        </a:p>
      </dgm:t>
    </dgm:pt>
    <dgm:pt modelId="{7759A1FB-37BB-4A6E-B50B-1611C2D899E5}">
      <dgm:prSet/>
      <dgm:spPr>
        <a:solidFill>
          <a:srgbClr val="04C4D9"/>
        </a:solidFill>
      </dgm:spPr>
      <dgm:t>
        <a:bodyPr/>
        <a:lstStyle/>
        <a:p>
          <a:pPr algn="ctr"/>
          <a:r>
            <a:rPr lang="fr-FR" dirty="0" err="1"/>
            <a:t>Veteran</a:t>
          </a:r>
          <a:r>
            <a:rPr lang="fr-FR" dirty="0"/>
            <a:t> and </a:t>
          </a:r>
          <a:r>
            <a:rPr lang="fr-FR" dirty="0" err="1"/>
            <a:t>Military</a:t>
          </a:r>
          <a:r>
            <a:rPr lang="fr-FR" dirty="0"/>
            <a:t> </a:t>
          </a:r>
          <a:r>
            <a:rPr lang="fr-FR" dirty="0" err="1"/>
            <a:t>Status</a:t>
          </a:r>
          <a:endParaRPr lang="fr-FR" dirty="0"/>
        </a:p>
      </dgm:t>
    </dgm:pt>
    <dgm:pt modelId="{8456D12A-4781-4A5A-B700-7A27A5FEB8D6}" type="parTrans" cxnId="{502716F7-2713-405E-A3C1-C9D98F900A57}">
      <dgm:prSet/>
      <dgm:spPr/>
      <dgm:t>
        <a:bodyPr/>
        <a:lstStyle/>
        <a:p>
          <a:endParaRPr lang="fr-FR"/>
        </a:p>
      </dgm:t>
    </dgm:pt>
    <dgm:pt modelId="{741B6CE4-E2EE-4C03-974E-B47AC5B5C43E}" type="sibTrans" cxnId="{502716F7-2713-405E-A3C1-C9D98F900A57}">
      <dgm:prSet/>
      <dgm:spPr/>
      <dgm:t>
        <a:bodyPr/>
        <a:lstStyle/>
        <a:p>
          <a:endParaRPr lang="fr-FR"/>
        </a:p>
      </dgm:t>
    </dgm:pt>
    <dgm:pt modelId="{3AB90C2E-8DE8-43DF-88D4-26D9D5720068}">
      <dgm:prSet/>
      <dgm:spPr>
        <a:solidFill>
          <a:srgbClr val="04C4D9"/>
        </a:solidFill>
      </dgm:spPr>
      <dgm:t>
        <a:bodyPr/>
        <a:lstStyle/>
        <a:p>
          <a:pPr algn="ctr"/>
          <a:r>
            <a:rPr lang="fr-FR"/>
            <a:t>Household Information</a:t>
          </a:r>
        </a:p>
      </dgm:t>
    </dgm:pt>
    <dgm:pt modelId="{6BF72CC4-7056-4D39-8B03-8EFABBC19754}" type="parTrans" cxnId="{83B128D1-45DC-44ED-A0C7-5F28271D1355}">
      <dgm:prSet/>
      <dgm:spPr/>
      <dgm:t>
        <a:bodyPr/>
        <a:lstStyle/>
        <a:p>
          <a:endParaRPr lang="fr-FR"/>
        </a:p>
      </dgm:t>
    </dgm:pt>
    <dgm:pt modelId="{D1E9A2F9-7EF5-4A66-9091-B2E8AD01F990}" type="sibTrans" cxnId="{83B128D1-45DC-44ED-A0C7-5F28271D1355}">
      <dgm:prSet/>
      <dgm:spPr/>
      <dgm:t>
        <a:bodyPr/>
        <a:lstStyle/>
        <a:p>
          <a:endParaRPr lang="fr-FR"/>
        </a:p>
      </dgm:t>
    </dgm:pt>
    <dgm:pt modelId="{FDC5441E-0F8A-4D32-8094-38493769CC85}">
      <dgm:prSet/>
      <dgm:spPr>
        <a:solidFill>
          <a:srgbClr val="04C4D9"/>
        </a:solidFill>
      </dgm:spPr>
      <dgm:t>
        <a:bodyPr/>
        <a:lstStyle/>
        <a:p>
          <a:pPr algn="ctr"/>
          <a:r>
            <a:rPr lang="fr-FR" dirty="0"/>
            <a:t>Race and </a:t>
          </a:r>
          <a:r>
            <a:rPr lang="fr-FR" dirty="0" err="1"/>
            <a:t>Ethnicity</a:t>
          </a:r>
          <a:endParaRPr lang="fr-FR" dirty="0"/>
        </a:p>
      </dgm:t>
    </dgm:pt>
    <dgm:pt modelId="{35403121-E5A9-4DAF-92EC-76CCE48A86FD}" type="parTrans" cxnId="{078C278B-DE44-4C20-8DA4-E7FC8F2AF61D}">
      <dgm:prSet/>
      <dgm:spPr/>
      <dgm:t>
        <a:bodyPr/>
        <a:lstStyle/>
        <a:p>
          <a:endParaRPr lang="fr-FR"/>
        </a:p>
      </dgm:t>
    </dgm:pt>
    <dgm:pt modelId="{73FADE0D-F15B-4E75-A89E-DA301DB991CC}" type="sibTrans" cxnId="{078C278B-DE44-4C20-8DA4-E7FC8F2AF61D}">
      <dgm:prSet/>
      <dgm:spPr/>
      <dgm:t>
        <a:bodyPr/>
        <a:lstStyle/>
        <a:p>
          <a:endParaRPr lang="fr-FR"/>
        </a:p>
      </dgm:t>
    </dgm:pt>
    <dgm:pt modelId="{E92BED6E-1682-43DC-AB70-0E4D2D407BE2}" type="pres">
      <dgm:prSet presAssocID="{02C72E72-1C92-4BFD-8081-D3CE71D96B9A}" presName="linear" presStyleCnt="0">
        <dgm:presLayoutVars>
          <dgm:animLvl val="lvl"/>
          <dgm:resizeHandles val="exact"/>
        </dgm:presLayoutVars>
      </dgm:prSet>
      <dgm:spPr/>
    </dgm:pt>
    <dgm:pt modelId="{C647C549-0394-4E7A-ABFA-DC796D9324D8}" type="pres">
      <dgm:prSet presAssocID="{8A8FEA94-A9A3-4665-A66B-77D43618A60D}" presName="parentText" presStyleLbl="node1" presStyleIdx="0" presStyleCnt="6">
        <dgm:presLayoutVars>
          <dgm:chMax val="0"/>
          <dgm:bulletEnabled val="1"/>
        </dgm:presLayoutVars>
      </dgm:prSet>
      <dgm:spPr/>
    </dgm:pt>
    <dgm:pt modelId="{B8C11224-3CED-4CA1-8D58-87C8D1D16A31}" type="pres">
      <dgm:prSet presAssocID="{400B9C93-8A68-4803-A8D9-85FC68D75FEE}" presName="spacer" presStyleCnt="0"/>
      <dgm:spPr/>
    </dgm:pt>
    <dgm:pt modelId="{CDAD98AF-5087-48A0-8DBC-6B7B52A7D611}" type="pres">
      <dgm:prSet presAssocID="{34766276-6D94-4433-80CF-E24444DB0D5E}" presName="parentText" presStyleLbl="node1" presStyleIdx="1" presStyleCnt="6">
        <dgm:presLayoutVars>
          <dgm:chMax val="0"/>
          <dgm:bulletEnabled val="1"/>
        </dgm:presLayoutVars>
      </dgm:prSet>
      <dgm:spPr/>
    </dgm:pt>
    <dgm:pt modelId="{E759249C-58CB-498E-B6E3-C664B0E7F0DC}" type="pres">
      <dgm:prSet presAssocID="{718D594E-25A0-4ED6-BA8E-25C7FD2ACD48}" presName="spacer" presStyleCnt="0"/>
      <dgm:spPr/>
    </dgm:pt>
    <dgm:pt modelId="{1F15AF2A-1517-4D00-ADA5-73C74B0F750D}" type="pres">
      <dgm:prSet presAssocID="{2AA980EF-B7F5-4123-8E35-575277AD5693}" presName="parentText" presStyleLbl="node1" presStyleIdx="2" presStyleCnt="6">
        <dgm:presLayoutVars>
          <dgm:chMax val="0"/>
          <dgm:bulletEnabled val="1"/>
        </dgm:presLayoutVars>
      </dgm:prSet>
      <dgm:spPr/>
    </dgm:pt>
    <dgm:pt modelId="{4F3006B3-3B8C-48BF-845B-91CBA4389AFD}" type="pres">
      <dgm:prSet presAssocID="{AD954851-6AD2-4585-B1E8-C524BF8DDEC2}" presName="spacer" presStyleCnt="0"/>
      <dgm:spPr/>
    </dgm:pt>
    <dgm:pt modelId="{E552BE16-CADE-4D5F-8D65-9C06868FED43}" type="pres">
      <dgm:prSet presAssocID="{7759A1FB-37BB-4A6E-B50B-1611C2D899E5}" presName="parentText" presStyleLbl="node1" presStyleIdx="3" presStyleCnt="6">
        <dgm:presLayoutVars>
          <dgm:chMax val="0"/>
          <dgm:bulletEnabled val="1"/>
        </dgm:presLayoutVars>
      </dgm:prSet>
      <dgm:spPr/>
    </dgm:pt>
    <dgm:pt modelId="{1B7A811A-FE61-4EFE-AE60-965B4D2A04A6}" type="pres">
      <dgm:prSet presAssocID="{741B6CE4-E2EE-4C03-974E-B47AC5B5C43E}" presName="spacer" presStyleCnt="0"/>
      <dgm:spPr/>
    </dgm:pt>
    <dgm:pt modelId="{86C83096-248E-4AE7-A1F6-0E42700735BD}" type="pres">
      <dgm:prSet presAssocID="{3AB90C2E-8DE8-43DF-88D4-26D9D5720068}" presName="parentText" presStyleLbl="node1" presStyleIdx="4" presStyleCnt="6">
        <dgm:presLayoutVars>
          <dgm:chMax val="0"/>
          <dgm:bulletEnabled val="1"/>
        </dgm:presLayoutVars>
      </dgm:prSet>
      <dgm:spPr/>
    </dgm:pt>
    <dgm:pt modelId="{F2189376-A221-4B89-85AE-B883DDB822BF}" type="pres">
      <dgm:prSet presAssocID="{D1E9A2F9-7EF5-4A66-9091-B2E8AD01F990}" presName="spacer" presStyleCnt="0"/>
      <dgm:spPr/>
    </dgm:pt>
    <dgm:pt modelId="{FF8E4876-0E69-4551-9B42-3DC9BDFD8E13}" type="pres">
      <dgm:prSet presAssocID="{FDC5441E-0F8A-4D32-8094-38493769CC85}" presName="parentText" presStyleLbl="node1" presStyleIdx="5" presStyleCnt="6">
        <dgm:presLayoutVars>
          <dgm:chMax val="0"/>
          <dgm:bulletEnabled val="1"/>
        </dgm:presLayoutVars>
      </dgm:prSet>
      <dgm:spPr/>
    </dgm:pt>
  </dgm:ptLst>
  <dgm:cxnLst>
    <dgm:cxn modelId="{DA1DB200-02F3-4A48-A29C-B55AA9782310}" type="presOf" srcId="{FDC5441E-0F8A-4D32-8094-38493769CC85}" destId="{FF8E4876-0E69-4551-9B42-3DC9BDFD8E13}" srcOrd="0" destOrd="0" presId="urn:microsoft.com/office/officeart/2005/8/layout/vList2"/>
    <dgm:cxn modelId="{F248322A-D299-4386-A1CF-90DBDFCF927E}" srcId="{02C72E72-1C92-4BFD-8081-D3CE71D96B9A}" destId="{8A8FEA94-A9A3-4665-A66B-77D43618A60D}" srcOrd="0" destOrd="0" parTransId="{4298BE94-E7A0-4B48-AB2D-766EB6BC4165}" sibTransId="{400B9C93-8A68-4803-A8D9-85FC68D75FEE}"/>
    <dgm:cxn modelId="{6584F839-090F-4C96-9B08-ABDBB8636541}" type="presOf" srcId="{8A8FEA94-A9A3-4665-A66B-77D43618A60D}" destId="{C647C549-0394-4E7A-ABFA-DC796D9324D8}" srcOrd="0" destOrd="0" presId="urn:microsoft.com/office/officeart/2005/8/layout/vList2"/>
    <dgm:cxn modelId="{5470BB3E-5A63-4111-8701-53F3D6016037}" type="presOf" srcId="{34766276-6D94-4433-80CF-E24444DB0D5E}" destId="{CDAD98AF-5087-48A0-8DBC-6B7B52A7D611}" srcOrd="0" destOrd="0" presId="urn:microsoft.com/office/officeart/2005/8/layout/vList2"/>
    <dgm:cxn modelId="{C4C5B364-CA47-476C-A9AE-85153C156B38}" srcId="{02C72E72-1C92-4BFD-8081-D3CE71D96B9A}" destId="{34766276-6D94-4433-80CF-E24444DB0D5E}" srcOrd="1" destOrd="0" parTransId="{E636AB8E-C7FA-487A-803D-F252270FAE59}" sibTransId="{718D594E-25A0-4ED6-BA8E-25C7FD2ACD48}"/>
    <dgm:cxn modelId="{20BCAF69-90E6-47C4-88BB-C1DB9D0372F9}" type="presOf" srcId="{02C72E72-1C92-4BFD-8081-D3CE71D96B9A}" destId="{E92BED6E-1682-43DC-AB70-0E4D2D407BE2}" srcOrd="0" destOrd="0" presId="urn:microsoft.com/office/officeart/2005/8/layout/vList2"/>
    <dgm:cxn modelId="{078C278B-DE44-4C20-8DA4-E7FC8F2AF61D}" srcId="{02C72E72-1C92-4BFD-8081-D3CE71D96B9A}" destId="{FDC5441E-0F8A-4D32-8094-38493769CC85}" srcOrd="5" destOrd="0" parTransId="{35403121-E5A9-4DAF-92EC-76CCE48A86FD}" sibTransId="{73FADE0D-F15B-4E75-A89E-DA301DB991CC}"/>
    <dgm:cxn modelId="{EA5C819A-3465-4BAB-9D75-96AA37FB09DE}" type="presOf" srcId="{7759A1FB-37BB-4A6E-B50B-1611C2D899E5}" destId="{E552BE16-CADE-4D5F-8D65-9C06868FED43}" srcOrd="0" destOrd="0" presId="urn:microsoft.com/office/officeart/2005/8/layout/vList2"/>
    <dgm:cxn modelId="{57E91AA5-A9B2-4DCE-A5E1-6008386F66A6}" srcId="{02C72E72-1C92-4BFD-8081-D3CE71D96B9A}" destId="{2AA980EF-B7F5-4123-8E35-575277AD5693}" srcOrd="2" destOrd="0" parTransId="{05857229-771B-4253-98E2-0840269E1B6D}" sibTransId="{AD954851-6AD2-4585-B1E8-C524BF8DDEC2}"/>
    <dgm:cxn modelId="{83B128D1-45DC-44ED-A0C7-5F28271D1355}" srcId="{02C72E72-1C92-4BFD-8081-D3CE71D96B9A}" destId="{3AB90C2E-8DE8-43DF-88D4-26D9D5720068}" srcOrd="4" destOrd="0" parTransId="{6BF72CC4-7056-4D39-8B03-8EFABBC19754}" sibTransId="{D1E9A2F9-7EF5-4A66-9091-B2E8AD01F990}"/>
    <dgm:cxn modelId="{502716F7-2713-405E-A3C1-C9D98F900A57}" srcId="{02C72E72-1C92-4BFD-8081-D3CE71D96B9A}" destId="{7759A1FB-37BB-4A6E-B50B-1611C2D899E5}" srcOrd="3" destOrd="0" parTransId="{8456D12A-4781-4A5A-B700-7A27A5FEB8D6}" sibTransId="{741B6CE4-E2EE-4C03-974E-B47AC5B5C43E}"/>
    <dgm:cxn modelId="{314B5FF8-EAF3-4674-8471-615AA2EF5074}" type="presOf" srcId="{3AB90C2E-8DE8-43DF-88D4-26D9D5720068}" destId="{86C83096-248E-4AE7-A1F6-0E42700735BD}" srcOrd="0" destOrd="0" presId="urn:microsoft.com/office/officeart/2005/8/layout/vList2"/>
    <dgm:cxn modelId="{602231FB-457B-4E35-B093-C6C8D46D95C7}" type="presOf" srcId="{2AA980EF-B7F5-4123-8E35-575277AD5693}" destId="{1F15AF2A-1517-4D00-ADA5-73C74B0F750D}" srcOrd="0" destOrd="0" presId="urn:microsoft.com/office/officeart/2005/8/layout/vList2"/>
    <dgm:cxn modelId="{7A829285-9C59-4CEE-8B25-9D0D01EDCC51}" type="presParOf" srcId="{E92BED6E-1682-43DC-AB70-0E4D2D407BE2}" destId="{C647C549-0394-4E7A-ABFA-DC796D9324D8}" srcOrd="0" destOrd="0" presId="urn:microsoft.com/office/officeart/2005/8/layout/vList2"/>
    <dgm:cxn modelId="{4FD93CC8-C40E-4C3E-B2F5-807F19D6AF71}" type="presParOf" srcId="{E92BED6E-1682-43DC-AB70-0E4D2D407BE2}" destId="{B8C11224-3CED-4CA1-8D58-87C8D1D16A31}" srcOrd="1" destOrd="0" presId="urn:microsoft.com/office/officeart/2005/8/layout/vList2"/>
    <dgm:cxn modelId="{D9CEE625-BDAE-42AC-9B33-A82674AE6F6A}" type="presParOf" srcId="{E92BED6E-1682-43DC-AB70-0E4D2D407BE2}" destId="{CDAD98AF-5087-48A0-8DBC-6B7B52A7D611}" srcOrd="2" destOrd="0" presId="urn:microsoft.com/office/officeart/2005/8/layout/vList2"/>
    <dgm:cxn modelId="{7A2377C3-E551-47AA-9099-06A2BE44649F}" type="presParOf" srcId="{E92BED6E-1682-43DC-AB70-0E4D2D407BE2}" destId="{E759249C-58CB-498E-B6E3-C664B0E7F0DC}" srcOrd="3" destOrd="0" presId="urn:microsoft.com/office/officeart/2005/8/layout/vList2"/>
    <dgm:cxn modelId="{F5D3835A-3418-4BF0-837C-2523F8229C3C}" type="presParOf" srcId="{E92BED6E-1682-43DC-AB70-0E4D2D407BE2}" destId="{1F15AF2A-1517-4D00-ADA5-73C74B0F750D}" srcOrd="4" destOrd="0" presId="urn:microsoft.com/office/officeart/2005/8/layout/vList2"/>
    <dgm:cxn modelId="{E3C277DF-9E13-4975-85B0-FCC7A18A9BAB}" type="presParOf" srcId="{E92BED6E-1682-43DC-AB70-0E4D2D407BE2}" destId="{4F3006B3-3B8C-48BF-845B-91CBA4389AFD}" srcOrd="5" destOrd="0" presId="urn:microsoft.com/office/officeart/2005/8/layout/vList2"/>
    <dgm:cxn modelId="{7E17EC22-5ECF-4BA1-B7B2-311D00FCDC00}" type="presParOf" srcId="{E92BED6E-1682-43DC-AB70-0E4D2D407BE2}" destId="{E552BE16-CADE-4D5F-8D65-9C06868FED43}" srcOrd="6" destOrd="0" presId="urn:microsoft.com/office/officeart/2005/8/layout/vList2"/>
    <dgm:cxn modelId="{DE4A951C-CADA-4277-B047-F594DADDD80D}" type="presParOf" srcId="{E92BED6E-1682-43DC-AB70-0E4D2D407BE2}" destId="{1B7A811A-FE61-4EFE-AE60-965B4D2A04A6}" srcOrd="7" destOrd="0" presId="urn:microsoft.com/office/officeart/2005/8/layout/vList2"/>
    <dgm:cxn modelId="{CA1CA84C-167E-496C-9193-08118063A639}" type="presParOf" srcId="{E92BED6E-1682-43DC-AB70-0E4D2D407BE2}" destId="{86C83096-248E-4AE7-A1F6-0E42700735BD}" srcOrd="8" destOrd="0" presId="urn:microsoft.com/office/officeart/2005/8/layout/vList2"/>
    <dgm:cxn modelId="{56F3969E-4200-4F78-A99A-A9B3D9ADECDF}" type="presParOf" srcId="{E92BED6E-1682-43DC-AB70-0E4D2D407BE2}" destId="{F2189376-A221-4B89-85AE-B883DDB822BF}" srcOrd="9" destOrd="0" presId="urn:microsoft.com/office/officeart/2005/8/layout/vList2"/>
    <dgm:cxn modelId="{DF29CAD8-3D1A-4834-A9F9-F792660D9DFA}" type="presParOf" srcId="{E92BED6E-1682-43DC-AB70-0E4D2D407BE2}" destId="{FF8E4876-0E69-4551-9B42-3DC9BDFD8E1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9743C6-1FBF-4B48-9BA5-A408172E9A3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B45412-2AD8-423A-9496-1DB2F9EF0320}">
      <dgm:prSet/>
      <dgm:spPr>
        <a:solidFill>
          <a:srgbClr val="04C4D9"/>
        </a:solidFill>
      </dgm:spPr>
      <dgm:t>
        <a:bodyPr/>
        <a:lstStyle/>
        <a:p>
          <a:r>
            <a:rPr lang="fr-FR"/>
            <a:t>Data Importation</a:t>
          </a:r>
        </a:p>
      </dgm:t>
    </dgm:pt>
    <dgm:pt modelId="{804B9798-BADE-46C1-9F0C-063C2A120C1C}" type="parTrans" cxnId="{64D4942A-7B32-4F46-93B1-16F33047544C}">
      <dgm:prSet/>
      <dgm:spPr/>
      <dgm:t>
        <a:bodyPr/>
        <a:lstStyle/>
        <a:p>
          <a:endParaRPr lang="fr-FR"/>
        </a:p>
      </dgm:t>
    </dgm:pt>
    <dgm:pt modelId="{4CA0B086-F090-43E3-B26C-2931972CF158}" type="sibTrans" cxnId="{64D4942A-7B32-4F46-93B1-16F33047544C}">
      <dgm:prSet/>
      <dgm:spPr/>
      <dgm:t>
        <a:bodyPr/>
        <a:lstStyle/>
        <a:p>
          <a:endParaRPr lang="fr-FR"/>
        </a:p>
      </dgm:t>
    </dgm:pt>
    <dgm:pt modelId="{34F77016-C9D6-41DC-A881-6D3FCB47EA85}">
      <dgm:prSet/>
      <dgm:spPr>
        <a:solidFill>
          <a:srgbClr val="04C4D9"/>
        </a:solidFill>
      </dgm:spPr>
      <dgm:t>
        <a:bodyPr/>
        <a:lstStyle/>
        <a:p>
          <a:r>
            <a:rPr lang="fr-FR"/>
            <a:t>Handling Missing Values</a:t>
          </a:r>
        </a:p>
      </dgm:t>
    </dgm:pt>
    <dgm:pt modelId="{6BC96F72-7DEF-4E53-BBE4-2A6F4D13F490}" type="parTrans" cxnId="{042692CB-106D-4EF5-A97E-975A0BA8D1F5}">
      <dgm:prSet/>
      <dgm:spPr/>
      <dgm:t>
        <a:bodyPr/>
        <a:lstStyle/>
        <a:p>
          <a:endParaRPr lang="fr-FR"/>
        </a:p>
      </dgm:t>
    </dgm:pt>
    <dgm:pt modelId="{45A8702D-4CFC-4626-B367-FA645874C03A}" type="sibTrans" cxnId="{042692CB-106D-4EF5-A97E-975A0BA8D1F5}">
      <dgm:prSet/>
      <dgm:spPr/>
      <dgm:t>
        <a:bodyPr/>
        <a:lstStyle/>
        <a:p>
          <a:endParaRPr lang="fr-FR"/>
        </a:p>
      </dgm:t>
    </dgm:pt>
    <dgm:pt modelId="{CB255B54-4DB7-401B-A4DA-E57B6943F11E}">
      <dgm:prSet/>
      <dgm:spPr>
        <a:solidFill>
          <a:srgbClr val="04C4D9"/>
        </a:solidFill>
      </dgm:spPr>
      <dgm:t>
        <a:bodyPr/>
        <a:lstStyle/>
        <a:p>
          <a:r>
            <a:rPr lang="fr-FR"/>
            <a:t>Correlation Analysis</a:t>
          </a:r>
        </a:p>
      </dgm:t>
    </dgm:pt>
    <dgm:pt modelId="{97F75841-E410-436C-A3B2-B3C4AA88D8B9}" type="parTrans" cxnId="{271CB827-6BDE-4A56-8546-653FD99A7EB4}">
      <dgm:prSet/>
      <dgm:spPr/>
      <dgm:t>
        <a:bodyPr/>
        <a:lstStyle/>
        <a:p>
          <a:endParaRPr lang="fr-FR"/>
        </a:p>
      </dgm:t>
    </dgm:pt>
    <dgm:pt modelId="{5C62345D-CFCC-42BD-A4A9-1F8DAEB471C8}" type="sibTrans" cxnId="{271CB827-6BDE-4A56-8546-653FD99A7EB4}">
      <dgm:prSet/>
      <dgm:spPr/>
      <dgm:t>
        <a:bodyPr/>
        <a:lstStyle/>
        <a:p>
          <a:endParaRPr lang="fr-FR"/>
        </a:p>
      </dgm:t>
    </dgm:pt>
    <dgm:pt modelId="{6A607C29-EDD1-43E2-9A54-A7D5BEF6C3E8}">
      <dgm:prSet/>
      <dgm:spPr>
        <a:solidFill>
          <a:srgbClr val="04C4D9"/>
        </a:solidFill>
      </dgm:spPr>
      <dgm:t>
        <a:bodyPr/>
        <a:lstStyle/>
        <a:p>
          <a:r>
            <a:rPr lang="fr-FR"/>
            <a:t>Variable Selection Based on Correlations</a:t>
          </a:r>
        </a:p>
      </dgm:t>
    </dgm:pt>
    <dgm:pt modelId="{A3FF34AF-C00A-4D76-92EB-865DB1C6C257}" type="parTrans" cxnId="{AB25BF3E-8E79-45C3-814F-D5CF797CAD9E}">
      <dgm:prSet/>
      <dgm:spPr/>
      <dgm:t>
        <a:bodyPr/>
        <a:lstStyle/>
        <a:p>
          <a:endParaRPr lang="fr-FR"/>
        </a:p>
      </dgm:t>
    </dgm:pt>
    <dgm:pt modelId="{06C32F23-F800-4B75-8C69-FF18BAEDE14E}" type="sibTrans" cxnId="{AB25BF3E-8E79-45C3-814F-D5CF797CAD9E}">
      <dgm:prSet/>
      <dgm:spPr/>
      <dgm:t>
        <a:bodyPr/>
        <a:lstStyle/>
        <a:p>
          <a:endParaRPr lang="fr-FR"/>
        </a:p>
      </dgm:t>
    </dgm:pt>
    <dgm:pt modelId="{95C75475-5E31-41A7-AD8B-2839CF700ECD}">
      <dgm:prSet/>
      <dgm:spPr>
        <a:solidFill>
          <a:srgbClr val="04C4D9"/>
        </a:solidFill>
      </dgm:spPr>
      <dgm:t>
        <a:bodyPr/>
        <a:lstStyle/>
        <a:p>
          <a:r>
            <a:rPr lang="fr-FR"/>
            <a:t>Variable Recategorization</a:t>
          </a:r>
        </a:p>
      </dgm:t>
    </dgm:pt>
    <dgm:pt modelId="{7118BAAB-610B-4289-BA78-59B412C3E836}" type="parTrans" cxnId="{A6ED0230-2C26-4511-BA93-3429CC8D6DA1}">
      <dgm:prSet/>
      <dgm:spPr/>
      <dgm:t>
        <a:bodyPr/>
        <a:lstStyle/>
        <a:p>
          <a:endParaRPr lang="fr-FR"/>
        </a:p>
      </dgm:t>
    </dgm:pt>
    <dgm:pt modelId="{993EE268-EF97-4134-A434-01A7CFAE9EF8}" type="sibTrans" cxnId="{A6ED0230-2C26-4511-BA93-3429CC8D6DA1}">
      <dgm:prSet/>
      <dgm:spPr/>
      <dgm:t>
        <a:bodyPr/>
        <a:lstStyle/>
        <a:p>
          <a:endParaRPr lang="fr-FR"/>
        </a:p>
      </dgm:t>
    </dgm:pt>
    <dgm:pt modelId="{FE722809-6881-4E47-904E-F140DB207B39}">
      <dgm:prSet/>
      <dgm:spPr>
        <a:solidFill>
          <a:srgbClr val="04C4D9"/>
        </a:solidFill>
      </dgm:spPr>
      <dgm:t>
        <a:bodyPr/>
        <a:lstStyle/>
        <a:p>
          <a:r>
            <a:rPr lang="fr-FR"/>
            <a:t>Variable Selection Using L1 Regression</a:t>
          </a:r>
        </a:p>
      </dgm:t>
    </dgm:pt>
    <dgm:pt modelId="{97CD152F-F298-48C2-9221-52219699276A}" type="parTrans" cxnId="{01377776-8F87-4473-BF61-4D9150BE282E}">
      <dgm:prSet/>
      <dgm:spPr/>
      <dgm:t>
        <a:bodyPr/>
        <a:lstStyle/>
        <a:p>
          <a:endParaRPr lang="fr-FR"/>
        </a:p>
      </dgm:t>
    </dgm:pt>
    <dgm:pt modelId="{F6578072-44F7-4BDD-A2AA-A750C2D11CEB}" type="sibTrans" cxnId="{01377776-8F87-4473-BF61-4D9150BE282E}">
      <dgm:prSet/>
      <dgm:spPr/>
      <dgm:t>
        <a:bodyPr/>
        <a:lstStyle/>
        <a:p>
          <a:endParaRPr lang="fr-FR"/>
        </a:p>
      </dgm:t>
    </dgm:pt>
    <dgm:pt modelId="{E1073D96-087C-480C-A4EA-836ABD921223}">
      <dgm:prSet/>
      <dgm:spPr>
        <a:solidFill>
          <a:srgbClr val="04C4D9"/>
        </a:solidFill>
      </dgm:spPr>
      <dgm:t>
        <a:bodyPr/>
        <a:lstStyle/>
        <a:p>
          <a:r>
            <a:rPr lang="fr-FR"/>
            <a:t>ElasticNet Logistic Regression</a:t>
          </a:r>
        </a:p>
      </dgm:t>
    </dgm:pt>
    <dgm:pt modelId="{BBE8A1FB-A3DF-489A-ABBC-7F0AC4DEB1C9}" type="parTrans" cxnId="{5F7CF989-1948-4C1D-8EA1-96AAFAF580B7}">
      <dgm:prSet/>
      <dgm:spPr/>
      <dgm:t>
        <a:bodyPr/>
        <a:lstStyle/>
        <a:p>
          <a:endParaRPr lang="fr-FR"/>
        </a:p>
      </dgm:t>
    </dgm:pt>
    <dgm:pt modelId="{74493EB4-AAD3-4F93-AB67-BBE1F60B6B7E}" type="sibTrans" cxnId="{5F7CF989-1948-4C1D-8EA1-96AAFAF580B7}">
      <dgm:prSet/>
      <dgm:spPr/>
      <dgm:t>
        <a:bodyPr/>
        <a:lstStyle/>
        <a:p>
          <a:endParaRPr lang="fr-FR"/>
        </a:p>
      </dgm:t>
    </dgm:pt>
    <dgm:pt modelId="{C1D1A669-32E1-46C6-B70E-568C8719C60F}">
      <dgm:prSet/>
      <dgm:spPr/>
      <dgm:t>
        <a:bodyPr/>
        <a:lstStyle/>
        <a:p>
          <a:r>
            <a:rPr lang="fr-FR"/>
            <a:t>F1 Score</a:t>
          </a:r>
        </a:p>
      </dgm:t>
    </dgm:pt>
    <dgm:pt modelId="{CD410947-5A5E-4999-B197-B843A7F1AF1A}" type="parTrans" cxnId="{467DCA60-95AB-4204-B245-2FE844A3BB69}">
      <dgm:prSet/>
      <dgm:spPr/>
      <dgm:t>
        <a:bodyPr/>
        <a:lstStyle/>
        <a:p>
          <a:endParaRPr lang="fr-FR"/>
        </a:p>
      </dgm:t>
    </dgm:pt>
    <dgm:pt modelId="{BE278FA0-FDD9-40F3-99B4-A8F1B52D01A4}" type="sibTrans" cxnId="{467DCA60-95AB-4204-B245-2FE844A3BB69}">
      <dgm:prSet/>
      <dgm:spPr/>
      <dgm:t>
        <a:bodyPr/>
        <a:lstStyle/>
        <a:p>
          <a:endParaRPr lang="fr-FR"/>
        </a:p>
      </dgm:t>
    </dgm:pt>
    <dgm:pt modelId="{9EDF0EB6-F247-4226-AFCF-330D20355A25}">
      <dgm:prSet/>
      <dgm:spPr/>
      <dgm:t>
        <a:bodyPr/>
        <a:lstStyle/>
        <a:p>
          <a:r>
            <a:rPr lang="fr-FR"/>
            <a:t>Class Weight 'Balanced'</a:t>
          </a:r>
        </a:p>
      </dgm:t>
    </dgm:pt>
    <dgm:pt modelId="{3F961A5E-8F02-49F5-9F67-9A9A628F55CF}" type="parTrans" cxnId="{27787E96-B169-4E96-A9B6-8087AE121691}">
      <dgm:prSet/>
      <dgm:spPr/>
      <dgm:t>
        <a:bodyPr/>
        <a:lstStyle/>
        <a:p>
          <a:endParaRPr lang="fr-FR"/>
        </a:p>
      </dgm:t>
    </dgm:pt>
    <dgm:pt modelId="{4350711A-62FE-4C8D-905C-67ADEFCF725B}" type="sibTrans" cxnId="{27787E96-B169-4E96-A9B6-8087AE121691}">
      <dgm:prSet/>
      <dgm:spPr/>
      <dgm:t>
        <a:bodyPr/>
        <a:lstStyle/>
        <a:p>
          <a:endParaRPr lang="fr-FR"/>
        </a:p>
      </dgm:t>
    </dgm:pt>
    <dgm:pt modelId="{50D11F9F-C08F-4236-9CA9-0161DD52381F}">
      <dgm:prSet/>
      <dgm:spPr/>
      <dgm:t>
        <a:bodyPr/>
        <a:lstStyle/>
        <a:p>
          <a:r>
            <a:rPr lang="fr-FR" dirty="0"/>
            <a:t>L1 and L2 </a:t>
          </a:r>
          <a:r>
            <a:rPr lang="fr-FR" dirty="0" err="1"/>
            <a:t>Penalization</a:t>
          </a:r>
          <a:endParaRPr lang="fr-FR" dirty="0"/>
        </a:p>
      </dgm:t>
    </dgm:pt>
    <dgm:pt modelId="{F49C1CFC-7123-4EE5-B4DF-74FF75E22841}" type="parTrans" cxnId="{F2377BA7-F971-4F3E-805F-319A6F10BD24}">
      <dgm:prSet/>
      <dgm:spPr/>
      <dgm:t>
        <a:bodyPr/>
        <a:lstStyle/>
        <a:p>
          <a:endParaRPr lang="fr-FR"/>
        </a:p>
      </dgm:t>
    </dgm:pt>
    <dgm:pt modelId="{6E46258A-BA2E-412E-B683-3988329A9B59}" type="sibTrans" cxnId="{F2377BA7-F971-4F3E-805F-319A6F10BD24}">
      <dgm:prSet/>
      <dgm:spPr/>
      <dgm:t>
        <a:bodyPr/>
        <a:lstStyle/>
        <a:p>
          <a:endParaRPr lang="fr-FR"/>
        </a:p>
      </dgm:t>
    </dgm:pt>
    <dgm:pt modelId="{C1A76CF7-183D-41A3-9B07-C91A80114CC4}">
      <dgm:prSet/>
      <dgm:spPr>
        <a:solidFill>
          <a:srgbClr val="04C4D9"/>
        </a:solidFill>
      </dgm:spPr>
      <dgm:t>
        <a:bodyPr/>
        <a:lstStyle/>
        <a:p>
          <a:r>
            <a:rPr lang="fr-FR"/>
            <a:t>GridSearchCV for Parameter Optimization</a:t>
          </a:r>
        </a:p>
      </dgm:t>
    </dgm:pt>
    <dgm:pt modelId="{4D00093F-DCBD-494C-B72D-48AFFF3971E5}" type="parTrans" cxnId="{04AE1779-4682-4887-81E4-257CA1D69C27}">
      <dgm:prSet/>
      <dgm:spPr/>
      <dgm:t>
        <a:bodyPr/>
        <a:lstStyle/>
        <a:p>
          <a:endParaRPr lang="fr-FR"/>
        </a:p>
      </dgm:t>
    </dgm:pt>
    <dgm:pt modelId="{EB290FEB-F446-4E04-A596-1417A401B785}" type="sibTrans" cxnId="{04AE1779-4682-4887-81E4-257CA1D69C27}">
      <dgm:prSet/>
      <dgm:spPr/>
      <dgm:t>
        <a:bodyPr/>
        <a:lstStyle/>
        <a:p>
          <a:endParaRPr lang="fr-FR"/>
        </a:p>
      </dgm:t>
    </dgm:pt>
    <dgm:pt modelId="{CCAD2B18-B960-4D9C-922A-2F926D728E0E}">
      <dgm:prSet/>
      <dgm:spPr>
        <a:solidFill>
          <a:srgbClr val="04C4D9"/>
        </a:solidFill>
      </dgm:spPr>
      <dgm:t>
        <a:bodyPr/>
        <a:lstStyle/>
        <a:p>
          <a:r>
            <a:rPr lang="fr-FR"/>
            <a:t>Optimizing F1 with Best Threshold</a:t>
          </a:r>
        </a:p>
      </dgm:t>
    </dgm:pt>
    <dgm:pt modelId="{2D117F5A-CD16-439E-B8EF-1ABC82EFB4AA}" type="parTrans" cxnId="{35795F71-FEEA-4455-8A8C-958392A633B9}">
      <dgm:prSet/>
      <dgm:spPr/>
      <dgm:t>
        <a:bodyPr/>
        <a:lstStyle/>
        <a:p>
          <a:endParaRPr lang="fr-FR"/>
        </a:p>
      </dgm:t>
    </dgm:pt>
    <dgm:pt modelId="{840DA1D0-36E1-4E55-BEAA-2DAAA01F38CB}" type="sibTrans" cxnId="{35795F71-FEEA-4455-8A8C-958392A633B9}">
      <dgm:prSet/>
      <dgm:spPr/>
      <dgm:t>
        <a:bodyPr/>
        <a:lstStyle/>
        <a:p>
          <a:endParaRPr lang="fr-FR"/>
        </a:p>
      </dgm:t>
    </dgm:pt>
    <dgm:pt modelId="{9CB07DB6-9CBB-4079-9D17-FF5019790E0E}">
      <dgm:prSet/>
      <dgm:spPr>
        <a:solidFill>
          <a:srgbClr val="04C4D9"/>
        </a:solidFill>
      </dgm:spPr>
      <dgm:t>
        <a:bodyPr/>
        <a:lstStyle/>
        <a:p>
          <a:r>
            <a:rPr lang="fr-FR"/>
            <a:t>Influential Factors Analysis</a:t>
          </a:r>
        </a:p>
      </dgm:t>
    </dgm:pt>
    <dgm:pt modelId="{C9A8C159-D591-4F9D-955A-463F479D26AB}" type="parTrans" cxnId="{10B50199-F943-4D11-A4A1-BC8D9A778475}">
      <dgm:prSet/>
      <dgm:spPr/>
      <dgm:t>
        <a:bodyPr/>
        <a:lstStyle/>
        <a:p>
          <a:endParaRPr lang="fr-FR"/>
        </a:p>
      </dgm:t>
    </dgm:pt>
    <dgm:pt modelId="{54091C4E-319E-4E96-9663-19BCA7CBCA45}" type="sibTrans" cxnId="{10B50199-F943-4D11-A4A1-BC8D9A778475}">
      <dgm:prSet/>
      <dgm:spPr/>
      <dgm:t>
        <a:bodyPr/>
        <a:lstStyle/>
        <a:p>
          <a:endParaRPr lang="fr-FR"/>
        </a:p>
      </dgm:t>
    </dgm:pt>
    <dgm:pt modelId="{A026050E-1E3C-4F14-B50F-7E806DDA1977}" type="pres">
      <dgm:prSet presAssocID="{C69743C6-1FBF-4B48-9BA5-A408172E9A30}" presName="linear" presStyleCnt="0">
        <dgm:presLayoutVars>
          <dgm:animLvl val="lvl"/>
          <dgm:resizeHandles val="exact"/>
        </dgm:presLayoutVars>
      </dgm:prSet>
      <dgm:spPr/>
    </dgm:pt>
    <dgm:pt modelId="{C7BF01D4-4BC7-4FA4-A383-41803E790E43}" type="pres">
      <dgm:prSet presAssocID="{23B45412-2AD8-423A-9496-1DB2F9EF0320}" presName="parentText" presStyleLbl="node1" presStyleIdx="0" presStyleCnt="10">
        <dgm:presLayoutVars>
          <dgm:chMax val="0"/>
          <dgm:bulletEnabled val="1"/>
        </dgm:presLayoutVars>
      </dgm:prSet>
      <dgm:spPr/>
    </dgm:pt>
    <dgm:pt modelId="{1899FFBA-3E49-4BE7-B28C-14C018393814}" type="pres">
      <dgm:prSet presAssocID="{4CA0B086-F090-43E3-B26C-2931972CF158}" presName="spacer" presStyleCnt="0"/>
      <dgm:spPr/>
    </dgm:pt>
    <dgm:pt modelId="{8ECD1250-70B0-4E64-B592-DC0D2FFACD7F}" type="pres">
      <dgm:prSet presAssocID="{34F77016-C9D6-41DC-A881-6D3FCB47EA85}" presName="parentText" presStyleLbl="node1" presStyleIdx="1" presStyleCnt="10">
        <dgm:presLayoutVars>
          <dgm:chMax val="0"/>
          <dgm:bulletEnabled val="1"/>
        </dgm:presLayoutVars>
      </dgm:prSet>
      <dgm:spPr/>
    </dgm:pt>
    <dgm:pt modelId="{FAF01BE7-D8C7-442B-808E-92F1728D8883}" type="pres">
      <dgm:prSet presAssocID="{45A8702D-4CFC-4626-B367-FA645874C03A}" presName="spacer" presStyleCnt="0"/>
      <dgm:spPr/>
    </dgm:pt>
    <dgm:pt modelId="{62D677EB-94B9-488E-BD21-9FED11893E92}" type="pres">
      <dgm:prSet presAssocID="{CB255B54-4DB7-401B-A4DA-E57B6943F11E}" presName="parentText" presStyleLbl="node1" presStyleIdx="2" presStyleCnt="10">
        <dgm:presLayoutVars>
          <dgm:chMax val="0"/>
          <dgm:bulletEnabled val="1"/>
        </dgm:presLayoutVars>
      </dgm:prSet>
      <dgm:spPr/>
    </dgm:pt>
    <dgm:pt modelId="{F03FCC9E-DE93-4421-8F84-C77AC763F3FC}" type="pres">
      <dgm:prSet presAssocID="{5C62345D-CFCC-42BD-A4A9-1F8DAEB471C8}" presName="spacer" presStyleCnt="0"/>
      <dgm:spPr/>
    </dgm:pt>
    <dgm:pt modelId="{4ACB4B78-0103-4847-B69C-5EC640FDC5A7}" type="pres">
      <dgm:prSet presAssocID="{6A607C29-EDD1-43E2-9A54-A7D5BEF6C3E8}" presName="parentText" presStyleLbl="node1" presStyleIdx="3" presStyleCnt="10">
        <dgm:presLayoutVars>
          <dgm:chMax val="0"/>
          <dgm:bulletEnabled val="1"/>
        </dgm:presLayoutVars>
      </dgm:prSet>
      <dgm:spPr/>
    </dgm:pt>
    <dgm:pt modelId="{4A9B41E5-31AF-44A6-A8EE-3E940865C5A7}" type="pres">
      <dgm:prSet presAssocID="{06C32F23-F800-4B75-8C69-FF18BAEDE14E}" presName="spacer" presStyleCnt="0"/>
      <dgm:spPr/>
    </dgm:pt>
    <dgm:pt modelId="{FE09297A-0B25-4944-8F3D-57C105EE2AA8}" type="pres">
      <dgm:prSet presAssocID="{95C75475-5E31-41A7-AD8B-2839CF700ECD}" presName="parentText" presStyleLbl="node1" presStyleIdx="4" presStyleCnt="10">
        <dgm:presLayoutVars>
          <dgm:chMax val="0"/>
          <dgm:bulletEnabled val="1"/>
        </dgm:presLayoutVars>
      </dgm:prSet>
      <dgm:spPr/>
    </dgm:pt>
    <dgm:pt modelId="{38535581-FAB4-4530-B3B4-5E07BE5B522C}" type="pres">
      <dgm:prSet presAssocID="{993EE268-EF97-4134-A434-01A7CFAE9EF8}" presName="spacer" presStyleCnt="0"/>
      <dgm:spPr/>
    </dgm:pt>
    <dgm:pt modelId="{D292B1DF-E4E7-47BF-B287-C9BEC185D140}" type="pres">
      <dgm:prSet presAssocID="{FE722809-6881-4E47-904E-F140DB207B39}" presName="parentText" presStyleLbl="node1" presStyleIdx="5" presStyleCnt="10">
        <dgm:presLayoutVars>
          <dgm:chMax val="0"/>
          <dgm:bulletEnabled val="1"/>
        </dgm:presLayoutVars>
      </dgm:prSet>
      <dgm:spPr/>
    </dgm:pt>
    <dgm:pt modelId="{FC9E28FF-06E5-4979-8C73-A2D51087FFA0}" type="pres">
      <dgm:prSet presAssocID="{F6578072-44F7-4BDD-A2AA-A750C2D11CEB}" presName="spacer" presStyleCnt="0"/>
      <dgm:spPr/>
    </dgm:pt>
    <dgm:pt modelId="{300E79BC-17F2-49A1-B0ED-78A6EF5D411E}" type="pres">
      <dgm:prSet presAssocID="{E1073D96-087C-480C-A4EA-836ABD921223}" presName="parentText" presStyleLbl="node1" presStyleIdx="6" presStyleCnt="10">
        <dgm:presLayoutVars>
          <dgm:chMax val="0"/>
          <dgm:bulletEnabled val="1"/>
        </dgm:presLayoutVars>
      </dgm:prSet>
      <dgm:spPr/>
    </dgm:pt>
    <dgm:pt modelId="{A47AFC29-E380-41BB-9B9E-0EA2F8BE5C32}" type="pres">
      <dgm:prSet presAssocID="{E1073D96-087C-480C-A4EA-836ABD921223}" presName="childText" presStyleLbl="revTx" presStyleIdx="0" presStyleCnt="1">
        <dgm:presLayoutVars>
          <dgm:bulletEnabled val="1"/>
        </dgm:presLayoutVars>
      </dgm:prSet>
      <dgm:spPr/>
    </dgm:pt>
    <dgm:pt modelId="{393E13C9-66F2-4728-BE63-D828775B3DF0}" type="pres">
      <dgm:prSet presAssocID="{C1A76CF7-183D-41A3-9B07-C91A80114CC4}" presName="parentText" presStyleLbl="node1" presStyleIdx="7" presStyleCnt="10">
        <dgm:presLayoutVars>
          <dgm:chMax val="0"/>
          <dgm:bulletEnabled val="1"/>
        </dgm:presLayoutVars>
      </dgm:prSet>
      <dgm:spPr/>
    </dgm:pt>
    <dgm:pt modelId="{2BE52571-F307-4A17-A929-577D6A9C23C8}" type="pres">
      <dgm:prSet presAssocID="{EB290FEB-F446-4E04-A596-1417A401B785}" presName="spacer" presStyleCnt="0"/>
      <dgm:spPr/>
    </dgm:pt>
    <dgm:pt modelId="{7CEA659C-AEDB-4EFC-BB26-3AA3EFA2B9DD}" type="pres">
      <dgm:prSet presAssocID="{CCAD2B18-B960-4D9C-922A-2F926D728E0E}" presName="parentText" presStyleLbl="node1" presStyleIdx="8" presStyleCnt="10">
        <dgm:presLayoutVars>
          <dgm:chMax val="0"/>
          <dgm:bulletEnabled val="1"/>
        </dgm:presLayoutVars>
      </dgm:prSet>
      <dgm:spPr/>
    </dgm:pt>
    <dgm:pt modelId="{BC69C71D-7F7F-4A61-8636-969CEB1FA58F}" type="pres">
      <dgm:prSet presAssocID="{840DA1D0-36E1-4E55-BEAA-2DAAA01F38CB}" presName="spacer" presStyleCnt="0"/>
      <dgm:spPr/>
    </dgm:pt>
    <dgm:pt modelId="{381BEF3A-081A-4CF1-A617-310C4CF4396A}" type="pres">
      <dgm:prSet presAssocID="{9CB07DB6-9CBB-4079-9D17-FF5019790E0E}" presName="parentText" presStyleLbl="node1" presStyleIdx="9" presStyleCnt="10">
        <dgm:presLayoutVars>
          <dgm:chMax val="0"/>
          <dgm:bulletEnabled val="1"/>
        </dgm:presLayoutVars>
      </dgm:prSet>
      <dgm:spPr/>
    </dgm:pt>
  </dgm:ptLst>
  <dgm:cxnLst>
    <dgm:cxn modelId="{18C5A300-E664-42D5-8C8B-DCF0B018DC49}" type="presOf" srcId="{9CB07DB6-9CBB-4079-9D17-FF5019790E0E}" destId="{381BEF3A-081A-4CF1-A617-310C4CF4396A}" srcOrd="0" destOrd="0" presId="urn:microsoft.com/office/officeart/2005/8/layout/vList2"/>
    <dgm:cxn modelId="{8496B208-8710-4D00-AC67-02117C6F429F}" type="presOf" srcId="{CB255B54-4DB7-401B-A4DA-E57B6943F11E}" destId="{62D677EB-94B9-488E-BD21-9FED11893E92}" srcOrd="0" destOrd="0" presId="urn:microsoft.com/office/officeart/2005/8/layout/vList2"/>
    <dgm:cxn modelId="{1C1FA220-0235-43AA-9FF4-AA1402A5821A}" type="presOf" srcId="{95C75475-5E31-41A7-AD8B-2839CF700ECD}" destId="{FE09297A-0B25-4944-8F3D-57C105EE2AA8}" srcOrd="0" destOrd="0" presId="urn:microsoft.com/office/officeart/2005/8/layout/vList2"/>
    <dgm:cxn modelId="{271CB827-6BDE-4A56-8546-653FD99A7EB4}" srcId="{C69743C6-1FBF-4B48-9BA5-A408172E9A30}" destId="{CB255B54-4DB7-401B-A4DA-E57B6943F11E}" srcOrd="2" destOrd="0" parTransId="{97F75841-E410-436C-A3B2-B3C4AA88D8B9}" sibTransId="{5C62345D-CFCC-42BD-A4A9-1F8DAEB471C8}"/>
    <dgm:cxn modelId="{64D4942A-7B32-4F46-93B1-16F33047544C}" srcId="{C69743C6-1FBF-4B48-9BA5-A408172E9A30}" destId="{23B45412-2AD8-423A-9496-1DB2F9EF0320}" srcOrd="0" destOrd="0" parTransId="{804B9798-BADE-46C1-9F0C-063C2A120C1C}" sibTransId="{4CA0B086-F090-43E3-B26C-2931972CF158}"/>
    <dgm:cxn modelId="{A6ED0230-2C26-4511-BA93-3429CC8D6DA1}" srcId="{C69743C6-1FBF-4B48-9BA5-A408172E9A30}" destId="{95C75475-5E31-41A7-AD8B-2839CF700ECD}" srcOrd="4" destOrd="0" parTransId="{7118BAAB-610B-4289-BA78-59B412C3E836}" sibTransId="{993EE268-EF97-4134-A434-01A7CFAE9EF8}"/>
    <dgm:cxn modelId="{95D4B932-387F-456D-97F5-60BEBBC1B97E}" type="presOf" srcId="{9EDF0EB6-F247-4226-AFCF-330D20355A25}" destId="{A47AFC29-E380-41BB-9B9E-0EA2F8BE5C32}" srcOrd="0" destOrd="1" presId="urn:microsoft.com/office/officeart/2005/8/layout/vList2"/>
    <dgm:cxn modelId="{DD404035-73C4-43D8-9EBF-6C22CE6CD9A5}" type="presOf" srcId="{C1D1A669-32E1-46C6-B70E-568C8719C60F}" destId="{A47AFC29-E380-41BB-9B9E-0EA2F8BE5C32}" srcOrd="0" destOrd="0" presId="urn:microsoft.com/office/officeart/2005/8/layout/vList2"/>
    <dgm:cxn modelId="{9C6BCB3C-9BBC-4D22-89B1-1604E66A86A0}" type="presOf" srcId="{C69743C6-1FBF-4B48-9BA5-A408172E9A30}" destId="{A026050E-1E3C-4F14-B50F-7E806DDA1977}" srcOrd="0" destOrd="0" presId="urn:microsoft.com/office/officeart/2005/8/layout/vList2"/>
    <dgm:cxn modelId="{57B43A3E-259A-412B-8373-8D459E42C9F2}" type="presOf" srcId="{E1073D96-087C-480C-A4EA-836ABD921223}" destId="{300E79BC-17F2-49A1-B0ED-78A6EF5D411E}" srcOrd="0" destOrd="0" presId="urn:microsoft.com/office/officeart/2005/8/layout/vList2"/>
    <dgm:cxn modelId="{AB25BF3E-8E79-45C3-814F-D5CF797CAD9E}" srcId="{C69743C6-1FBF-4B48-9BA5-A408172E9A30}" destId="{6A607C29-EDD1-43E2-9A54-A7D5BEF6C3E8}" srcOrd="3" destOrd="0" parTransId="{A3FF34AF-C00A-4D76-92EB-865DB1C6C257}" sibTransId="{06C32F23-F800-4B75-8C69-FF18BAEDE14E}"/>
    <dgm:cxn modelId="{467DCA60-95AB-4204-B245-2FE844A3BB69}" srcId="{E1073D96-087C-480C-A4EA-836ABD921223}" destId="{C1D1A669-32E1-46C6-B70E-568C8719C60F}" srcOrd="0" destOrd="0" parTransId="{CD410947-5A5E-4999-B197-B843A7F1AF1A}" sibTransId="{BE278FA0-FDD9-40F3-99B4-A8F1B52D01A4}"/>
    <dgm:cxn modelId="{35795F71-FEEA-4455-8A8C-958392A633B9}" srcId="{C69743C6-1FBF-4B48-9BA5-A408172E9A30}" destId="{CCAD2B18-B960-4D9C-922A-2F926D728E0E}" srcOrd="8" destOrd="0" parTransId="{2D117F5A-CD16-439E-B8EF-1ABC82EFB4AA}" sibTransId="{840DA1D0-36E1-4E55-BEAA-2DAAA01F38CB}"/>
    <dgm:cxn modelId="{01377776-8F87-4473-BF61-4D9150BE282E}" srcId="{C69743C6-1FBF-4B48-9BA5-A408172E9A30}" destId="{FE722809-6881-4E47-904E-F140DB207B39}" srcOrd="5" destOrd="0" parTransId="{97CD152F-F298-48C2-9221-52219699276A}" sibTransId="{F6578072-44F7-4BDD-A2AA-A750C2D11CEB}"/>
    <dgm:cxn modelId="{04AE1779-4682-4887-81E4-257CA1D69C27}" srcId="{C69743C6-1FBF-4B48-9BA5-A408172E9A30}" destId="{C1A76CF7-183D-41A3-9B07-C91A80114CC4}" srcOrd="7" destOrd="0" parTransId="{4D00093F-DCBD-494C-B72D-48AFFF3971E5}" sibTransId="{EB290FEB-F446-4E04-A596-1417A401B785}"/>
    <dgm:cxn modelId="{5F7CF989-1948-4C1D-8EA1-96AAFAF580B7}" srcId="{C69743C6-1FBF-4B48-9BA5-A408172E9A30}" destId="{E1073D96-087C-480C-A4EA-836ABD921223}" srcOrd="6" destOrd="0" parTransId="{BBE8A1FB-A3DF-489A-ABBC-7F0AC4DEB1C9}" sibTransId="{74493EB4-AAD3-4F93-AB67-BBE1F60B6B7E}"/>
    <dgm:cxn modelId="{7FBC728B-DD26-4D82-B5F5-276C62B4113F}" type="presOf" srcId="{34F77016-C9D6-41DC-A881-6D3FCB47EA85}" destId="{8ECD1250-70B0-4E64-B592-DC0D2FFACD7F}" srcOrd="0" destOrd="0" presId="urn:microsoft.com/office/officeart/2005/8/layout/vList2"/>
    <dgm:cxn modelId="{27787E96-B169-4E96-A9B6-8087AE121691}" srcId="{E1073D96-087C-480C-A4EA-836ABD921223}" destId="{9EDF0EB6-F247-4226-AFCF-330D20355A25}" srcOrd="1" destOrd="0" parTransId="{3F961A5E-8F02-49F5-9F67-9A9A628F55CF}" sibTransId="{4350711A-62FE-4C8D-905C-67ADEFCF725B}"/>
    <dgm:cxn modelId="{10B50199-F943-4D11-A4A1-BC8D9A778475}" srcId="{C69743C6-1FBF-4B48-9BA5-A408172E9A30}" destId="{9CB07DB6-9CBB-4079-9D17-FF5019790E0E}" srcOrd="9" destOrd="0" parTransId="{C9A8C159-D591-4F9D-955A-463F479D26AB}" sibTransId="{54091C4E-319E-4E96-9663-19BCA7CBCA45}"/>
    <dgm:cxn modelId="{B41E4299-6B33-4E3F-9118-0C70D54130D3}" type="presOf" srcId="{6A607C29-EDD1-43E2-9A54-A7D5BEF6C3E8}" destId="{4ACB4B78-0103-4847-B69C-5EC640FDC5A7}" srcOrd="0" destOrd="0" presId="urn:microsoft.com/office/officeart/2005/8/layout/vList2"/>
    <dgm:cxn modelId="{F2377BA7-F971-4F3E-805F-319A6F10BD24}" srcId="{E1073D96-087C-480C-A4EA-836ABD921223}" destId="{50D11F9F-C08F-4236-9CA9-0161DD52381F}" srcOrd="2" destOrd="0" parTransId="{F49C1CFC-7123-4EE5-B4DF-74FF75E22841}" sibTransId="{6E46258A-BA2E-412E-B683-3988329A9B59}"/>
    <dgm:cxn modelId="{30B8AEBA-AD86-4B67-9C39-2F65CCC62DA4}" type="presOf" srcId="{CCAD2B18-B960-4D9C-922A-2F926D728E0E}" destId="{7CEA659C-AEDB-4EFC-BB26-3AA3EFA2B9DD}" srcOrd="0" destOrd="0" presId="urn:microsoft.com/office/officeart/2005/8/layout/vList2"/>
    <dgm:cxn modelId="{2F63EABB-D1D6-430C-8125-63A36B0BC867}" type="presOf" srcId="{23B45412-2AD8-423A-9496-1DB2F9EF0320}" destId="{C7BF01D4-4BC7-4FA4-A383-41803E790E43}" srcOrd="0" destOrd="0" presId="urn:microsoft.com/office/officeart/2005/8/layout/vList2"/>
    <dgm:cxn modelId="{042692CB-106D-4EF5-A97E-975A0BA8D1F5}" srcId="{C69743C6-1FBF-4B48-9BA5-A408172E9A30}" destId="{34F77016-C9D6-41DC-A881-6D3FCB47EA85}" srcOrd="1" destOrd="0" parTransId="{6BC96F72-7DEF-4E53-BBE4-2A6F4D13F490}" sibTransId="{45A8702D-4CFC-4626-B367-FA645874C03A}"/>
    <dgm:cxn modelId="{9776D2E6-A7FB-46A5-9705-D332E0FB4650}" type="presOf" srcId="{FE722809-6881-4E47-904E-F140DB207B39}" destId="{D292B1DF-E4E7-47BF-B287-C9BEC185D140}" srcOrd="0" destOrd="0" presId="urn:microsoft.com/office/officeart/2005/8/layout/vList2"/>
    <dgm:cxn modelId="{6BD43AF2-592C-467F-90F6-398CFE4B5F90}" type="presOf" srcId="{50D11F9F-C08F-4236-9CA9-0161DD52381F}" destId="{A47AFC29-E380-41BB-9B9E-0EA2F8BE5C32}" srcOrd="0" destOrd="2" presId="urn:microsoft.com/office/officeart/2005/8/layout/vList2"/>
    <dgm:cxn modelId="{2E3107F7-DFAA-4383-90E7-98E8A2F27E48}" type="presOf" srcId="{C1A76CF7-183D-41A3-9B07-C91A80114CC4}" destId="{393E13C9-66F2-4728-BE63-D828775B3DF0}" srcOrd="0" destOrd="0" presId="urn:microsoft.com/office/officeart/2005/8/layout/vList2"/>
    <dgm:cxn modelId="{F7F3DFD8-31E2-42EE-8287-1E4C13E455FF}" type="presParOf" srcId="{A026050E-1E3C-4F14-B50F-7E806DDA1977}" destId="{C7BF01D4-4BC7-4FA4-A383-41803E790E43}" srcOrd="0" destOrd="0" presId="urn:microsoft.com/office/officeart/2005/8/layout/vList2"/>
    <dgm:cxn modelId="{634ADDCA-7B4E-4AE3-96DA-23531960D31D}" type="presParOf" srcId="{A026050E-1E3C-4F14-B50F-7E806DDA1977}" destId="{1899FFBA-3E49-4BE7-B28C-14C018393814}" srcOrd="1" destOrd="0" presId="urn:microsoft.com/office/officeart/2005/8/layout/vList2"/>
    <dgm:cxn modelId="{348A6A1C-5E74-446B-B7C7-333F1DAA0E28}" type="presParOf" srcId="{A026050E-1E3C-4F14-B50F-7E806DDA1977}" destId="{8ECD1250-70B0-4E64-B592-DC0D2FFACD7F}" srcOrd="2" destOrd="0" presId="urn:microsoft.com/office/officeart/2005/8/layout/vList2"/>
    <dgm:cxn modelId="{0160D7D2-D997-4DE7-A0D4-41F0AFF53664}" type="presParOf" srcId="{A026050E-1E3C-4F14-B50F-7E806DDA1977}" destId="{FAF01BE7-D8C7-442B-808E-92F1728D8883}" srcOrd="3" destOrd="0" presId="urn:microsoft.com/office/officeart/2005/8/layout/vList2"/>
    <dgm:cxn modelId="{5D044172-60D0-4CE1-A489-E786DBB192BB}" type="presParOf" srcId="{A026050E-1E3C-4F14-B50F-7E806DDA1977}" destId="{62D677EB-94B9-488E-BD21-9FED11893E92}" srcOrd="4" destOrd="0" presId="urn:microsoft.com/office/officeart/2005/8/layout/vList2"/>
    <dgm:cxn modelId="{5BEA4A66-CC59-4772-B004-0A7E76AF9799}" type="presParOf" srcId="{A026050E-1E3C-4F14-B50F-7E806DDA1977}" destId="{F03FCC9E-DE93-4421-8F84-C77AC763F3FC}" srcOrd="5" destOrd="0" presId="urn:microsoft.com/office/officeart/2005/8/layout/vList2"/>
    <dgm:cxn modelId="{94FF6B6F-5257-4FD0-9B1D-88CF54D8AC32}" type="presParOf" srcId="{A026050E-1E3C-4F14-B50F-7E806DDA1977}" destId="{4ACB4B78-0103-4847-B69C-5EC640FDC5A7}" srcOrd="6" destOrd="0" presId="urn:microsoft.com/office/officeart/2005/8/layout/vList2"/>
    <dgm:cxn modelId="{713C7978-9EB0-4CAF-83F4-2D824D707815}" type="presParOf" srcId="{A026050E-1E3C-4F14-B50F-7E806DDA1977}" destId="{4A9B41E5-31AF-44A6-A8EE-3E940865C5A7}" srcOrd="7" destOrd="0" presId="urn:microsoft.com/office/officeart/2005/8/layout/vList2"/>
    <dgm:cxn modelId="{52C2CBC7-B21D-4880-BC23-7517A4365DFD}" type="presParOf" srcId="{A026050E-1E3C-4F14-B50F-7E806DDA1977}" destId="{FE09297A-0B25-4944-8F3D-57C105EE2AA8}" srcOrd="8" destOrd="0" presId="urn:microsoft.com/office/officeart/2005/8/layout/vList2"/>
    <dgm:cxn modelId="{1BD55A92-2F75-4A60-816D-A02F9D166A0E}" type="presParOf" srcId="{A026050E-1E3C-4F14-B50F-7E806DDA1977}" destId="{38535581-FAB4-4530-B3B4-5E07BE5B522C}" srcOrd="9" destOrd="0" presId="urn:microsoft.com/office/officeart/2005/8/layout/vList2"/>
    <dgm:cxn modelId="{499AEA5E-7494-4531-930A-19EF39941A2E}" type="presParOf" srcId="{A026050E-1E3C-4F14-B50F-7E806DDA1977}" destId="{D292B1DF-E4E7-47BF-B287-C9BEC185D140}" srcOrd="10" destOrd="0" presId="urn:microsoft.com/office/officeart/2005/8/layout/vList2"/>
    <dgm:cxn modelId="{079AA96D-8A06-469A-BF3F-DF1D541BAA6C}" type="presParOf" srcId="{A026050E-1E3C-4F14-B50F-7E806DDA1977}" destId="{FC9E28FF-06E5-4979-8C73-A2D51087FFA0}" srcOrd="11" destOrd="0" presId="urn:microsoft.com/office/officeart/2005/8/layout/vList2"/>
    <dgm:cxn modelId="{6E399F93-7669-430D-BF87-70932C6A27CA}" type="presParOf" srcId="{A026050E-1E3C-4F14-B50F-7E806DDA1977}" destId="{300E79BC-17F2-49A1-B0ED-78A6EF5D411E}" srcOrd="12" destOrd="0" presId="urn:microsoft.com/office/officeart/2005/8/layout/vList2"/>
    <dgm:cxn modelId="{DC854C04-EAE6-4098-B715-EDF2B7D26B06}" type="presParOf" srcId="{A026050E-1E3C-4F14-B50F-7E806DDA1977}" destId="{A47AFC29-E380-41BB-9B9E-0EA2F8BE5C32}" srcOrd="13" destOrd="0" presId="urn:microsoft.com/office/officeart/2005/8/layout/vList2"/>
    <dgm:cxn modelId="{75BF0F98-4DED-4532-A2AF-03AC1F047F3C}" type="presParOf" srcId="{A026050E-1E3C-4F14-B50F-7E806DDA1977}" destId="{393E13C9-66F2-4728-BE63-D828775B3DF0}" srcOrd="14" destOrd="0" presId="urn:microsoft.com/office/officeart/2005/8/layout/vList2"/>
    <dgm:cxn modelId="{3DCFFD1A-B41D-4A37-B0CA-6AE2A1FA5106}" type="presParOf" srcId="{A026050E-1E3C-4F14-B50F-7E806DDA1977}" destId="{2BE52571-F307-4A17-A929-577D6A9C23C8}" srcOrd="15" destOrd="0" presId="urn:microsoft.com/office/officeart/2005/8/layout/vList2"/>
    <dgm:cxn modelId="{1F0AB945-F7BB-47B5-B564-FC3EF277D561}" type="presParOf" srcId="{A026050E-1E3C-4F14-B50F-7E806DDA1977}" destId="{7CEA659C-AEDB-4EFC-BB26-3AA3EFA2B9DD}" srcOrd="16" destOrd="0" presId="urn:microsoft.com/office/officeart/2005/8/layout/vList2"/>
    <dgm:cxn modelId="{E99F67C8-5EE4-4CA5-A1F5-BEB2060F8972}" type="presParOf" srcId="{A026050E-1E3C-4F14-B50F-7E806DDA1977}" destId="{BC69C71D-7F7F-4A61-8636-969CEB1FA58F}" srcOrd="17" destOrd="0" presId="urn:microsoft.com/office/officeart/2005/8/layout/vList2"/>
    <dgm:cxn modelId="{4DA790A7-0525-4238-85DE-4E92040B373E}" type="presParOf" srcId="{A026050E-1E3C-4F14-B50F-7E806DDA1977}" destId="{381BEF3A-081A-4CF1-A617-310C4CF4396A}"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3D2775-E1F6-4238-8774-EAFD94A75919}" type="doc">
      <dgm:prSet loTypeId="urn:microsoft.com/office/officeart/2005/8/layout/vList5" loCatId="list" qsTypeId="urn:microsoft.com/office/officeart/2005/8/quickstyle/simple2" qsCatId="simple" csTypeId="urn:microsoft.com/office/officeart/2005/8/colors/accent0_3" csCatId="mainScheme" phldr="1"/>
      <dgm:spPr/>
      <dgm:t>
        <a:bodyPr/>
        <a:lstStyle/>
        <a:p>
          <a:endParaRPr lang="fr-FR"/>
        </a:p>
      </dgm:t>
    </dgm:pt>
    <dgm:pt modelId="{5E44D35E-5C76-47E2-8650-87A567C8EF75}">
      <dgm:prSet phldrT="[Texte]"/>
      <dgm:spPr>
        <a:solidFill>
          <a:srgbClr val="03A696"/>
        </a:solidFill>
      </dgm:spPr>
      <dgm:t>
        <a:bodyPr/>
        <a:lstStyle/>
        <a:p>
          <a:r>
            <a:rPr lang="fr-FR" dirty="0"/>
            <a:t>Business check</a:t>
          </a:r>
        </a:p>
      </dgm:t>
    </dgm:pt>
    <dgm:pt modelId="{236D6CE5-623E-4CCD-99D4-BF0FC20597CE}" type="parTrans" cxnId="{44E4870A-658E-4699-8CFF-9B2ADCA28657}">
      <dgm:prSet/>
      <dgm:spPr/>
      <dgm:t>
        <a:bodyPr/>
        <a:lstStyle/>
        <a:p>
          <a:endParaRPr lang="fr-FR"/>
        </a:p>
      </dgm:t>
    </dgm:pt>
    <dgm:pt modelId="{DD020597-384A-4BC0-8571-8DC3C65019E6}" type="sibTrans" cxnId="{44E4870A-658E-4699-8CFF-9B2ADCA28657}">
      <dgm:prSet/>
      <dgm:spPr/>
      <dgm:t>
        <a:bodyPr/>
        <a:lstStyle/>
        <a:p>
          <a:endParaRPr lang="fr-FR"/>
        </a:p>
      </dgm:t>
    </dgm:pt>
    <dgm:pt modelId="{7B046F8A-D6B6-4C4D-A3A0-87B1BA47D0B0}">
      <dgm:prSet phldrT="[Texte]" custT="1"/>
      <dgm:spPr/>
      <dgm:t>
        <a:bodyPr/>
        <a:lstStyle/>
        <a:p>
          <a:r>
            <a:rPr lang="en-US" sz="900" b="0" i="0" dirty="0"/>
            <a:t>Review the results from your perspective</a:t>
          </a:r>
          <a:endParaRPr lang="fr-FR" sz="900" dirty="0"/>
        </a:p>
      </dgm:t>
    </dgm:pt>
    <dgm:pt modelId="{3082F0C6-D664-46D0-9E28-519C651ECDF4}" type="parTrans" cxnId="{6CC1BFE0-D6B8-4AFC-8F11-EBEB236B7B0C}">
      <dgm:prSet/>
      <dgm:spPr/>
      <dgm:t>
        <a:bodyPr/>
        <a:lstStyle/>
        <a:p>
          <a:endParaRPr lang="fr-FR"/>
        </a:p>
      </dgm:t>
    </dgm:pt>
    <dgm:pt modelId="{91F4D3BD-0536-4881-ABB5-8E438C5AA3A0}" type="sibTrans" cxnId="{6CC1BFE0-D6B8-4AFC-8F11-EBEB236B7B0C}">
      <dgm:prSet/>
      <dgm:spPr/>
      <dgm:t>
        <a:bodyPr/>
        <a:lstStyle/>
        <a:p>
          <a:endParaRPr lang="fr-FR"/>
        </a:p>
      </dgm:t>
    </dgm:pt>
    <dgm:pt modelId="{A79595A3-2D79-41C4-B04A-6ED1062ECB9F}">
      <dgm:prSet phldrT="[Texte]"/>
      <dgm:spPr>
        <a:solidFill>
          <a:srgbClr val="03A696"/>
        </a:solidFill>
      </dgm:spPr>
      <dgm:t>
        <a:bodyPr/>
        <a:lstStyle/>
        <a:p>
          <a:r>
            <a:rPr lang="fr-FR" dirty="0"/>
            <a:t>Modifications</a:t>
          </a:r>
        </a:p>
      </dgm:t>
    </dgm:pt>
    <dgm:pt modelId="{E49DF1F4-F553-42A3-9289-84C17321CE14}" type="parTrans" cxnId="{056D1CF5-32AD-4AC1-A248-5AFC131FD7AA}">
      <dgm:prSet/>
      <dgm:spPr/>
      <dgm:t>
        <a:bodyPr/>
        <a:lstStyle/>
        <a:p>
          <a:endParaRPr lang="fr-FR"/>
        </a:p>
      </dgm:t>
    </dgm:pt>
    <dgm:pt modelId="{641F4CF0-3AE6-4B19-B17A-218D247EFE8D}" type="sibTrans" cxnId="{056D1CF5-32AD-4AC1-A248-5AFC131FD7AA}">
      <dgm:prSet/>
      <dgm:spPr/>
      <dgm:t>
        <a:bodyPr/>
        <a:lstStyle/>
        <a:p>
          <a:endParaRPr lang="fr-FR"/>
        </a:p>
      </dgm:t>
    </dgm:pt>
    <dgm:pt modelId="{29442298-5ADC-4912-A98D-484A90579EFD}">
      <dgm:prSet phldrT="[Texte]" custT="1"/>
      <dgm:spPr/>
      <dgm:t>
        <a:bodyPr/>
        <a:lstStyle/>
        <a:p>
          <a:r>
            <a:rPr lang="fr-FR" sz="900" dirty="0"/>
            <a:t>Plan a meeting for </a:t>
          </a:r>
          <a:r>
            <a:rPr lang="fr-FR" sz="900" dirty="0" err="1"/>
            <a:t>reviewing</a:t>
          </a:r>
          <a:r>
            <a:rPr lang="fr-FR" sz="900" dirty="0"/>
            <a:t> the code and the </a:t>
          </a:r>
          <a:r>
            <a:rPr lang="fr-FR" sz="900" dirty="0" err="1"/>
            <a:t>results</a:t>
          </a:r>
          <a:r>
            <a:rPr lang="fr-FR" sz="900" dirty="0"/>
            <a:t> </a:t>
          </a:r>
          <a:r>
            <a:rPr lang="fr-FR" sz="900" dirty="0" err="1"/>
            <a:t>together</a:t>
          </a:r>
          <a:endParaRPr lang="fr-FR" sz="900" dirty="0"/>
        </a:p>
      </dgm:t>
    </dgm:pt>
    <dgm:pt modelId="{5BF278A7-E847-4689-B99B-A69EBD47C7C9}" type="parTrans" cxnId="{16A772D6-3FBE-4D91-A7F9-353438F28000}">
      <dgm:prSet/>
      <dgm:spPr/>
      <dgm:t>
        <a:bodyPr/>
        <a:lstStyle/>
        <a:p>
          <a:endParaRPr lang="fr-FR"/>
        </a:p>
      </dgm:t>
    </dgm:pt>
    <dgm:pt modelId="{B6187822-A3AE-4321-96EB-0252BF2F3747}" type="sibTrans" cxnId="{16A772D6-3FBE-4D91-A7F9-353438F28000}">
      <dgm:prSet/>
      <dgm:spPr/>
      <dgm:t>
        <a:bodyPr/>
        <a:lstStyle/>
        <a:p>
          <a:endParaRPr lang="fr-FR"/>
        </a:p>
      </dgm:t>
    </dgm:pt>
    <dgm:pt modelId="{73532BB9-6C30-421B-807D-36B41AD7B9AA}">
      <dgm:prSet phldrT="[Texte]" custT="1"/>
      <dgm:spPr/>
      <dgm:t>
        <a:bodyPr/>
        <a:lstStyle/>
        <a:p>
          <a:r>
            <a:rPr lang="fr-FR" sz="900" dirty="0"/>
            <a:t>On </a:t>
          </a:r>
          <a:r>
            <a:rPr lang="fr-FR" sz="900" dirty="0" err="1"/>
            <a:t>our</a:t>
          </a:r>
          <a:r>
            <a:rPr lang="fr-FR" sz="900" dirty="0"/>
            <a:t> </a:t>
          </a:r>
          <a:r>
            <a:rPr lang="fr-FR" sz="900" dirty="0" err="1"/>
            <a:t>side</a:t>
          </a:r>
          <a:r>
            <a:rPr lang="fr-FR" sz="900" dirty="0"/>
            <a:t>, </a:t>
          </a:r>
          <a:r>
            <a:rPr lang="fr-FR" sz="900" dirty="0" err="1"/>
            <a:t>apply</a:t>
          </a:r>
          <a:r>
            <a:rPr lang="fr-FR" sz="900" dirty="0"/>
            <a:t> modifications to fix </a:t>
          </a:r>
          <a:r>
            <a:rPr lang="fr-FR" sz="900" dirty="0" err="1"/>
            <a:t>potential</a:t>
          </a:r>
          <a:r>
            <a:rPr lang="fr-FR" sz="900" dirty="0"/>
            <a:t> issues</a:t>
          </a:r>
        </a:p>
      </dgm:t>
    </dgm:pt>
    <dgm:pt modelId="{0C9EF668-6151-4CDF-B3F6-BB1F77BC3ED0}" type="parTrans" cxnId="{FCA265DB-0BE9-4424-84BF-E7214ADBC181}">
      <dgm:prSet/>
      <dgm:spPr/>
      <dgm:t>
        <a:bodyPr/>
        <a:lstStyle/>
        <a:p>
          <a:endParaRPr lang="fr-FR"/>
        </a:p>
      </dgm:t>
    </dgm:pt>
    <dgm:pt modelId="{11D57ECB-AFE7-414E-A77C-FACE7485F26E}" type="sibTrans" cxnId="{FCA265DB-0BE9-4424-84BF-E7214ADBC181}">
      <dgm:prSet/>
      <dgm:spPr/>
      <dgm:t>
        <a:bodyPr/>
        <a:lstStyle/>
        <a:p>
          <a:endParaRPr lang="fr-FR"/>
        </a:p>
      </dgm:t>
    </dgm:pt>
    <dgm:pt modelId="{2A4D717C-8A20-4719-B696-F3E4C37EE267}">
      <dgm:prSet phldrT="[Texte]"/>
      <dgm:spPr>
        <a:solidFill>
          <a:srgbClr val="03A696"/>
        </a:solidFill>
      </dgm:spPr>
      <dgm:t>
        <a:bodyPr/>
        <a:lstStyle/>
        <a:p>
          <a:r>
            <a:rPr lang="fr-FR" dirty="0"/>
            <a:t>Automate </a:t>
          </a:r>
          <a:r>
            <a:rPr lang="fr-FR" dirty="0" err="1"/>
            <a:t>your</a:t>
          </a:r>
          <a:r>
            <a:rPr lang="fr-FR" dirty="0"/>
            <a:t> analyses</a:t>
          </a:r>
        </a:p>
      </dgm:t>
    </dgm:pt>
    <dgm:pt modelId="{717322A8-E937-4E5B-940F-ACEFF8EA114C}" type="parTrans" cxnId="{C099C933-7D08-40F4-B458-5FD5BA6F693D}">
      <dgm:prSet/>
      <dgm:spPr/>
      <dgm:t>
        <a:bodyPr/>
        <a:lstStyle/>
        <a:p>
          <a:endParaRPr lang="fr-FR"/>
        </a:p>
      </dgm:t>
    </dgm:pt>
    <dgm:pt modelId="{01078BDC-C1F3-44C3-BE0F-B101D376C492}" type="sibTrans" cxnId="{C099C933-7D08-40F4-B458-5FD5BA6F693D}">
      <dgm:prSet/>
      <dgm:spPr/>
      <dgm:t>
        <a:bodyPr/>
        <a:lstStyle/>
        <a:p>
          <a:endParaRPr lang="fr-FR"/>
        </a:p>
      </dgm:t>
    </dgm:pt>
    <dgm:pt modelId="{0CAFC8E9-F8A5-4CAA-81AB-20B1606D22DF}">
      <dgm:prSet phldrT="[Texte]" custT="1"/>
      <dgm:spPr/>
      <dgm:t>
        <a:bodyPr/>
        <a:lstStyle/>
        <a:p>
          <a:r>
            <a:rPr lang="fr-FR" sz="900" dirty="0"/>
            <a:t>Our data expert can assist </a:t>
          </a:r>
          <a:r>
            <a:rPr lang="fr-FR" sz="900" dirty="0" err="1"/>
            <a:t>you</a:t>
          </a:r>
          <a:r>
            <a:rPr lang="fr-FR" sz="900" dirty="0"/>
            <a:t> in </a:t>
          </a:r>
          <a:r>
            <a:rPr lang="fr-FR" sz="900" dirty="0" err="1"/>
            <a:t>conducting</a:t>
          </a:r>
          <a:r>
            <a:rPr lang="fr-FR" sz="900" dirty="0"/>
            <a:t> </a:t>
          </a:r>
          <a:r>
            <a:rPr lang="fr-FR" sz="900" dirty="0" err="1"/>
            <a:t>additional</a:t>
          </a:r>
          <a:r>
            <a:rPr lang="fr-FR" sz="900" dirty="0"/>
            <a:t> analyses, </a:t>
          </a:r>
          <a:r>
            <a:rPr lang="fr-FR" sz="900" dirty="0" err="1"/>
            <a:t>automating</a:t>
          </a:r>
          <a:r>
            <a:rPr lang="fr-FR" sz="900" dirty="0"/>
            <a:t> </a:t>
          </a:r>
          <a:r>
            <a:rPr lang="fr-FR" sz="900" dirty="0" err="1"/>
            <a:t>them</a:t>
          </a:r>
          <a:r>
            <a:rPr lang="fr-FR" sz="900" dirty="0"/>
            <a:t> and </a:t>
          </a:r>
          <a:r>
            <a:rPr lang="fr-FR" sz="900" dirty="0" err="1"/>
            <a:t>build</a:t>
          </a:r>
          <a:r>
            <a:rPr lang="fr-FR" sz="900" dirty="0"/>
            <a:t> </a:t>
          </a:r>
          <a:r>
            <a:rPr lang="fr-FR" sz="900" dirty="0" err="1"/>
            <a:t>dashboard</a:t>
          </a:r>
          <a:r>
            <a:rPr lang="fr-FR" sz="900" dirty="0"/>
            <a:t> for </a:t>
          </a:r>
          <a:r>
            <a:rPr lang="fr-FR" sz="900" dirty="0" err="1"/>
            <a:t>you</a:t>
          </a:r>
          <a:r>
            <a:rPr lang="fr-FR" sz="900" dirty="0"/>
            <a:t> </a:t>
          </a:r>
          <a:r>
            <a:rPr lang="fr-FR" sz="900" dirty="0" err="1"/>
            <a:t>needs</a:t>
          </a:r>
          <a:r>
            <a:rPr lang="fr-FR" sz="900" dirty="0"/>
            <a:t>.</a:t>
          </a:r>
        </a:p>
      </dgm:t>
    </dgm:pt>
    <dgm:pt modelId="{AD3674A5-925B-49C7-918F-83EEE89170AE}" type="parTrans" cxnId="{09B7CB56-E231-4731-83F5-2CA5E56DD6C9}">
      <dgm:prSet/>
      <dgm:spPr/>
      <dgm:t>
        <a:bodyPr/>
        <a:lstStyle/>
        <a:p>
          <a:endParaRPr lang="fr-FR"/>
        </a:p>
      </dgm:t>
    </dgm:pt>
    <dgm:pt modelId="{D5BA45E4-3AF8-45C1-9FAB-9EED63B36CCA}" type="sibTrans" cxnId="{09B7CB56-E231-4731-83F5-2CA5E56DD6C9}">
      <dgm:prSet/>
      <dgm:spPr/>
      <dgm:t>
        <a:bodyPr/>
        <a:lstStyle/>
        <a:p>
          <a:endParaRPr lang="fr-FR"/>
        </a:p>
      </dgm:t>
    </dgm:pt>
    <dgm:pt modelId="{0FF9649C-EC1C-437C-BB53-A9B21F7074CD}">
      <dgm:prSet phldrT="[Texte]" custT="1"/>
      <dgm:spPr/>
      <dgm:t>
        <a:bodyPr/>
        <a:lstStyle/>
        <a:p>
          <a:r>
            <a:rPr lang="en-US" sz="900" b="0" i="0" dirty="0"/>
            <a:t>Engage your business experts and data team.</a:t>
          </a:r>
          <a:endParaRPr lang="fr-FR" sz="900" dirty="0"/>
        </a:p>
      </dgm:t>
    </dgm:pt>
    <dgm:pt modelId="{DE736D4E-584F-441A-99D0-E37A50249A14}" type="parTrans" cxnId="{C6C34D41-6BC3-4A6D-93BD-EF1F2B62010F}">
      <dgm:prSet/>
      <dgm:spPr/>
      <dgm:t>
        <a:bodyPr/>
        <a:lstStyle/>
        <a:p>
          <a:endParaRPr lang="fr-FR"/>
        </a:p>
      </dgm:t>
    </dgm:pt>
    <dgm:pt modelId="{249C560F-D04C-4767-93E7-0C46F662BB8E}" type="sibTrans" cxnId="{C6C34D41-6BC3-4A6D-93BD-EF1F2B62010F}">
      <dgm:prSet/>
      <dgm:spPr/>
      <dgm:t>
        <a:bodyPr/>
        <a:lstStyle/>
        <a:p>
          <a:endParaRPr lang="fr-FR"/>
        </a:p>
      </dgm:t>
    </dgm:pt>
    <dgm:pt modelId="{E8862376-89B8-4588-B05C-310971B76431}">
      <dgm:prSet phldrT="[Texte]" custT="1"/>
      <dgm:spPr/>
      <dgm:t>
        <a:bodyPr/>
        <a:lstStyle/>
        <a:p>
          <a:pPr>
            <a:buFont typeface="Arial" panose="020B0604020202020204" pitchFamily="34" charset="0"/>
            <a:buChar char="•"/>
          </a:pPr>
          <a:r>
            <a:rPr lang="en-US" sz="900" b="0" i="0" dirty="0"/>
            <a:t>Confirm and validate the analysis of the project.</a:t>
          </a:r>
          <a:endParaRPr lang="fr-FR" sz="900" dirty="0"/>
        </a:p>
      </dgm:t>
    </dgm:pt>
    <dgm:pt modelId="{15F581E2-F595-496C-9D91-F7CF65262D83}" type="parTrans" cxnId="{56AB10DD-9A1D-4F64-A639-18CFD1558A09}">
      <dgm:prSet/>
      <dgm:spPr/>
      <dgm:t>
        <a:bodyPr/>
        <a:lstStyle/>
        <a:p>
          <a:endParaRPr lang="fr-FR"/>
        </a:p>
      </dgm:t>
    </dgm:pt>
    <dgm:pt modelId="{39445A67-22E0-4DAE-9839-55B42A8347DA}" type="sibTrans" cxnId="{56AB10DD-9A1D-4F64-A639-18CFD1558A09}">
      <dgm:prSet/>
      <dgm:spPr/>
      <dgm:t>
        <a:bodyPr/>
        <a:lstStyle/>
        <a:p>
          <a:endParaRPr lang="fr-FR"/>
        </a:p>
      </dgm:t>
    </dgm:pt>
    <dgm:pt modelId="{B9952518-ACC6-4DC0-80EF-EE4B628E4ECD}" type="pres">
      <dgm:prSet presAssocID="{013D2775-E1F6-4238-8774-EAFD94A75919}" presName="Name0" presStyleCnt="0">
        <dgm:presLayoutVars>
          <dgm:dir/>
          <dgm:animLvl val="lvl"/>
          <dgm:resizeHandles val="exact"/>
        </dgm:presLayoutVars>
      </dgm:prSet>
      <dgm:spPr/>
    </dgm:pt>
    <dgm:pt modelId="{DF5B0D44-E830-4918-8CB5-8DFEF574D6AA}" type="pres">
      <dgm:prSet presAssocID="{5E44D35E-5C76-47E2-8650-87A567C8EF75}" presName="linNode" presStyleCnt="0"/>
      <dgm:spPr/>
    </dgm:pt>
    <dgm:pt modelId="{AA2F9FCF-8C2F-487E-9602-DB24A88AC223}" type="pres">
      <dgm:prSet presAssocID="{5E44D35E-5C76-47E2-8650-87A567C8EF75}" presName="parentText" presStyleLbl="node1" presStyleIdx="0" presStyleCnt="3">
        <dgm:presLayoutVars>
          <dgm:chMax val="1"/>
          <dgm:bulletEnabled val="1"/>
        </dgm:presLayoutVars>
      </dgm:prSet>
      <dgm:spPr/>
    </dgm:pt>
    <dgm:pt modelId="{D94FBC01-4DE7-4C01-94C0-A19CAB8AD1D1}" type="pres">
      <dgm:prSet presAssocID="{5E44D35E-5C76-47E2-8650-87A567C8EF75}" presName="descendantText" presStyleLbl="alignAccFollowNode1" presStyleIdx="0" presStyleCnt="3">
        <dgm:presLayoutVars>
          <dgm:bulletEnabled val="1"/>
        </dgm:presLayoutVars>
      </dgm:prSet>
      <dgm:spPr/>
    </dgm:pt>
    <dgm:pt modelId="{5002A11D-C81F-4054-99DF-E2410A29AA03}" type="pres">
      <dgm:prSet presAssocID="{DD020597-384A-4BC0-8571-8DC3C65019E6}" presName="sp" presStyleCnt="0"/>
      <dgm:spPr/>
    </dgm:pt>
    <dgm:pt modelId="{EE75A5FF-4F64-4D0B-8C39-348D73047102}" type="pres">
      <dgm:prSet presAssocID="{A79595A3-2D79-41C4-B04A-6ED1062ECB9F}" presName="linNode" presStyleCnt="0"/>
      <dgm:spPr/>
    </dgm:pt>
    <dgm:pt modelId="{9194921B-1DBF-4843-B7E6-94CEB3EAD6C3}" type="pres">
      <dgm:prSet presAssocID="{A79595A3-2D79-41C4-B04A-6ED1062ECB9F}" presName="parentText" presStyleLbl="node1" presStyleIdx="1" presStyleCnt="3">
        <dgm:presLayoutVars>
          <dgm:chMax val="1"/>
          <dgm:bulletEnabled val="1"/>
        </dgm:presLayoutVars>
      </dgm:prSet>
      <dgm:spPr/>
    </dgm:pt>
    <dgm:pt modelId="{EB9101C7-A04B-4055-B875-98E602D0B8DA}" type="pres">
      <dgm:prSet presAssocID="{A79595A3-2D79-41C4-B04A-6ED1062ECB9F}" presName="descendantText" presStyleLbl="alignAccFollowNode1" presStyleIdx="1" presStyleCnt="3">
        <dgm:presLayoutVars>
          <dgm:bulletEnabled val="1"/>
        </dgm:presLayoutVars>
      </dgm:prSet>
      <dgm:spPr/>
    </dgm:pt>
    <dgm:pt modelId="{0051D0A5-31D2-444F-856A-ADA07B304E4B}" type="pres">
      <dgm:prSet presAssocID="{641F4CF0-3AE6-4B19-B17A-218D247EFE8D}" presName="sp" presStyleCnt="0"/>
      <dgm:spPr/>
    </dgm:pt>
    <dgm:pt modelId="{6810629F-B1CF-43F8-A98B-4ECE67F7A45E}" type="pres">
      <dgm:prSet presAssocID="{2A4D717C-8A20-4719-B696-F3E4C37EE267}" presName="linNode" presStyleCnt="0"/>
      <dgm:spPr/>
    </dgm:pt>
    <dgm:pt modelId="{8D004B3B-D2C1-4FBE-9F8E-432266F6D124}" type="pres">
      <dgm:prSet presAssocID="{2A4D717C-8A20-4719-B696-F3E4C37EE267}" presName="parentText" presStyleLbl="node1" presStyleIdx="2" presStyleCnt="3">
        <dgm:presLayoutVars>
          <dgm:chMax val="1"/>
          <dgm:bulletEnabled val="1"/>
        </dgm:presLayoutVars>
      </dgm:prSet>
      <dgm:spPr/>
    </dgm:pt>
    <dgm:pt modelId="{A662E734-20D3-4F36-B59C-2A1B94A47C58}" type="pres">
      <dgm:prSet presAssocID="{2A4D717C-8A20-4719-B696-F3E4C37EE267}" presName="descendantText" presStyleLbl="alignAccFollowNode1" presStyleIdx="2" presStyleCnt="3">
        <dgm:presLayoutVars>
          <dgm:bulletEnabled val="1"/>
        </dgm:presLayoutVars>
      </dgm:prSet>
      <dgm:spPr/>
    </dgm:pt>
  </dgm:ptLst>
  <dgm:cxnLst>
    <dgm:cxn modelId="{B6D6210A-0481-47B5-BB41-E8CA7B8EDE08}" type="presOf" srcId="{73532BB9-6C30-421B-807D-36B41AD7B9AA}" destId="{EB9101C7-A04B-4055-B875-98E602D0B8DA}" srcOrd="0" destOrd="1" presId="urn:microsoft.com/office/officeart/2005/8/layout/vList5"/>
    <dgm:cxn modelId="{44E4870A-658E-4699-8CFF-9B2ADCA28657}" srcId="{013D2775-E1F6-4238-8774-EAFD94A75919}" destId="{5E44D35E-5C76-47E2-8650-87A567C8EF75}" srcOrd="0" destOrd="0" parTransId="{236D6CE5-623E-4CCD-99D4-BF0FC20597CE}" sibTransId="{DD020597-384A-4BC0-8571-8DC3C65019E6}"/>
    <dgm:cxn modelId="{1CF1521A-55BE-439B-8D8C-4A2B734CD537}" type="presOf" srcId="{2A4D717C-8A20-4719-B696-F3E4C37EE267}" destId="{8D004B3B-D2C1-4FBE-9F8E-432266F6D124}" srcOrd="0" destOrd="0" presId="urn:microsoft.com/office/officeart/2005/8/layout/vList5"/>
    <dgm:cxn modelId="{410DE02F-E64C-46BD-A735-8B1A3ECCADE6}" type="presOf" srcId="{013D2775-E1F6-4238-8774-EAFD94A75919}" destId="{B9952518-ACC6-4DC0-80EF-EE4B628E4ECD}" srcOrd="0" destOrd="0" presId="urn:microsoft.com/office/officeart/2005/8/layout/vList5"/>
    <dgm:cxn modelId="{C099C933-7D08-40F4-B458-5FD5BA6F693D}" srcId="{013D2775-E1F6-4238-8774-EAFD94A75919}" destId="{2A4D717C-8A20-4719-B696-F3E4C37EE267}" srcOrd="2" destOrd="0" parTransId="{717322A8-E937-4E5B-940F-ACEFF8EA114C}" sibTransId="{01078BDC-C1F3-44C3-BE0F-B101D376C492}"/>
    <dgm:cxn modelId="{C6C34D41-6BC3-4A6D-93BD-EF1F2B62010F}" srcId="{5E44D35E-5C76-47E2-8650-87A567C8EF75}" destId="{0FF9649C-EC1C-437C-BB53-A9B21F7074CD}" srcOrd="1" destOrd="0" parTransId="{DE736D4E-584F-441A-99D0-E37A50249A14}" sibTransId="{249C560F-D04C-4767-93E7-0C46F662BB8E}"/>
    <dgm:cxn modelId="{12410549-F34E-44C0-B8DD-95FD89D7C2A1}" type="presOf" srcId="{7B046F8A-D6B6-4C4D-A3A0-87B1BA47D0B0}" destId="{D94FBC01-4DE7-4C01-94C0-A19CAB8AD1D1}" srcOrd="0" destOrd="0" presId="urn:microsoft.com/office/officeart/2005/8/layout/vList5"/>
    <dgm:cxn modelId="{41B68F71-2D99-43B8-A496-F671C421EA5E}" type="presOf" srcId="{0FF9649C-EC1C-437C-BB53-A9B21F7074CD}" destId="{D94FBC01-4DE7-4C01-94C0-A19CAB8AD1D1}" srcOrd="0" destOrd="1" presId="urn:microsoft.com/office/officeart/2005/8/layout/vList5"/>
    <dgm:cxn modelId="{09B7CB56-E231-4731-83F5-2CA5E56DD6C9}" srcId="{2A4D717C-8A20-4719-B696-F3E4C37EE267}" destId="{0CAFC8E9-F8A5-4CAA-81AB-20B1606D22DF}" srcOrd="0" destOrd="0" parTransId="{AD3674A5-925B-49C7-918F-83EEE89170AE}" sibTransId="{D5BA45E4-3AF8-45C1-9FAB-9EED63B36CCA}"/>
    <dgm:cxn modelId="{C251E979-1E37-4ED5-B772-6FE3FACB3875}" type="presOf" srcId="{29442298-5ADC-4912-A98D-484A90579EFD}" destId="{EB9101C7-A04B-4055-B875-98E602D0B8DA}" srcOrd="0" destOrd="0" presId="urn:microsoft.com/office/officeart/2005/8/layout/vList5"/>
    <dgm:cxn modelId="{5FD7449B-001D-490A-A4BC-69E8BB1D1E3E}" type="presOf" srcId="{0CAFC8E9-F8A5-4CAA-81AB-20B1606D22DF}" destId="{A662E734-20D3-4F36-B59C-2A1B94A47C58}" srcOrd="0" destOrd="0" presId="urn:microsoft.com/office/officeart/2005/8/layout/vList5"/>
    <dgm:cxn modelId="{C56F45AC-CB90-4D21-894A-E21D106C9E3C}" type="presOf" srcId="{5E44D35E-5C76-47E2-8650-87A567C8EF75}" destId="{AA2F9FCF-8C2F-487E-9602-DB24A88AC223}" srcOrd="0" destOrd="0" presId="urn:microsoft.com/office/officeart/2005/8/layout/vList5"/>
    <dgm:cxn modelId="{988104B8-57EB-4BA0-B422-EE52FA01D12E}" type="presOf" srcId="{A79595A3-2D79-41C4-B04A-6ED1062ECB9F}" destId="{9194921B-1DBF-4843-B7E6-94CEB3EAD6C3}" srcOrd="0" destOrd="0" presId="urn:microsoft.com/office/officeart/2005/8/layout/vList5"/>
    <dgm:cxn modelId="{16A772D6-3FBE-4D91-A7F9-353438F28000}" srcId="{A79595A3-2D79-41C4-B04A-6ED1062ECB9F}" destId="{29442298-5ADC-4912-A98D-484A90579EFD}" srcOrd="0" destOrd="0" parTransId="{5BF278A7-E847-4689-B99B-A69EBD47C7C9}" sibTransId="{B6187822-A3AE-4321-96EB-0252BF2F3747}"/>
    <dgm:cxn modelId="{FCA265DB-0BE9-4424-84BF-E7214ADBC181}" srcId="{A79595A3-2D79-41C4-B04A-6ED1062ECB9F}" destId="{73532BB9-6C30-421B-807D-36B41AD7B9AA}" srcOrd="1" destOrd="0" parTransId="{0C9EF668-6151-4CDF-B3F6-BB1F77BC3ED0}" sibTransId="{11D57ECB-AFE7-414E-A77C-FACE7485F26E}"/>
    <dgm:cxn modelId="{56AB10DD-9A1D-4F64-A639-18CFD1558A09}" srcId="{5E44D35E-5C76-47E2-8650-87A567C8EF75}" destId="{E8862376-89B8-4588-B05C-310971B76431}" srcOrd="2" destOrd="0" parTransId="{15F581E2-F595-496C-9D91-F7CF65262D83}" sibTransId="{39445A67-22E0-4DAE-9839-55B42A8347DA}"/>
    <dgm:cxn modelId="{6CC1BFE0-D6B8-4AFC-8F11-EBEB236B7B0C}" srcId="{5E44D35E-5C76-47E2-8650-87A567C8EF75}" destId="{7B046F8A-D6B6-4C4D-A3A0-87B1BA47D0B0}" srcOrd="0" destOrd="0" parTransId="{3082F0C6-D664-46D0-9E28-519C651ECDF4}" sibTransId="{91F4D3BD-0536-4881-ABB5-8E438C5AA3A0}"/>
    <dgm:cxn modelId="{8DE39FE5-3114-4F25-8584-1EA5CE3C433E}" type="presOf" srcId="{E8862376-89B8-4588-B05C-310971B76431}" destId="{D94FBC01-4DE7-4C01-94C0-A19CAB8AD1D1}" srcOrd="0" destOrd="2" presId="urn:microsoft.com/office/officeart/2005/8/layout/vList5"/>
    <dgm:cxn modelId="{056D1CF5-32AD-4AC1-A248-5AFC131FD7AA}" srcId="{013D2775-E1F6-4238-8774-EAFD94A75919}" destId="{A79595A3-2D79-41C4-B04A-6ED1062ECB9F}" srcOrd="1" destOrd="0" parTransId="{E49DF1F4-F553-42A3-9289-84C17321CE14}" sibTransId="{641F4CF0-3AE6-4B19-B17A-218D247EFE8D}"/>
    <dgm:cxn modelId="{A84D9C06-1D1A-425E-93A4-139FEDA55C3B}" type="presParOf" srcId="{B9952518-ACC6-4DC0-80EF-EE4B628E4ECD}" destId="{DF5B0D44-E830-4918-8CB5-8DFEF574D6AA}" srcOrd="0" destOrd="0" presId="urn:microsoft.com/office/officeart/2005/8/layout/vList5"/>
    <dgm:cxn modelId="{176438CB-2ADD-4A66-B184-3521B9B25BF2}" type="presParOf" srcId="{DF5B0D44-E830-4918-8CB5-8DFEF574D6AA}" destId="{AA2F9FCF-8C2F-487E-9602-DB24A88AC223}" srcOrd="0" destOrd="0" presId="urn:microsoft.com/office/officeart/2005/8/layout/vList5"/>
    <dgm:cxn modelId="{BCD76E99-2883-4FE0-8182-55C2971AD170}" type="presParOf" srcId="{DF5B0D44-E830-4918-8CB5-8DFEF574D6AA}" destId="{D94FBC01-4DE7-4C01-94C0-A19CAB8AD1D1}" srcOrd="1" destOrd="0" presId="urn:microsoft.com/office/officeart/2005/8/layout/vList5"/>
    <dgm:cxn modelId="{084E2E97-D661-4A07-963C-CBBAC4A94433}" type="presParOf" srcId="{B9952518-ACC6-4DC0-80EF-EE4B628E4ECD}" destId="{5002A11D-C81F-4054-99DF-E2410A29AA03}" srcOrd="1" destOrd="0" presId="urn:microsoft.com/office/officeart/2005/8/layout/vList5"/>
    <dgm:cxn modelId="{ACF26A12-C5CB-4944-8D1B-B85B49DA31BC}" type="presParOf" srcId="{B9952518-ACC6-4DC0-80EF-EE4B628E4ECD}" destId="{EE75A5FF-4F64-4D0B-8C39-348D73047102}" srcOrd="2" destOrd="0" presId="urn:microsoft.com/office/officeart/2005/8/layout/vList5"/>
    <dgm:cxn modelId="{AAC0920D-0F61-4434-B66F-31E42025D6F4}" type="presParOf" srcId="{EE75A5FF-4F64-4D0B-8C39-348D73047102}" destId="{9194921B-1DBF-4843-B7E6-94CEB3EAD6C3}" srcOrd="0" destOrd="0" presId="urn:microsoft.com/office/officeart/2005/8/layout/vList5"/>
    <dgm:cxn modelId="{900888E4-9513-459E-B38E-FF45160D74C1}" type="presParOf" srcId="{EE75A5FF-4F64-4D0B-8C39-348D73047102}" destId="{EB9101C7-A04B-4055-B875-98E602D0B8DA}" srcOrd="1" destOrd="0" presId="urn:microsoft.com/office/officeart/2005/8/layout/vList5"/>
    <dgm:cxn modelId="{95EFCF35-46FD-47BB-948F-70A396BFC8A2}" type="presParOf" srcId="{B9952518-ACC6-4DC0-80EF-EE4B628E4ECD}" destId="{0051D0A5-31D2-444F-856A-ADA07B304E4B}" srcOrd="3" destOrd="0" presId="urn:microsoft.com/office/officeart/2005/8/layout/vList5"/>
    <dgm:cxn modelId="{9DFFF481-7A8A-45DD-9029-9C17E7E8F7DB}" type="presParOf" srcId="{B9952518-ACC6-4DC0-80EF-EE4B628E4ECD}" destId="{6810629F-B1CF-43F8-A98B-4ECE67F7A45E}" srcOrd="4" destOrd="0" presId="urn:microsoft.com/office/officeart/2005/8/layout/vList5"/>
    <dgm:cxn modelId="{12DB49D0-F3D3-4794-B529-D1B907629BE0}" type="presParOf" srcId="{6810629F-B1CF-43F8-A98B-4ECE67F7A45E}" destId="{8D004B3B-D2C1-4FBE-9F8E-432266F6D124}" srcOrd="0" destOrd="0" presId="urn:microsoft.com/office/officeart/2005/8/layout/vList5"/>
    <dgm:cxn modelId="{26BECCDA-6D49-461C-A71C-EA3AC4FB79E0}" type="presParOf" srcId="{6810629F-B1CF-43F8-A98B-4ECE67F7A45E}" destId="{A662E734-20D3-4F36-B59C-2A1B94A47C5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47C549-0394-4E7A-ABFA-DC796D9324D8}">
      <dsp:nvSpPr>
        <dsp:cNvPr id="0" name=""/>
        <dsp:cNvSpPr/>
      </dsp:nvSpPr>
      <dsp:spPr>
        <a:xfrm>
          <a:off x="0" y="27004"/>
          <a:ext cx="4340872" cy="455715"/>
        </a:xfrm>
        <a:prstGeom prst="roundRect">
          <a:avLst/>
        </a:prstGeom>
        <a:solidFill>
          <a:srgbClr val="04C4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dirty="0" err="1"/>
            <a:t>Demographic</a:t>
          </a:r>
          <a:r>
            <a:rPr lang="fr-FR" sz="1900" kern="1200" dirty="0"/>
            <a:t> Information</a:t>
          </a:r>
        </a:p>
      </dsp:txBody>
      <dsp:txXfrm>
        <a:off x="22246" y="49250"/>
        <a:ext cx="4296380" cy="411223"/>
      </dsp:txXfrm>
    </dsp:sp>
    <dsp:sp modelId="{CDAD98AF-5087-48A0-8DBC-6B7B52A7D611}">
      <dsp:nvSpPr>
        <dsp:cNvPr id="0" name=""/>
        <dsp:cNvSpPr/>
      </dsp:nvSpPr>
      <dsp:spPr>
        <a:xfrm>
          <a:off x="0" y="537439"/>
          <a:ext cx="4340872" cy="455715"/>
        </a:xfrm>
        <a:prstGeom prst="roundRect">
          <a:avLst/>
        </a:prstGeom>
        <a:solidFill>
          <a:srgbClr val="04C4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dirty="0" err="1"/>
            <a:t>Income</a:t>
          </a:r>
          <a:r>
            <a:rPr lang="fr-FR" sz="1900" kern="1200" dirty="0"/>
            <a:t> and Financial Information</a:t>
          </a:r>
        </a:p>
      </dsp:txBody>
      <dsp:txXfrm>
        <a:off x="22246" y="559685"/>
        <a:ext cx="4296380" cy="411223"/>
      </dsp:txXfrm>
    </dsp:sp>
    <dsp:sp modelId="{1F15AF2A-1517-4D00-ADA5-73C74B0F750D}">
      <dsp:nvSpPr>
        <dsp:cNvPr id="0" name=""/>
        <dsp:cNvSpPr/>
      </dsp:nvSpPr>
      <dsp:spPr>
        <a:xfrm>
          <a:off x="0" y="1047874"/>
          <a:ext cx="4340872" cy="455715"/>
        </a:xfrm>
        <a:prstGeom prst="roundRect">
          <a:avLst/>
        </a:prstGeom>
        <a:solidFill>
          <a:srgbClr val="04C4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dirty="0"/>
            <a:t>Geographic and Migration Data</a:t>
          </a:r>
        </a:p>
      </dsp:txBody>
      <dsp:txXfrm>
        <a:off x="22246" y="1070120"/>
        <a:ext cx="4296380" cy="411223"/>
      </dsp:txXfrm>
    </dsp:sp>
    <dsp:sp modelId="{E552BE16-CADE-4D5F-8D65-9C06868FED43}">
      <dsp:nvSpPr>
        <dsp:cNvPr id="0" name=""/>
        <dsp:cNvSpPr/>
      </dsp:nvSpPr>
      <dsp:spPr>
        <a:xfrm>
          <a:off x="0" y="1558309"/>
          <a:ext cx="4340872" cy="455715"/>
        </a:xfrm>
        <a:prstGeom prst="roundRect">
          <a:avLst/>
        </a:prstGeom>
        <a:solidFill>
          <a:srgbClr val="04C4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dirty="0" err="1"/>
            <a:t>Veteran</a:t>
          </a:r>
          <a:r>
            <a:rPr lang="fr-FR" sz="1900" kern="1200" dirty="0"/>
            <a:t> and </a:t>
          </a:r>
          <a:r>
            <a:rPr lang="fr-FR" sz="1900" kern="1200" dirty="0" err="1"/>
            <a:t>Military</a:t>
          </a:r>
          <a:r>
            <a:rPr lang="fr-FR" sz="1900" kern="1200" dirty="0"/>
            <a:t> </a:t>
          </a:r>
          <a:r>
            <a:rPr lang="fr-FR" sz="1900" kern="1200" dirty="0" err="1"/>
            <a:t>Status</a:t>
          </a:r>
          <a:endParaRPr lang="fr-FR" sz="1900" kern="1200" dirty="0"/>
        </a:p>
      </dsp:txBody>
      <dsp:txXfrm>
        <a:off x="22246" y="1580555"/>
        <a:ext cx="4296380" cy="411223"/>
      </dsp:txXfrm>
    </dsp:sp>
    <dsp:sp modelId="{86C83096-248E-4AE7-A1F6-0E42700735BD}">
      <dsp:nvSpPr>
        <dsp:cNvPr id="0" name=""/>
        <dsp:cNvSpPr/>
      </dsp:nvSpPr>
      <dsp:spPr>
        <a:xfrm>
          <a:off x="0" y="2068744"/>
          <a:ext cx="4340872" cy="455715"/>
        </a:xfrm>
        <a:prstGeom prst="roundRect">
          <a:avLst/>
        </a:prstGeom>
        <a:solidFill>
          <a:srgbClr val="04C4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Household Information</a:t>
          </a:r>
        </a:p>
      </dsp:txBody>
      <dsp:txXfrm>
        <a:off x="22246" y="2090990"/>
        <a:ext cx="4296380" cy="411223"/>
      </dsp:txXfrm>
    </dsp:sp>
    <dsp:sp modelId="{FF8E4876-0E69-4551-9B42-3DC9BDFD8E13}">
      <dsp:nvSpPr>
        <dsp:cNvPr id="0" name=""/>
        <dsp:cNvSpPr/>
      </dsp:nvSpPr>
      <dsp:spPr>
        <a:xfrm>
          <a:off x="0" y="2579179"/>
          <a:ext cx="4340872" cy="455715"/>
        </a:xfrm>
        <a:prstGeom prst="roundRect">
          <a:avLst/>
        </a:prstGeom>
        <a:solidFill>
          <a:srgbClr val="04C4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dirty="0"/>
            <a:t>Race and </a:t>
          </a:r>
          <a:r>
            <a:rPr lang="fr-FR" sz="1900" kern="1200" dirty="0" err="1"/>
            <a:t>Ethnicity</a:t>
          </a:r>
          <a:endParaRPr lang="fr-FR" sz="1900" kern="1200" dirty="0"/>
        </a:p>
      </dsp:txBody>
      <dsp:txXfrm>
        <a:off x="22246" y="2601425"/>
        <a:ext cx="4296380" cy="4112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F01D4-4BC7-4FA4-A383-41803E790E43}">
      <dsp:nvSpPr>
        <dsp:cNvPr id="0" name=""/>
        <dsp:cNvSpPr/>
      </dsp:nvSpPr>
      <dsp:spPr>
        <a:xfrm>
          <a:off x="0" y="149219"/>
          <a:ext cx="3668486" cy="335790"/>
        </a:xfrm>
        <a:prstGeom prst="roundRect">
          <a:avLst/>
        </a:prstGeom>
        <a:solidFill>
          <a:srgbClr val="04C4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a:t>Data Importation</a:t>
          </a:r>
        </a:p>
      </dsp:txBody>
      <dsp:txXfrm>
        <a:off x="16392" y="165611"/>
        <a:ext cx="3635702" cy="303006"/>
      </dsp:txXfrm>
    </dsp:sp>
    <dsp:sp modelId="{8ECD1250-70B0-4E64-B592-DC0D2FFACD7F}">
      <dsp:nvSpPr>
        <dsp:cNvPr id="0" name=""/>
        <dsp:cNvSpPr/>
      </dsp:nvSpPr>
      <dsp:spPr>
        <a:xfrm>
          <a:off x="0" y="525329"/>
          <a:ext cx="3668486" cy="335790"/>
        </a:xfrm>
        <a:prstGeom prst="roundRect">
          <a:avLst/>
        </a:prstGeom>
        <a:solidFill>
          <a:srgbClr val="04C4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a:t>Handling Missing Values</a:t>
          </a:r>
        </a:p>
      </dsp:txBody>
      <dsp:txXfrm>
        <a:off x="16392" y="541721"/>
        <a:ext cx="3635702" cy="303006"/>
      </dsp:txXfrm>
    </dsp:sp>
    <dsp:sp modelId="{62D677EB-94B9-488E-BD21-9FED11893E92}">
      <dsp:nvSpPr>
        <dsp:cNvPr id="0" name=""/>
        <dsp:cNvSpPr/>
      </dsp:nvSpPr>
      <dsp:spPr>
        <a:xfrm>
          <a:off x="0" y="901439"/>
          <a:ext cx="3668486" cy="335790"/>
        </a:xfrm>
        <a:prstGeom prst="roundRect">
          <a:avLst/>
        </a:prstGeom>
        <a:solidFill>
          <a:srgbClr val="04C4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a:t>Correlation Analysis</a:t>
          </a:r>
        </a:p>
      </dsp:txBody>
      <dsp:txXfrm>
        <a:off x="16392" y="917831"/>
        <a:ext cx="3635702" cy="303006"/>
      </dsp:txXfrm>
    </dsp:sp>
    <dsp:sp modelId="{4ACB4B78-0103-4847-B69C-5EC640FDC5A7}">
      <dsp:nvSpPr>
        <dsp:cNvPr id="0" name=""/>
        <dsp:cNvSpPr/>
      </dsp:nvSpPr>
      <dsp:spPr>
        <a:xfrm>
          <a:off x="0" y="1277549"/>
          <a:ext cx="3668486" cy="335790"/>
        </a:xfrm>
        <a:prstGeom prst="roundRect">
          <a:avLst/>
        </a:prstGeom>
        <a:solidFill>
          <a:srgbClr val="04C4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a:t>Variable Selection Based on Correlations</a:t>
          </a:r>
        </a:p>
      </dsp:txBody>
      <dsp:txXfrm>
        <a:off x="16392" y="1293941"/>
        <a:ext cx="3635702" cy="303006"/>
      </dsp:txXfrm>
    </dsp:sp>
    <dsp:sp modelId="{FE09297A-0B25-4944-8F3D-57C105EE2AA8}">
      <dsp:nvSpPr>
        <dsp:cNvPr id="0" name=""/>
        <dsp:cNvSpPr/>
      </dsp:nvSpPr>
      <dsp:spPr>
        <a:xfrm>
          <a:off x="0" y="1653659"/>
          <a:ext cx="3668486" cy="335790"/>
        </a:xfrm>
        <a:prstGeom prst="roundRect">
          <a:avLst/>
        </a:prstGeom>
        <a:solidFill>
          <a:srgbClr val="04C4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a:t>Variable Recategorization</a:t>
          </a:r>
        </a:p>
      </dsp:txBody>
      <dsp:txXfrm>
        <a:off x="16392" y="1670051"/>
        <a:ext cx="3635702" cy="303006"/>
      </dsp:txXfrm>
    </dsp:sp>
    <dsp:sp modelId="{D292B1DF-E4E7-47BF-B287-C9BEC185D140}">
      <dsp:nvSpPr>
        <dsp:cNvPr id="0" name=""/>
        <dsp:cNvSpPr/>
      </dsp:nvSpPr>
      <dsp:spPr>
        <a:xfrm>
          <a:off x="0" y="2029769"/>
          <a:ext cx="3668486" cy="335790"/>
        </a:xfrm>
        <a:prstGeom prst="roundRect">
          <a:avLst/>
        </a:prstGeom>
        <a:solidFill>
          <a:srgbClr val="04C4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a:t>Variable Selection Using L1 Regression</a:t>
          </a:r>
        </a:p>
      </dsp:txBody>
      <dsp:txXfrm>
        <a:off x="16392" y="2046161"/>
        <a:ext cx="3635702" cy="303006"/>
      </dsp:txXfrm>
    </dsp:sp>
    <dsp:sp modelId="{300E79BC-17F2-49A1-B0ED-78A6EF5D411E}">
      <dsp:nvSpPr>
        <dsp:cNvPr id="0" name=""/>
        <dsp:cNvSpPr/>
      </dsp:nvSpPr>
      <dsp:spPr>
        <a:xfrm>
          <a:off x="0" y="2405878"/>
          <a:ext cx="3668486" cy="335790"/>
        </a:xfrm>
        <a:prstGeom prst="roundRect">
          <a:avLst/>
        </a:prstGeom>
        <a:solidFill>
          <a:srgbClr val="04C4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a:t>ElasticNet Logistic Regression</a:t>
          </a:r>
        </a:p>
      </dsp:txBody>
      <dsp:txXfrm>
        <a:off x="16392" y="2422270"/>
        <a:ext cx="3635702" cy="303006"/>
      </dsp:txXfrm>
    </dsp:sp>
    <dsp:sp modelId="{A47AFC29-E380-41BB-9B9E-0EA2F8BE5C32}">
      <dsp:nvSpPr>
        <dsp:cNvPr id="0" name=""/>
        <dsp:cNvSpPr/>
      </dsp:nvSpPr>
      <dsp:spPr>
        <a:xfrm>
          <a:off x="0" y="2741668"/>
          <a:ext cx="3668486" cy="565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74" tIns="17780" rIns="99568" bIns="17780" numCol="1" spcCol="1270" anchor="t" anchorCtr="0">
          <a:noAutofit/>
        </a:bodyPr>
        <a:lstStyle/>
        <a:p>
          <a:pPr marL="57150" lvl="1" indent="-57150" algn="l" defTabSz="488950">
            <a:lnSpc>
              <a:spcPct val="90000"/>
            </a:lnSpc>
            <a:spcBef>
              <a:spcPct val="0"/>
            </a:spcBef>
            <a:spcAft>
              <a:spcPct val="20000"/>
            </a:spcAft>
            <a:buChar char="•"/>
          </a:pPr>
          <a:r>
            <a:rPr lang="fr-FR" sz="1100" kern="1200"/>
            <a:t>F1 Score</a:t>
          </a:r>
        </a:p>
        <a:p>
          <a:pPr marL="57150" lvl="1" indent="-57150" algn="l" defTabSz="488950">
            <a:lnSpc>
              <a:spcPct val="90000"/>
            </a:lnSpc>
            <a:spcBef>
              <a:spcPct val="0"/>
            </a:spcBef>
            <a:spcAft>
              <a:spcPct val="20000"/>
            </a:spcAft>
            <a:buChar char="•"/>
          </a:pPr>
          <a:r>
            <a:rPr lang="fr-FR" sz="1100" kern="1200"/>
            <a:t>Class Weight 'Balanced'</a:t>
          </a:r>
        </a:p>
        <a:p>
          <a:pPr marL="57150" lvl="1" indent="-57150" algn="l" defTabSz="488950">
            <a:lnSpc>
              <a:spcPct val="90000"/>
            </a:lnSpc>
            <a:spcBef>
              <a:spcPct val="0"/>
            </a:spcBef>
            <a:spcAft>
              <a:spcPct val="20000"/>
            </a:spcAft>
            <a:buChar char="•"/>
          </a:pPr>
          <a:r>
            <a:rPr lang="fr-FR" sz="1100" kern="1200" dirty="0"/>
            <a:t>L1 and L2 </a:t>
          </a:r>
          <a:r>
            <a:rPr lang="fr-FR" sz="1100" kern="1200" dirty="0" err="1"/>
            <a:t>Penalization</a:t>
          </a:r>
          <a:endParaRPr lang="fr-FR" sz="1100" kern="1200" dirty="0"/>
        </a:p>
      </dsp:txBody>
      <dsp:txXfrm>
        <a:off x="0" y="2741668"/>
        <a:ext cx="3668486" cy="565110"/>
      </dsp:txXfrm>
    </dsp:sp>
    <dsp:sp modelId="{393E13C9-66F2-4728-BE63-D828775B3DF0}">
      <dsp:nvSpPr>
        <dsp:cNvPr id="0" name=""/>
        <dsp:cNvSpPr/>
      </dsp:nvSpPr>
      <dsp:spPr>
        <a:xfrm>
          <a:off x="0" y="3306778"/>
          <a:ext cx="3668486" cy="335790"/>
        </a:xfrm>
        <a:prstGeom prst="roundRect">
          <a:avLst/>
        </a:prstGeom>
        <a:solidFill>
          <a:srgbClr val="04C4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a:t>GridSearchCV for Parameter Optimization</a:t>
          </a:r>
        </a:p>
      </dsp:txBody>
      <dsp:txXfrm>
        <a:off x="16392" y="3323170"/>
        <a:ext cx="3635702" cy="303006"/>
      </dsp:txXfrm>
    </dsp:sp>
    <dsp:sp modelId="{7CEA659C-AEDB-4EFC-BB26-3AA3EFA2B9DD}">
      <dsp:nvSpPr>
        <dsp:cNvPr id="0" name=""/>
        <dsp:cNvSpPr/>
      </dsp:nvSpPr>
      <dsp:spPr>
        <a:xfrm>
          <a:off x="0" y="3682889"/>
          <a:ext cx="3668486" cy="335790"/>
        </a:xfrm>
        <a:prstGeom prst="roundRect">
          <a:avLst/>
        </a:prstGeom>
        <a:solidFill>
          <a:srgbClr val="04C4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a:t>Optimizing F1 with Best Threshold</a:t>
          </a:r>
        </a:p>
      </dsp:txBody>
      <dsp:txXfrm>
        <a:off x="16392" y="3699281"/>
        <a:ext cx="3635702" cy="303006"/>
      </dsp:txXfrm>
    </dsp:sp>
    <dsp:sp modelId="{381BEF3A-081A-4CF1-A617-310C4CF4396A}">
      <dsp:nvSpPr>
        <dsp:cNvPr id="0" name=""/>
        <dsp:cNvSpPr/>
      </dsp:nvSpPr>
      <dsp:spPr>
        <a:xfrm>
          <a:off x="0" y="4058999"/>
          <a:ext cx="3668486" cy="335790"/>
        </a:xfrm>
        <a:prstGeom prst="roundRect">
          <a:avLst/>
        </a:prstGeom>
        <a:solidFill>
          <a:srgbClr val="04C4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a:t>Influential Factors Analysis</a:t>
          </a:r>
        </a:p>
      </dsp:txBody>
      <dsp:txXfrm>
        <a:off x="16392" y="4075391"/>
        <a:ext cx="3635702" cy="3030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FBC01-4DE7-4C01-94C0-A19CAB8AD1D1}">
      <dsp:nvSpPr>
        <dsp:cNvPr id="0" name=""/>
        <dsp:cNvSpPr/>
      </dsp:nvSpPr>
      <dsp:spPr>
        <a:xfrm rot="5400000">
          <a:off x="2394527" y="-852528"/>
          <a:ext cx="700481" cy="2583311"/>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00050">
            <a:lnSpc>
              <a:spcPct val="90000"/>
            </a:lnSpc>
            <a:spcBef>
              <a:spcPct val="0"/>
            </a:spcBef>
            <a:spcAft>
              <a:spcPct val="15000"/>
            </a:spcAft>
            <a:buChar char="•"/>
          </a:pPr>
          <a:r>
            <a:rPr lang="en-US" sz="900" b="0" i="0" kern="1200" dirty="0"/>
            <a:t>Review the results from your perspective</a:t>
          </a:r>
          <a:endParaRPr lang="fr-FR" sz="900" kern="1200" dirty="0"/>
        </a:p>
        <a:p>
          <a:pPr marL="57150" lvl="1" indent="-57150" algn="l" defTabSz="400050">
            <a:lnSpc>
              <a:spcPct val="90000"/>
            </a:lnSpc>
            <a:spcBef>
              <a:spcPct val="0"/>
            </a:spcBef>
            <a:spcAft>
              <a:spcPct val="15000"/>
            </a:spcAft>
            <a:buChar char="•"/>
          </a:pPr>
          <a:r>
            <a:rPr lang="en-US" sz="900" b="0" i="0" kern="1200" dirty="0"/>
            <a:t>Engage your business experts and data team.</a:t>
          </a:r>
          <a:endParaRPr lang="fr-FR" sz="900" kern="1200" dirty="0"/>
        </a:p>
        <a:p>
          <a:pPr marL="57150" lvl="1" indent="-57150" algn="l" defTabSz="400050">
            <a:lnSpc>
              <a:spcPct val="90000"/>
            </a:lnSpc>
            <a:spcBef>
              <a:spcPct val="0"/>
            </a:spcBef>
            <a:spcAft>
              <a:spcPct val="15000"/>
            </a:spcAft>
            <a:buFont typeface="Arial" panose="020B0604020202020204" pitchFamily="34" charset="0"/>
            <a:buChar char="•"/>
          </a:pPr>
          <a:r>
            <a:rPr lang="en-US" sz="900" b="0" i="0" kern="1200" dirty="0"/>
            <a:t>Confirm and validate the analysis of the project.</a:t>
          </a:r>
          <a:endParaRPr lang="fr-FR" sz="900" kern="1200" dirty="0"/>
        </a:p>
      </dsp:txBody>
      <dsp:txXfrm rot="-5400000">
        <a:off x="1453113" y="123081"/>
        <a:ext cx="2549116" cy="632091"/>
      </dsp:txXfrm>
    </dsp:sp>
    <dsp:sp modelId="{AA2F9FCF-8C2F-487E-9602-DB24A88AC223}">
      <dsp:nvSpPr>
        <dsp:cNvPr id="0" name=""/>
        <dsp:cNvSpPr/>
      </dsp:nvSpPr>
      <dsp:spPr>
        <a:xfrm>
          <a:off x="0" y="1326"/>
          <a:ext cx="1453112" cy="875601"/>
        </a:xfrm>
        <a:prstGeom prst="roundRect">
          <a:avLst/>
        </a:prstGeom>
        <a:solidFill>
          <a:srgbClr val="03A696"/>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kern="1200" dirty="0"/>
            <a:t>Business check</a:t>
          </a:r>
        </a:p>
      </dsp:txBody>
      <dsp:txXfrm>
        <a:off x="42743" y="44069"/>
        <a:ext cx="1367626" cy="790115"/>
      </dsp:txXfrm>
    </dsp:sp>
    <dsp:sp modelId="{EB9101C7-A04B-4055-B875-98E602D0B8DA}">
      <dsp:nvSpPr>
        <dsp:cNvPr id="0" name=""/>
        <dsp:cNvSpPr/>
      </dsp:nvSpPr>
      <dsp:spPr>
        <a:xfrm rot="5400000">
          <a:off x="2394527" y="66853"/>
          <a:ext cx="700481" cy="2583311"/>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00050">
            <a:lnSpc>
              <a:spcPct val="90000"/>
            </a:lnSpc>
            <a:spcBef>
              <a:spcPct val="0"/>
            </a:spcBef>
            <a:spcAft>
              <a:spcPct val="15000"/>
            </a:spcAft>
            <a:buChar char="•"/>
          </a:pPr>
          <a:r>
            <a:rPr lang="fr-FR" sz="900" kern="1200" dirty="0"/>
            <a:t>Plan a meeting for </a:t>
          </a:r>
          <a:r>
            <a:rPr lang="fr-FR" sz="900" kern="1200" dirty="0" err="1"/>
            <a:t>reviewing</a:t>
          </a:r>
          <a:r>
            <a:rPr lang="fr-FR" sz="900" kern="1200" dirty="0"/>
            <a:t> the code and the </a:t>
          </a:r>
          <a:r>
            <a:rPr lang="fr-FR" sz="900" kern="1200" dirty="0" err="1"/>
            <a:t>results</a:t>
          </a:r>
          <a:r>
            <a:rPr lang="fr-FR" sz="900" kern="1200" dirty="0"/>
            <a:t> </a:t>
          </a:r>
          <a:r>
            <a:rPr lang="fr-FR" sz="900" kern="1200" dirty="0" err="1"/>
            <a:t>together</a:t>
          </a:r>
          <a:endParaRPr lang="fr-FR" sz="900" kern="1200" dirty="0"/>
        </a:p>
        <a:p>
          <a:pPr marL="57150" lvl="1" indent="-57150" algn="l" defTabSz="400050">
            <a:lnSpc>
              <a:spcPct val="90000"/>
            </a:lnSpc>
            <a:spcBef>
              <a:spcPct val="0"/>
            </a:spcBef>
            <a:spcAft>
              <a:spcPct val="15000"/>
            </a:spcAft>
            <a:buChar char="•"/>
          </a:pPr>
          <a:r>
            <a:rPr lang="fr-FR" sz="900" kern="1200" dirty="0"/>
            <a:t>On </a:t>
          </a:r>
          <a:r>
            <a:rPr lang="fr-FR" sz="900" kern="1200" dirty="0" err="1"/>
            <a:t>our</a:t>
          </a:r>
          <a:r>
            <a:rPr lang="fr-FR" sz="900" kern="1200" dirty="0"/>
            <a:t> </a:t>
          </a:r>
          <a:r>
            <a:rPr lang="fr-FR" sz="900" kern="1200" dirty="0" err="1"/>
            <a:t>side</a:t>
          </a:r>
          <a:r>
            <a:rPr lang="fr-FR" sz="900" kern="1200" dirty="0"/>
            <a:t>, </a:t>
          </a:r>
          <a:r>
            <a:rPr lang="fr-FR" sz="900" kern="1200" dirty="0" err="1"/>
            <a:t>apply</a:t>
          </a:r>
          <a:r>
            <a:rPr lang="fr-FR" sz="900" kern="1200" dirty="0"/>
            <a:t> modifications to fix </a:t>
          </a:r>
          <a:r>
            <a:rPr lang="fr-FR" sz="900" kern="1200" dirty="0" err="1"/>
            <a:t>potential</a:t>
          </a:r>
          <a:r>
            <a:rPr lang="fr-FR" sz="900" kern="1200" dirty="0"/>
            <a:t> issues</a:t>
          </a:r>
        </a:p>
      </dsp:txBody>
      <dsp:txXfrm rot="-5400000">
        <a:off x="1453113" y="1042463"/>
        <a:ext cx="2549116" cy="632091"/>
      </dsp:txXfrm>
    </dsp:sp>
    <dsp:sp modelId="{9194921B-1DBF-4843-B7E6-94CEB3EAD6C3}">
      <dsp:nvSpPr>
        <dsp:cNvPr id="0" name=""/>
        <dsp:cNvSpPr/>
      </dsp:nvSpPr>
      <dsp:spPr>
        <a:xfrm>
          <a:off x="0" y="920708"/>
          <a:ext cx="1453112" cy="875601"/>
        </a:xfrm>
        <a:prstGeom prst="roundRect">
          <a:avLst/>
        </a:prstGeom>
        <a:solidFill>
          <a:srgbClr val="03A696"/>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kern="1200" dirty="0"/>
            <a:t>Modifications</a:t>
          </a:r>
        </a:p>
      </dsp:txBody>
      <dsp:txXfrm>
        <a:off x="42743" y="963451"/>
        <a:ext cx="1367626" cy="790115"/>
      </dsp:txXfrm>
    </dsp:sp>
    <dsp:sp modelId="{A662E734-20D3-4F36-B59C-2A1B94A47C58}">
      <dsp:nvSpPr>
        <dsp:cNvPr id="0" name=""/>
        <dsp:cNvSpPr/>
      </dsp:nvSpPr>
      <dsp:spPr>
        <a:xfrm rot="5400000">
          <a:off x="2394527" y="986234"/>
          <a:ext cx="700481" cy="2583311"/>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00050">
            <a:lnSpc>
              <a:spcPct val="90000"/>
            </a:lnSpc>
            <a:spcBef>
              <a:spcPct val="0"/>
            </a:spcBef>
            <a:spcAft>
              <a:spcPct val="15000"/>
            </a:spcAft>
            <a:buChar char="•"/>
          </a:pPr>
          <a:r>
            <a:rPr lang="fr-FR" sz="900" kern="1200" dirty="0"/>
            <a:t>Our data expert can assist </a:t>
          </a:r>
          <a:r>
            <a:rPr lang="fr-FR" sz="900" kern="1200" dirty="0" err="1"/>
            <a:t>you</a:t>
          </a:r>
          <a:r>
            <a:rPr lang="fr-FR" sz="900" kern="1200" dirty="0"/>
            <a:t> in </a:t>
          </a:r>
          <a:r>
            <a:rPr lang="fr-FR" sz="900" kern="1200" dirty="0" err="1"/>
            <a:t>conducting</a:t>
          </a:r>
          <a:r>
            <a:rPr lang="fr-FR" sz="900" kern="1200" dirty="0"/>
            <a:t> </a:t>
          </a:r>
          <a:r>
            <a:rPr lang="fr-FR" sz="900" kern="1200" dirty="0" err="1"/>
            <a:t>additional</a:t>
          </a:r>
          <a:r>
            <a:rPr lang="fr-FR" sz="900" kern="1200" dirty="0"/>
            <a:t> analyses, </a:t>
          </a:r>
          <a:r>
            <a:rPr lang="fr-FR" sz="900" kern="1200" dirty="0" err="1"/>
            <a:t>automating</a:t>
          </a:r>
          <a:r>
            <a:rPr lang="fr-FR" sz="900" kern="1200" dirty="0"/>
            <a:t> </a:t>
          </a:r>
          <a:r>
            <a:rPr lang="fr-FR" sz="900" kern="1200" dirty="0" err="1"/>
            <a:t>them</a:t>
          </a:r>
          <a:r>
            <a:rPr lang="fr-FR" sz="900" kern="1200" dirty="0"/>
            <a:t> and </a:t>
          </a:r>
          <a:r>
            <a:rPr lang="fr-FR" sz="900" kern="1200" dirty="0" err="1"/>
            <a:t>build</a:t>
          </a:r>
          <a:r>
            <a:rPr lang="fr-FR" sz="900" kern="1200" dirty="0"/>
            <a:t> </a:t>
          </a:r>
          <a:r>
            <a:rPr lang="fr-FR" sz="900" kern="1200" dirty="0" err="1"/>
            <a:t>dashboard</a:t>
          </a:r>
          <a:r>
            <a:rPr lang="fr-FR" sz="900" kern="1200" dirty="0"/>
            <a:t> for </a:t>
          </a:r>
          <a:r>
            <a:rPr lang="fr-FR" sz="900" kern="1200" dirty="0" err="1"/>
            <a:t>you</a:t>
          </a:r>
          <a:r>
            <a:rPr lang="fr-FR" sz="900" kern="1200" dirty="0"/>
            <a:t> </a:t>
          </a:r>
          <a:r>
            <a:rPr lang="fr-FR" sz="900" kern="1200" dirty="0" err="1"/>
            <a:t>needs</a:t>
          </a:r>
          <a:r>
            <a:rPr lang="fr-FR" sz="900" kern="1200" dirty="0"/>
            <a:t>.</a:t>
          </a:r>
        </a:p>
      </dsp:txBody>
      <dsp:txXfrm rot="-5400000">
        <a:off x="1453113" y="1961844"/>
        <a:ext cx="2549116" cy="632091"/>
      </dsp:txXfrm>
    </dsp:sp>
    <dsp:sp modelId="{8D004B3B-D2C1-4FBE-9F8E-432266F6D124}">
      <dsp:nvSpPr>
        <dsp:cNvPr id="0" name=""/>
        <dsp:cNvSpPr/>
      </dsp:nvSpPr>
      <dsp:spPr>
        <a:xfrm>
          <a:off x="0" y="1840089"/>
          <a:ext cx="1453112" cy="875601"/>
        </a:xfrm>
        <a:prstGeom prst="roundRect">
          <a:avLst/>
        </a:prstGeom>
        <a:solidFill>
          <a:srgbClr val="03A696"/>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kern="1200" dirty="0"/>
            <a:t>Automate </a:t>
          </a:r>
          <a:r>
            <a:rPr lang="fr-FR" sz="1600" kern="1200" dirty="0" err="1"/>
            <a:t>your</a:t>
          </a:r>
          <a:r>
            <a:rPr lang="fr-FR" sz="1600" kern="1200" dirty="0"/>
            <a:t> analyses</a:t>
          </a:r>
        </a:p>
      </dsp:txBody>
      <dsp:txXfrm>
        <a:off x="42743" y="1882832"/>
        <a:ext cx="1367626" cy="7901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43CF4C-5EF9-FC10-C7DC-46E33A23B9B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0E8B840-FBC0-C605-889E-53B1667A6C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36A6E88-9830-8020-3E2E-A6A23DB5676C}"/>
              </a:ext>
            </a:extLst>
          </p:cNvPr>
          <p:cNvSpPr>
            <a:spLocks noGrp="1"/>
          </p:cNvSpPr>
          <p:nvPr>
            <p:ph type="dt" sz="half" idx="10"/>
          </p:nvPr>
        </p:nvSpPr>
        <p:spPr/>
        <p:txBody>
          <a:bodyPr/>
          <a:lstStyle/>
          <a:p>
            <a:fld id="{2584C404-EF38-4B85-A382-0F445D50F32C}" type="datetimeFigureOut">
              <a:rPr lang="fr-FR" smtClean="0"/>
              <a:t>06/09/2023</a:t>
            </a:fld>
            <a:endParaRPr lang="fr-FR"/>
          </a:p>
        </p:txBody>
      </p:sp>
      <p:sp>
        <p:nvSpPr>
          <p:cNvPr id="5" name="Espace réservé du pied de page 4">
            <a:extLst>
              <a:ext uri="{FF2B5EF4-FFF2-40B4-BE49-F238E27FC236}">
                <a16:creationId xmlns:a16="http://schemas.microsoft.com/office/drawing/2014/main" id="{A55C711A-4959-2D0F-7D36-9315E4B4309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A60602-A5D1-7B91-16CF-36CF3C82F167}"/>
              </a:ext>
            </a:extLst>
          </p:cNvPr>
          <p:cNvSpPr>
            <a:spLocks noGrp="1"/>
          </p:cNvSpPr>
          <p:nvPr>
            <p:ph type="sldNum" sz="quarter" idx="12"/>
          </p:nvPr>
        </p:nvSpPr>
        <p:spPr/>
        <p:txBody>
          <a:bodyPr/>
          <a:lstStyle/>
          <a:p>
            <a:fld id="{F6B1A16E-449F-464A-B5B2-F64D80F0769F}" type="slidenum">
              <a:rPr lang="fr-FR" smtClean="0"/>
              <a:t>‹N°›</a:t>
            </a:fld>
            <a:endParaRPr lang="fr-FR"/>
          </a:p>
        </p:txBody>
      </p:sp>
    </p:spTree>
    <p:extLst>
      <p:ext uri="{BB962C8B-B14F-4D97-AF65-F5344CB8AC3E}">
        <p14:creationId xmlns:p14="http://schemas.microsoft.com/office/powerpoint/2010/main" val="2222694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5221DC-918B-869D-4257-DFDFDECBF87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E159B73-F86F-5ACF-AC3F-059CF49FBD0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77F19C8-6B25-F227-5926-5228A478DC13}"/>
              </a:ext>
            </a:extLst>
          </p:cNvPr>
          <p:cNvSpPr>
            <a:spLocks noGrp="1"/>
          </p:cNvSpPr>
          <p:nvPr>
            <p:ph type="dt" sz="half" idx="10"/>
          </p:nvPr>
        </p:nvSpPr>
        <p:spPr/>
        <p:txBody>
          <a:bodyPr/>
          <a:lstStyle/>
          <a:p>
            <a:fld id="{2584C404-EF38-4B85-A382-0F445D50F32C}" type="datetimeFigureOut">
              <a:rPr lang="fr-FR" smtClean="0"/>
              <a:t>06/09/2023</a:t>
            </a:fld>
            <a:endParaRPr lang="fr-FR"/>
          </a:p>
        </p:txBody>
      </p:sp>
      <p:sp>
        <p:nvSpPr>
          <p:cNvPr id="5" name="Espace réservé du pied de page 4">
            <a:extLst>
              <a:ext uri="{FF2B5EF4-FFF2-40B4-BE49-F238E27FC236}">
                <a16:creationId xmlns:a16="http://schemas.microsoft.com/office/drawing/2014/main" id="{9F8D7090-D320-C0D8-D0DB-8DCB85349C1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EAE72D2-FED9-BBF8-DCB4-91BD3BC7C090}"/>
              </a:ext>
            </a:extLst>
          </p:cNvPr>
          <p:cNvSpPr>
            <a:spLocks noGrp="1"/>
          </p:cNvSpPr>
          <p:nvPr>
            <p:ph type="sldNum" sz="quarter" idx="12"/>
          </p:nvPr>
        </p:nvSpPr>
        <p:spPr/>
        <p:txBody>
          <a:bodyPr/>
          <a:lstStyle/>
          <a:p>
            <a:fld id="{F6B1A16E-449F-464A-B5B2-F64D80F0769F}" type="slidenum">
              <a:rPr lang="fr-FR" smtClean="0"/>
              <a:t>‹N°›</a:t>
            </a:fld>
            <a:endParaRPr lang="fr-FR"/>
          </a:p>
        </p:txBody>
      </p:sp>
    </p:spTree>
    <p:extLst>
      <p:ext uri="{BB962C8B-B14F-4D97-AF65-F5344CB8AC3E}">
        <p14:creationId xmlns:p14="http://schemas.microsoft.com/office/powerpoint/2010/main" val="2258221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79EEDAD-5A03-DC1B-6857-3EA899A9591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662D0BE-2E73-03CF-082D-C3A95DF70B9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0C81D9F-F7BD-78E6-5593-169DA5CF5ECC}"/>
              </a:ext>
            </a:extLst>
          </p:cNvPr>
          <p:cNvSpPr>
            <a:spLocks noGrp="1"/>
          </p:cNvSpPr>
          <p:nvPr>
            <p:ph type="dt" sz="half" idx="10"/>
          </p:nvPr>
        </p:nvSpPr>
        <p:spPr/>
        <p:txBody>
          <a:bodyPr/>
          <a:lstStyle/>
          <a:p>
            <a:fld id="{2584C404-EF38-4B85-A382-0F445D50F32C}" type="datetimeFigureOut">
              <a:rPr lang="fr-FR" smtClean="0"/>
              <a:t>06/09/2023</a:t>
            </a:fld>
            <a:endParaRPr lang="fr-FR"/>
          </a:p>
        </p:txBody>
      </p:sp>
      <p:sp>
        <p:nvSpPr>
          <p:cNvPr id="5" name="Espace réservé du pied de page 4">
            <a:extLst>
              <a:ext uri="{FF2B5EF4-FFF2-40B4-BE49-F238E27FC236}">
                <a16:creationId xmlns:a16="http://schemas.microsoft.com/office/drawing/2014/main" id="{C121AAE2-AAE0-64E2-35BD-90D2910889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74F24FC-2384-BD39-E0C5-A943E7D0B228}"/>
              </a:ext>
            </a:extLst>
          </p:cNvPr>
          <p:cNvSpPr>
            <a:spLocks noGrp="1"/>
          </p:cNvSpPr>
          <p:nvPr>
            <p:ph type="sldNum" sz="quarter" idx="12"/>
          </p:nvPr>
        </p:nvSpPr>
        <p:spPr/>
        <p:txBody>
          <a:bodyPr/>
          <a:lstStyle/>
          <a:p>
            <a:fld id="{F6B1A16E-449F-464A-B5B2-F64D80F0769F}" type="slidenum">
              <a:rPr lang="fr-FR" smtClean="0"/>
              <a:t>‹N°›</a:t>
            </a:fld>
            <a:endParaRPr lang="fr-FR"/>
          </a:p>
        </p:txBody>
      </p:sp>
    </p:spTree>
    <p:extLst>
      <p:ext uri="{BB962C8B-B14F-4D97-AF65-F5344CB8AC3E}">
        <p14:creationId xmlns:p14="http://schemas.microsoft.com/office/powerpoint/2010/main" val="3191335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E25672-AD9B-4D1D-47C6-48E0A34FC40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D01C70B-FED4-0F90-1045-E317F8C52E8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001A4E-43BD-0902-B2FA-6B2922D7C012}"/>
              </a:ext>
            </a:extLst>
          </p:cNvPr>
          <p:cNvSpPr>
            <a:spLocks noGrp="1"/>
          </p:cNvSpPr>
          <p:nvPr>
            <p:ph type="dt" sz="half" idx="10"/>
          </p:nvPr>
        </p:nvSpPr>
        <p:spPr/>
        <p:txBody>
          <a:bodyPr/>
          <a:lstStyle/>
          <a:p>
            <a:fld id="{2584C404-EF38-4B85-A382-0F445D50F32C}" type="datetimeFigureOut">
              <a:rPr lang="fr-FR" smtClean="0"/>
              <a:t>06/09/2023</a:t>
            </a:fld>
            <a:endParaRPr lang="fr-FR"/>
          </a:p>
        </p:txBody>
      </p:sp>
      <p:sp>
        <p:nvSpPr>
          <p:cNvPr id="5" name="Espace réservé du pied de page 4">
            <a:extLst>
              <a:ext uri="{FF2B5EF4-FFF2-40B4-BE49-F238E27FC236}">
                <a16:creationId xmlns:a16="http://schemas.microsoft.com/office/drawing/2014/main" id="{FA022DA9-EB59-E159-99AB-60FC786F6D5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70CB65C-AE98-EBEE-8EF2-3C4D095ECB11}"/>
              </a:ext>
            </a:extLst>
          </p:cNvPr>
          <p:cNvSpPr>
            <a:spLocks noGrp="1"/>
          </p:cNvSpPr>
          <p:nvPr>
            <p:ph type="sldNum" sz="quarter" idx="12"/>
          </p:nvPr>
        </p:nvSpPr>
        <p:spPr/>
        <p:txBody>
          <a:bodyPr/>
          <a:lstStyle/>
          <a:p>
            <a:fld id="{F6B1A16E-449F-464A-B5B2-F64D80F0769F}" type="slidenum">
              <a:rPr lang="fr-FR" smtClean="0"/>
              <a:t>‹N°›</a:t>
            </a:fld>
            <a:endParaRPr lang="fr-FR"/>
          </a:p>
        </p:txBody>
      </p:sp>
    </p:spTree>
    <p:extLst>
      <p:ext uri="{BB962C8B-B14F-4D97-AF65-F5344CB8AC3E}">
        <p14:creationId xmlns:p14="http://schemas.microsoft.com/office/powerpoint/2010/main" val="393458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AB310D-47FE-79D2-571A-627ED452838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3E187B9-9967-7772-D12E-FDFA5B598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644AB86-03AD-4EC1-D03D-1434066A12A9}"/>
              </a:ext>
            </a:extLst>
          </p:cNvPr>
          <p:cNvSpPr>
            <a:spLocks noGrp="1"/>
          </p:cNvSpPr>
          <p:nvPr>
            <p:ph type="dt" sz="half" idx="10"/>
          </p:nvPr>
        </p:nvSpPr>
        <p:spPr/>
        <p:txBody>
          <a:bodyPr/>
          <a:lstStyle/>
          <a:p>
            <a:fld id="{2584C404-EF38-4B85-A382-0F445D50F32C}" type="datetimeFigureOut">
              <a:rPr lang="fr-FR" smtClean="0"/>
              <a:t>06/09/2023</a:t>
            </a:fld>
            <a:endParaRPr lang="fr-FR"/>
          </a:p>
        </p:txBody>
      </p:sp>
      <p:sp>
        <p:nvSpPr>
          <p:cNvPr id="5" name="Espace réservé du pied de page 4">
            <a:extLst>
              <a:ext uri="{FF2B5EF4-FFF2-40B4-BE49-F238E27FC236}">
                <a16:creationId xmlns:a16="http://schemas.microsoft.com/office/drawing/2014/main" id="{801996FB-9284-E1FA-1FC4-7E71D06A1C5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B82B366-6EDB-FD8F-F241-5636F07BB04D}"/>
              </a:ext>
            </a:extLst>
          </p:cNvPr>
          <p:cNvSpPr>
            <a:spLocks noGrp="1"/>
          </p:cNvSpPr>
          <p:nvPr>
            <p:ph type="sldNum" sz="quarter" idx="12"/>
          </p:nvPr>
        </p:nvSpPr>
        <p:spPr/>
        <p:txBody>
          <a:bodyPr/>
          <a:lstStyle/>
          <a:p>
            <a:fld id="{F6B1A16E-449F-464A-B5B2-F64D80F0769F}" type="slidenum">
              <a:rPr lang="fr-FR" smtClean="0"/>
              <a:t>‹N°›</a:t>
            </a:fld>
            <a:endParaRPr lang="fr-FR"/>
          </a:p>
        </p:txBody>
      </p:sp>
    </p:spTree>
    <p:extLst>
      <p:ext uri="{BB962C8B-B14F-4D97-AF65-F5344CB8AC3E}">
        <p14:creationId xmlns:p14="http://schemas.microsoft.com/office/powerpoint/2010/main" val="1364700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918109-C4FE-DCF3-1CCC-22A912825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43DDD91-86DA-9234-93BD-96A5A7EBC53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5409FC0-2077-3C66-C10F-67C85E8DF47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3EB8D6C-6B50-2885-9380-F3D0EC7F1F35}"/>
              </a:ext>
            </a:extLst>
          </p:cNvPr>
          <p:cNvSpPr>
            <a:spLocks noGrp="1"/>
          </p:cNvSpPr>
          <p:nvPr>
            <p:ph type="dt" sz="half" idx="10"/>
          </p:nvPr>
        </p:nvSpPr>
        <p:spPr/>
        <p:txBody>
          <a:bodyPr/>
          <a:lstStyle/>
          <a:p>
            <a:fld id="{2584C404-EF38-4B85-A382-0F445D50F32C}" type="datetimeFigureOut">
              <a:rPr lang="fr-FR" smtClean="0"/>
              <a:t>06/09/2023</a:t>
            </a:fld>
            <a:endParaRPr lang="fr-FR"/>
          </a:p>
        </p:txBody>
      </p:sp>
      <p:sp>
        <p:nvSpPr>
          <p:cNvPr id="6" name="Espace réservé du pied de page 5">
            <a:extLst>
              <a:ext uri="{FF2B5EF4-FFF2-40B4-BE49-F238E27FC236}">
                <a16:creationId xmlns:a16="http://schemas.microsoft.com/office/drawing/2014/main" id="{603BCF32-366F-9272-1ACB-CA19C8A7151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3E711C9-425B-D9EB-1268-6D9E1D7161D0}"/>
              </a:ext>
            </a:extLst>
          </p:cNvPr>
          <p:cNvSpPr>
            <a:spLocks noGrp="1"/>
          </p:cNvSpPr>
          <p:nvPr>
            <p:ph type="sldNum" sz="quarter" idx="12"/>
          </p:nvPr>
        </p:nvSpPr>
        <p:spPr/>
        <p:txBody>
          <a:bodyPr/>
          <a:lstStyle/>
          <a:p>
            <a:fld id="{F6B1A16E-449F-464A-B5B2-F64D80F0769F}" type="slidenum">
              <a:rPr lang="fr-FR" smtClean="0"/>
              <a:t>‹N°›</a:t>
            </a:fld>
            <a:endParaRPr lang="fr-FR"/>
          </a:p>
        </p:txBody>
      </p:sp>
    </p:spTree>
    <p:extLst>
      <p:ext uri="{BB962C8B-B14F-4D97-AF65-F5344CB8AC3E}">
        <p14:creationId xmlns:p14="http://schemas.microsoft.com/office/powerpoint/2010/main" val="364557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FF2D44-F3CD-1B81-4FCE-D053A781AC9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57B95D6-FC8C-9B0D-EA4A-3D34722A1C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799BE55-B068-EFFB-B95D-5748BA8D209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B79892D-82AA-51E8-C445-74816C4337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D2C1E68-F8E7-BAB2-A9AE-7FE70BD3839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E345241-A3C9-7929-2A3E-6308138CEED0}"/>
              </a:ext>
            </a:extLst>
          </p:cNvPr>
          <p:cNvSpPr>
            <a:spLocks noGrp="1"/>
          </p:cNvSpPr>
          <p:nvPr>
            <p:ph type="dt" sz="half" idx="10"/>
          </p:nvPr>
        </p:nvSpPr>
        <p:spPr/>
        <p:txBody>
          <a:bodyPr/>
          <a:lstStyle/>
          <a:p>
            <a:fld id="{2584C404-EF38-4B85-A382-0F445D50F32C}" type="datetimeFigureOut">
              <a:rPr lang="fr-FR" smtClean="0"/>
              <a:t>06/09/2023</a:t>
            </a:fld>
            <a:endParaRPr lang="fr-FR"/>
          </a:p>
        </p:txBody>
      </p:sp>
      <p:sp>
        <p:nvSpPr>
          <p:cNvPr id="8" name="Espace réservé du pied de page 7">
            <a:extLst>
              <a:ext uri="{FF2B5EF4-FFF2-40B4-BE49-F238E27FC236}">
                <a16:creationId xmlns:a16="http://schemas.microsoft.com/office/drawing/2014/main" id="{E4D91AAB-1D10-ED4D-8C14-058289F61BC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CCB98F3-5D74-E809-9754-C354162AB299}"/>
              </a:ext>
            </a:extLst>
          </p:cNvPr>
          <p:cNvSpPr>
            <a:spLocks noGrp="1"/>
          </p:cNvSpPr>
          <p:nvPr>
            <p:ph type="sldNum" sz="quarter" idx="12"/>
          </p:nvPr>
        </p:nvSpPr>
        <p:spPr/>
        <p:txBody>
          <a:bodyPr/>
          <a:lstStyle/>
          <a:p>
            <a:fld id="{F6B1A16E-449F-464A-B5B2-F64D80F0769F}" type="slidenum">
              <a:rPr lang="fr-FR" smtClean="0"/>
              <a:t>‹N°›</a:t>
            </a:fld>
            <a:endParaRPr lang="fr-FR"/>
          </a:p>
        </p:txBody>
      </p:sp>
    </p:spTree>
    <p:extLst>
      <p:ext uri="{BB962C8B-B14F-4D97-AF65-F5344CB8AC3E}">
        <p14:creationId xmlns:p14="http://schemas.microsoft.com/office/powerpoint/2010/main" val="278220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2D4212-7601-8E48-CD5F-2758CCA2D6F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16204F7-A83B-885E-E762-1BC8F08CDF0C}"/>
              </a:ext>
            </a:extLst>
          </p:cNvPr>
          <p:cNvSpPr>
            <a:spLocks noGrp="1"/>
          </p:cNvSpPr>
          <p:nvPr>
            <p:ph type="dt" sz="half" idx="10"/>
          </p:nvPr>
        </p:nvSpPr>
        <p:spPr/>
        <p:txBody>
          <a:bodyPr/>
          <a:lstStyle/>
          <a:p>
            <a:fld id="{2584C404-EF38-4B85-A382-0F445D50F32C}" type="datetimeFigureOut">
              <a:rPr lang="fr-FR" smtClean="0"/>
              <a:t>06/09/2023</a:t>
            </a:fld>
            <a:endParaRPr lang="fr-FR"/>
          </a:p>
        </p:txBody>
      </p:sp>
      <p:sp>
        <p:nvSpPr>
          <p:cNvPr id="4" name="Espace réservé du pied de page 3">
            <a:extLst>
              <a:ext uri="{FF2B5EF4-FFF2-40B4-BE49-F238E27FC236}">
                <a16:creationId xmlns:a16="http://schemas.microsoft.com/office/drawing/2014/main" id="{54E12D2A-40C1-C47B-8F44-A842C5DB23F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501F9A9-56E9-4BCF-043D-2CA81EEEFB3F}"/>
              </a:ext>
            </a:extLst>
          </p:cNvPr>
          <p:cNvSpPr>
            <a:spLocks noGrp="1"/>
          </p:cNvSpPr>
          <p:nvPr>
            <p:ph type="sldNum" sz="quarter" idx="12"/>
          </p:nvPr>
        </p:nvSpPr>
        <p:spPr/>
        <p:txBody>
          <a:bodyPr/>
          <a:lstStyle/>
          <a:p>
            <a:fld id="{F6B1A16E-449F-464A-B5B2-F64D80F0769F}" type="slidenum">
              <a:rPr lang="fr-FR" smtClean="0"/>
              <a:t>‹N°›</a:t>
            </a:fld>
            <a:endParaRPr lang="fr-FR"/>
          </a:p>
        </p:txBody>
      </p:sp>
    </p:spTree>
    <p:extLst>
      <p:ext uri="{BB962C8B-B14F-4D97-AF65-F5344CB8AC3E}">
        <p14:creationId xmlns:p14="http://schemas.microsoft.com/office/powerpoint/2010/main" val="238613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957F122-8617-1524-724C-25C1E2AA1E17}"/>
              </a:ext>
            </a:extLst>
          </p:cNvPr>
          <p:cNvSpPr>
            <a:spLocks noGrp="1"/>
          </p:cNvSpPr>
          <p:nvPr>
            <p:ph type="dt" sz="half" idx="10"/>
          </p:nvPr>
        </p:nvSpPr>
        <p:spPr/>
        <p:txBody>
          <a:bodyPr/>
          <a:lstStyle/>
          <a:p>
            <a:fld id="{2584C404-EF38-4B85-A382-0F445D50F32C}" type="datetimeFigureOut">
              <a:rPr lang="fr-FR" smtClean="0"/>
              <a:t>06/09/2023</a:t>
            </a:fld>
            <a:endParaRPr lang="fr-FR"/>
          </a:p>
        </p:txBody>
      </p:sp>
      <p:sp>
        <p:nvSpPr>
          <p:cNvPr id="3" name="Espace réservé du pied de page 2">
            <a:extLst>
              <a:ext uri="{FF2B5EF4-FFF2-40B4-BE49-F238E27FC236}">
                <a16:creationId xmlns:a16="http://schemas.microsoft.com/office/drawing/2014/main" id="{3F4C549C-986F-E40B-716A-B5350DB8989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16C1651-DDD9-B6E1-BFCD-23C1FDD965C0}"/>
              </a:ext>
            </a:extLst>
          </p:cNvPr>
          <p:cNvSpPr>
            <a:spLocks noGrp="1"/>
          </p:cNvSpPr>
          <p:nvPr>
            <p:ph type="sldNum" sz="quarter" idx="12"/>
          </p:nvPr>
        </p:nvSpPr>
        <p:spPr/>
        <p:txBody>
          <a:bodyPr/>
          <a:lstStyle/>
          <a:p>
            <a:fld id="{F6B1A16E-449F-464A-B5B2-F64D80F0769F}" type="slidenum">
              <a:rPr lang="fr-FR" smtClean="0"/>
              <a:t>‹N°›</a:t>
            </a:fld>
            <a:endParaRPr lang="fr-FR"/>
          </a:p>
        </p:txBody>
      </p:sp>
    </p:spTree>
    <p:extLst>
      <p:ext uri="{BB962C8B-B14F-4D97-AF65-F5344CB8AC3E}">
        <p14:creationId xmlns:p14="http://schemas.microsoft.com/office/powerpoint/2010/main" val="2598594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2C6ACA-F0BE-B1E9-396B-39CF15E5DE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344BD20-15B8-FC89-1301-439CA4ED2F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126A3EF-CA9F-ADAB-35FC-41D77CD397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6B223C9-A55D-10D1-34E1-5563884254DE}"/>
              </a:ext>
            </a:extLst>
          </p:cNvPr>
          <p:cNvSpPr>
            <a:spLocks noGrp="1"/>
          </p:cNvSpPr>
          <p:nvPr>
            <p:ph type="dt" sz="half" idx="10"/>
          </p:nvPr>
        </p:nvSpPr>
        <p:spPr/>
        <p:txBody>
          <a:bodyPr/>
          <a:lstStyle/>
          <a:p>
            <a:fld id="{2584C404-EF38-4B85-A382-0F445D50F32C}" type="datetimeFigureOut">
              <a:rPr lang="fr-FR" smtClean="0"/>
              <a:t>06/09/2023</a:t>
            </a:fld>
            <a:endParaRPr lang="fr-FR"/>
          </a:p>
        </p:txBody>
      </p:sp>
      <p:sp>
        <p:nvSpPr>
          <p:cNvPr id="6" name="Espace réservé du pied de page 5">
            <a:extLst>
              <a:ext uri="{FF2B5EF4-FFF2-40B4-BE49-F238E27FC236}">
                <a16:creationId xmlns:a16="http://schemas.microsoft.com/office/drawing/2014/main" id="{509A6728-C558-4256-33A3-6AF92FDBADD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8DA1988-1C49-DAF2-B326-44108C9B6161}"/>
              </a:ext>
            </a:extLst>
          </p:cNvPr>
          <p:cNvSpPr>
            <a:spLocks noGrp="1"/>
          </p:cNvSpPr>
          <p:nvPr>
            <p:ph type="sldNum" sz="quarter" idx="12"/>
          </p:nvPr>
        </p:nvSpPr>
        <p:spPr/>
        <p:txBody>
          <a:bodyPr/>
          <a:lstStyle/>
          <a:p>
            <a:fld id="{F6B1A16E-449F-464A-B5B2-F64D80F0769F}" type="slidenum">
              <a:rPr lang="fr-FR" smtClean="0"/>
              <a:t>‹N°›</a:t>
            </a:fld>
            <a:endParaRPr lang="fr-FR"/>
          </a:p>
        </p:txBody>
      </p:sp>
    </p:spTree>
    <p:extLst>
      <p:ext uri="{BB962C8B-B14F-4D97-AF65-F5344CB8AC3E}">
        <p14:creationId xmlns:p14="http://schemas.microsoft.com/office/powerpoint/2010/main" val="336031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8021D9-BE80-523C-A04C-25C8884CC16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466E5FF-9BDC-DB94-080E-012A61A210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00449D0-9021-1E93-0D1D-9C3A23E00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FC21E33-D432-9B9A-ECCF-DDC1F689D36A}"/>
              </a:ext>
            </a:extLst>
          </p:cNvPr>
          <p:cNvSpPr>
            <a:spLocks noGrp="1"/>
          </p:cNvSpPr>
          <p:nvPr>
            <p:ph type="dt" sz="half" idx="10"/>
          </p:nvPr>
        </p:nvSpPr>
        <p:spPr/>
        <p:txBody>
          <a:bodyPr/>
          <a:lstStyle/>
          <a:p>
            <a:fld id="{2584C404-EF38-4B85-A382-0F445D50F32C}" type="datetimeFigureOut">
              <a:rPr lang="fr-FR" smtClean="0"/>
              <a:t>06/09/2023</a:t>
            </a:fld>
            <a:endParaRPr lang="fr-FR"/>
          </a:p>
        </p:txBody>
      </p:sp>
      <p:sp>
        <p:nvSpPr>
          <p:cNvPr id="6" name="Espace réservé du pied de page 5">
            <a:extLst>
              <a:ext uri="{FF2B5EF4-FFF2-40B4-BE49-F238E27FC236}">
                <a16:creationId xmlns:a16="http://schemas.microsoft.com/office/drawing/2014/main" id="{01FAE153-B993-987F-78D9-E1C0C6CE285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FD6A27B-C4A2-057B-731F-5C88F845D236}"/>
              </a:ext>
            </a:extLst>
          </p:cNvPr>
          <p:cNvSpPr>
            <a:spLocks noGrp="1"/>
          </p:cNvSpPr>
          <p:nvPr>
            <p:ph type="sldNum" sz="quarter" idx="12"/>
          </p:nvPr>
        </p:nvSpPr>
        <p:spPr/>
        <p:txBody>
          <a:bodyPr/>
          <a:lstStyle/>
          <a:p>
            <a:fld id="{F6B1A16E-449F-464A-B5B2-F64D80F0769F}" type="slidenum">
              <a:rPr lang="fr-FR" smtClean="0"/>
              <a:t>‹N°›</a:t>
            </a:fld>
            <a:endParaRPr lang="fr-FR"/>
          </a:p>
        </p:txBody>
      </p:sp>
    </p:spTree>
    <p:extLst>
      <p:ext uri="{BB962C8B-B14F-4D97-AF65-F5344CB8AC3E}">
        <p14:creationId xmlns:p14="http://schemas.microsoft.com/office/powerpoint/2010/main" val="335877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32CA6F3-8A6D-764A-6510-1674889384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D005B5B-DBA1-E0BE-C7FB-71BE40DE2C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3652DA1-1701-DDF1-9ABD-4B915D4167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4C404-EF38-4B85-A382-0F445D50F32C}" type="datetimeFigureOut">
              <a:rPr lang="fr-FR" smtClean="0"/>
              <a:t>06/09/2023</a:t>
            </a:fld>
            <a:endParaRPr lang="fr-FR"/>
          </a:p>
        </p:txBody>
      </p:sp>
      <p:sp>
        <p:nvSpPr>
          <p:cNvPr id="5" name="Espace réservé du pied de page 4">
            <a:extLst>
              <a:ext uri="{FF2B5EF4-FFF2-40B4-BE49-F238E27FC236}">
                <a16:creationId xmlns:a16="http://schemas.microsoft.com/office/drawing/2014/main" id="{24C6D428-060F-38F5-FE36-065B7FFC1C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68D9ABB-55B9-1064-5EA3-7DA3797A0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B1A16E-449F-464A-B5B2-F64D80F0769F}" type="slidenum">
              <a:rPr lang="fr-FR" smtClean="0"/>
              <a:t>‹N°›</a:t>
            </a:fld>
            <a:endParaRPr lang="fr-FR"/>
          </a:p>
        </p:txBody>
      </p:sp>
    </p:spTree>
    <p:extLst>
      <p:ext uri="{BB962C8B-B14F-4D97-AF65-F5344CB8AC3E}">
        <p14:creationId xmlns:p14="http://schemas.microsoft.com/office/powerpoint/2010/main" val="4252120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Gratuit Personne Tenant Un Stylo à Bille Bleu Sur Un Ordinateur Portable Blanc Photos">
            <a:extLst>
              <a:ext uri="{FF2B5EF4-FFF2-40B4-BE49-F238E27FC236}">
                <a16:creationId xmlns:a16="http://schemas.microsoft.com/office/drawing/2014/main" id="{AA31BA90-49D6-3072-5A28-C529EAD41F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902"/>
          <a:stretch/>
        </p:blipFill>
        <p:spPr bwMode="auto">
          <a:xfrm>
            <a:off x="-434976" y="0"/>
            <a:ext cx="653097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ED09E86D-76C6-7C0E-E127-81D9C7EA2D34}"/>
              </a:ext>
            </a:extLst>
          </p:cNvPr>
          <p:cNvSpPr>
            <a:spLocks noGrp="1"/>
          </p:cNvSpPr>
          <p:nvPr>
            <p:ph type="ctrTitle"/>
          </p:nvPr>
        </p:nvSpPr>
        <p:spPr>
          <a:xfrm>
            <a:off x="6096001" y="530921"/>
            <a:ext cx="6095999" cy="1487844"/>
          </a:xfrm>
        </p:spPr>
        <p:txBody>
          <a:bodyPr>
            <a:noAutofit/>
          </a:bodyPr>
          <a:lstStyle/>
          <a:p>
            <a:r>
              <a:rPr lang="en-US" sz="4000" dirty="0">
                <a:solidFill>
                  <a:srgbClr val="027C70"/>
                </a:solidFill>
              </a:rPr>
              <a:t>Uncovering Determinants of Income in the United States</a:t>
            </a:r>
          </a:p>
        </p:txBody>
      </p:sp>
      <p:sp>
        <p:nvSpPr>
          <p:cNvPr id="3" name="Sous-titre 2">
            <a:extLst>
              <a:ext uri="{FF2B5EF4-FFF2-40B4-BE49-F238E27FC236}">
                <a16:creationId xmlns:a16="http://schemas.microsoft.com/office/drawing/2014/main" id="{D944B262-D560-9A7B-E04C-28E7D51F35AB}"/>
              </a:ext>
            </a:extLst>
          </p:cNvPr>
          <p:cNvSpPr>
            <a:spLocks noGrp="1"/>
          </p:cNvSpPr>
          <p:nvPr>
            <p:ph type="subTitle" idx="1"/>
          </p:nvPr>
        </p:nvSpPr>
        <p:spPr>
          <a:xfrm>
            <a:off x="6095999" y="2251982"/>
            <a:ext cx="6096000" cy="845781"/>
          </a:xfrm>
        </p:spPr>
        <p:txBody>
          <a:bodyPr/>
          <a:lstStyle/>
          <a:p>
            <a:r>
              <a:rPr lang="fr-FR" dirty="0">
                <a:solidFill>
                  <a:srgbClr val="03A696"/>
                </a:solidFill>
              </a:rPr>
              <a:t>Building a classification model </a:t>
            </a:r>
            <a:r>
              <a:rPr lang="fr-FR" dirty="0" err="1">
                <a:solidFill>
                  <a:srgbClr val="03A696"/>
                </a:solidFill>
              </a:rPr>
              <a:t>using</a:t>
            </a:r>
            <a:r>
              <a:rPr lang="fr-FR" dirty="0">
                <a:solidFill>
                  <a:srgbClr val="03A696"/>
                </a:solidFill>
              </a:rPr>
              <a:t> US </a:t>
            </a:r>
            <a:r>
              <a:rPr lang="fr-FR" dirty="0" err="1">
                <a:solidFill>
                  <a:srgbClr val="03A696"/>
                </a:solidFill>
              </a:rPr>
              <a:t>Census</a:t>
            </a:r>
            <a:r>
              <a:rPr lang="fr-FR" dirty="0">
                <a:solidFill>
                  <a:srgbClr val="03A696"/>
                </a:solidFill>
              </a:rPr>
              <a:t> archive data</a:t>
            </a:r>
          </a:p>
        </p:txBody>
      </p:sp>
      <p:pic>
        <p:nvPicPr>
          <p:cNvPr id="1026" name="Picture 2" descr="undefined">
            <a:extLst>
              <a:ext uri="{FF2B5EF4-FFF2-40B4-BE49-F238E27FC236}">
                <a16:creationId xmlns:a16="http://schemas.microsoft.com/office/drawing/2014/main" id="{3552F634-593B-1BFE-7FDC-8F873056D0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5674" y="5899432"/>
            <a:ext cx="855296" cy="8552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9E9E3F0-4F83-5FC7-8F5E-2E0339085A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7015" y="5899430"/>
            <a:ext cx="1521882" cy="855298"/>
          </a:xfrm>
          <a:prstGeom prst="rect">
            <a:avLst/>
          </a:prstGeom>
          <a:noFill/>
          <a:extLst>
            <a:ext uri="{909E8E84-426E-40DD-AFC4-6F175D3DCCD1}">
              <a14:hiddenFill xmlns:a14="http://schemas.microsoft.com/office/drawing/2010/main">
                <a:solidFill>
                  <a:srgbClr val="FFFFFF"/>
                </a:solidFill>
              </a14:hiddenFill>
            </a:ext>
          </a:extLst>
        </p:spPr>
      </p:pic>
      <p:sp>
        <p:nvSpPr>
          <p:cNvPr id="6" name="Sous-titre 2">
            <a:extLst>
              <a:ext uri="{FF2B5EF4-FFF2-40B4-BE49-F238E27FC236}">
                <a16:creationId xmlns:a16="http://schemas.microsoft.com/office/drawing/2014/main" id="{EAC0B352-03E9-9790-EB7B-BEDB18D99EC2}"/>
              </a:ext>
            </a:extLst>
          </p:cNvPr>
          <p:cNvSpPr txBox="1">
            <a:spLocks/>
          </p:cNvSpPr>
          <p:nvPr/>
        </p:nvSpPr>
        <p:spPr>
          <a:xfrm>
            <a:off x="6095999" y="3330980"/>
            <a:ext cx="6096000" cy="3216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500" i="1" dirty="0">
                <a:solidFill>
                  <a:srgbClr val="03A696"/>
                </a:solidFill>
              </a:rPr>
              <a:t>06/09/2023</a:t>
            </a:r>
          </a:p>
        </p:txBody>
      </p:sp>
    </p:spTree>
    <p:extLst>
      <p:ext uri="{BB962C8B-B14F-4D97-AF65-F5344CB8AC3E}">
        <p14:creationId xmlns:p14="http://schemas.microsoft.com/office/powerpoint/2010/main" val="2025725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30D548-540D-E926-B265-F9EC33EA7598}"/>
              </a:ext>
            </a:extLst>
          </p:cNvPr>
          <p:cNvSpPr>
            <a:spLocks noGrp="1"/>
          </p:cNvSpPr>
          <p:nvPr>
            <p:ph type="title"/>
          </p:nvPr>
        </p:nvSpPr>
        <p:spPr/>
        <p:txBody>
          <a:bodyPr/>
          <a:lstStyle/>
          <a:p>
            <a:r>
              <a:rPr lang="fr-FR" dirty="0" err="1">
                <a:solidFill>
                  <a:srgbClr val="03A696"/>
                </a:solidFill>
              </a:rPr>
              <a:t>Results</a:t>
            </a:r>
            <a:r>
              <a:rPr lang="fr-FR" dirty="0">
                <a:solidFill>
                  <a:srgbClr val="03A696"/>
                </a:solidFill>
              </a:rPr>
              <a:t> (</a:t>
            </a:r>
            <a:r>
              <a:rPr lang="fr-FR" dirty="0" err="1">
                <a:solidFill>
                  <a:srgbClr val="03A696"/>
                </a:solidFill>
              </a:rPr>
              <a:t>models</a:t>
            </a:r>
            <a:r>
              <a:rPr lang="fr-FR" dirty="0">
                <a:solidFill>
                  <a:srgbClr val="03A696"/>
                </a:solidFill>
              </a:rPr>
              <a:t>)</a:t>
            </a:r>
          </a:p>
        </p:txBody>
      </p:sp>
      <p:graphicFrame>
        <p:nvGraphicFramePr>
          <p:cNvPr id="4" name="Tableau 3">
            <a:extLst>
              <a:ext uri="{FF2B5EF4-FFF2-40B4-BE49-F238E27FC236}">
                <a16:creationId xmlns:a16="http://schemas.microsoft.com/office/drawing/2014/main" id="{267548AD-BDB3-36F5-1399-1115488D0F4E}"/>
              </a:ext>
            </a:extLst>
          </p:cNvPr>
          <p:cNvGraphicFramePr>
            <a:graphicFrameLocks noGrp="1"/>
          </p:cNvGraphicFramePr>
          <p:nvPr>
            <p:extLst>
              <p:ext uri="{D42A27DB-BD31-4B8C-83A1-F6EECF244321}">
                <p14:modId xmlns:p14="http://schemas.microsoft.com/office/powerpoint/2010/main" val="3450672067"/>
              </p:ext>
            </p:extLst>
          </p:nvPr>
        </p:nvGraphicFramePr>
        <p:xfrm>
          <a:off x="760991" y="1969022"/>
          <a:ext cx="4334985" cy="1481136"/>
        </p:xfrm>
        <a:graphic>
          <a:graphicData uri="http://schemas.openxmlformats.org/drawingml/2006/table">
            <a:tbl>
              <a:tblPr>
                <a:tableStyleId>{8EC20E35-A176-4012-BC5E-935CFFF8708E}</a:tableStyleId>
              </a:tblPr>
              <a:tblGrid>
                <a:gridCol w="941705">
                  <a:extLst>
                    <a:ext uri="{9D8B030D-6E8A-4147-A177-3AD203B41FA5}">
                      <a16:colId xmlns:a16="http://schemas.microsoft.com/office/drawing/2014/main" val="1724295347"/>
                    </a:ext>
                  </a:extLst>
                </a:gridCol>
                <a:gridCol w="848320">
                  <a:extLst>
                    <a:ext uri="{9D8B030D-6E8A-4147-A177-3AD203B41FA5}">
                      <a16:colId xmlns:a16="http://schemas.microsoft.com/office/drawing/2014/main" val="2237441046"/>
                    </a:ext>
                  </a:extLst>
                </a:gridCol>
                <a:gridCol w="848320">
                  <a:extLst>
                    <a:ext uri="{9D8B030D-6E8A-4147-A177-3AD203B41FA5}">
                      <a16:colId xmlns:a16="http://schemas.microsoft.com/office/drawing/2014/main" val="3712737398"/>
                    </a:ext>
                  </a:extLst>
                </a:gridCol>
                <a:gridCol w="848320">
                  <a:extLst>
                    <a:ext uri="{9D8B030D-6E8A-4147-A177-3AD203B41FA5}">
                      <a16:colId xmlns:a16="http://schemas.microsoft.com/office/drawing/2014/main" val="3788310238"/>
                    </a:ext>
                  </a:extLst>
                </a:gridCol>
                <a:gridCol w="848320">
                  <a:extLst>
                    <a:ext uri="{9D8B030D-6E8A-4147-A177-3AD203B41FA5}">
                      <a16:colId xmlns:a16="http://schemas.microsoft.com/office/drawing/2014/main" val="4191078754"/>
                    </a:ext>
                  </a:extLst>
                </a:gridCol>
              </a:tblGrid>
              <a:tr h="246856">
                <a:tc>
                  <a:txBody>
                    <a:bodyPr/>
                    <a:lstStyle/>
                    <a:p>
                      <a:pPr algn="l" fontAlgn="b"/>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a:effectLst/>
                        </a:rPr>
                        <a:t>Precision</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a:effectLst/>
                        </a:rPr>
                        <a:t>Recall</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a:effectLst/>
                        </a:rPr>
                        <a:t>F1-Score</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a:effectLst/>
                        </a:rPr>
                        <a:t>Support</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3400838"/>
                  </a:ext>
                </a:extLst>
              </a:tr>
              <a:tr h="246856">
                <a:tc>
                  <a:txBody>
                    <a:bodyPr/>
                    <a:lstStyle/>
                    <a:p>
                      <a:pPr algn="l" fontAlgn="b"/>
                      <a:r>
                        <a:rPr lang="fr-FR" sz="1100" b="0" i="0" kern="1200" dirty="0">
                          <a:solidFill>
                            <a:schemeClr val="dk1"/>
                          </a:solidFill>
                          <a:effectLst/>
                          <a:latin typeface="+mn-lt"/>
                          <a:ea typeface="+mn-ea"/>
                          <a:cs typeface="+mn-cs"/>
                        </a:rPr>
                        <a:t>&lt; </a:t>
                      </a:r>
                      <a:r>
                        <a:rPr lang="en-US" sz="1100" dirty="0"/>
                        <a:t>$50000/year</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dirty="0">
                          <a:effectLst/>
                        </a:rPr>
                        <a:t>0.98</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a:effectLst/>
                        </a:rPr>
                        <a:t>0.96</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dirty="0">
                          <a:effectLst/>
                        </a:rPr>
                        <a:t>0.97</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a:effectLst/>
                        </a:rPr>
                        <a:t>93575</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45478141"/>
                  </a:ext>
                </a:extLst>
              </a:tr>
              <a:tr h="246856">
                <a:tc>
                  <a:txBody>
                    <a:bodyPr/>
                    <a:lstStyle/>
                    <a:p>
                      <a:pPr algn="l" fontAlgn="b"/>
                      <a:r>
                        <a:rPr lang="en-US" sz="1100" dirty="0"/>
                        <a:t>&gt;$50000/year</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a:effectLst/>
                        </a:rPr>
                        <a:t>0.53</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dirty="0">
                          <a:effectLst/>
                        </a:rPr>
                        <a:t>0.63</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a:effectLst/>
                        </a:rPr>
                        <a:t>0.57</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a:effectLst/>
                        </a:rPr>
                        <a:t>6186</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43893258"/>
                  </a:ext>
                </a:extLst>
              </a:tr>
              <a:tr h="246856">
                <a:tc>
                  <a:txBody>
                    <a:bodyPr/>
                    <a:lstStyle/>
                    <a:p>
                      <a:pPr algn="l" fontAlgn="b"/>
                      <a:r>
                        <a:rPr lang="fr-FR" sz="1100" u="none" strike="noStrike">
                          <a:effectLst/>
                        </a:rPr>
                        <a:t>Accuracy</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a:effectLst/>
                        </a:rPr>
                        <a:t>0.94</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a:effectLst/>
                        </a:rPr>
                        <a:t>99761</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90214357"/>
                  </a:ext>
                </a:extLst>
              </a:tr>
              <a:tr h="246856">
                <a:tc>
                  <a:txBody>
                    <a:bodyPr/>
                    <a:lstStyle/>
                    <a:p>
                      <a:pPr algn="l" fontAlgn="b"/>
                      <a:r>
                        <a:rPr lang="fr-FR" sz="1100" u="none" strike="noStrike">
                          <a:effectLst/>
                        </a:rPr>
                        <a:t>Macro Avg</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a:effectLst/>
                        </a:rPr>
                        <a:t>0.75</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a:effectLst/>
                        </a:rPr>
                        <a:t>0.80</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a:effectLst/>
                        </a:rPr>
                        <a:t>0.77</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a:effectLst/>
                        </a:rPr>
                        <a:t>99761</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51814370"/>
                  </a:ext>
                </a:extLst>
              </a:tr>
              <a:tr h="246856">
                <a:tc>
                  <a:txBody>
                    <a:bodyPr/>
                    <a:lstStyle/>
                    <a:p>
                      <a:pPr algn="l" fontAlgn="b"/>
                      <a:r>
                        <a:rPr lang="fr-FR" sz="1100" u="none" strike="noStrike">
                          <a:effectLst/>
                        </a:rPr>
                        <a:t>Weighted Avg</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a:effectLst/>
                        </a:rPr>
                        <a:t>0.95</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a:effectLst/>
                        </a:rPr>
                        <a:t>0.94</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a:effectLst/>
                        </a:rPr>
                        <a:t>0.94</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dirty="0">
                          <a:effectLst/>
                        </a:rPr>
                        <a:t>99761</a:t>
                      </a:r>
                      <a:endParaRPr lang="fr-FR"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4749610"/>
                  </a:ext>
                </a:extLst>
              </a:tr>
            </a:tbl>
          </a:graphicData>
        </a:graphic>
      </p:graphicFrame>
      <p:graphicFrame>
        <p:nvGraphicFramePr>
          <p:cNvPr id="5" name="Tableau 4">
            <a:extLst>
              <a:ext uri="{FF2B5EF4-FFF2-40B4-BE49-F238E27FC236}">
                <a16:creationId xmlns:a16="http://schemas.microsoft.com/office/drawing/2014/main" id="{B1EBA2E7-2CA6-BF2F-6D7C-2455A4CE9309}"/>
              </a:ext>
            </a:extLst>
          </p:cNvPr>
          <p:cNvGraphicFramePr>
            <a:graphicFrameLocks noGrp="1"/>
          </p:cNvGraphicFramePr>
          <p:nvPr>
            <p:extLst>
              <p:ext uri="{D42A27DB-BD31-4B8C-83A1-F6EECF244321}">
                <p14:modId xmlns:p14="http://schemas.microsoft.com/office/powerpoint/2010/main" val="2877201073"/>
              </p:ext>
            </p:extLst>
          </p:nvPr>
        </p:nvGraphicFramePr>
        <p:xfrm>
          <a:off x="760990" y="4296661"/>
          <a:ext cx="4334986" cy="2140228"/>
        </p:xfrm>
        <a:graphic>
          <a:graphicData uri="http://schemas.openxmlformats.org/drawingml/2006/table">
            <a:tbl>
              <a:tblPr firstRow="1" firstCol="1">
                <a:tableStyleId>{22838BEF-8BB2-4498-84A7-C5851F593DF1}</a:tableStyleId>
              </a:tblPr>
              <a:tblGrid>
                <a:gridCol w="1186095">
                  <a:extLst>
                    <a:ext uri="{9D8B030D-6E8A-4147-A177-3AD203B41FA5}">
                      <a16:colId xmlns:a16="http://schemas.microsoft.com/office/drawing/2014/main" val="4208317196"/>
                    </a:ext>
                  </a:extLst>
                </a:gridCol>
                <a:gridCol w="820126">
                  <a:extLst>
                    <a:ext uri="{9D8B030D-6E8A-4147-A177-3AD203B41FA5}">
                      <a16:colId xmlns:a16="http://schemas.microsoft.com/office/drawing/2014/main" val="4133939526"/>
                    </a:ext>
                  </a:extLst>
                </a:gridCol>
                <a:gridCol w="1156996">
                  <a:extLst>
                    <a:ext uri="{9D8B030D-6E8A-4147-A177-3AD203B41FA5}">
                      <a16:colId xmlns:a16="http://schemas.microsoft.com/office/drawing/2014/main" val="2580718213"/>
                    </a:ext>
                  </a:extLst>
                </a:gridCol>
                <a:gridCol w="1171769">
                  <a:extLst>
                    <a:ext uri="{9D8B030D-6E8A-4147-A177-3AD203B41FA5}">
                      <a16:colId xmlns:a16="http://schemas.microsoft.com/office/drawing/2014/main" val="1797741547"/>
                    </a:ext>
                  </a:extLst>
                </a:gridCol>
              </a:tblGrid>
              <a:tr h="470463">
                <a:tc rowSpan="2" gridSpan="2">
                  <a:txBody>
                    <a:bodyPr/>
                    <a:lstStyle/>
                    <a:p>
                      <a:pPr algn="ctr" fontAlgn="ctr"/>
                      <a:endParaRPr lang="fr-FR" sz="1100" b="0" i="0" u="none" strike="noStrike" dirty="0">
                        <a:solidFill>
                          <a:srgbClr val="000000"/>
                        </a:solidFill>
                        <a:effectLst/>
                        <a:latin typeface="Calibri" panose="020F0502020204030204" pitchFamily="34" charset="0"/>
                      </a:endParaRPr>
                    </a:p>
                  </a:txBody>
                  <a:tcPr marL="7620" marR="7620" marT="7620" marB="0" anchor="ctr"/>
                </a:tc>
                <a:tc rowSpan="2" hMerge="1">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fr-FR" sz="1100" u="none" strike="noStrike" dirty="0">
                          <a:effectLst/>
                        </a:rPr>
                        <a:t>ACTUAL VALUES</a:t>
                      </a:r>
                      <a:endParaRPr lang="fr-FR" sz="1100" b="0"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fr-FR"/>
                    </a:p>
                  </a:txBody>
                  <a:tcPr/>
                </a:tc>
                <a:extLst>
                  <a:ext uri="{0D108BD9-81ED-4DB2-BD59-A6C34878D82A}">
                    <a16:rowId xmlns:a16="http://schemas.microsoft.com/office/drawing/2014/main" val="3186540235"/>
                  </a:ext>
                </a:extLst>
              </a:tr>
              <a:tr h="381985">
                <a:tc gridSpan="2" vMerge="1">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tc>
                <a:tc hMerge="1" vMerge="1">
                  <a:txBody>
                    <a:bodyPr/>
                    <a:lstStyle/>
                    <a:p>
                      <a:pPr algn="ctr" fontAlgn="ctr"/>
                      <a:endParaRPr lang="fr-FR"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fr-FR" sz="1100" b="0" kern="1200" dirty="0">
                          <a:solidFill>
                            <a:schemeClr val="dk1"/>
                          </a:solidFill>
                          <a:effectLst/>
                        </a:rPr>
                        <a:t>&lt; </a:t>
                      </a:r>
                      <a:r>
                        <a:rPr lang="en-US" sz="1100" dirty="0"/>
                        <a:t>$50000/year</a:t>
                      </a:r>
                      <a:endParaRPr lang="fr-FR"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dirty="0"/>
                        <a:t>&gt;$50000/year</a:t>
                      </a:r>
                      <a:endParaRPr lang="fr-FR"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11341102"/>
                  </a:ext>
                </a:extLst>
              </a:tr>
              <a:tr h="609600">
                <a:tc rowSpan="2">
                  <a:txBody>
                    <a:bodyPr/>
                    <a:lstStyle/>
                    <a:p>
                      <a:pPr algn="ctr" fontAlgn="ctr"/>
                      <a:r>
                        <a:rPr lang="fr-FR" sz="1100" u="none" strike="noStrike">
                          <a:effectLst/>
                        </a:rPr>
                        <a:t>PREDICTED VALUES</a:t>
                      </a:r>
                      <a:endParaRPr lang="fr-FR" sz="1100" b="0" i="0" u="none" strike="noStrike">
                        <a:solidFill>
                          <a:srgbClr val="000000"/>
                        </a:solidFill>
                        <a:effectLst/>
                        <a:latin typeface="Calibri" panose="020F0502020204030204" pitchFamily="34" charset="0"/>
                      </a:endParaRPr>
                    </a:p>
                  </a:txBody>
                  <a:tcPr marL="7620" marR="7620" marT="7620" marB="0" vert="vert270" anchor="ctr"/>
                </a:tc>
                <a:tc>
                  <a:txBody>
                    <a:bodyPr/>
                    <a:lstStyle/>
                    <a:p>
                      <a:pPr algn="ctr" fontAlgn="b"/>
                      <a:r>
                        <a:rPr lang="en-US" sz="1100" dirty="0"/>
                        <a:t>&gt;$50000/year</a:t>
                      </a:r>
                      <a:endParaRPr lang="fr-FR"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FR" sz="1200" u="none" strike="noStrike">
                          <a:effectLst/>
                        </a:rPr>
                        <a:t>90112</a:t>
                      </a:r>
                      <a:endParaRPr lang="fr-FR"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FR" sz="1200" u="none" strike="noStrike" dirty="0">
                          <a:effectLst/>
                        </a:rPr>
                        <a:t>3463</a:t>
                      </a:r>
                      <a:endParaRPr lang="fr-FR"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89534600"/>
                  </a:ext>
                </a:extLst>
              </a:tr>
              <a:tr h="678180">
                <a:tc vMerge="1">
                  <a:txBody>
                    <a:bodyPr/>
                    <a:lstStyle/>
                    <a:p>
                      <a:endParaRPr lang="fr-FR"/>
                    </a:p>
                  </a:txBody>
                  <a:tcPr/>
                </a:tc>
                <a:tc>
                  <a:txBody>
                    <a:bodyPr/>
                    <a:lstStyle/>
                    <a:p>
                      <a:pPr algn="ctr" fontAlgn="b"/>
                      <a:r>
                        <a:rPr lang="en-US" sz="1100" dirty="0"/>
                        <a:t>&gt;$50000/year</a:t>
                      </a:r>
                      <a:endParaRPr lang="fr-FR"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FR" sz="1200" u="none" strike="noStrike" dirty="0">
                          <a:effectLst/>
                        </a:rPr>
                        <a:t>2296</a:t>
                      </a:r>
                      <a:endParaRPr lang="fr-FR"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FR" sz="1200" u="none" strike="noStrike" dirty="0">
                          <a:effectLst/>
                        </a:rPr>
                        <a:t>3890</a:t>
                      </a:r>
                      <a:endParaRPr lang="fr-FR"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53031957"/>
                  </a:ext>
                </a:extLst>
              </a:tr>
            </a:tbl>
          </a:graphicData>
        </a:graphic>
      </p:graphicFrame>
      <p:sp>
        <p:nvSpPr>
          <p:cNvPr id="6" name="ZoneTexte 5">
            <a:extLst>
              <a:ext uri="{FF2B5EF4-FFF2-40B4-BE49-F238E27FC236}">
                <a16:creationId xmlns:a16="http://schemas.microsoft.com/office/drawing/2014/main" id="{CAE273D7-C5C3-286C-67BD-7EBF05AB6646}"/>
              </a:ext>
            </a:extLst>
          </p:cNvPr>
          <p:cNvSpPr txBox="1"/>
          <p:nvPr/>
        </p:nvSpPr>
        <p:spPr>
          <a:xfrm>
            <a:off x="6896100" y="1323975"/>
            <a:ext cx="4340224" cy="4832092"/>
          </a:xfrm>
          <a:prstGeom prst="rect">
            <a:avLst/>
          </a:prstGeom>
          <a:noFill/>
        </p:spPr>
        <p:txBody>
          <a:bodyPr wrap="square" rtlCol="0">
            <a:spAutoFit/>
          </a:bodyPr>
          <a:lstStyle/>
          <a:p>
            <a:r>
              <a:rPr lang="en-US" sz="1400" b="0" dirty="0">
                <a:effectLst/>
              </a:rPr>
              <a:t>Based on these results, the following observations can be made:</a:t>
            </a:r>
          </a:p>
          <a:p>
            <a:endParaRPr lang="en-US" sz="1400" b="0" dirty="0">
              <a:effectLst/>
            </a:endParaRPr>
          </a:p>
          <a:p>
            <a:pPr marL="285750" indent="-285750">
              <a:buFont typeface="Arial" panose="020B0604020202020204" pitchFamily="34" charset="0"/>
              <a:buChar char="•"/>
            </a:pPr>
            <a:r>
              <a:rPr lang="en-US" sz="1400" b="0" dirty="0">
                <a:effectLst/>
              </a:rPr>
              <a:t>The model performs well in terms of precision and recall for class 0 (&lt;= $ 50,000 income), with high values for both metrics.</a:t>
            </a:r>
          </a:p>
          <a:p>
            <a:pPr marL="285750" indent="-285750">
              <a:buFont typeface="Arial" panose="020B0604020202020204" pitchFamily="34" charset="0"/>
              <a:buChar char="•"/>
            </a:pPr>
            <a:endParaRPr lang="en-US" sz="1400" b="0" dirty="0">
              <a:effectLst/>
            </a:endParaRPr>
          </a:p>
          <a:p>
            <a:pPr marL="285750" indent="-285750">
              <a:buFont typeface="Arial" panose="020B0604020202020204" pitchFamily="34" charset="0"/>
              <a:buChar char="•"/>
            </a:pPr>
            <a:r>
              <a:rPr lang="en-US" sz="1400" b="0" dirty="0">
                <a:effectLst/>
              </a:rPr>
              <a:t>However, the model's performance is less balanced for class 1 (&gt; $ 50,000 income). While precision is moderate, recall is relatively low, indicating that the model tends to miss a significant portion of individuals with high income.</a:t>
            </a:r>
          </a:p>
          <a:p>
            <a:pPr marL="285750" indent="-285750">
              <a:buFont typeface="Arial" panose="020B0604020202020204" pitchFamily="34" charset="0"/>
              <a:buChar char="•"/>
            </a:pPr>
            <a:endParaRPr lang="en-US" sz="1400" b="0" dirty="0">
              <a:effectLst/>
            </a:endParaRPr>
          </a:p>
          <a:p>
            <a:pPr marL="285750" indent="-285750">
              <a:buFont typeface="Arial" panose="020B0604020202020204" pitchFamily="34" charset="0"/>
              <a:buChar char="•"/>
            </a:pPr>
            <a:r>
              <a:rPr lang="en-US" sz="1400" b="0" dirty="0">
                <a:effectLst/>
              </a:rPr>
              <a:t>The F1-score for class 1 reflects this trade-off between precision and recall, resulting in a lower F1-score.</a:t>
            </a:r>
          </a:p>
          <a:p>
            <a:pPr marL="285750" indent="-285750">
              <a:buFont typeface="Arial" panose="020B0604020202020204" pitchFamily="34" charset="0"/>
              <a:buChar char="•"/>
            </a:pPr>
            <a:endParaRPr lang="en-US" sz="1400" b="0" dirty="0">
              <a:effectLst/>
            </a:endParaRPr>
          </a:p>
          <a:p>
            <a:pPr marL="285750" indent="-285750">
              <a:buFont typeface="Arial" panose="020B0604020202020204" pitchFamily="34" charset="0"/>
              <a:buChar char="•"/>
            </a:pPr>
            <a:r>
              <a:rPr lang="en-US" sz="1400" b="0" dirty="0">
                <a:effectLst/>
              </a:rPr>
              <a:t>The model's overall accuracy is high, but it's important to consider the class imbalance. The high accuracy is primarily driven by the correct predictions for class 0, which is the majority class.</a:t>
            </a:r>
          </a:p>
          <a:p>
            <a:endParaRPr lang="fr-FR" sz="1400" dirty="0"/>
          </a:p>
        </p:txBody>
      </p:sp>
      <p:sp>
        <p:nvSpPr>
          <p:cNvPr id="7" name="ZoneTexte 6">
            <a:extLst>
              <a:ext uri="{FF2B5EF4-FFF2-40B4-BE49-F238E27FC236}">
                <a16:creationId xmlns:a16="http://schemas.microsoft.com/office/drawing/2014/main" id="{A8246F52-296B-59FD-949A-B2ACF3ED96D4}"/>
              </a:ext>
            </a:extLst>
          </p:cNvPr>
          <p:cNvSpPr txBox="1"/>
          <p:nvPr/>
        </p:nvSpPr>
        <p:spPr>
          <a:xfrm>
            <a:off x="0" y="1539554"/>
            <a:ext cx="6091920" cy="369332"/>
          </a:xfrm>
          <a:prstGeom prst="rect">
            <a:avLst/>
          </a:prstGeom>
          <a:noFill/>
        </p:spPr>
        <p:txBody>
          <a:bodyPr wrap="square" rtlCol="0">
            <a:spAutoFit/>
          </a:bodyPr>
          <a:lstStyle/>
          <a:p>
            <a:pPr algn="ctr"/>
            <a:r>
              <a:rPr lang="fr-FR" b="1" u="sng" dirty="0">
                <a:solidFill>
                  <a:srgbClr val="03A696"/>
                </a:solidFill>
              </a:rPr>
              <a:t>Classification report</a:t>
            </a:r>
          </a:p>
        </p:txBody>
      </p:sp>
      <p:sp>
        <p:nvSpPr>
          <p:cNvPr id="8" name="ZoneTexte 7">
            <a:extLst>
              <a:ext uri="{FF2B5EF4-FFF2-40B4-BE49-F238E27FC236}">
                <a16:creationId xmlns:a16="http://schemas.microsoft.com/office/drawing/2014/main" id="{67FAE811-4F41-0A1D-377A-6B02934BE4E1}"/>
              </a:ext>
            </a:extLst>
          </p:cNvPr>
          <p:cNvSpPr txBox="1"/>
          <p:nvPr/>
        </p:nvSpPr>
        <p:spPr>
          <a:xfrm>
            <a:off x="-117476" y="3900194"/>
            <a:ext cx="6091920" cy="369332"/>
          </a:xfrm>
          <a:prstGeom prst="rect">
            <a:avLst/>
          </a:prstGeom>
          <a:noFill/>
        </p:spPr>
        <p:txBody>
          <a:bodyPr wrap="square" rtlCol="0">
            <a:spAutoFit/>
          </a:bodyPr>
          <a:lstStyle/>
          <a:p>
            <a:pPr algn="ctr"/>
            <a:r>
              <a:rPr lang="fr-FR" b="1" u="sng" dirty="0">
                <a:solidFill>
                  <a:srgbClr val="03A696"/>
                </a:solidFill>
              </a:rPr>
              <a:t>Confusion matrix</a:t>
            </a:r>
          </a:p>
        </p:txBody>
      </p:sp>
    </p:spTree>
    <p:extLst>
      <p:ext uri="{BB962C8B-B14F-4D97-AF65-F5344CB8AC3E}">
        <p14:creationId xmlns:p14="http://schemas.microsoft.com/office/powerpoint/2010/main" val="76466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30D548-540D-E926-B265-F9EC33EA7598}"/>
              </a:ext>
            </a:extLst>
          </p:cNvPr>
          <p:cNvSpPr>
            <a:spLocks noGrp="1"/>
          </p:cNvSpPr>
          <p:nvPr>
            <p:ph type="title"/>
          </p:nvPr>
        </p:nvSpPr>
        <p:spPr/>
        <p:txBody>
          <a:bodyPr/>
          <a:lstStyle/>
          <a:p>
            <a:r>
              <a:rPr lang="fr-FR" dirty="0" err="1">
                <a:solidFill>
                  <a:srgbClr val="03A696"/>
                </a:solidFill>
              </a:rPr>
              <a:t>Results</a:t>
            </a:r>
            <a:r>
              <a:rPr lang="fr-FR" dirty="0">
                <a:solidFill>
                  <a:srgbClr val="03A696"/>
                </a:solidFill>
              </a:rPr>
              <a:t> &amp; Recommandations</a:t>
            </a:r>
          </a:p>
        </p:txBody>
      </p:sp>
      <p:sp>
        <p:nvSpPr>
          <p:cNvPr id="4" name="ZoneTexte 3">
            <a:extLst>
              <a:ext uri="{FF2B5EF4-FFF2-40B4-BE49-F238E27FC236}">
                <a16:creationId xmlns:a16="http://schemas.microsoft.com/office/drawing/2014/main" id="{4808892E-EBFC-2824-5228-190A1CBD4C74}"/>
              </a:ext>
            </a:extLst>
          </p:cNvPr>
          <p:cNvSpPr txBox="1"/>
          <p:nvPr/>
        </p:nvSpPr>
        <p:spPr>
          <a:xfrm>
            <a:off x="1101012" y="1866122"/>
            <a:ext cx="9619861" cy="4185761"/>
          </a:xfrm>
          <a:prstGeom prst="rect">
            <a:avLst/>
          </a:prstGeom>
          <a:noFill/>
        </p:spPr>
        <p:txBody>
          <a:bodyPr wrap="square" rtlCol="0">
            <a:spAutoFit/>
          </a:bodyPr>
          <a:lstStyle/>
          <a:p>
            <a:r>
              <a:rPr lang="en-US" sz="1400" b="0" dirty="0">
                <a:effectLst/>
              </a:rPr>
              <a:t>Several variables appear to have a significant impact on income levels. Below are the most influential variables found by our model and associated recommendations:</a:t>
            </a:r>
          </a:p>
          <a:p>
            <a:br>
              <a:rPr lang="en-US" sz="1400" b="0" dirty="0">
                <a:effectLst/>
              </a:rPr>
            </a:br>
            <a:r>
              <a:rPr lang="en-US" sz="1400" b="0" dirty="0">
                <a:solidFill>
                  <a:srgbClr val="03A696"/>
                </a:solidFill>
                <a:effectLst/>
              </a:rPr>
              <a:t>1. </a:t>
            </a:r>
            <a:r>
              <a:rPr lang="en-US" sz="1400" b="1" dirty="0">
                <a:solidFill>
                  <a:srgbClr val="03A696"/>
                </a:solidFill>
                <a:effectLst/>
              </a:rPr>
              <a:t>Women</a:t>
            </a:r>
            <a:r>
              <a:rPr lang="en-US" sz="1400" b="0" dirty="0">
                <a:solidFill>
                  <a:srgbClr val="03A696"/>
                </a:solidFill>
                <a:effectLst/>
              </a:rPr>
              <a:t>:</a:t>
            </a:r>
          </a:p>
          <a:p>
            <a:pPr marL="742950" lvl="1" indent="-285750">
              <a:buFont typeface="Arial" panose="020B0604020202020204" pitchFamily="34" charset="0"/>
              <a:buChar char="•"/>
            </a:pPr>
            <a:r>
              <a:rPr lang="en-US" sz="1400" b="1" dirty="0">
                <a:effectLst/>
              </a:rPr>
              <a:t>Recommendation</a:t>
            </a:r>
            <a:r>
              <a:rPr lang="en-US" sz="1400" dirty="0">
                <a:effectLst/>
              </a:rPr>
              <a:t>: Promote gender equality in the workforce and ensure fair wages for women.</a:t>
            </a:r>
          </a:p>
          <a:p>
            <a:pPr marL="742950" lvl="1" indent="-285750">
              <a:buFont typeface="Arial" panose="020B0604020202020204" pitchFamily="34" charset="0"/>
              <a:buChar char="•"/>
            </a:pPr>
            <a:r>
              <a:rPr lang="en-US" sz="1400" b="1" dirty="0">
                <a:effectLst/>
              </a:rPr>
              <a:t>Public Endeavors</a:t>
            </a:r>
            <a:r>
              <a:rPr lang="en-US" sz="1400" dirty="0">
                <a:effectLst/>
              </a:rPr>
              <a:t>: Implement </a:t>
            </a:r>
            <a:r>
              <a:rPr lang="en-US" sz="1400" b="0" dirty="0">
                <a:effectLst/>
              </a:rPr>
              <a:t>policies that close the gender pay gap, support work-life balance, and encourage women's participation in higher-paying industries and leadership roles.</a:t>
            </a:r>
          </a:p>
          <a:p>
            <a:br>
              <a:rPr lang="en-US" sz="1400" b="0" dirty="0">
                <a:effectLst/>
              </a:rPr>
            </a:br>
            <a:r>
              <a:rPr lang="en-US" sz="1400" b="0" dirty="0">
                <a:solidFill>
                  <a:srgbClr val="03A696"/>
                </a:solidFill>
                <a:effectLst/>
              </a:rPr>
              <a:t>2. </a:t>
            </a:r>
            <a:r>
              <a:rPr lang="en-US" sz="1400" b="1" dirty="0">
                <a:solidFill>
                  <a:srgbClr val="03A696"/>
                </a:solidFill>
                <a:effectLst/>
              </a:rPr>
              <a:t>Age Category 19-25</a:t>
            </a:r>
            <a:r>
              <a:rPr lang="en-US" sz="1400" b="0" dirty="0">
                <a:solidFill>
                  <a:srgbClr val="03A696"/>
                </a:solidFill>
                <a:effectLst/>
              </a:rPr>
              <a:t>:</a:t>
            </a:r>
          </a:p>
          <a:p>
            <a:pPr marL="742950" lvl="1" indent="-285750">
              <a:buFont typeface="Arial" panose="020B0604020202020204" pitchFamily="34" charset="0"/>
              <a:buChar char="•"/>
            </a:pPr>
            <a:r>
              <a:rPr lang="en-US" sz="1400" b="1" dirty="0">
                <a:effectLst/>
              </a:rPr>
              <a:t>Recommendation</a:t>
            </a:r>
            <a:r>
              <a:rPr lang="en-US" sz="1400" dirty="0">
                <a:effectLst/>
              </a:rPr>
              <a:t>: Invest in education and job opportunities for young adults.</a:t>
            </a:r>
          </a:p>
          <a:p>
            <a:pPr marL="742950" lvl="1" indent="-285750">
              <a:buFont typeface="Arial" panose="020B0604020202020204" pitchFamily="34" charset="0"/>
              <a:buChar char="•"/>
            </a:pPr>
            <a:r>
              <a:rPr lang="en-US" sz="1400" b="1" dirty="0">
                <a:effectLst/>
              </a:rPr>
              <a:t>Public Endeavors</a:t>
            </a:r>
            <a:r>
              <a:rPr lang="en-US" sz="1400" dirty="0">
                <a:effectLst/>
              </a:rPr>
              <a:t>: Create apprenticeship programs, provide affordable access to higher education, and offer job placement services for this age group.</a:t>
            </a:r>
          </a:p>
          <a:p>
            <a:br>
              <a:rPr lang="en-US" sz="1400" b="0" dirty="0">
                <a:effectLst/>
              </a:rPr>
            </a:br>
            <a:r>
              <a:rPr lang="en-US" sz="1400" b="0" dirty="0">
                <a:solidFill>
                  <a:srgbClr val="03A696"/>
                </a:solidFill>
                <a:effectLst/>
              </a:rPr>
              <a:t>3. </a:t>
            </a:r>
            <a:r>
              <a:rPr lang="en-US" sz="1400" b="1" dirty="0">
                <a:solidFill>
                  <a:srgbClr val="03A696"/>
                </a:solidFill>
                <a:effectLst/>
              </a:rPr>
              <a:t>Social Services field</a:t>
            </a:r>
            <a:r>
              <a:rPr lang="en-US" sz="1400" b="0" dirty="0">
                <a:solidFill>
                  <a:srgbClr val="03A696"/>
                </a:solidFill>
                <a:effectLst/>
              </a:rPr>
              <a:t>:</a:t>
            </a:r>
          </a:p>
          <a:p>
            <a:pPr marL="742950" lvl="1" indent="-285750">
              <a:buFont typeface="Arial" panose="020B0604020202020204" pitchFamily="34" charset="0"/>
              <a:buChar char="•"/>
            </a:pPr>
            <a:r>
              <a:rPr lang="en-US" sz="1400" b="1" dirty="0">
                <a:effectLst/>
              </a:rPr>
              <a:t>Recommendation</a:t>
            </a:r>
            <a:r>
              <a:rPr lang="en-US" sz="1400" dirty="0">
                <a:effectLst/>
              </a:rPr>
              <a:t>: Enhance career prospects and wages within the social services sector.</a:t>
            </a:r>
          </a:p>
          <a:p>
            <a:pPr marL="742950" lvl="1" indent="-285750">
              <a:buFont typeface="Arial" panose="020B0604020202020204" pitchFamily="34" charset="0"/>
              <a:buChar char="•"/>
            </a:pPr>
            <a:r>
              <a:rPr lang="en-US" sz="1400" b="1" dirty="0">
                <a:effectLst/>
              </a:rPr>
              <a:t>Public Endeavors</a:t>
            </a:r>
            <a:r>
              <a:rPr lang="en-US" sz="1400" dirty="0">
                <a:effectLst/>
              </a:rPr>
              <a:t>: Increase funding for social services, provide professional development opportunities, and advocate for fair wages and benefits for workers in this field.</a:t>
            </a:r>
            <a:br>
              <a:rPr lang="en-US" sz="1400" b="0" dirty="0">
                <a:effectLst/>
              </a:rPr>
            </a:br>
            <a:endParaRPr lang="en-US" sz="1400" b="0" dirty="0">
              <a:effectLst/>
            </a:endParaRPr>
          </a:p>
          <a:p>
            <a:endParaRPr lang="fr-FR" sz="1400" dirty="0"/>
          </a:p>
        </p:txBody>
      </p:sp>
    </p:spTree>
    <p:extLst>
      <p:ext uri="{BB962C8B-B14F-4D97-AF65-F5344CB8AC3E}">
        <p14:creationId xmlns:p14="http://schemas.microsoft.com/office/powerpoint/2010/main" val="703973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30D548-540D-E926-B265-F9EC33EA7598}"/>
              </a:ext>
            </a:extLst>
          </p:cNvPr>
          <p:cNvSpPr>
            <a:spLocks noGrp="1"/>
          </p:cNvSpPr>
          <p:nvPr>
            <p:ph type="title"/>
          </p:nvPr>
        </p:nvSpPr>
        <p:spPr/>
        <p:txBody>
          <a:bodyPr/>
          <a:lstStyle/>
          <a:p>
            <a:r>
              <a:rPr lang="fr-FR" dirty="0" err="1">
                <a:solidFill>
                  <a:srgbClr val="03A696"/>
                </a:solidFill>
              </a:rPr>
              <a:t>Results</a:t>
            </a:r>
            <a:r>
              <a:rPr lang="fr-FR" dirty="0">
                <a:solidFill>
                  <a:srgbClr val="03A696"/>
                </a:solidFill>
              </a:rPr>
              <a:t> &amp; Recommandations</a:t>
            </a:r>
          </a:p>
        </p:txBody>
      </p:sp>
      <p:sp>
        <p:nvSpPr>
          <p:cNvPr id="4" name="ZoneTexte 3">
            <a:extLst>
              <a:ext uri="{FF2B5EF4-FFF2-40B4-BE49-F238E27FC236}">
                <a16:creationId xmlns:a16="http://schemas.microsoft.com/office/drawing/2014/main" id="{4808892E-EBFC-2824-5228-190A1CBD4C74}"/>
              </a:ext>
            </a:extLst>
          </p:cNvPr>
          <p:cNvSpPr txBox="1"/>
          <p:nvPr/>
        </p:nvSpPr>
        <p:spPr>
          <a:xfrm>
            <a:off x="1101012" y="1866122"/>
            <a:ext cx="9619861" cy="4401205"/>
          </a:xfrm>
          <a:prstGeom prst="rect">
            <a:avLst/>
          </a:prstGeom>
          <a:noFill/>
        </p:spPr>
        <p:txBody>
          <a:bodyPr wrap="square" rtlCol="0">
            <a:spAutoFit/>
          </a:bodyPr>
          <a:lstStyle/>
          <a:p>
            <a:r>
              <a:rPr lang="en-US" sz="1400" b="0" dirty="0">
                <a:effectLst/>
              </a:rPr>
              <a:t>Several variables appear to have a significant impact on income levels. Below are the most influential variables found by our model  and associated recommendations:</a:t>
            </a:r>
          </a:p>
          <a:p>
            <a:br>
              <a:rPr lang="en-US" sz="1400" b="0" dirty="0">
                <a:effectLst/>
              </a:rPr>
            </a:br>
            <a:r>
              <a:rPr lang="en-US" sz="1400" b="0" dirty="0">
                <a:solidFill>
                  <a:srgbClr val="03A696"/>
                </a:solidFill>
                <a:effectLst/>
              </a:rPr>
              <a:t>4. </a:t>
            </a:r>
            <a:r>
              <a:rPr lang="en-US" sz="1400" b="1" dirty="0">
                <a:solidFill>
                  <a:srgbClr val="03A696"/>
                </a:solidFill>
                <a:effectLst/>
              </a:rPr>
              <a:t>Unemployed or Part-Time Workers</a:t>
            </a:r>
            <a:r>
              <a:rPr lang="en-US" sz="1400" b="0" dirty="0">
                <a:solidFill>
                  <a:srgbClr val="03A696"/>
                </a:solidFill>
                <a:effectLst/>
              </a:rPr>
              <a:t>:</a:t>
            </a:r>
          </a:p>
          <a:p>
            <a:pPr marL="742950" lvl="1" indent="-285750">
              <a:buFont typeface="Arial" panose="020B0604020202020204" pitchFamily="34" charset="0"/>
              <a:buChar char="•"/>
            </a:pPr>
            <a:r>
              <a:rPr lang="en-US" sz="1400" b="1" dirty="0">
                <a:effectLst/>
              </a:rPr>
              <a:t>Recommendation</a:t>
            </a:r>
            <a:r>
              <a:rPr lang="en-US" sz="1400" b="0" dirty="0">
                <a:effectLst/>
              </a:rPr>
              <a:t>: Promote full-time employment and job stability.</a:t>
            </a:r>
          </a:p>
          <a:p>
            <a:pPr marL="742950" lvl="1" indent="-285750">
              <a:buFont typeface="Arial" panose="020B0604020202020204" pitchFamily="34" charset="0"/>
              <a:buChar char="•"/>
            </a:pPr>
            <a:r>
              <a:rPr lang="en-US" sz="1400" b="1" dirty="0">
                <a:effectLst/>
              </a:rPr>
              <a:t>Public Endeavors</a:t>
            </a:r>
            <a:r>
              <a:rPr lang="en-US" sz="1400" b="0" dirty="0">
                <a:effectLst/>
              </a:rPr>
              <a:t>: Implement policies that incentivize businesses to offer full-time positions with benefits, provide unemployment assistance, and create job training programs for unemployed or part-time workers.</a:t>
            </a:r>
          </a:p>
          <a:p>
            <a:br>
              <a:rPr lang="en-US" sz="1400" b="0" dirty="0">
                <a:effectLst/>
              </a:rPr>
            </a:br>
            <a:r>
              <a:rPr lang="en-US" sz="1400" b="0" dirty="0">
                <a:solidFill>
                  <a:srgbClr val="03A696"/>
                </a:solidFill>
                <a:effectLst/>
              </a:rPr>
              <a:t>5. </a:t>
            </a:r>
            <a:r>
              <a:rPr lang="en-US" sz="1400" b="1" dirty="0">
                <a:solidFill>
                  <a:srgbClr val="03A696"/>
                </a:solidFill>
                <a:effectLst/>
              </a:rPr>
              <a:t>Education industry</a:t>
            </a:r>
            <a:r>
              <a:rPr lang="en-US" sz="1400" b="0" dirty="0">
                <a:solidFill>
                  <a:srgbClr val="03A696"/>
                </a:solidFill>
                <a:effectLst/>
              </a:rPr>
              <a:t>:</a:t>
            </a:r>
          </a:p>
          <a:p>
            <a:pPr marL="742950" lvl="1" indent="-285750">
              <a:buFont typeface="Arial" panose="020B0604020202020204" pitchFamily="34" charset="0"/>
              <a:buChar char="•"/>
            </a:pPr>
            <a:r>
              <a:rPr lang="en-US" sz="1400" b="1" dirty="0">
                <a:effectLst/>
              </a:rPr>
              <a:t>Recommendation</a:t>
            </a:r>
            <a:r>
              <a:rPr lang="en-US" sz="1400" b="0" dirty="0">
                <a:effectLst/>
              </a:rPr>
              <a:t>: Strengthen the education sector and enhance job opportunities within it.</a:t>
            </a:r>
          </a:p>
          <a:p>
            <a:pPr marL="742950" lvl="1" indent="-285750">
              <a:buFont typeface="Arial" panose="020B0604020202020204" pitchFamily="34" charset="0"/>
              <a:buChar char="•"/>
            </a:pPr>
            <a:r>
              <a:rPr lang="en-US" sz="1400" b="1" dirty="0">
                <a:effectLst/>
              </a:rPr>
              <a:t>Public Endeavors</a:t>
            </a:r>
            <a:r>
              <a:rPr lang="en-US" sz="1400" b="0" dirty="0">
                <a:effectLst/>
              </a:rPr>
              <a:t>: Invest in education infrastructure, offer competitive salaries and benefits for educators, and provide resources for students in underserved communities.</a:t>
            </a:r>
          </a:p>
          <a:p>
            <a:br>
              <a:rPr lang="en-US" sz="1400" b="0" dirty="0">
                <a:effectLst/>
              </a:rPr>
            </a:br>
            <a:r>
              <a:rPr lang="en-US" sz="1400" b="0" dirty="0">
                <a:solidFill>
                  <a:srgbClr val="03A696"/>
                </a:solidFill>
                <a:effectLst/>
              </a:rPr>
              <a:t>6. </a:t>
            </a:r>
            <a:r>
              <a:rPr lang="en-US" sz="1400" b="1" dirty="0">
                <a:solidFill>
                  <a:srgbClr val="03A696"/>
                </a:solidFill>
                <a:effectLst/>
              </a:rPr>
              <a:t>Class of Worker - State Government</a:t>
            </a:r>
            <a:r>
              <a:rPr lang="en-US" sz="1400" b="0" dirty="0">
                <a:solidFill>
                  <a:srgbClr val="03A696"/>
                </a:solidFill>
                <a:effectLst/>
              </a:rPr>
              <a:t>:</a:t>
            </a:r>
          </a:p>
          <a:p>
            <a:pPr marL="742950" lvl="1" indent="-285750">
              <a:buFont typeface="Arial" panose="020B0604020202020204" pitchFamily="34" charset="0"/>
              <a:buChar char="•"/>
            </a:pPr>
            <a:r>
              <a:rPr lang="en-US" sz="1400" b="1" dirty="0">
                <a:effectLst/>
              </a:rPr>
              <a:t>Recommendation</a:t>
            </a:r>
            <a:r>
              <a:rPr lang="en-US" sz="1400" b="0" dirty="0">
                <a:effectLst/>
              </a:rPr>
              <a:t>: Improve compensation and career advancement opportunities for state government employees. </a:t>
            </a:r>
          </a:p>
          <a:p>
            <a:pPr marL="742950" lvl="1" indent="-285750">
              <a:buFont typeface="Arial" panose="020B0604020202020204" pitchFamily="34" charset="0"/>
              <a:buChar char="•"/>
            </a:pPr>
            <a:r>
              <a:rPr lang="en-US" sz="1400" b="1" dirty="0">
                <a:effectLst/>
              </a:rPr>
              <a:t>Public Endeavors</a:t>
            </a:r>
            <a:r>
              <a:rPr lang="en-US" sz="1400" b="0" dirty="0">
                <a:effectLst/>
              </a:rPr>
              <a:t>: Review and adjust salary structures, offer professional development programs, and ensure that state government positions provide competitive compensation packages.</a:t>
            </a:r>
          </a:p>
          <a:p>
            <a:pPr marL="742950" lvl="1" indent="-285750">
              <a:buFont typeface="Arial" panose="020B0604020202020204" pitchFamily="34" charset="0"/>
              <a:buChar char="•"/>
            </a:pPr>
            <a:br>
              <a:rPr lang="en-US" sz="1400" b="0" dirty="0">
                <a:solidFill>
                  <a:srgbClr val="CCCCCC"/>
                </a:solidFill>
                <a:effectLst/>
              </a:rPr>
            </a:br>
            <a:endParaRPr lang="en-US" sz="1400" b="0" dirty="0">
              <a:solidFill>
                <a:srgbClr val="CCCCCC"/>
              </a:solidFill>
              <a:effectLst/>
            </a:endParaRPr>
          </a:p>
          <a:p>
            <a:endParaRPr lang="fr-FR" sz="1400" dirty="0"/>
          </a:p>
        </p:txBody>
      </p:sp>
    </p:spTree>
    <p:extLst>
      <p:ext uri="{BB962C8B-B14F-4D97-AF65-F5344CB8AC3E}">
        <p14:creationId xmlns:p14="http://schemas.microsoft.com/office/powerpoint/2010/main" val="59525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51" name="Rectangle 515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122" name="Picture 2" descr="Gratuit Quai En Bois Brun Entouré D'herbe Verte Près De La Montagne Sous Les Nuages Blancs Et Le Ciel Bleu Pendant La Journée Photos">
            <a:extLst>
              <a:ext uri="{FF2B5EF4-FFF2-40B4-BE49-F238E27FC236}">
                <a16:creationId xmlns:a16="http://schemas.microsoft.com/office/drawing/2014/main" id="{12A155F6-F827-1A8D-0B5C-21537077FF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 b="-1"/>
          <a:stretch/>
        </p:blipFill>
        <p:spPr bwMode="auto">
          <a:xfrm>
            <a:off x="0" y="10"/>
            <a:ext cx="9947062" cy="6857990"/>
          </a:xfrm>
          <a:prstGeom prst="rect">
            <a:avLst/>
          </a:prstGeom>
          <a:noFill/>
          <a:extLst>
            <a:ext uri="{909E8E84-426E-40DD-AFC4-6F175D3DCCD1}">
              <a14:hiddenFill xmlns:a14="http://schemas.microsoft.com/office/drawing/2010/main">
                <a:solidFill>
                  <a:srgbClr val="FFFFFF"/>
                </a:solidFill>
              </a14:hiddenFill>
            </a:ext>
          </a:extLst>
        </p:spPr>
      </p:pic>
      <p:sp>
        <p:nvSpPr>
          <p:cNvPr id="5153" name="Freeform: Shape 5152">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5155" name="Freeform: Shape 5154">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5157" name="Freeform: Shape 5156">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re 1">
            <a:extLst>
              <a:ext uri="{FF2B5EF4-FFF2-40B4-BE49-F238E27FC236}">
                <a16:creationId xmlns:a16="http://schemas.microsoft.com/office/drawing/2014/main" id="{1C30D548-540D-E926-B265-F9EC33EA7598}"/>
              </a:ext>
            </a:extLst>
          </p:cNvPr>
          <p:cNvSpPr>
            <a:spLocks noGrp="1"/>
          </p:cNvSpPr>
          <p:nvPr>
            <p:ph type="title"/>
          </p:nvPr>
        </p:nvSpPr>
        <p:spPr>
          <a:xfrm>
            <a:off x="8046720" y="1045597"/>
            <a:ext cx="3633746" cy="1588422"/>
          </a:xfrm>
        </p:spPr>
        <p:txBody>
          <a:bodyPr anchor="b">
            <a:normAutofit/>
          </a:bodyPr>
          <a:lstStyle/>
          <a:p>
            <a:r>
              <a:rPr lang="fr-FR" sz="3600" dirty="0">
                <a:solidFill>
                  <a:srgbClr val="03A696"/>
                </a:solidFill>
              </a:rPr>
              <a:t>Next </a:t>
            </a:r>
            <a:r>
              <a:rPr lang="fr-FR" sz="3600" dirty="0" err="1">
                <a:solidFill>
                  <a:srgbClr val="03A696"/>
                </a:solidFill>
              </a:rPr>
              <a:t>steps</a:t>
            </a:r>
            <a:endParaRPr lang="fr-FR" sz="3600" dirty="0">
              <a:solidFill>
                <a:srgbClr val="03A696"/>
              </a:solidFill>
            </a:endParaRPr>
          </a:p>
        </p:txBody>
      </p:sp>
      <p:graphicFrame>
        <p:nvGraphicFramePr>
          <p:cNvPr id="4" name="Espace réservé du contenu 3">
            <a:extLst>
              <a:ext uri="{FF2B5EF4-FFF2-40B4-BE49-F238E27FC236}">
                <a16:creationId xmlns:a16="http://schemas.microsoft.com/office/drawing/2014/main" id="{CC2D1339-C066-E302-3357-39563A1800FE}"/>
              </a:ext>
            </a:extLst>
          </p:cNvPr>
          <p:cNvGraphicFramePr>
            <a:graphicFrameLocks noGrp="1"/>
          </p:cNvGraphicFramePr>
          <p:nvPr>
            <p:ph idx="1"/>
            <p:extLst>
              <p:ext uri="{D42A27DB-BD31-4B8C-83A1-F6EECF244321}">
                <p14:modId xmlns:p14="http://schemas.microsoft.com/office/powerpoint/2010/main" val="269968841"/>
              </p:ext>
            </p:extLst>
          </p:nvPr>
        </p:nvGraphicFramePr>
        <p:xfrm>
          <a:off x="8046719" y="2722729"/>
          <a:ext cx="4036424" cy="27170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443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C30D548-540D-E926-B265-F9EC33EA7598}"/>
              </a:ext>
            </a:extLst>
          </p:cNvPr>
          <p:cNvSpPr>
            <a:spLocks noGrp="1"/>
          </p:cNvSpPr>
          <p:nvPr>
            <p:ph type="title"/>
          </p:nvPr>
        </p:nvSpPr>
        <p:spPr>
          <a:xfrm>
            <a:off x="6677951" y="93616"/>
            <a:ext cx="4156512" cy="1708244"/>
          </a:xfrm>
        </p:spPr>
        <p:txBody>
          <a:bodyPr anchor="ctr">
            <a:normAutofit/>
          </a:bodyPr>
          <a:lstStyle/>
          <a:p>
            <a:r>
              <a:rPr lang="fr-FR" sz="4000" dirty="0" err="1">
                <a:solidFill>
                  <a:srgbClr val="03A696"/>
                </a:solidFill>
              </a:rPr>
              <a:t>Context</a:t>
            </a:r>
            <a:endParaRPr lang="fr-FR" sz="4000" dirty="0">
              <a:solidFill>
                <a:srgbClr val="03A696"/>
              </a:solidFill>
            </a:endParaRPr>
          </a:p>
        </p:txBody>
      </p:sp>
      <p:pic>
        <p:nvPicPr>
          <p:cNvPr id="7" name="Picture 4" descr="Graphique sur un document avec stylet">
            <a:extLst>
              <a:ext uri="{FF2B5EF4-FFF2-40B4-BE49-F238E27FC236}">
                <a16:creationId xmlns:a16="http://schemas.microsoft.com/office/drawing/2014/main" id="{242FF5C6-0B70-5DC7-121C-AD5E32E23D21}"/>
              </a:ext>
            </a:extLst>
          </p:cNvPr>
          <p:cNvPicPr>
            <a:picLocks noChangeAspect="1"/>
          </p:cNvPicPr>
          <p:nvPr/>
        </p:nvPicPr>
        <p:blipFill rotWithShape="1">
          <a:blip r:embed="rId2"/>
          <a:srcRect l="27194" r="13471" b="-2"/>
          <a:stretch/>
        </p:blipFill>
        <p:spPr>
          <a:xfrm>
            <a:off x="-1" y="-2"/>
            <a:ext cx="6096001" cy="6858002"/>
          </a:xfrm>
          <a:prstGeom prst="rect">
            <a:avLst/>
          </a:prstGeom>
        </p:spPr>
      </p:pic>
      <p:sp>
        <p:nvSpPr>
          <p:cNvPr id="3" name="Espace réservé du contenu 2">
            <a:extLst>
              <a:ext uri="{FF2B5EF4-FFF2-40B4-BE49-F238E27FC236}">
                <a16:creationId xmlns:a16="http://schemas.microsoft.com/office/drawing/2014/main" id="{4B562907-B652-03AE-AEC6-719E7306766D}"/>
              </a:ext>
            </a:extLst>
          </p:cNvPr>
          <p:cNvSpPr>
            <a:spLocks noGrp="1"/>
          </p:cNvSpPr>
          <p:nvPr>
            <p:ph idx="1"/>
          </p:nvPr>
        </p:nvSpPr>
        <p:spPr>
          <a:xfrm>
            <a:off x="6677951" y="1419225"/>
            <a:ext cx="4156512" cy="4344605"/>
          </a:xfrm>
        </p:spPr>
        <p:txBody>
          <a:bodyPr anchor="ctr">
            <a:noAutofit/>
          </a:bodyPr>
          <a:lstStyle/>
          <a:p>
            <a:pPr marL="342900" lvl="0" indent="-342900">
              <a:lnSpc>
                <a:spcPct val="107000"/>
              </a:lnSpc>
              <a:buFont typeface="Symbol" panose="05050102010706020507" pitchFamily="18" charset="2"/>
              <a:buChar char=""/>
            </a:pP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Every</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ten</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years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census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is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conducted</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to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collect</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organize</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information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regarding</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the US population to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effectively</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allocate</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billions of dollars of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funding</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to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various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endeavors</a:t>
            </a:r>
            <a:r>
              <a:rPr lang="fr-FR" sz="1400" kern="100" dirty="0">
                <a:latin typeface="Calibri" panose="020F0502020204030204" pitchFamily="34" charset="0"/>
                <a:ea typeface="Calibri" panose="020F0502020204030204" pitchFamily="34" charset="0"/>
                <a:cs typeface="Times New Roman" panose="02020603050405020304" pitchFamily="18" charset="0"/>
              </a:rPr>
              <a:t>.</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We</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were</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tasked</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with</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utilizing</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data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analysis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and machine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learning</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to highlight the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factors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that</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influence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income</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levels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Our objective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was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to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build</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 machine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learning</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model capable of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classifying</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individuals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into</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low</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income</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less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than</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5000) and 'high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income</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greater</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than</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5000)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categories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Symbol" panose="05050102010706020507" pitchFamily="18" charset="2"/>
              <a:buChar char=""/>
            </a:pP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This mission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spanned</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over 7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days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included</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the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following</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deliverables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buFont typeface="Courier New" panose="02070309020205020404" pitchFamily="49" charset="0"/>
              <a:buChar char="o"/>
            </a:pP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A notebook and the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associated</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environment</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available</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on GitHub</a:t>
            </a:r>
          </a:p>
          <a:p>
            <a:pPr marL="742950" lvl="1" indent="-285750">
              <a:lnSpc>
                <a:spcPct val="107000"/>
              </a:lnSpc>
              <a:spcAft>
                <a:spcPts val="800"/>
              </a:spcAft>
              <a:buFont typeface="Courier New" panose="02070309020205020404" pitchFamily="49" charset="0"/>
              <a:buChar char="o"/>
            </a:pP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This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presentation</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deck</a:t>
            </a:r>
          </a:p>
        </p:txBody>
      </p:sp>
    </p:spTree>
    <p:extLst>
      <p:ext uri="{BB962C8B-B14F-4D97-AF65-F5344CB8AC3E}">
        <p14:creationId xmlns:p14="http://schemas.microsoft.com/office/powerpoint/2010/main" val="1016563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30D548-540D-E926-B265-F9EC33EA7598}"/>
              </a:ext>
            </a:extLst>
          </p:cNvPr>
          <p:cNvSpPr>
            <a:spLocks noGrp="1"/>
          </p:cNvSpPr>
          <p:nvPr>
            <p:ph type="title"/>
          </p:nvPr>
        </p:nvSpPr>
        <p:spPr/>
        <p:txBody>
          <a:bodyPr/>
          <a:lstStyle/>
          <a:p>
            <a:r>
              <a:rPr lang="fr-FR" dirty="0">
                <a:solidFill>
                  <a:srgbClr val="03A696"/>
                </a:solidFill>
              </a:rPr>
              <a:t>Data</a:t>
            </a:r>
          </a:p>
        </p:txBody>
      </p:sp>
      <p:sp>
        <p:nvSpPr>
          <p:cNvPr id="4" name="Espace réservé du contenu 2">
            <a:extLst>
              <a:ext uri="{FF2B5EF4-FFF2-40B4-BE49-F238E27FC236}">
                <a16:creationId xmlns:a16="http://schemas.microsoft.com/office/drawing/2014/main" id="{6A53A6F5-BC32-0FDF-4553-0124111D837A}"/>
              </a:ext>
            </a:extLst>
          </p:cNvPr>
          <p:cNvSpPr txBox="1">
            <a:spLocks/>
          </p:cNvSpPr>
          <p:nvPr/>
        </p:nvSpPr>
        <p:spPr>
          <a:xfrm>
            <a:off x="595606" y="1690688"/>
            <a:ext cx="508673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We have 3 datasets :</a:t>
            </a:r>
          </a:p>
          <a:p>
            <a:pPr lvl="1"/>
            <a:r>
              <a:rPr lang="en-US" sz="1400" b="1" dirty="0">
                <a:effectLst/>
              </a:rPr>
              <a:t>Training Data</a:t>
            </a:r>
            <a:r>
              <a:rPr lang="en-US" sz="1400" b="0" dirty="0">
                <a:effectLst/>
              </a:rPr>
              <a:t>: `census_income_learn.csv` - This dataset was used to train our machine learning model.</a:t>
            </a:r>
          </a:p>
          <a:p>
            <a:pPr lvl="1"/>
            <a:r>
              <a:rPr lang="en-US" sz="1400" b="1" dirty="0">
                <a:effectLst/>
              </a:rPr>
              <a:t>Test Data</a:t>
            </a:r>
            <a:r>
              <a:rPr lang="en-US" sz="1400" b="0" dirty="0">
                <a:effectLst/>
              </a:rPr>
              <a:t>: `census_income_test.csv` - Was used to evaluate the model's performance.</a:t>
            </a:r>
          </a:p>
          <a:p>
            <a:pPr lvl="1"/>
            <a:r>
              <a:rPr lang="en-US" sz="1400" b="1" dirty="0">
                <a:effectLst/>
              </a:rPr>
              <a:t>Metadata</a:t>
            </a:r>
            <a:r>
              <a:rPr lang="en-US" sz="1400" b="0" dirty="0">
                <a:effectLst/>
              </a:rPr>
              <a:t>: `census_income_metadata.csv` - This file contains basic information about variables, we used it to retrieve column details.</a:t>
            </a:r>
          </a:p>
          <a:p>
            <a:pPr lvl="1"/>
            <a:endParaRPr lang="en-US" sz="1400" b="0" dirty="0">
              <a:effectLst/>
            </a:endParaRPr>
          </a:p>
          <a:p>
            <a:r>
              <a:rPr lang="en-US" sz="1400" dirty="0"/>
              <a:t>Training data</a:t>
            </a:r>
          </a:p>
          <a:p>
            <a:pPr lvl="1"/>
            <a:r>
              <a:rPr lang="en-US" sz="1400" dirty="0"/>
              <a:t>199 522 rows and 42 columns</a:t>
            </a:r>
          </a:p>
          <a:p>
            <a:pPr lvl="1"/>
            <a:r>
              <a:rPr lang="en-US" sz="1400" dirty="0"/>
              <a:t>34 categorical &amp; 8 numerical</a:t>
            </a:r>
          </a:p>
          <a:p>
            <a:pPr lvl="1"/>
            <a:r>
              <a:rPr lang="en-US" sz="1400" dirty="0"/>
              <a:t>High-income (&gt;$5000/year): 6.2% of dataset</a:t>
            </a:r>
            <a:endParaRPr lang="fr-FR" sz="1400" dirty="0"/>
          </a:p>
          <a:p>
            <a:endParaRPr lang="fr-FR" sz="1400" dirty="0"/>
          </a:p>
        </p:txBody>
      </p:sp>
      <p:graphicFrame>
        <p:nvGraphicFramePr>
          <p:cNvPr id="17" name="Diagramme 16">
            <a:extLst>
              <a:ext uri="{FF2B5EF4-FFF2-40B4-BE49-F238E27FC236}">
                <a16:creationId xmlns:a16="http://schemas.microsoft.com/office/drawing/2014/main" id="{1907A705-5E3C-3798-2190-92CEA94B9BFE}"/>
              </a:ext>
            </a:extLst>
          </p:cNvPr>
          <p:cNvGraphicFramePr/>
          <p:nvPr>
            <p:extLst>
              <p:ext uri="{D42A27DB-BD31-4B8C-83A1-F6EECF244321}">
                <p14:modId xmlns:p14="http://schemas.microsoft.com/office/powerpoint/2010/main" val="2919506823"/>
              </p:ext>
            </p:extLst>
          </p:nvPr>
        </p:nvGraphicFramePr>
        <p:xfrm>
          <a:off x="6812903" y="2214109"/>
          <a:ext cx="4340872" cy="3061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Connecteur droit 10">
            <a:extLst>
              <a:ext uri="{FF2B5EF4-FFF2-40B4-BE49-F238E27FC236}">
                <a16:creationId xmlns:a16="http://schemas.microsoft.com/office/drawing/2014/main" id="{8BF19FBB-3010-6B49-56D7-9518C945BB8C}"/>
              </a:ext>
            </a:extLst>
          </p:cNvPr>
          <p:cNvCxnSpPr>
            <a:cxnSpLocks/>
            <a:stCxn id="2" idx="2"/>
          </p:cNvCxnSpPr>
          <p:nvPr/>
        </p:nvCxnSpPr>
        <p:spPr>
          <a:xfrm>
            <a:off x="6096000" y="1690688"/>
            <a:ext cx="0" cy="4814887"/>
          </a:xfrm>
          <a:prstGeom prst="line">
            <a:avLst/>
          </a:prstGeom>
          <a:ln>
            <a:solidFill>
              <a:srgbClr val="03A696"/>
            </a:solidFill>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528CF500-604B-02D0-2448-4288AA9B1109}"/>
              </a:ext>
            </a:extLst>
          </p:cNvPr>
          <p:cNvSpPr txBox="1"/>
          <p:nvPr/>
        </p:nvSpPr>
        <p:spPr>
          <a:xfrm>
            <a:off x="5937379" y="1464906"/>
            <a:ext cx="6091920" cy="369332"/>
          </a:xfrm>
          <a:prstGeom prst="rect">
            <a:avLst/>
          </a:prstGeom>
          <a:noFill/>
        </p:spPr>
        <p:txBody>
          <a:bodyPr wrap="square" rtlCol="0">
            <a:spAutoFit/>
          </a:bodyPr>
          <a:lstStyle/>
          <a:p>
            <a:pPr algn="ctr"/>
            <a:r>
              <a:rPr lang="fr-FR" b="1" u="sng" dirty="0">
                <a:solidFill>
                  <a:srgbClr val="03A696"/>
                </a:solidFill>
              </a:rPr>
              <a:t>Types of variables </a:t>
            </a:r>
            <a:r>
              <a:rPr lang="fr-FR" b="1" u="sng" dirty="0" err="1">
                <a:solidFill>
                  <a:srgbClr val="03A696"/>
                </a:solidFill>
              </a:rPr>
              <a:t>present</a:t>
            </a:r>
            <a:r>
              <a:rPr lang="fr-FR" b="1" u="sng" dirty="0">
                <a:solidFill>
                  <a:srgbClr val="03A696"/>
                </a:solidFill>
              </a:rPr>
              <a:t> in the </a:t>
            </a:r>
            <a:r>
              <a:rPr lang="fr-FR" b="1" u="sng" dirty="0" err="1">
                <a:solidFill>
                  <a:srgbClr val="03A696"/>
                </a:solidFill>
              </a:rPr>
              <a:t>dataset</a:t>
            </a:r>
            <a:endParaRPr lang="fr-FR" b="1" u="sng" dirty="0">
              <a:solidFill>
                <a:srgbClr val="03A696"/>
              </a:solidFill>
            </a:endParaRPr>
          </a:p>
        </p:txBody>
      </p:sp>
    </p:spTree>
    <p:extLst>
      <p:ext uri="{BB962C8B-B14F-4D97-AF65-F5344CB8AC3E}">
        <p14:creationId xmlns:p14="http://schemas.microsoft.com/office/powerpoint/2010/main" val="1297453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30D548-540D-E926-B265-F9EC33EA7598}"/>
              </a:ext>
            </a:extLst>
          </p:cNvPr>
          <p:cNvSpPr>
            <a:spLocks noGrp="1"/>
          </p:cNvSpPr>
          <p:nvPr>
            <p:ph type="title"/>
          </p:nvPr>
        </p:nvSpPr>
        <p:spPr/>
        <p:txBody>
          <a:bodyPr/>
          <a:lstStyle/>
          <a:p>
            <a:r>
              <a:rPr lang="fr-FR" sz="4400" dirty="0" err="1">
                <a:solidFill>
                  <a:srgbClr val="03A696"/>
                </a:solidFill>
                <a:effectLst/>
                <a:ea typeface="Calibri" panose="020F0502020204030204" pitchFamily="34" charset="0"/>
                <a:cs typeface="Times New Roman" panose="02020603050405020304" pitchFamily="18" charset="0"/>
              </a:rPr>
              <a:t>Methodology</a:t>
            </a:r>
            <a:r>
              <a:rPr lang="fr-FR" sz="4400" dirty="0">
                <a:solidFill>
                  <a:srgbClr val="03A696"/>
                </a:solidFill>
                <a:effectLst/>
                <a:ea typeface="Calibri" panose="020F0502020204030204" pitchFamily="34" charset="0"/>
                <a:cs typeface="Times New Roman" panose="02020603050405020304" pitchFamily="18" charset="0"/>
              </a:rPr>
              <a:t> and </a:t>
            </a:r>
            <a:r>
              <a:rPr lang="fr-FR" sz="4400" dirty="0" err="1">
                <a:solidFill>
                  <a:srgbClr val="03A696"/>
                </a:solidFill>
                <a:effectLst/>
                <a:ea typeface="Calibri" panose="020F0502020204030204" pitchFamily="34" charset="0"/>
                <a:cs typeface="Times New Roman" panose="02020603050405020304" pitchFamily="18" charset="0"/>
              </a:rPr>
              <a:t>Selected</a:t>
            </a:r>
            <a:r>
              <a:rPr lang="fr-FR" sz="4400" dirty="0">
                <a:solidFill>
                  <a:srgbClr val="03A696"/>
                </a:solidFill>
                <a:effectLst/>
                <a:ea typeface="Calibri" panose="020F0502020204030204" pitchFamily="34" charset="0"/>
                <a:cs typeface="Times New Roman" panose="02020603050405020304" pitchFamily="18" charset="0"/>
              </a:rPr>
              <a:t> Variables</a:t>
            </a:r>
            <a:endParaRPr lang="fr-FR" dirty="0">
              <a:solidFill>
                <a:srgbClr val="03A696"/>
              </a:solidFill>
            </a:endParaRPr>
          </a:p>
        </p:txBody>
      </p:sp>
      <p:graphicFrame>
        <p:nvGraphicFramePr>
          <p:cNvPr id="5" name="Espace réservé du contenu 4">
            <a:extLst>
              <a:ext uri="{FF2B5EF4-FFF2-40B4-BE49-F238E27FC236}">
                <a16:creationId xmlns:a16="http://schemas.microsoft.com/office/drawing/2014/main" id="{734C3F5E-D82C-B27A-1FF3-0A06149A1165}"/>
              </a:ext>
            </a:extLst>
          </p:cNvPr>
          <p:cNvGraphicFramePr>
            <a:graphicFrameLocks noGrp="1"/>
          </p:cNvGraphicFramePr>
          <p:nvPr>
            <p:ph idx="1"/>
            <p:extLst>
              <p:ext uri="{D42A27DB-BD31-4B8C-83A1-F6EECF244321}">
                <p14:modId xmlns:p14="http://schemas.microsoft.com/office/powerpoint/2010/main" val="1005383429"/>
              </p:ext>
            </p:extLst>
          </p:nvPr>
        </p:nvGraphicFramePr>
        <p:xfrm>
          <a:off x="1211717" y="1834238"/>
          <a:ext cx="3668486" cy="4544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au 3">
            <a:extLst>
              <a:ext uri="{FF2B5EF4-FFF2-40B4-BE49-F238E27FC236}">
                <a16:creationId xmlns:a16="http://schemas.microsoft.com/office/drawing/2014/main" id="{C99B12C4-AC3A-EA3F-681B-90D8D076AEF0}"/>
              </a:ext>
            </a:extLst>
          </p:cNvPr>
          <p:cNvGraphicFramePr>
            <a:graphicFrameLocks noGrp="1"/>
          </p:cNvGraphicFramePr>
          <p:nvPr>
            <p:extLst>
              <p:ext uri="{D42A27DB-BD31-4B8C-83A1-F6EECF244321}">
                <p14:modId xmlns:p14="http://schemas.microsoft.com/office/powerpoint/2010/main" val="1251114904"/>
              </p:ext>
            </p:extLst>
          </p:nvPr>
        </p:nvGraphicFramePr>
        <p:xfrm>
          <a:off x="6627489" y="2327892"/>
          <a:ext cx="4711700" cy="3556700"/>
        </p:xfrm>
        <a:graphic>
          <a:graphicData uri="http://schemas.openxmlformats.org/drawingml/2006/table">
            <a:tbl>
              <a:tblPr>
                <a:tableStyleId>{6E25E649-3F16-4E02-A733-19D2CDBF48F0}</a:tableStyleId>
              </a:tblPr>
              <a:tblGrid>
                <a:gridCol w="876300">
                  <a:extLst>
                    <a:ext uri="{9D8B030D-6E8A-4147-A177-3AD203B41FA5}">
                      <a16:colId xmlns:a16="http://schemas.microsoft.com/office/drawing/2014/main" val="3435389670"/>
                    </a:ext>
                  </a:extLst>
                </a:gridCol>
                <a:gridCol w="2603500">
                  <a:extLst>
                    <a:ext uri="{9D8B030D-6E8A-4147-A177-3AD203B41FA5}">
                      <a16:colId xmlns:a16="http://schemas.microsoft.com/office/drawing/2014/main" val="2978903876"/>
                    </a:ext>
                  </a:extLst>
                </a:gridCol>
                <a:gridCol w="1231900">
                  <a:extLst>
                    <a:ext uri="{9D8B030D-6E8A-4147-A177-3AD203B41FA5}">
                      <a16:colId xmlns:a16="http://schemas.microsoft.com/office/drawing/2014/main" val="707441556"/>
                    </a:ext>
                  </a:extLst>
                </a:gridCol>
              </a:tblGrid>
              <a:tr h="182880">
                <a:tc>
                  <a:txBody>
                    <a:bodyPr/>
                    <a:lstStyle/>
                    <a:p>
                      <a:pPr algn="l" fontAlgn="b"/>
                      <a:r>
                        <a:rPr lang="fr-FR" sz="1100" u="none" strike="noStrike">
                          <a:effectLst/>
                        </a:rPr>
                        <a:t> </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fr-FR" sz="1400" b="1" u="none" strike="noStrike" dirty="0">
                          <a:effectLst/>
                        </a:rPr>
                        <a:t>Variable </a:t>
                      </a:r>
                      <a:r>
                        <a:rPr lang="fr-FR" sz="1400" b="1" u="none" strike="noStrike" dirty="0" err="1">
                          <a:effectLst/>
                        </a:rPr>
                        <a:t>name</a:t>
                      </a:r>
                      <a:endParaRPr lang="fr-FR"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400" b="1" u="none" strike="noStrike" dirty="0">
                          <a:effectLst/>
                        </a:rPr>
                        <a:t>Variable type</a:t>
                      </a:r>
                      <a:endParaRPr lang="fr-FR"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83874348"/>
                  </a:ext>
                </a:extLst>
              </a:tr>
              <a:tr h="182880">
                <a:tc>
                  <a:txBody>
                    <a:bodyPr/>
                    <a:lstStyle/>
                    <a:p>
                      <a:pPr algn="ctr" fontAlgn="b"/>
                      <a:r>
                        <a:rPr lang="fr-FR" sz="1100" u="none" strike="noStrike" dirty="0">
                          <a:effectLst/>
                        </a:rPr>
                        <a:t>1</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dirty="0" err="1">
                          <a:effectLst/>
                        </a:rPr>
                        <a:t>class_of_worker</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Categorical</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87216911"/>
                  </a:ext>
                </a:extLst>
              </a:tr>
              <a:tr h="182880">
                <a:tc>
                  <a:txBody>
                    <a:bodyPr/>
                    <a:lstStyle/>
                    <a:p>
                      <a:pPr algn="ctr" fontAlgn="b"/>
                      <a:r>
                        <a:rPr lang="fr-FR" sz="1100" u="none" strike="noStrike">
                          <a:effectLst/>
                        </a:rPr>
                        <a:t>2</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dirty="0" err="1">
                          <a:effectLst/>
                        </a:rPr>
                        <a:t>education</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Categorical</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00848930"/>
                  </a:ext>
                </a:extLst>
              </a:tr>
              <a:tr h="182880">
                <a:tc>
                  <a:txBody>
                    <a:bodyPr/>
                    <a:lstStyle/>
                    <a:p>
                      <a:pPr algn="ctr" fontAlgn="b"/>
                      <a:r>
                        <a:rPr lang="fr-FR" sz="1100" u="none" strike="noStrike">
                          <a:effectLst/>
                        </a:rPr>
                        <a:t>3</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dirty="0" err="1">
                          <a:effectLst/>
                        </a:rPr>
                        <a:t>marital_stat</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Categorical</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7278818"/>
                  </a:ext>
                </a:extLst>
              </a:tr>
              <a:tr h="182880">
                <a:tc>
                  <a:txBody>
                    <a:bodyPr/>
                    <a:lstStyle/>
                    <a:p>
                      <a:pPr algn="ctr" fontAlgn="b"/>
                      <a:r>
                        <a:rPr lang="fr-FR" sz="1100" u="none" strike="noStrike">
                          <a:effectLst/>
                        </a:rPr>
                        <a:t>4</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dirty="0" err="1">
                          <a:effectLst/>
                        </a:rPr>
                        <a:t>major_industry_code</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Categorical</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0422162"/>
                  </a:ext>
                </a:extLst>
              </a:tr>
              <a:tr h="182880">
                <a:tc>
                  <a:txBody>
                    <a:bodyPr/>
                    <a:lstStyle/>
                    <a:p>
                      <a:pPr algn="ctr" fontAlgn="b"/>
                      <a:r>
                        <a:rPr lang="fr-FR" sz="1100" u="none" strike="noStrike">
                          <a:effectLst/>
                        </a:rPr>
                        <a:t>5</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dirty="0" err="1">
                          <a:effectLst/>
                        </a:rPr>
                        <a:t>major_occupation_code</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Categorical</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0000433"/>
                  </a:ext>
                </a:extLst>
              </a:tr>
              <a:tr h="226760">
                <a:tc>
                  <a:txBody>
                    <a:bodyPr/>
                    <a:lstStyle/>
                    <a:p>
                      <a:pPr algn="ctr" fontAlgn="b"/>
                      <a:r>
                        <a:rPr lang="fr-FR" sz="1100" u="none" strike="noStrike">
                          <a:effectLst/>
                        </a:rPr>
                        <a:t>6</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a:effectLst/>
                        </a:rPr>
                        <a:t>race</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Categorical</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94979134"/>
                  </a:ext>
                </a:extLst>
              </a:tr>
              <a:tr h="182880">
                <a:tc>
                  <a:txBody>
                    <a:bodyPr/>
                    <a:lstStyle/>
                    <a:p>
                      <a:pPr algn="ctr" fontAlgn="b"/>
                      <a:r>
                        <a:rPr lang="fr-FR" sz="1100" u="none" strike="noStrike">
                          <a:effectLst/>
                        </a:rPr>
                        <a:t>7</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dirty="0" err="1">
                          <a:effectLst/>
                        </a:rPr>
                        <a:t>sex</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Categorical</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5955581"/>
                  </a:ext>
                </a:extLst>
              </a:tr>
              <a:tr h="182880">
                <a:tc>
                  <a:txBody>
                    <a:bodyPr/>
                    <a:lstStyle/>
                    <a:p>
                      <a:pPr algn="ctr" fontAlgn="b"/>
                      <a:r>
                        <a:rPr lang="fr-FR" sz="1100" u="none" strike="noStrike">
                          <a:effectLst/>
                        </a:rPr>
                        <a:t>8</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member_of_a_labor_union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Categorical</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26617205"/>
                  </a:ext>
                </a:extLst>
              </a:tr>
              <a:tr h="182880">
                <a:tc>
                  <a:txBody>
                    <a:bodyPr/>
                    <a:lstStyle/>
                    <a:p>
                      <a:pPr algn="ctr" fontAlgn="b"/>
                      <a:r>
                        <a:rPr lang="fr-FR" sz="1100" u="none" strike="noStrike">
                          <a:effectLst/>
                        </a:rPr>
                        <a:t>9</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full_or_part_time_employment_stat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Categorical</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81026815"/>
                  </a:ext>
                </a:extLst>
              </a:tr>
              <a:tr h="182880">
                <a:tc>
                  <a:txBody>
                    <a:bodyPr/>
                    <a:lstStyle/>
                    <a:p>
                      <a:pPr algn="ctr" fontAlgn="b"/>
                      <a:r>
                        <a:rPr lang="fr-FR" sz="1100" u="none" strike="noStrike">
                          <a:effectLst/>
                        </a:rPr>
                        <a:t>10</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dirty="0" err="1">
                          <a:effectLst/>
                        </a:rPr>
                        <a:t>tax_filer_stat</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Categorical</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12063098"/>
                  </a:ext>
                </a:extLst>
              </a:tr>
              <a:tr h="182880">
                <a:tc>
                  <a:txBody>
                    <a:bodyPr/>
                    <a:lstStyle/>
                    <a:p>
                      <a:pPr algn="ctr" fontAlgn="b"/>
                      <a:r>
                        <a:rPr lang="fr-FR" sz="1100" u="none" strike="noStrike">
                          <a:effectLst/>
                        </a:rPr>
                        <a:t>11</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detailed_household_summary_in_household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Categorical</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65530833"/>
                  </a:ext>
                </a:extLst>
              </a:tr>
              <a:tr h="182880">
                <a:tc>
                  <a:txBody>
                    <a:bodyPr/>
                    <a:lstStyle/>
                    <a:p>
                      <a:pPr algn="ctr" fontAlgn="b"/>
                      <a:r>
                        <a:rPr lang="fr-FR" sz="1100" u="none" strike="noStrike">
                          <a:effectLst/>
                        </a:rPr>
                        <a:t>12</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num_persons_worked_for_employer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Categorical</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973432"/>
                  </a:ext>
                </a:extLst>
              </a:tr>
              <a:tr h="182880">
                <a:tc>
                  <a:txBody>
                    <a:bodyPr/>
                    <a:lstStyle/>
                    <a:p>
                      <a:pPr algn="ctr" fontAlgn="b"/>
                      <a:r>
                        <a:rPr lang="fr-FR" sz="1100" u="none" strike="noStrike">
                          <a:effectLst/>
                        </a:rPr>
                        <a:t>13</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dirty="0">
                          <a:effectLst/>
                        </a:rPr>
                        <a:t>family_members_under_18</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Categorical</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11399126"/>
                  </a:ext>
                </a:extLst>
              </a:tr>
              <a:tr h="182880">
                <a:tc>
                  <a:txBody>
                    <a:bodyPr/>
                    <a:lstStyle/>
                    <a:p>
                      <a:pPr algn="ctr" fontAlgn="b"/>
                      <a:r>
                        <a:rPr lang="fr-FR" sz="1100" u="none" strike="noStrike">
                          <a:effectLst/>
                        </a:rPr>
                        <a:t>14</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own_business_or_self_employed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Categorical</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03187317"/>
                  </a:ext>
                </a:extLst>
              </a:tr>
              <a:tr h="182880">
                <a:tc>
                  <a:txBody>
                    <a:bodyPr/>
                    <a:lstStyle/>
                    <a:p>
                      <a:pPr algn="ctr" fontAlgn="b"/>
                      <a:r>
                        <a:rPr lang="fr-FR" sz="1100" u="none" strike="noStrike">
                          <a:effectLst/>
                        </a:rPr>
                        <a:t>15</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dirty="0" err="1">
                          <a:effectLst/>
                        </a:rPr>
                        <a:t>veterans_benefits</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err="1">
                          <a:effectLst/>
                        </a:rPr>
                        <a:t>Categorical</a:t>
                      </a:r>
                      <a:endParaRPr lang="fr-FR"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24360737"/>
                  </a:ext>
                </a:extLst>
              </a:tr>
              <a:tr h="182880">
                <a:tc>
                  <a:txBody>
                    <a:bodyPr/>
                    <a:lstStyle/>
                    <a:p>
                      <a:pPr algn="ctr" fontAlgn="b"/>
                      <a:r>
                        <a:rPr lang="fr-FR" sz="1100" u="none" strike="noStrike">
                          <a:effectLst/>
                        </a:rPr>
                        <a:t>16</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dirty="0" err="1">
                          <a:effectLst/>
                        </a:rPr>
                        <a:t>age</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err="1">
                          <a:effectLst/>
                        </a:rPr>
                        <a:t>Categorical</a:t>
                      </a:r>
                      <a:endParaRPr lang="fr-FR"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64959157"/>
                  </a:ext>
                </a:extLst>
              </a:tr>
              <a:tr h="182880">
                <a:tc>
                  <a:txBody>
                    <a:bodyPr/>
                    <a:lstStyle/>
                    <a:p>
                      <a:pPr algn="ctr" fontAlgn="b"/>
                      <a:r>
                        <a:rPr lang="fr-FR" sz="1100" u="none" strike="noStrike">
                          <a:effectLst/>
                        </a:rPr>
                        <a:t>17</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dirty="0" err="1">
                          <a:effectLst/>
                        </a:rPr>
                        <a:t>weeks_worked_in_year</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err="1">
                          <a:effectLst/>
                        </a:rPr>
                        <a:t>Categorical</a:t>
                      </a:r>
                      <a:endParaRPr lang="fr-FR"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17581802"/>
                  </a:ext>
                </a:extLst>
              </a:tr>
              <a:tr h="182880">
                <a:tc>
                  <a:txBody>
                    <a:bodyPr/>
                    <a:lstStyle/>
                    <a:p>
                      <a:pPr algn="ctr" fontAlgn="b"/>
                      <a:r>
                        <a:rPr lang="fr-FR" sz="1100" u="none" strike="noStrike">
                          <a:effectLst/>
                        </a:rPr>
                        <a:t>18</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fr-FR" sz="1100" u="none" strike="noStrike" dirty="0" err="1">
                          <a:effectLst/>
                        </a:rPr>
                        <a:t>investment_feature</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err="1">
                          <a:effectLst/>
                        </a:rPr>
                        <a:t>Categorical</a:t>
                      </a:r>
                      <a:endParaRPr lang="fr-FR"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69961870"/>
                  </a:ext>
                </a:extLst>
              </a:tr>
            </a:tbl>
          </a:graphicData>
        </a:graphic>
      </p:graphicFrame>
      <p:sp>
        <p:nvSpPr>
          <p:cNvPr id="7" name="ZoneTexte 6">
            <a:extLst>
              <a:ext uri="{FF2B5EF4-FFF2-40B4-BE49-F238E27FC236}">
                <a16:creationId xmlns:a16="http://schemas.microsoft.com/office/drawing/2014/main" id="{2958097C-B443-5DB2-BE26-1962B042D4CD}"/>
              </a:ext>
            </a:extLst>
          </p:cNvPr>
          <p:cNvSpPr txBox="1"/>
          <p:nvPr/>
        </p:nvSpPr>
        <p:spPr>
          <a:xfrm>
            <a:off x="0" y="1464906"/>
            <a:ext cx="6091920" cy="369332"/>
          </a:xfrm>
          <a:prstGeom prst="rect">
            <a:avLst/>
          </a:prstGeom>
          <a:noFill/>
        </p:spPr>
        <p:txBody>
          <a:bodyPr wrap="square" rtlCol="0">
            <a:spAutoFit/>
          </a:bodyPr>
          <a:lstStyle/>
          <a:p>
            <a:pPr algn="ctr"/>
            <a:r>
              <a:rPr lang="fr-FR" b="1" u="sng" dirty="0" err="1">
                <a:solidFill>
                  <a:srgbClr val="03A696"/>
                </a:solidFill>
              </a:rPr>
              <a:t>Methodology</a:t>
            </a:r>
            <a:endParaRPr lang="fr-FR" b="1" u="sng" dirty="0">
              <a:solidFill>
                <a:srgbClr val="03A696"/>
              </a:solidFill>
            </a:endParaRPr>
          </a:p>
        </p:txBody>
      </p:sp>
      <p:sp>
        <p:nvSpPr>
          <p:cNvPr id="8" name="ZoneTexte 7">
            <a:extLst>
              <a:ext uri="{FF2B5EF4-FFF2-40B4-BE49-F238E27FC236}">
                <a16:creationId xmlns:a16="http://schemas.microsoft.com/office/drawing/2014/main" id="{F73A032A-22C4-1B56-FE17-AD668F0D937D}"/>
              </a:ext>
            </a:extLst>
          </p:cNvPr>
          <p:cNvSpPr txBox="1"/>
          <p:nvPr/>
        </p:nvSpPr>
        <p:spPr>
          <a:xfrm>
            <a:off x="5937379" y="1464906"/>
            <a:ext cx="6091920" cy="369332"/>
          </a:xfrm>
          <a:prstGeom prst="rect">
            <a:avLst/>
          </a:prstGeom>
          <a:noFill/>
        </p:spPr>
        <p:txBody>
          <a:bodyPr wrap="square" rtlCol="0">
            <a:spAutoFit/>
          </a:bodyPr>
          <a:lstStyle/>
          <a:p>
            <a:pPr algn="ctr"/>
            <a:r>
              <a:rPr lang="fr-FR" b="1" u="sng" dirty="0" err="1">
                <a:solidFill>
                  <a:srgbClr val="03A696"/>
                </a:solidFill>
              </a:rPr>
              <a:t>Selected</a:t>
            </a:r>
            <a:r>
              <a:rPr lang="fr-FR" b="1" u="sng" dirty="0">
                <a:solidFill>
                  <a:srgbClr val="03A696"/>
                </a:solidFill>
              </a:rPr>
              <a:t> variables</a:t>
            </a:r>
          </a:p>
        </p:txBody>
      </p:sp>
    </p:spTree>
    <p:extLst>
      <p:ext uri="{BB962C8B-B14F-4D97-AF65-F5344CB8AC3E}">
        <p14:creationId xmlns:p14="http://schemas.microsoft.com/office/powerpoint/2010/main" val="104799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30D548-540D-E926-B265-F9EC33EA7598}"/>
              </a:ext>
            </a:extLst>
          </p:cNvPr>
          <p:cNvSpPr>
            <a:spLocks noGrp="1"/>
          </p:cNvSpPr>
          <p:nvPr>
            <p:ph type="title"/>
          </p:nvPr>
        </p:nvSpPr>
        <p:spPr/>
        <p:txBody>
          <a:bodyPr/>
          <a:lstStyle/>
          <a:p>
            <a:r>
              <a:rPr lang="fr-FR" dirty="0" err="1">
                <a:solidFill>
                  <a:srgbClr val="03A696"/>
                </a:solidFill>
              </a:rPr>
              <a:t>Graphical</a:t>
            </a:r>
            <a:r>
              <a:rPr lang="fr-FR" dirty="0">
                <a:solidFill>
                  <a:srgbClr val="03A696"/>
                </a:solidFill>
              </a:rPr>
              <a:t> </a:t>
            </a:r>
            <a:r>
              <a:rPr lang="fr-FR" dirty="0" err="1">
                <a:solidFill>
                  <a:srgbClr val="03A696"/>
                </a:solidFill>
              </a:rPr>
              <a:t>analysis</a:t>
            </a:r>
            <a:endParaRPr lang="fr-FR" dirty="0">
              <a:solidFill>
                <a:srgbClr val="03A696"/>
              </a:solidFill>
            </a:endParaRPr>
          </a:p>
        </p:txBody>
      </p:sp>
      <p:pic>
        <p:nvPicPr>
          <p:cNvPr id="5" name="Image 4">
            <a:extLst>
              <a:ext uri="{FF2B5EF4-FFF2-40B4-BE49-F238E27FC236}">
                <a16:creationId xmlns:a16="http://schemas.microsoft.com/office/drawing/2014/main" id="{FC777595-529F-A0B8-7FFE-9C822FDE94E1}"/>
              </a:ext>
            </a:extLst>
          </p:cNvPr>
          <p:cNvPicPr>
            <a:picLocks noChangeAspect="1"/>
          </p:cNvPicPr>
          <p:nvPr/>
        </p:nvPicPr>
        <p:blipFill>
          <a:blip r:embed="rId2"/>
          <a:stretch>
            <a:fillRect/>
          </a:stretch>
        </p:blipFill>
        <p:spPr>
          <a:xfrm>
            <a:off x="309946" y="1974373"/>
            <a:ext cx="7982367" cy="4320000"/>
          </a:xfrm>
          <a:prstGeom prst="rect">
            <a:avLst/>
          </a:prstGeom>
          <a:ln>
            <a:noFill/>
          </a:ln>
        </p:spPr>
      </p:pic>
      <p:sp>
        <p:nvSpPr>
          <p:cNvPr id="6" name="ZoneTexte 5">
            <a:extLst>
              <a:ext uri="{FF2B5EF4-FFF2-40B4-BE49-F238E27FC236}">
                <a16:creationId xmlns:a16="http://schemas.microsoft.com/office/drawing/2014/main" id="{0A578C55-55FA-0DE9-70BF-D442334D0FD7}"/>
              </a:ext>
            </a:extLst>
          </p:cNvPr>
          <p:cNvSpPr txBox="1"/>
          <p:nvPr/>
        </p:nvSpPr>
        <p:spPr>
          <a:xfrm>
            <a:off x="8578914" y="1672986"/>
            <a:ext cx="3376322" cy="4744312"/>
          </a:xfrm>
          <a:prstGeom prst="rect">
            <a:avLst/>
          </a:prstGeom>
          <a:noFill/>
          <a:ln w="19050">
            <a:solidFill>
              <a:srgbClr val="027C70"/>
            </a:solidFill>
          </a:ln>
        </p:spPr>
        <p:txBody>
          <a:bodyPr wrap="square" rtlCol="0">
            <a:spAutoFit/>
          </a:bodyPr>
          <a:lstStyle/>
          <a:p>
            <a:pPr marL="285750" indent="-285750">
              <a:lnSpc>
                <a:spcPct val="107000"/>
              </a:lnSpc>
              <a:spcAft>
                <a:spcPts val="800"/>
              </a:spcAft>
              <a:buFont typeface="Arial" panose="020B0604020202020204" pitchFamily="34" charset="0"/>
              <a:buChar char="•"/>
            </a:pP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State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government</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local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government</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private</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employment</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sectors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have a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relatively</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reasonable</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distribution of high and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low-income</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individuals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Categories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like "not in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universe</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never</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worked</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without</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pay</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predominantly</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consist</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of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individuals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with</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low</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income</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which</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is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logically</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expected</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fr-FR" sz="1400" kern="100" dirty="0">
                <a:latin typeface="Calibri" panose="020F0502020204030204" pitchFamily="34" charset="0"/>
                <a:ea typeface="Calibri" panose="020F0502020204030204" pitchFamily="34" charset="0"/>
                <a:cs typeface="Times New Roman" panose="02020603050405020304" pitchFamily="18" charset="0"/>
              </a:rPr>
              <a:t>T</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he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federal</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government</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employment</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sector</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shows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slightly</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higher</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income</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levels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compared</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to the local and state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government</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sectors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Self-</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employed</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individuals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with</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incorporated</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businesses tend to have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higher</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incomes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re 1">
            <a:extLst>
              <a:ext uri="{FF2B5EF4-FFF2-40B4-BE49-F238E27FC236}">
                <a16:creationId xmlns:a16="http://schemas.microsoft.com/office/drawing/2014/main" id="{64641B7C-6A00-7AFC-FE1B-7C799762EC1F}"/>
              </a:ext>
            </a:extLst>
          </p:cNvPr>
          <p:cNvSpPr txBox="1">
            <a:spLocks/>
          </p:cNvSpPr>
          <p:nvPr/>
        </p:nvSpPr>
        <p:spPr>
          <a:xfrm>
            <a:off x="838200" y="1371600"/>
            <a:ext cx="7669762" cy="6027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dirty="0">
                <a:solidFill>
                  <a:srgbClr val="027C70"/>
                </a:solidFill>
                <a:latin typeface="+mn-lt"/>
              </a:rPr>
              <a:t>Class of </a:t>
            </a:r>
            <a:r>
              <a:rPr lang="fr-FR" sz="2000" dirty="0" err="1">
                <a:solidFill>
                  <a:srgbClr val="027C70"/>
                </a:solidFill>
                <a:latin typeface="+mn-lt"/>
              </a:rPr>
              <a:t>worker</a:t>
            </a:r>
            <a:endParaRPr lang="fr-FR" sz="2000" dirty="0">
              <a:solidFill>
                <a:srgbClr val="027C70"/>
              </a:solidFill>
              <a:latin typeface="+mn-lt"/>
            </a:endParaRPr>
          </a:p>
        </p:txBody>
      </p:sp>
      <p:sp>
        <p:nvSpPr>
          <p:cNvPr id="8" name="ZoneTexte 7">
            <a:extLst>
              <a:ext uri="{FF2B5EF4-FFF2-40B4-BE49-F238E27FC236}">
                <a16:creationId xmlns:a16="http://schemas.microsoft.com/office/drawing/2014/main" id="{B8911F8A-E665-77F9-EF9E-6F2BCF589DDD}"/>
              </a:ext>
            </a:extLst>
          </p:cNvPr>
          <p:cNvSpPr txBox="1"/>
          <p:nvPr/>
        </p:nvSpPr>
        <p:spPr>
          <a:xfrm>
            <a:off x="8578914" y="1303654"/>
            <a:ext cx="3376322" cy="369332"/>
          </a:xfrm>
          <a:prstGeom prst="rect">
            <a:avLst/>
          </a:prstGeom>
          <a:noFill/>
          <a:ln w="19050">
            <a:noFill/>
          </a:ln>
        </p:spPr>
        <p:txBody>
          <a:bodyPr wrap="square" rtlCol="0">
            <a:spAutoFit/>
          </a:bodyPr>
          <a:lstStyle/>
          <a:p>
            <a:pPr algn="ctr"/>
            <a:r>
              <a:rPr lang="fr-FR" b="1" dirty="0">
                <a:solidFill>
                  <a:srgbClr val="03A696"/>
                </a:solidFill>
              </a:rPr>
              <a:t>Key insights </a:t>
            </a:r>
          </a:p>
        </p:txBody>
      </p:sp>
    </p:spTree>
    <p:extLst>
      <p:ext uri="{BB962C8B-B14F-4D97-AF65-F5344CB8AC3E}">
        <p14:creationId xmlns:p14="http://schemas.microsoft.com/office/powerpoint/2010/main" val="1860381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30D548-540D-E926-B265-F9EC33EA7598}"/>
              </a:ext>
            </a:extLst>
          </p:cNvPr>
          <p:cNvSpPr>
            <a:spLocks noGrp="1"/>
          </p:cNvSpPr>
          <p:nvPr>
            <p:ph type="title"/>
          </p:nvPr>
        </p:nvSpPr>
        <p:spPr/>
        <p:txBody>
          <a:bodyPr/>
          <a:lstStyle/>
          <a:p>
            <a:r>
              <a:rPr lang="fr-FR" dirty="0" err="1">
                <a:solidFill>
                  <a:srgbClr val="03A696"/>
                </a:solidFill>
              </a:rPr>
              <a:t>Graphical</a:t>
            </a:r>
            <a:r>
              <a:rPr lang="fr-FR" dirty="0">
                <a:solidFill>
                  <a:srgbClr val="03A696"/>
                </a:solidFill>
              </a:rPr>
              <a:t> </a:t>
            </a:r>
            <a:r>
              <a:rPr lang="fr-FR" dirty="0" err="1">
                <a:solidFill>
                  <a:srgbClr val="03A696"/>
                </a:solidFill>
              </a:rPr>
              <a:t>analysis</a:t>
            </a:r>
            <a:endParaRPr lang="fr-FR" dirty="0">
              <a:solidFill>
                <a:srgbClr val="03A696"/>
              </a:solidFill>
            </a:endParaRPr>
          </a:p>
        </p:txBody>
      </p:sp>
      <p:sp>
        <p:nvSpPr>
          <p:cNvPr id="6" name="ZoneTexte 5">
            <a:extLst>
              <a:ext uri="{FF2B5EF4-FFF2-40B4-BE49-F238E27FC236}">
                <a16:creationId xmlns:a16="http://schemas.microsoft.com/office/drawing/2014/main" id="{0A578C55-55FA-0DE9-70BF-D442334D0FD7}"/>
              </a:ext>
            </a:extLst>
          </p:cNvPr>
          <p:cNvSpPr txBox="1"/>
          <p:nvPr/>
        </p:nvSpPr>
        <p:spPr>
          <a:xfrm>
            <a:off x="8578914" y="1672986"/>
            <a:ext cx="3376322" cy="4849148"/>
          </a:xfrm>
          <a:prstGeom prst="rect">
            <a:avLst/>
          </a:prstGeom>
          <a:noFill/>
          <a:ln w="19050">
            <a:solidFill>
              <a:srgbClr val="027C70"/>
            </a:solidFill>
          </a:ln>
        </p:spPr>
        <p:txBody>
          <a:bodyPr wrap="square" rtlCol="0">
            <a:spAutoFit/>
          </a:bodyPr>
          <a:lstStyle/>
          <a:p>
            <a:pPr marL="285750" indent="-285750">
              <a:lnSpc>
                <a:spcPct val="107000"/>
              </a:lnSpc>
              <a:spcAft>
                <a:spcPts val="800"/>
              </a:spcAft>
              <a:buFont typeface="Arial" panose="020B0604020202020204" pitchFamily="34" charset="0"/>
              <a:buChar char="•"/>
            </a:pPr>
            <a:endParaRPr lang="fr-FR" sz="1200" kern="100" dirty="0">
              <a:effectLst/>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fr-FR" sz="1200" kern="100" dirty="0">
                <a:effectLst/>
                <a:ea typeface="Calibri" panose="020F0502020204030204" pitchFamily="34" charset="0"/>
                <a:cs typeface="Times New Roman" panose="02020603050405020304" pitchFamily="18" charset="0"/>
              </a:rPr>
              <a:t> The variable </a:t>
            </a:r>
            <a:r>
              <a:rPr lang="fr-FR" sz="1200" kern="100" dirty="0" err="1">
                <a:effectLst/>
                <a:ea typeface="Calibri" panose="020F0502020204030204" pitchFamily="34" charset="0"/>
                <a:cs typeface="Times New Roman" panose="02020603050405020304" pitchFamily="18" charset="0"/>
              </a:rPr>
              <a:t>contains</a:t>
            </a:r>
            <a:r>
              <a:rPr lang="fr-FR" sz="1200" kern="100" dirty="0">
                <a:effectLst/>
                <a:ea typeface="Calibri" panose="020F0502020204030204" pitchFamily="34" charset="0"/>
                <a:cs typeface="Times New Roman" panose="02020603050405020304" pitchFamily="18" charset="0"/>
              </a:rPr>
              <a:t> </a:t>
            </a:r>
            <a:r>
              <a:rPr lang="fr-FR" sz="1200" kern="100" dirty="0" err="1">
                <a:effectLst/>
                <a:ea typeface="Calibri" panose="020F0502020204030204" pitchFamily="34" charset="0"/>
                <a:cs typeface="Times New Roman" panose="02020603050405020304" pitchFamily="18" charset="0"/>
              </a:rPr>
              <a:t>various</a:t>
            </a:r>
            <a:r>
              <a:rPr lang="fr-FR" sz="1200" kern="100" dirty="0">
                <a:effectLst/>
                <a:ea typeface="Calibri" panose="020F0502020204030204" pitchFamily="34" charset="0"/>
                <a:cs typeface="Times New Roman" panose="02020603050405020304" pitchFamily="18" charset="0"/>
              </a:rPr>
              <a:t> </a:t>
            </a:r>
            <a:r>
              <a:rPr lang="fr-FR" sz="1200" kern="100" dirty="0" err="1">
                <a:effectLst/>
                <a:ea typeface="Calibri" panose="020F0502020204030204" pitchFamily="34" charset="0"/>
                <a:cs typeface="Times New Roman" panose="02020603050405020304" pitchFamily="18" charset="0"/>
              </a:rPr>
              <a:t>categories</a:t>
            </a:r>
            <a:r>
              <a:rPr lang="fr-FR" sz="1200" kern="100" dirty="0">
                <a:effectLst/>
                <a:ea typeface="Calibri" panose="020F0502020204030204" pitchFamily="34" charset="0"/>
                <a:cs typeface="Times New Roman" panose="02020603050405020304" pitchFamily="18" charset="0"/>
              </a:rPr>
              <a:t>, </a:t>
            </a:r>
            <a:r>
              <a:rPr lang="fr-FR" sz="1200" kern="100" dirty="0" err="1">
                <a:effectLst/>
                <a:ea typeface="Calibri" panose="020F0502020204030204" pitchFamily="34" charset="0"/>
                <a:cs typeface="Times New Roman" panose="02020603050405020304" pitchFamily="18" charset="0"/>
              </a:rPr>
              <a:t>with</a:t>
            </a:r>
            <a:r>
              <a:rPr lang="fr-FR" sz="1200" kern="100" dirty="0">
                <a:effectLst/>
                <a:ea typeface="Calibri" panose="020F0502020204030204" pitchFamily="34" charset="0"/>
                <a:cs typeface="Times New Roman" panose="02020603050405020304" pitchFamily="18" charset="0"/>
              </a:rPr>
              <a:t> "Not in </a:t>
            </a:r>
            <a:r>
              <a:rPr lang="fr-FR" sz="1200" kern="100" dirty="0" err="1">
                <a:effectLst/>
                <a:ea typeface="Calibri" panose="020F0502020204030204" pitchFamily="34" charset="0"/>
                <a:cs typeface="Times New Roman" panose="02020603050405020304" pitchFamily="18" charset="0"/>
              </a:rPr>
              <a:t>universe</a:t>
            </a:r>
            <a:r>
              <a:rPr lang="fr-FR" sz="1200" kern="100" dirty="0">
                <a:effectLst/>
                <a:ea typeface="Calibri" panose="020F0502020204030204" pitchFamily="34" charset="0"/>
                <a:cs typeface="Times New Roman" panose="02020603050405020304" pitchFamily="18" charset="0"/>
              </a:rPr>
              <a:t> or </a:t>
            </a:r>
            <a:r>
              <a:rPr lang="fr-FR" sz="1200" kern="100" dirty="0" err="1">
                <a:effectLst/>
                <a:ea typeface="Calibri" panose="020F0502020204030204" pitchFamily="34" charset="0"/>
                <a:cs typeface="Times New Roman" panose="02020603050405020304" pitchFamily="18" charset="0"/>
              </a:rPr>
              <a:t>children</a:t>
            </a:r>
            <a:r>
              <a:rPr lang="fr-FR" sz="1200" kern="100" dirty="0">
                <a:effectLst/>
                <a:ea typeface="Calibri" panose="020F0502020204030204" pitchFamily="34" charset="0"/>
                <a:cs typeface="Times New Roman" panose="02020603050405020304" pitchFamily="18" charset="0"/>
              </a:rPr>
              <a:t>" </a:t>
            </a:r>
            <a:r>
              <a:rPr lang="fr-FR" sz="1200" kern="100" dirty="0" err="1">
                <a:effectLst/>
                <a:ea typeface="Calibri" panose="020F0502020204030204" pitchFamily="34" charset="0"/>
                <a:cs typeface="Times New Roman" panose="02020603050405020304" pitchFamily="18" charset="0"/>
              </a:rPr>
              <a:t>being</a:t>
            </a:r>
            <a:r>
              <a:rPr lang="fr-FR" sz="1200" kern="100" dirty="0">
                <a:effectLst/>
                <a:ea typeface="Calibri" panose="020F0502020204030204" pitchFamily="34" charset="0"/>
                <a:cs typeface="Times New Roman" panose="02020603050405020304" pitchFamily="18" charset="0"/>
              </a:rPr>
              <a:t> the </a:t>
            </a:r>
            <a:r>
              <a:rPr lang="fr-FR" sz="1200" kern="100" dirty="0" err="1">
                <a:effectLst/>
                <a:ea typeface="Calibri" panose="020F0502020204030204" pitchFamily="34" charset="0"/>
                <a:cs typeface="Times New Roman" panose="02020603050405020304" pitchFamily="18" charset="0"/>
              </a:rPr>
              <a:t>most</a:t>
            </a:r>
            <a:r>
              <a:rPr lang="fr-FR" sz="1200" kern="100" dirty="0">
                <a:effectLst/>
                <a:ea typeface="Calibri" panose="020F0502020204030204" pitchFamily="34" charset="0"/>
                <a:cs typeface="Times New Roman" panose="02020603050405020304" pitchFamily="18" charset="0"/>
              </a:rPr>
              <a:t> </a:t>
            </a:r>
            <a:r>
              <a:rPr lang="fr-FR" sz="1200" kern="100" dirty="0" err="1">
                <a:effectLst/>
                <a:ea typeface="Calibri" panose="020F0502020204030204" pitchFamily="34" charset="0"/>
                <a:cs typeface="Times New Roman" panose="02020603050405020304" pitchFamily="18" charset="0"/>
              </a:rPr>
              <a:t>common</a:t>
            </a:r>
            <a:r>
              <a:rPr lang="fr-FR" sz="1200" kern="100" dirty="0">
                <a:effectLst/>
                <a:ea typeface="Calibri" panose="020F0502020204030204" pitchFamily="34" charset="0"/>
                <a:cs typeface="Times New Roman" panose="02020603050405020304" pitchFamily="18" charset="0"/>
              </a:rPr>
              <a:t> </a:t>
            </a:r>
            <a:r>
              <a:rPr lang="fr-FR" sz="1200" kern="100" dirty="0" err="1">
                <a:effectLst/>
                <a:ea typeface="Calibri" panose="020F0502020204030204" pitchFamily="34" charset="0"/>
                <a:cs typeface="Times New Roman" panose="02020603050405020304" pitchFamily="18" charset="0"/>
              </a:rPr>
              <a:t>category</a:t>
            </a:r>
            <a:r>
              <a:rPr lang="fr-FR" sz="1200" kern="100" dirty="0">
                <a:effectLst/>
                <a:ea typeface="Calibri" panose="020F0502020204030204" pitchFamily="34" charset="0"/>
                <a:cs typeface="Times New Roman" panose="02020603050405020304" pitchFamily="18" charset="0"/>
              </a:rPr>
              <a:t>, </a:t>
            </a:r>
            <a:r>
              <a:rPr lang="fr-FR" sz="1200" kern="100" dirty="0" err="1">
                <a:effectLst/>
                <a:ea typeface="Calibri" panose="020F0502020204030204" pitchFamily="34" charset="0"/>
                <a:cs typeface="Times New Roman" panose="02020603050405020304" pitchFamily="18" charset="0"/>
              </a:rPr>
              <a:t>accounting</a:t>
            </a:r>
            <a:r>
              <a:rPr lang="fr-FR" sz="1200" kern="100" dirty="0">
                <a:effectLst/>
                <a:ea typeface="Calibri" panose="020F0502020204030204" pitchFamily="34" charset="0"/>
                <a:cs typeface="Times New Roman" panose="02020603050405020304" pitchFamily="18" charset="0"/>
              </a:rPr>
              <a:t> for </a:t>
            </a:r>
            <a:r>
              <a:rPr lang="fr-FR" sz="1200" kern="100" dirty="0" err="1">
                <a:effectLst/>
                <a:ea typeface="Calibri" panose="020F0502020204030204" pitchFamily="34" charset="0"/>
                <a:cs typeface="Times New Roman" panose="02020603050405020304" pitchFamily="18" charset="0"/>
              </a:rPr>
              <a:t>approximately</a:t>
            </a:r>
            <a:r>
              <a:rPr lang="fr-FR" sz="1200" kern="100" dirty="0">
                <a:effectLst/>
                <a:ea typeface="Calibri" panose="020F0502020204030204" pitchFamily="34" charset="0"/>
                <a:cs typeface="Times New Roman" panose="02020603050405020304" pitchFamily="18" charset="0"/>
              </a:rPr>
              <a:t> 99.06% of the </a:t>
            </a:r>
            <a:r>
              <a:rPr lang="fr-FR" sz="1200" kern="100" dirty="0" err="1">
                <a:effectLst/>
                <a:ea typeface="Calibri" panose="020F0502020204030204" pitchFamily="34" charset="0"/>
                <a:cs typeface="Times New Roman" panose="02020603050405020304" pitchFamily="18" charset="0"/>
              </a:rPr>
              <a:t>samples</a:t>
            </a:r>
            <a:r>
              <a:rPr lang="fr-FR" sz="1200" kern="100" dirty="0">
                <a:effectLst/>
                <a:ea typeface="Calibri" panose="020F0502020204030204" pitchFamily="34" charset="0"/>
                <a:cs typeface="Times New Roman" panose="02020603050405020304" pitchFamily="18" charset="0"/>
              </a:rPr>
              <a:t>.</a:t>
            </a:r>
          </a:p>
          <a:p>
            <a:pPr marL="171450" indent="-171450">
              <a:lnSpc>
                <a:spcPct val="107000"/>
              </a:lnSpc>
              <a:spcAft>
                <a:spcPts val="800"/>
              </a:spcAft>
              <a:buFont typeface="Arial" panose="020B0604020202020204" pitchFamily="34" charset="0"/>
              <a:buChar char="•"/>
            </a:pPr>
            <a:r>
              <a:rPr lang="fr-FR" sz="1200" kern="100" dirty="0">
                <a:effectLst/>
                <a:ea typeface="Calibri" panose="020F0502020204030204" pitchFamily="34" charset="0"/>
                <a:cs typeface="Times New Roman" panose="02020603050405020304" pitchFamily="18" charset="0"/>
              </a:rPr>
              <a:t> The </a:t>
            </a:r>
            <a:r>
              <a:rPr lang="fr-FR" sz="1200" kern="100" dirty="0" err="1">
                <a:effectLst/>
                <a:ea typeface="Calibri" panose="020F0502020204030204" pitchFamily="34" charset="0"/>
                <a:cs typeface="Times New Roman" panose="02020603050405020304" pitchFamily="18" charset="0"/>
              </a:rPr>
              <a:t>sectors</a:t>
            </a:r>
            <a:r>
              <a:rPr lang="fr-FR" sz="1200" kern="100" dirty="0">
                <a:effectLst/>
                <a:ea typeface="Calibri" panose="020F0502020204030204" pitchFamily="34" charset="0"/>
                <a:cs typeface="Times New Roman" panose="02020603050405020304" pitchFamily="18" charset="0"/>
              </a:rPr>
              <a:t> </a:t>
            </a:r>
            <a:r>
              <a:rPr lang="fr-FR" sz="1200" kern="100" dirty="0" err="1">
                <a:effectLst/>
                <a:ea typeface="Calibri" panose="020F0502020204030204" pitchFamily="34" charset="0"/>
                <a:cs typeface="Times New Roman" panose="02020603050405020304" pitchFamily="18" charset="0"/>
              </a:rPr>
              <a:t>with</a:t>
            </a:r>
            <a:r>
              <a:rPr lang="fr-FR" sz="1200" kern="100" dirty="0">
                <a:effectLst/>
                <a:ea typeface="Calibri" panose="020F0502020204030204" pitchFamily="34" charset="0"/>
                <a:cs typeface="Times New Roman" panose="02020603050405020304" pitchFamily="18" charset="0"/>
              </a:rPr>
              <a:t> the </a:t>
            </a:r>
            <a:r>
              <a:rPr lang="fr-FR" sz="1200" kern="100" dirty="0" err="1">
                <a:effectLst/>
                <a:ea typeface="Calibri" panose="020F0502020204030204" pitchFamily="34" charset="0"/>
                <a:cs typeface="Times New Roman" panose="02020603050405020304" pitchFamily="18" charset="0"/>
              </a:rPr>
              <a:t>highest</a:t>
            </a:r>
            <a:r>
              <a:rPr lang="fr-FR" sz="1200" kern="100" dirty="0">
                <a:effectLst/>
                <a:ea typeface="Calibri" panose="020F0502020204030204" pitchFamily="34" charset="0"/>
                <a:cs typeface="Times New Roman" panose="02020603050405020304" pitchFamily="18" charset="0"/>
              </a:rPr>
              <a:t> </a:t>
            </a:r>
            <a:r>
              <a:rPr lang="fr-FR" sz="1200" kern="100" dirty="0" err="1">
                <a:effectLst/>
                <a:ea typeface="Calibri" panose="020F0502020204030204" pitchFamily="34" charset="0"/>
                <a:cs typeface="Times New Roman" panose="02020603050405020304" pitchFamily="18" charset="0"/>
              </a:rPr>
              <a:t>representation</a:t>
            </a:r>
            <a:r>
              <a:rPr lang="fr-FR" sz="1200" kern="100" dirty="0">
                <a:effectLst/>
                <a:ea typeface="Calibri" panose="020F0502020204030204" pitchFamily="34" charset="0"/>
                <a:cs typeface="Times New Roman" panose="02020603050405020304" pitchFamily="18" charset="0"/>
              </a:rPr>
              <a:t> </a:t>
            </a:r>
            <a:r>
              <a:rPr lang="fr-FR" sz="1200" kern="100" dirty="0" err="1">
                <a:effectLst/>
                <a:ea typeface="Calibri" panose="020F0502020204030204" pitchFamily="34" charset="0"/>
                <a:cs typeface="Times New Roman" panose="02020603050405020304" pitchFamily="18" charset="0"/>
              </a:rPr>
              <a:t>include</a:t>
            </a:r>
            <a:r>
              <a:rPr lang="fr-FR" sz="1200" kern="100" dirty="0">
                <a:effectLst/>
                <a:ea typeface="Calibri" panose="020F0502020204030204" pitchFamily="34" charset="0"/>
                <a:cs typeface="Times New Roman" panose="02020603050405020304" pitchFamily="18" charset="0"/>
              </a:rPr>
              <a:t> </a:t>
            </a:r>
            <a:r>
              <a:rPr lang="fr-FR" sz="1200" kern="100" dirty="0" err="1">
                <a:effectLst/>
                <a:ea typeface="Calibri" panose="020F0502020204030204" pitchFamily="34" charset="0"/>
                <a:cs typeface="Times New Roman" panose="02020603050405020304" pitchFamily="18" charset="0"/>
              </a:rPr>
              <a:t>Retail</a:t>
            </a:r>
            <a:r>
              <a:rPr lang="fr-FR" sz="1200" kern="100" dirty="0">
                <a:effectLst/>
                <a:ea typeface="Calibri" panose="020F0502020204030204" pitchFamily="34" charset="0"/>
                <a:cs typeface="Times New Roman" panose="02020603050405020304" pitchFamily="18" charset="0"/>
              </a:rPr>
              <a:t> Trade, </a:t>
            </a:r>
            <a:r>
              <a:rPr lang="fr-FR" sz="1200" kern="100" dirty="0" err="1">
                <a:effectLst/>
                <a:ea typeface="Calibri" panose="020F0502020204030204" pitchFamily="34" charset="0"/>
                <a:cs typeface="Times New Roman" panose="02020603050405020304" pitchFamily="18" charset="0"/>
              </a:rPr>
              <a:t>Manufacturing</a:t>
            </a:r>
            <a:r>
              <a:rPr lang="fr-FR" sz="1200" kern="100" dirty="0">
                <a:effectLst/>
                <a:ea typeface="Calibri" panose="020F0502020204030204" pitchFamily="34" charset="0"/>
                <a:cs typeface="Times New Roman" panose="02020603050405020304" pitchFamily="18" charset="0"/>
              </a:rPr>
              <a:t> of durable </a:t>
            </a:r>
            <a:r>
              <a:rPr lang="fr-FR" sz="1200" kern="100" dirty="0" err="1">
                <a:effectLst/>
                <a:ea typeface="Calibri" panose="020F0502020204030204" pitchFamily="34" charset="0"/>
                <a:cs typeface="Times New Roman" panose="02020603050405020304" pitchFamily="18" charset="0"/>
              </a:rPr>
              <a:t>goods</a:t>
            </a:r>
            <a:r>
              <a:rPr lang="fr-FR" sz="1200" kern="100" dirty="0">
                <a:effectLst/>
                <a:ea typeface="Calibri" panose="020F0502020204030204" pitchFamily="34" charset="0"/>
                <a:cs typeface="Times New Roman" panose="02020603050405020304" pitchFamily="18" charset="0"/>
              </a:rPr>
              <a:t>, and Education.</a:t>
            </a:r>
          </a:p>
          <a:p>
            <a:pPr marL="171450" indent="-171450">
              <a:lnSpc>
                <a:spcPct val="107000"/>
              </a:lnSpc>
              <a:spcAft>
                <a:spcPts val="800"/>
              </a:spcAft>
              <a:buFont typeface="Arial" panose="020B0604020202020204" pitchFamily="34" charset="0"/>
              <a:buChar char="•"/>
            </a:pPr>
            <a:r>
              <a:rPr lang="fr-FR" sz="1200" kern="100" dirty="0">
                <a:effectLst/>
                <a:ea typeface="Calibri" panose="020F0502020204030204" pitchFamily="34" charset="0"/>
                <a:cs typeface="Times New Roman" panose="02020603050405020304" pitchFamily="18" charset="0"/>
              </a:rPr>
              <a:t> </a:t>
            </a:r>
            <a:r>
              <a:rPr lang="fr-FR" sz="1200" kern="100" dirty="0" err="1">
                <a:effectLst/>
                <a:ea typeface="Calibri" panose="020F0502020204030204" pitchFamily="34" charset="0"/>
                <a:cs typeface="Times New Roman" panose="02020603050405020304" pitchFamily="18" charset="0"/>
              </a:rPr>
              <a:t>Categories</a:t>
            </a:r>
            <a:r>
              <a:rPr lang="fr-FR" sz="1200" kern="100" dirty="0">
                <a:effectLst/>
                <a:ea typeface="Calibri" panose="020F0502020204030204" pitchFamily="34" charset="0"/>
                <a:cs typeface="Times New Roman" panose="02020603050405020304" pitchFamily="18" charset="0"/>
              </a:rPr>
              <a:t> </a:t>
            </a:r>
            <a:r>
              <a:rPr lang="fr-FR" sz="1200" kern="100" dirty="0" err="1">
                <a:effectLst/>
                <a:ea typeface="Calibri" panose="020F0502020204030204" pitchFamily="34" charset="0"/>
                <a:cs typeface="Times New Roman" panose="02020603050405020304" pitchFamily="18" charset="0"/>
              </a:rPr>
              <a:t>such</a:t>
            </a:r>
            <a:r>
              <a:rPr lang="fr-FR" sz="1200" kern="100" dirty="0">
                <a:effectLst/>
                <a:ea typeface="Calibri" panose="020F0502020204030204" pitchFamily="34" charset="0"/>
                <a:cs typeface="Times New Roman" panose="02020603050405020304" pitchFamily="18" charset="0"/>
              </a:rPr>
              <a:t> as "Mining" (69.73%), "Communications" (77.09%), and "</a:t>
            </a:r>
            <a:r>
              <a:rPr lang="fr-FR" sz="1200" kern="100" dirty="0" err="1">
                <a:effectLst/>
                <a:ea typeface="Calibri" panose="020F0502020204030204" pitchFamily="34" charset="0"/>
                <a:cs typeface="Times New Roman" panose="02020603050405020304" pitchFamily="18" charset="0"/>
              </a:rPr>
              <a:t>Other</a:t>
            </a:r>
            <a:r>
              <a:rPr lang="fr-FR" sz="1200" kern="100" dirty="0">
                <a:effectLst/>
                <a:ea typeface="Calibri" panose="020F0502020204030204" pitchFamily="34" charset="0"/>
                <a:cs typeface="Times New Roman" panose="02020603050405020304" pitchFamily="18" charset="0"/>
              </a:rPr>
              <a:t> </a:t>
            </a:r>
            <a:r>
              <a:rPr lang="fr-FR" sz="1200" kern="100" dirty="0" err="1">
                <a:effectLst/>
                <a:ea typeface="Calibri" panose="020F0502020204030204" pitchFamily="34" charset="0"/>
                <a:cs typeface="Times New Roman" panose="02020603050405020304" pitchFamily="18" charset="0"/>
              </a:rPr>
              <a:t>professional</a:t>
            </a:r>
            <a:r>
              <a:rPr lang="fr-FR" sz="1200" kern="100" dirty="0">
                <a:effectLst/>
                <a:ea typeface="Calibri" panose="020F0502020204030204" pitchFamily="34" charset="0"/>
                <a:cs typeface="Times New Roman" panose="02020603050405020304" pitchFamily="18" charset="0"/>
              </a:rPr>
              <a:t> services" (76.41%) have </a:t>
            </a:r>
            <a:r>
              <a:rPr lang="fr-FR" sz="1200" kern="100" dirty="0" err="1">
                <a:effectLst/>
                <a:ea typeface="Calibri" panose="020F0502020204030204" pitchFamily="34" charset="0"/>
                <a:cs typeface="Times New Roman" panose="02020603050405020304" pitchFamily="18" charset="0"/>
              </a:rPr>
              <a:t>relatively</a:t>
            </a:r>
            <a:r>
              <a:rPr lang="fr-FR" sz="1200" kern="100" dirty="0">
                <a:effectLst/>
                <a:ea typeface="Calibri" panose="020F0502020204030204" pitchFamily="34" charset="0"/>
                <a:cs typeface="Times New Roman" panose="02020603050405020304" pitchFamily="18" charset="0"/>
              </a:rPr>
              <a:t> </a:t>
            </a:r>
            <a:r>
              <a:rPr lang="fr-FR" sz="1200" kern="100" dirty="0" err="1">
                <a:effectLst/>
                <a:ea typeface="Calibri" panose="020F0502020204030204" pitchFamily="34" charset="0"/>
                <a:cs typeface="Times New Roman" panose="02020603050405020304" pitchFamily="18" charset="0"/>
              </a:rPr>
              <a:t>lower</a:t>
            </a:r>
            <a:r>
              <a:rPr lang="fr-FR" sz="1200" kern="100" dirty="0">
                <a:effectLst/>
                <a:ea typeface="Calibri" panose="020F0502020204030204" pitchFamily="34" charset="0"/>
                <a:cs typeface="Times New Roman" panose="02020603050405020304" pitchFamily="18" charset="0"/>
              </a:rPr>
              <a:t> percentages of </a:t>
            </a:r>
            <a:r>
              <a:rPr lang="fr-FR" sz="1200" kern="100" dirty="0" err="1">
                <a:effectLst/>
                <a:ea typeface="Calibri" panose="020F0502020204030204" pitchFamily="34" charset="0"/>
                <a:cs typeface="Times New Roman" panose="02020603050405020304" pitchFamily="18" charset="0"/>
              </a:rPr>
              <a:t>low-income</a:t>
            </a:r>
            <a:r>
              <a:rPr lang="fr-FR" sz="1200" kern="100" dirty="0">
                <a:effectLst/>
                <a:ea typeface="Calibri" panose="020F0502020204030204" pitchFamily="34" charset="0"/>
                <a:cs typeface="Times New Roman" panose="02020603050405020304" pitchFamily="18" charset="0"/>
              </a:rPr>
              <a:t> </a:t>
            </a:r>
            <a:r>
              <a:rPr lang="fr-FR" sz="1200" kern="100" dirty="0" err="1">
                <a:effectLst/>
                <a:ea typeface="Calibri" panose="020F0502020204030204" pitchFamily="34" charset="0"/>
                <a:cs typeface="Times New Roman" panose="02020603050405020304" pitchFamily="18" charset="0"/>
              </a:rPr>
              <a:t>individuals</a:t>
            </a:r>
            <a:r>
              <a:rPr lang="fr-FR" sz="1200" kern="100" dirty="0">
                <a:effectLst/>
                <a:ea typeface="Calibri" panose="020F0502020204030204" pitchFamily="34" charset="0"/>
                <a:cs typeface="Times New Roman" panose="02020603050405020304" pitchFamily="18" charset="0"/>
              </a:rPr>
              <a:t>.</a:t>
            </a:r>
          </a:p>
          <a:p>
            <a:pPr marL="171450" indent="-171450">
              <a:lnSpc>
                <a:spcPct val="107000"/>
              </a:lnSpc>
              <a:spcAft>
                <a:spcPts val="800"/>
              </a:spcAft>
              <a:buFont typeface="Arial" panose="020B0604020202020204" pitchFamily="34" charset="0"/>
              <a:buChar char="•"/>
            </a:pPr>
            <a:r>
              <a:rPr lang="fr-FR" sz="1200" kern="100" dirty="0">
                <a:effectLst/>
                <a:ea typeface="Calibri" panose="020F0502020204030204" pitchFamily="34" charset="0"/>
                <a:cs typeface="Times New Roman" panose="02020603050405020304" pitchFamily="18" charset="0"/>
              </a:rPr>
              <a:t> </a:t>
            </a:r>
            <a:r>
              <a:rPr lang="fr-FR" sz="1200" kern="100" dirty="0" err="1">
                <a:effectLst/>
                <a:ea typeface="Calibri" panose="020F0502020204030204" pitchFamily="34" charset="0"/>
                <a:cs typeface="Times New Roman" panose="02020603050405020304" pitchFamily="18" charset="0"/>
              </a:rPr>
              <a:t>Categories</a:t>
            </a:r>
            <a:r>
              <a:rPr lang="fr-FR" sz="1200" kern="100" dirty="0">
                <a:effectLst/>
                <a:ea typeface="Calibri" panose="020F0502020204030204" pitchFamily="34" charset="0"/>
                <a:cs typeface="Times New Roman" panose="02020603050405020304" pitchFamily="18" charset="0"/>
              </a:rPr>
              <a:t> like "</a:t>
            </a:r>
            <a:r>
              <a:rPr lang="fr-FR" sz="1200" kern="100" dirty="0" err="1">
                <a:effectLst/>
                <a:ea typeface="Calibri" panose="020F0502020204030204" pitchFamily="34" charset="0"/>
                <a:cs typeface="Times New Roman" panose="02020603050405020304" pitchFamily="18" charset="0"/>
              </a:rPr>
              <a:t>Private</a:t>
            </a:r>
            <a:r>
              <a:rPr lang="fr-FR" sz="1200" kern="100" dirty="0">
                <a:effectLst/>
                <a:ea typeface="Calibri" panose="020F0502020204030204" pitchFamily="34" charset="0"/>
                <a:cs typeface="Times New Roman" panose="02020603050405020304" pitchFamily="18" charset="0"/>
              </a:rPr>
              <a:t> </a:t>
            </a:r>
            <a:r>
              <a:rPr lang="fr-FR" sz="1200" kern="100" dirty="0" err="1">
                <a:effectLst/>
                <a:ea typeface="Calibri" panose="020F0502020204030204" pitchFamily="34" charset="0"/>
                <a:cs typeface="Times New Roman" panose="02020603050405020304" pitchFamily="18" charset="0"/>
              </a:rPr>
              <a:t>household</a:t>
            </a:r>
            <a:r>
              <a:rPr lang="fr-FR" sz="1200" kern="100" dirty="0">
                <a:effectLst/>
                <a:ea typeface="Calibri" panose="020F0502020204030204" pitchFamily="34" charset="0"/>
                <a:cs typeface="Times New Roman" panose="02020603050405020304" pitchFamily="18" charset="0"/>
              </a:rPr>
              <a:t> services" (99.45%), "</a:t>
            </a:r>
            <a:r>
              <a:rPr lang="fr-FR" sz="1200" kern="100" dirty="0" err="1">
                <a:effectLst/>
                <a:ea typeface="Calibri" panose="020F0502020204030204" pitchFamily="34" charset="0"/>
                <a:cs typeface="Times New Roman" panose="02020603050405020304" pitchFamily="18" charset="0"/>
              </a:rPr>
              <a:t>Personal</a:t>
            </a:r>
            <a:r>
              <a:rPr lang="fr-FR" sz="1200" kern="100" dirty="0">
                <a:effectLst/>
                <a:ea typeface="Calibri" panose="020F0502020204030204" pitchFamily="34" charset="0"/>
                <a:cs typeface="Times New Roman" panose="02020603050405020304" pitchFamily="18" charset="0"/>
              </a:rPr>
              <a:t> services </a:t>
            </a:r>
            <a:r>
              <a:rPr lang="fr-FR" sz="1200" kern="100" dirty="0" err="1">
                <a:effectLst/>
                <a:ea typeface="Calibri" panose="020F0502020204030204" pitchFamily="34" charset="0"/>
                <a:cs typeface="Times New Roman" panose="02020603050405020304" pitchFamily="18" charset="0"/>
              </a:rPr>
              <a:t>except</a:t>
            </a:r>
            <a:r>
              <a:rPr lang="fr-FR" sz="1200" kern="100" dirty="0">
                <a:effectLst/>
                <a:ea typeface="Calibri" panose="020F0502020204030204" pitchFamily="34" charset="0"/>
                <a:cs typeface="Times New Roman" panose="02020603050405020304" pitchFamily="18" charset="0"/>
              </a:rPr>
              <a:t> </a:t>
            </a:r>
            <a:r>
              <a:rPr lang="fr-FR" sz="1200" kern="100" dirty="0" err="1">
                <a:effectLst/>
                <a:ea typeface="Calibri" panose="020F0502020204030204" pitchFamily="34" charset="0"/>
                <a:cs typeface="Times New Roman" panose="02020603050405020304" pitchFamily="18" charset="0"/>
              </a:rPr>
              <a:t>private</a:t>
            </a:r>
            <a:r>
              <a:rPr lang="fr-FR" sz="1200" kern="100" dirty="0">
                <a:effectLst/>
                <a:ea typeface="Calibri" panose="020F0502020204030204" pitchFamily="34" charset="0"/>
                <a:cs typeface="Times New Roman" panose="02020603050405020304" pitchFamily="18" charset="0"/>
              </a:rPr>
              <a:t> HH" (96.29%), and "Social services" (96.69%) have </a:t>
            </a:r>
            <a:r>
              <a:rPr lang="fr-FR" sz="1200" kern="100" dirty="0" err="1">
                <a:effectLst/>
                <a:ea typeface="Calibri" panose="020F0502020204030204" pitchFamily="34" charset="0"/>
                <a:cs typeface="Times New Roman" panose="02020603050405020304" pitchFamily="18" charset="0"/>
              </a:rPr>
              <a:t>higher</a:t>
            </a:r>
            <a:r>
              <a:rPr lang="fr-FR" sz="1200" kern="100" dirty="0">
                <a:effectLst/>
                <a:ea typeface="Calibri" panose="020F0502020204030204" pitchFamily="34" charset="0"/>
                <a:cs typeface="Times New Roman" panose="02020603050405020304" pitchFamily="18" charset="0"/>
              </a:rPr>
              <a:t> percentages of </a:t>
            </a:r>
            <a:r>
              <a:rPr lang="fr-FR" sz="1200" kern="100" dirty="0" err="1">
                <a:effectLst/>
                <a:ea typeface="Calibri" panose="020F0502020204030204" pitchFamily="34" charset="0"/>
                <a:cs typeface="Times New Roman" panose="02020603050405020304" pitchFamily="18" charset="0"/>
              </a:rPr>
              <a:t>low-income</a:t>
            </a:r>
            <a:r>
              <a:rPr lang="fr-FR" sz="1200" kern="100" dirty="0">
                <a:effectLst/>
                <a:ea typeface="Calibri" panose="020F0502020204030204" pitchFamily="34" charset="0"/>
                <a:cs typeface="Times New Roman" panose="02020603050405020304" pitchFamily="18" charset="0"/>
              </a:rPr>
              <a:t> </a:t>
            </a:r>
            <a:r>
              <a:rPr lang="fr-FR" sz="1200" kern="100" dirty="0" err="1">
                <a:effectLst/>
                <a:ea typeface="Calibri" panose="020F0502020204030204" pitchFamily="34" charset="0"/>
                <a:cs typeface="Times New Roman" panose="02020603050405020304" pitchFamily="18" charset="0"/>
              </a:rPr>
              <a:t>individuals</a:t>
            </a:r>
            <a:r>
              <a:rPr lang="fr-FR" sz="1200" kern="100" dirty="0">
                <a:effectLst/>
                <a:ea typeface="Calibri" panose="020F0502020204030204" pitchFamily="34" charset="0"/>
                <a:cs typeface="Times New Roman" panose="02020603050405020304" pitchFamily="18" charset="0"/>
              </a:rPr>
              <a:t>.</a:t>
            </a:r>
          </a:p>
          <a:p>
            <a:pPr marL="171450" indent="-171450">
              <a:lnSpc>
                <a:spcPct val="107000"/>
              </a:lnSpc>
              <a:spcAft>
                <a:spcPts val="800"/>
              </a:spcAft>
              <a:buFont typeface="Arial" panose="020B0604020202020204" pitchFamily="34" charset="0"/>
              <a:buChar char="•"/>
            </a:pPr>
            <a:r>
              <a:rPr lang="fr-FR" sz="1200" kern="100" dirty="0">
                <a:effectLst/>
                <a:ea typeface="Calibri" panose="020F0502020204030204" pitchFamily="34" charset="0"/>
                <a:cs typeface="Times New Roman" panose="02020603050405020304" pitchFamily="18" charset="0"/>
              </a:rPr>
              <a:t> "</a:t>
            </a:r>
            <a:r>
              <a:rPr lang="fr-FR" sz="1200" kern="100" dirty="0" err="1">
                <a:effectLst/>
                <a:ea typeface="Calibri" panose="020F0502020204030204" pitchFamily="34" charset="0"/>
                <a:cs typeface="Times New Roman" panose="02020603050405020304" pitchFamily="18" charset="0"/>
              </a:rPr>
              <a:t>Private</a:t>
            </a:r>
            <a:r>
              <a:rPr lang="fr-FR" sz="1200" kern="100" dirty="0">
                <a:effectLst/>
                <a:ea typeface="Calibri" panose="020F0502020204030204" pitchFamily="34" charset="0"/>
                <a:cs typeface="Times New Roman" panose="02020603050405020304" pitchFamily="18" charset="0"/>
              </a:rPr>
              <a:t> </a:t>
            </a:r>
            <a:r>
              <a:rPr lang="fr-FR" sz="1200" kern="100" dirty="0" err="1">
                <a:effectLst/>
                <a:ea typeface="Calibri" panose="020F0502020204030204" pitchFamily="34" charset="0"/>
                <a:cs typeface="Times New Roman" panose="02020603050405020304" pitchFamily="18" charset="0"/>
              </a:rPr>
              <a:t>household</a:t>
            </a:r>
            <a:r>
              <a:rPr lang="fr-FR" sz="1200" kern="100" dirty="0">
                <a:effectLst/>
                <a:ea typeface="Calibri" panose="020F0502020204030204" pitchFamily="34" charset="0"/>
                <a:cs typeface="Times New Roman" panose="02020603050405020304" pitchFamily="18" charset="0"/>
              </a:rPr>
              <a:t> services" has the </a:t>
            </a:r>
            <a:r>
              <a:rPr lang="fr-FR" sz="1200" kern="100" dirty="0" err="1">
                <a:effectLst/>
                <a:ea typeface="Calibri" panose="020F0502020204030204" pitchFamily="34" charset="0"/>
                <a:cs typeface="Times New Roman" panose="02020603050405020304" pitchFamily="18" charset="0"/>
              </a:rPr>
              <a:t>highest</a:t>
            </a:r>
            <a:r>
              <a:rPr lang="fr-FR" sz="1200" kern="100" dirty="0">
                <a:effectLst/>
                <a:ea typeface="Calibri" panose="020F0502020204030204" pitchFamily="34" charset="0"/>
                <a:cs typeface="Times New Roman" panose="02020603050405020304" pitchFamily="18" charset="0"/>
              </a:rPr>
              <a:t> percentage of </a:t>
            </a:r>
            <a:r>
              <a:rPr lang="fr-FR" sz="1200" kern="100" dirty="0" err="1">
                <a:effectLst/>
                <a:ea typeface="Calibri" panose="020F0502020204030204" pitchFamily="34" charset="0"/>
                <a:cs typeface="Times New Roman" panose="02020603050405020304" pitchFamily="18" charset="0"/>
              </a:rPr>
              <a:t>low-income</a:t>
            </a:r>
            <a:r>
              <a:rPr lang="fr-FR" sz="1200" kern="100" dirty="0">
                <a:effectLst/>
                <a:ea typeface="Calibri" panose="020F0502020204030204" pitchFamily="34" charset="0"/>
                <a:cs typeface="Times New Roman" panose="02020603050405020304" pitchFamily="18" charset="0"/>
              </a:rPr>
              <a:t> </a:t>
            </a:r>
            <a:r>
              <a:rPr lang="fr-FR" sz="1200" kern="100" dirty="0" err="1">
                <a:effectLst/>
                <a:ea typeface="Calibri" panose="020F0502020204030204" pitchFamily="34" charset="0"/>
                <a:cs typeface="Times New Roman" panose="02020603050405020304" pitchFamily="18" charset="0"/>
              </a:rPr>
              <a:t>individuals</a:t>
            </a:r>
            <a:r>
              <a:rPr lang="fr-FR" sz="1200" kern="100" dirty="0">
                <a:effectLst/>
                <a:ea typeface="Calibri" panose="020F0502020204030204" pitchFamily="34" charset="0"/>
                <a:cs typeface="Times New Roman" panose="02020603050405020304" pitchFamily="18" charset="0"/>
              </a:rPr>
              <a:t> (99.45%), </a:t>
            </a:r>
            <a:r>
              <a:rPr lang="fr-FR" sz="1200" kern="100" dirty="0" err="1">
                <a:effectLst/>
                <a:ea typeface="Calibri" panose="020F0502020204030204" pitchFamily="34" charset="0"/>
                <a:cs typeface="Times New Roman" panose="02020603050405020304" pitchFamily="18" charset="0"/>
              </a:rPr>
              <a:t>indicating</a:t>
            </a:r>
            <a:r>
              <a:rPr lang="fr-FR" sz="1200" kern="100" dirty="0">
                <a:effectLst/>
                <a:ea typeface="Calibri" panose="020F0502020204030204" pitchFamily="34" charset="0"/>
                <a:cs typeface="Times New Roman" panose="02020603050405020304" pitchFamily="18" charset="0"/>
              </a:rPr>
              <a:t> </a:t>
            </a:r>
            <a:r>
              <a:rPr lang="fr-FR" sz="1200" kern="100" dirty="0" err="1">
                <a:effectLst/>
                <a:ea typeface="Calibri" panose="020F0502020204030204" pitchFamily="34" charset="0"/>
                <a:cs typeface="Times New Roman" panose="02020603050405020304" pitchFamily="18" charset="0"/>
              </a:rPr>
              <a:t>that</a:t>
            </a:r>
            <a:r>
              <a:rPr lang="fr-FR" sz="1200" kern="100" dirty="0">
                <a:effectLst/>
                <a:ea typeface="Calibri" panose="020F0502020204030204" pitchFamily="34" charset="0"/>
                <a:cs typeface="Times New Roman" panose="02020603050405020304" pitchFamily="18" charset="0"/>
              </a:rPr>
              <a:t> a </a:t>
            </a:r>
            <a:r>
              <a:rPr lang="fr-FR" sz="1200" kern="100" dirty="0" err="1">
                <a:effectLst/>
                <a:ea typeface="Calibri" panose="020F0502020204030204" pitchFamily="34" charset="0"/>
                <a:cs typeface="Times New Roman" panose="02020603050405020304" pitchFamily="18" charset="0"/>
              </a:rPr>
              <a:t>significant</a:t>
            </a:r>
            <a:r>
              <a:rPr lang="fr-FR" sz="1200" kern="100" dirty="0">
                <a:effectLst/>
                <a:ea typeface="Calibri" panose="020F0502020204030204" pitchFamily="34" charset="0"/>
                <a:cs typeface="Times New Roman" panose="02020603050405020304" pitchFamily="18" charset="0"/>
              </a:rPr>
              <a:t> proportion of </a:t>
            </a:r>
            <a:r>
              <a:rPr lang="fr-FR" sz="1200" kern="100" dirty="0" err="1">
                <a:effectLst/>
                <a:ea typeface="Calibri" panose="020F0502020204030204" pitchFamily="34" charset="0"/>
                <a:cs typeface="Times New Roman" panose="02020603050405020304" pitchFamily="18" charset="0"/>
              </a:rPr>
              <a:t>individuals</a:t>
            </a:r>
            <a:r>
              <a:rPr lang="fr-FR" sz="1200" kern="100" dirty="0">
                <a:effectLst/>
                <a:ea typeface="Calibri" panose="020F0502020204030204" pitchFamily="34" charset="0"/>
                <a:cs typeface="Times New Roman" panose="02020603050405020304" pitchFamily="18" charset="0"/>
              </a:rPr>
              <a:t> in </a:t>
            </a:r>
            <a:r>
              <a:rPr lang="fr-FR" sz="1200" kern="100" dirty="0" err="1">
                <a:effectLst/>
                <a:ea typeface="Calibri" panose="020F0502020204030204" pitchFamily="34" charset="0"/>
                <a:cs typeface="Times New Roman" panose="02020603050405020304" pitchFamily="18" charset="0"/>
              </a:rPr>
              <a:t>this</a:t>
            </a:r>
            <a:r>
              <a:rPr lang="fr-FR" sz="1200" kern="100" dirty="0">
                <a:effectLst/>
                <a:ea typeface="Calibri" panose="020F0502020204030204" pitchFamily="34" charset="0"/>
                <a:cs typeface="Times New Roman" panose="02020603050405020304" pitchFamily="18" charset="0"/>
              </a:rPr>
              <a:t> </a:t>
            </a:r>
            <a:r>
              <a:rPr lang="fr-FR" sz="1200" kern="100" dirty="0" err="1">
                <a:effectLst/>
                <a:ea typeface="Calibri" panose="020F0502020204030204" pitchFamily="34" charset="0"/>
                <a:cs typeface="Times New Roman" panose="02020603050405020304" pitchFamily="18" charset="0"/>
              </a:rPr>
              <a:t>category</a:t>
            </a:r>
            <a:r>
              <a:rPr lang="fr-FR" sz="1200" kern="100" dirty="0">
                <a:effectLst/>
                <a:ea typeface="Calibri" panose="020F0502020204030204" pitchFamily="34" charset="0"/>
                <a:cs typeface="Times New Roman" panose="02020603050405020304" pitchFamily="18" charset="0"/>
              </a:rPr>
              <a:t> have </a:t>
            </a:r>
            <a:r>
              <a:rPr lang="fr-FR" sz="1200" kern="100" dirty="0" err="1">
                <a:effectLst/>
                <a:ea typeface="Calibri" panose="020F0502020204030204" pitchFamily="34" charset="0"/>
                <a:cs typeface="Times New Roman" panose="02020603050405020304" pitchFamily="18" charset="0"/>
              </a:rPr>
              <a:t>low</a:t>
            </a:r>
            <a:r>
              <a:rPr lang="fr-FR" sz="1200" kern="100" dirty="0">
                <a:effectLst/>
                <a:ea typeface="Calibri" panose="020F0502020204030204" pitchFamily="34" charset="0"/>
                <a:cs typeface="Times New Roman" panose="02020603050405020304" pitchFamily="18" charset="0"/>
              </a:rPr>
              <a:t> </a:t>
            </a:r>
            <a:r>
              <a:rPr lang="fr-FR" sz="1200" kern="100" dirty="0" err="1">
                <a:effectLst/>
                <a:ea typeface="Calibri" panose="020F0502020204030204" pitchFamily="34" charset="0"/>
                <a:cs typeface="Times New Roman" panose="02020603050405020304" pitchFamily="18" charset="0"/>
              </a:rPr>
              <a:t>income</a:t>
            </a:r>
            <a:r>
              <a:rPr lang="fr-FR" sz="1200" kern="100" dirty="0">
                <a:effectLst/>
                <a:ea typeface="Calibri" panose="020F0502020204030204" pitchFamily="34" charset="0"/>
                <a:cs typeface="Times New Roman" panose="02020603050405020304" pitchFamily="18" charset="0"/>
              </a:rPr>
              <a:t>.</a:t>
            </a:r>
          </a:p>
          <a:p>
            <a:pPr marL="171450" indent="-171450">
              <a:lnSpc>
                <a:spcPct val="107000"/>
              </a:lnSpc>
              <a:spcAft>
                <a:spcPts val="800"/>
              </a:spcAft>
              <a:buFont typeface="Arial" panose="020B0604020202020204" pitchFamily="34" charset="0"/>
              <a:buChar char="•"/>
            </a:pPr>
            <a:endParaRPr lang="fr-FR" sz="1200" kern="100" dirty="0">
              <a:effectLst/>
              <a:ea typeface="Calibri" panose="020F0502020204030204" pitchFamily="34" charset="0"/>
              <a:cs typeface="Times New Roman" panose="02020603050405020304" pitchFamily="18" charset="0"/>
            </a:endParaRPr>
          </a:p>
        </p:txBody>
      </p:sp>
      <p:sp>
        <p:nvSpPr>
          <p:cNvPr id="7" name="Titre 1">
            <a:extLst>
              <a:ext uri="{FF2B5EF4-FFF2-40B4-BE49-F238E27FC236}">
                <a16:creationId xmlns:a16="http://schemas.microsoft.com/office/drawing/2014/main" id="{64641B7C-6A00-7AFC-FE1B-7C799762EC1F}"/>
              </a:ext>
            </a:extLst>
          </p:cNvPr>
          <p:cNvSpPr txBox="1">
            <a:spLocks/>
          </p:cNvSpPr>
          <p:nvPr/>
        </p:nvSpPr>
        <p:spPr>
          <a:xfrm>
            <a:off x="838200" y="1371600"/>
            <a:ext cx="7669762" cy="6027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dirty="0" err="1">
                <a:solidFill>
                  <a:srgbClr val="027C70"/>
                </a:solidFill>
                <a:latin typeface="+mn-lt"/>
              </a:rPr>
              <a:t>Industry</a:t>
            </a:r>
            <a:endParaRPr lang="fr-FR" sz="2000" dirty="0">
              <a:solidFill>
                <a:srgbClr val="027C70"/>
              </a:solidFill>
              <a:latin typeface="+mn-lt"/>
            </a:endParaRPr>
          </a:p>
        </p:txBody>
      </p:sp>
      <p:sp>
        <p:nvSpPr>
          <p:cNvPr id="8" name="ZoneTexte 7">
            <a:extLst>
              <a:ext uri="{FF2B5EF4-FFF2-40B4-BE49-F238E27FC236}">
                <a16:creationId xmlns:a16="http://schemas.microsoft.com/office/drawing/2014/main" id="{B8911F8A-E665-77F9-EF9E-6F2BCF589DDD}"/>
              </a:ext>
            </a:extLst>
          </p:cNvPr>
          <p:cNvSpPr txBox="1"/>
          <p:nvPr/>
        </p:nvSpPr>
        <p:spPr>
          <a:xfrm>
            <a:off x="8578914" y="1303654"/>
            <a:ext cx="3376322" cy="369332"/>
          </a:xfrm>
          <a:prstGeom prst="rect">
            <a:avLst/>
          </a:prstGeom>
          <a:noFill/>
          <a:ln w="19050">
            <a:noFill/>
          </a:ln>
        </p:spPr>
        <p:txBody>
          <a:bodyPr wrap="square" rtlCol="0">
            <a:spAutoFit/>
          </a:bodyPr>
          <a:lstStyle/>
          <a:p>
            <a:pPr algn="ctr"/>
            <a:r>
              <a:rPr lang="fr-FR" b="1" dirty="0">
                <a:solidFill>
                  <a:srgbClr val="03A696"/>
                </a:solidFill>
              </a:rPr>
              <a:t>Key insights </a:t>
            </a:r>
          </a:p>
        </p:txBody>
      </p:sp>
      <p:pic>
        <p:nvPicPr>
          <p:cNvPr id="3" name="Image 2">
            <a:extLst>
              <a:ext uri="{FF2B5EF4-FFF2-40B4-BE49-F238E27FC236}">
                <a16:creationId xmlns:a16="http://schemas.microsoft.com/office/drawing/2014/main" id="{EBBDE6E0-8DD0-9146-EA0C-44DE849F9A60}"/>
              </a:ext>
            </a:extLst>
          </p:cNvPr>
          <p:cNvPicPr>
            <a:picLocks noChangeAspect="1"/>
          </p:cNvPicPr>
          <p:nvPr/>
        </p:nvPicPr>
        <p:blipFill>
          <a:blip r:embed="rId2"/>
          <a:stretch>
            <a:fillRect/>
          </a:stretch>
        </p:blipFill>
        <p:spPr>
          <a:xfrm>
            <a:off x="163188" y="1974372"/>
            <a:ext cx="8119600" cy="4320000"/>
          </a:xfrm>
          <a:prstGeom prst="rect">
            <a:avLst/>
          </a:prstGeom>
        </p:spPr>
      </p:pic>
    </p:spTree>
    <p:extLst>
      <p:ext uri="{BB962C8B-B14F-4D97-AF65-F5344CB8AC3E}">
        <p14:creationId xmlns:p14="http://schemas.microsoft.com/office/powerpoint/2010/main" val="1094845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30D548-540D-E926-B265-F9EC33EA7598}"/>
              </a:ext>
            </a:extLst>
          </p:cNvPr>
          <p:cNvSpPr>
            <a:spLocks noGrp="1"/>
          </p:cNvSpPr>
          <p:nvPr>
            <p:ph type="title"/>
          </p:nvPr>
        </p:nvSpPr>
        <p:spPr/>
        <p:txBody>
          <a:bodyPr/>
          <a:lstStyle/>
          <a:p>
            <a:r>
              <a:rPr lang="fr-FR" dirty="0" err="1">
                <a:solidFill>
                  <a:srgbClr val="03A696"/>
                </a:solidFill>
              </a:rPr>
              <a:t>Graphical</a:t>
            </a:r>
            <a:r>
              <a:rPr lang="fr-FR" dirty="0">
                <a:solidFill>
                  <a:srgbClr val="03A696"/>
                </a:solidFill>
              </a:rPr>
              <a:t> </a:t>
            </a:r>
            <a:r>
              <a:rPr lang="fr-FR" dirty="0" err="1">
                <a:solidFill>
                  <a:srgbClr val="03A696"/>
                </a:solidFill>
              </a:rPr>
              <a:t>analysis</a:t>
            </a:r>
            <a:endParaRPr lang="fr-FR" dirty="0">
              <a:solidFill>
                <a:srgbClr val="03A696"/>
              </a:solidFill>
            </a:endParaRPr>
          </a:p>
        </p:txBody>
      </p:sp>
      <p:sp>
        <p:nvSpPr>
          <p:cNvPr id="6" name="ZoneTexte 5">
            <a:extLst>
              <a:ext uri="{FF2B5EF4-FFF2-40B4-BE49-F238E27FC236}">
                <a16:creationId xmlns:a16="http://schemas.microsoft.com/office/drawing/2014/main" id="{0A578C55-55FA-0DE9-70BF-D442334D0FD7}"/>
              </a:ext>
            </a:extLst>
          </p:cNvPr>
          <p:cNvSpPr txBox="1"/>
          <p:nvPr/>
        </p:nvSpPr>
        <p:spPr>
          <a:xfrm>
            <a:off x="8578914" y="1672986"/>
            <a:ext cx="3376322" cy="4283288"/>
          </a:xfrm>
          <a:prstGeom prst="rect">
            <a:avLst/>
          </a:prstGeom>
          <a:noFill/>
          <a:ln w="19050">
            <a:solidFill>
              <a:srgbClr val="027C70"/>
            </a:solidFill>
          </a:ln>
        </p:spPr>
        <p:txBody>
          <a:bodyPr wrap="square" rtlCol="0">
            <a:spAutoFit/>
          </a:bodyPr>
          <a:lstStyle/>
          <a:p>
            <a:pPr marL="285750" indent="-285750">
              <a:lnSpc>
                <a:spcPct val="107000"/>
              </a:lnSpc>
              <a:spcAft>
                <a:spcPts val="800"/>
              </a:spcAft>
              <a:buFont typeface="Arial" panose="020B0604020202020204" pitchFamily="34" charset="0"/>
              <a:buChar char="•"/>
            </a:pP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fr-FR" sz="1400" kern="100" dirty="0">
                <a:effectLst/>
                <a:ea typeface="Calibri" panose="020F0502020204030204" pitchFamily="34" charset="0"/>
                <a:cs typeface="Times New Roman" panose="02020603050405020304" pitchFamily="18" charset="0"/>
              </a:rPr>
              <a:t>The </a:t>
            </a:r>
            <a:r>
              <a:rPr lang="fr-FR" sz="1400" kern="100" dirty="0" err="1">
                <a:effectLst/>
                <a:ea typeface="Calibri" panose="020F0502020204030204" pitchFamily="34" charset="0"/>
                <a:cs typeface="Times New Roman" panose="02020603050405020304" pitchFamily="18" charset="0"/>
              </a:rPr>
              <a:t>most</a:t>
            </a:r>
            <a:r>
              <a:rPr lang="fr-FR" sz="1400" kern="100" dirty="0">
                <a:effectLst/>
                <a:ea typeface="Calibri" panose="020F0502020204030204" pitchFamily="34" charset="0"/>
                <a:cs typeface="Times New Roman" panose="02020603050405020304" pitchFamily="18" charset="0"/>
              </a:rPr>
              <a:t> </a:t>
            </a:r>
            <a:r>
              <a:rPr lang="fr-FR" sz="1400" kern="100" dirty="0" err="1">
                <a:effectLst/>
                <a:ea typeface="Calibri" panose="020F0502020204030204" pitchFamily="34" charset="0"/>
                <a:cs typeface="Times New Roman" panose="02020603050405020304" pitchFamily="18" charset="0"/>
              </a:rPr>
              <a:t>common</a:t>
            </a:r>
            <a:r>
              <a:rPr lang="fr-FR" sz="1400" kern="100" dirty="0">
                <a:effectLst/>
                <a:ea typeface="Calibri" panose="020F0502020204030204" pitchFamily="34" charset="0"/>
                <a:cs typeface="Times New Roman" panose="02020603050405020304" pitchFamily="18" charset="0"/>
              </a:rPr>
              <a:t> </a:t>
            </a:r>
            <a:r>
              <a:rPr lang="fr-FR" sz="1400" kern="100" dirty="0" err="1">
                <a:effectLst/>
                <a:ea typeface="Calibri" panose="020F0502020204030204" pitchFamily="34" charset="0"/>
                <a:cs typeface="Times New Roman" panose="02020603050405020304" pitchFamily="18" charset="0"/>
              </a:rPr>
              <a:t>household</a:t>
            </a:r>
            <a:r>
              <a:rPr lang="fr-FR" sz="1400" kern="100" dirty="0">
                <a:effectLst/>
                <a:ea typeface="Calibri" panose="020F0502020204030204" pitchFamily="34" charset="0"/>
                <a:cs typeface="Times New Roman" panose="02020603050405020304" pitchFamily="18" charset="0"/>
              </a:rPr>
              <a:t> </a:t>
            </a:r>
            <a:r>
              <a:rPr lang="fr-FR" sz="1400" kern="100" dirty="0" err="1">
                <a:effectLst/>
                <a:ea typeface="Calibri" panose="020F0502020204030204" pitchFamily="34" charset="0"/>
                <a:cs typeface="Times New Roman" panose="02020603050405020304" pitchFamily="18" charset="0"/>
              </a:rPr>
              <a:t>relationship</a:t>
            </a:r>
            <a:r>
              <a:rPr lang="fr-FR" sz="1400" kern="100" dirty="0">
                <a:effectLst/>
                <a:ea typeface="Calibri" panose="020F0502020204030204" pitchFamily="34" charset="0"/>
                <a:cs typeface="Times New Roman" panose="02020603050405020304" pitchFamily="18" charset="0"/>
              </a:rPr>
              <a:t> </a:t>
            </a:r>
            <a:r>
              <a:rPr lang="fr-FR" sz="1400" kern="100" dirty="0" err="1">
                <a:effectLst/>
                <a:ea typeface="Calibri" panose="020F0502020204030204" pitchFamily="34" charset="0"/>
                <a:cs typeface="Times New Roman" panose="02020603050405020304" pitchFamily="18" charset="0"/>
              </a:rPr>
              <a:t>category</a:t>
            </a:r>
            <a:r>
              <a:rPr lang="fr-FR" sz="1400" kern="100" dirty="0">
                <a:effectLst/>
                <a:ea typeface="Calibri" panose="020F0502020204030204" pitchFamily="34" charset="0"/>
                <a:cs typeface="Times New Roman" panose="02020603050405020304" pitchFamily="18" charset="0"/>
              </a:rPr>
              <a:t> </a:t>
            </a:r>
            <a:r>
              <a:rPr lang="fr-FR" sz="1400" kern="100" dirty="0" err="1">
                <a:effectLst/>
                <a:ea typeface="Calibri" panose="020F0502020204030204" pitchFamily="34" charset="0"/>
                <a:cs typeface="Times New Roman" panose="02020603050405020304" pitchFamily="18" charset="0"/>
              </a:rPr>
              <a:t>is</a:t>
            </a:r>
            <a:r>
              <a:rPr lang="fr-FR" sz="1400" kern="100" dirty="0">
                <a:effectLst/>
                <a:ea typeface="Calibri" panose="020F0502020204030204" pitchFamily="34" charset="0"/>
                <a:cs typeface="Times New Roman" panose="02020603050405020304" pitchFamily="18" charset="0"/>
              </a:rPr>
              <a:t> "</a:t>
            </a:r>
            <a:r>
              <a:rPr lang="fr-FR" sz="1400" kern="100" dirty="0" err="1">
                <a:effectLst/>
                <a:ea typeface="Calibri" panose="020F0502020204030204" pitchFamily="34" charset="0"/>
                <a:cs typeface="Times New Roman" panose="02020603050405020304" pitchFamily="18" charset="0"/>
              </a:rPr>
              <a:t>Householder</a:t>
            </a:r>
            <a:r>
              <a:rPr lang="fr-FR" sz="1400" kern="100" dirty="0">
                <a:effectLst/>
                <a:ea typeface="Calibri" panose="020F0502020204030204" pitchFamily="34" charset="0"/>
                <a:cs typeface="Times New Roman" panose="02020603050405020304" pitchFamily="18" charset="0"/>
              </a:rPr>
              <a:t>," </a:t>
            </a:r>
            <a:r>
              <a:rPr lang="fr-FR" sz="1400" kern="100" dirty="0" err="1">
                <a:effectLst/>
                <a:ea typeface="Calibri" panose="020F0502020204030204" pitchFamily="34" charset="0"/>
                <a:cs typeface="Times New Roman" panose="02020603050405020304" pitchFamily="18" charset="0"/>
              </a:rPr>
              <a:t>wich</a:t>
            </a:r>
            <a:r>
              <a:rPr lang="fr-FR" sz="1400" kern="100" dirty="0">
                <a:effectLst/>
                <a:ea typeface="Calibri" panose="020F0502020204030204" pitchFamily="34" charset="0"/>
                <a:cs typeface="Times New Roman" panose="02020603050405020304" pitchFamily="18" charset="0"/>
              </a:rPr>
              <a:t> </a:t>
            </a:r>
            <a:r>
              <a:rPr lang="fr-FR" sz="1400" kern="100" dirty="0" err="1">
                <a:effectLst/>
                <a:ea typeface="Calibri" panose="020F0502020204030204" pitchFamily="34" charset="0"/>
                <a:cs typeface="Times New Roman" panose="02020603050405020304" pitchFamily="18" charset="0"/>
              </a:rPr>
              <a:t>represent</a:t>
            </a:r>
            <a:r>
              <a:rPr lang="fr-FR" sz="1400" kern="100" dirty="0">
                <a:effectLst/>
                <a:ea typeface="Calibri" panose="020F0502020204030204" pitchFamily="34" charset="0"/>
                <a:cs typeface="Times New Roman" panose="02020603050405020304" pitchFamily="18" charset="0"/>
              </a:rPr>
              <a:t> more </a:t>
            </a:r>
            <a:r>
              <a:rPr lang="fr-FR" sz="1400" kern="100" dirty="0" err="1">
                <a:effectLst/>
                <a:ea typeface="Calibri" panose="020F0502020204030204" pitchFamily="34" charset="0"/>
                <a:cs typeface="Times New Roman" panose="02020603050405020304" pitchFamily="18" charset="0"/>
              </a:rPr>
              <a:t>than</a:t>
            </a:r>
            <a:r>
              <a:rPr lang="fr-FR" sz="1400" kern="100" dirty="0">
                <a:effectLst/>
                <a:ea typeface="Calibri" panose="020F0502020204030204" pitchFamily="34" charset="0"/>
                <a:cs typeface="Times New Roman" panose="02020603050405020304" pitchFamily="18" charset="0"/>
              </a:rPr>
              <a:t> 35 % of the </a:t>
            </a:r>
            <a:r>
              <a:rPr lang="fr-FR" sz="1400" kern="100" dirty="0" err="1">
                <a:effectLst/>
                <a:ea typeface="Calibri" panose="020F0502020204030204" pitchFamily="34" charset="0"/>
                <a:cs typeface="Times New Roman" panose="02020603050405020304" pitchFamily="18" charset="0"/>
              </a:rPr>
              <a:t>individuals</a:t>
            </a:r>
            <a:r>
              <a:rPr lang="fr-FR" sz="1400" kern="100" dirty="0">
                <a:effectLst/>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fr-FR" sz="1400" kern="100" dirty="0">
                <a:effectLst/>
                <a:ea typeface="Calibri" panose="020F0502020204030204" pitchFamily="34" charset="0"/>
                <a:cs typeface="Times New Roman" panose="02020603050405020304" pitchFamily="18" charset="0"/>
              </a:rPr>
              <a:t>The second </a:t>
            </a:r>
            <a:r>
              <a:rPr lang="fr-FR" sz="1400" kern="100" dirty="0" err="1">
                <a:effectLst/>
                <a:ea typeface="Calibri" panose="020F0502020204030204" pitchFamily="34" charset="0"/>
                <a:cs typeface="Times New Roman" panose="02020603050405020304" pitchFamily="18" charset="0"/>
              </a:rPr>
              <a:t>most</a:t>
            </a:r>
            <a:r>
              <a:rPr lang="fr-FR" sz="1400" kern="100" dirty="0">
                <a:effectLst/>
                <a:ea typeface="Calibri" panose="020F0502020204030204" pitchFamily="34" charset="0"/>
                <a:cs typeface="Times New Roman" panose="02020603050405020304" pitchFamily="18" charset="0"/>
              </a:rPr>
              <a:t> </a:t>
            </a:r>
            <a:r>
              <a:rPr lang="fr-FR" sz="1400" kern="100" dirty="0" err="1">
                <a:effectLst/>
                <a:ea typeface="Calibri" panose="020F0502020204030204" pitchFamily="34" charset="0"/>
                <a:cs typeface="Times New Roman" panose="02020603050405020304" pitchFamily="18" charset="0"/>
              </a:rPr>
              <a:t>prevalent</a:t>
            </a:r>
            <a:r>
              <a:rPr lang="fr-FR" sz="1400" kern="100" dirty="0">
                <a:effectLst/>
                <a:ea typeface="Calibri" panose="020F0502020204030204" pitchFamily="34" charset="0"/>
                <a:cs typeface="Times New Roman" panose="02020603050405020304" pitchFamily="18" charset="0"/>
              </a:rPr>
              <a:t> </a:t>
            </a:r>
            <a:r>
              <a:rPr lang="fr-FR" sz="1400" kern="100" dirty="0" err="1">
                <a:effectLst/>
                <a:ea typeface="Calibri" panose="020F0502020204030204" pitchFamily="34" charset="0"/>
                <a:cs typeface="Times New Roman" panose="02020603050405020304" pitchFamily="18" charset="0"/>
              </a:rPr>
              <a:t>category</a:t>
            </a:r>
            <a:r>
              <a:rPr lang="fr-FR" sz="1400" kern="100" dirty="0">
                <a:effectLst/>
                <a:ea typeface="Calibri" panose="020F0502020204030204" pitchFamily="34" charset="0"/>
                <a:cs typeface="Times New Roman" panose="02020603050405020304" pitchFamily="18" charset="0"/>
              </a:rPr>
              <a:t> </a:t>
            </a:r>
            <a:r>
              <a:rPr lang="fr-FR" sz="1400" kern="100" dirty="0" err="1">
                <a:effectLst/>
                <a:ea typeface="Calibri" panose="020F0502020204030204" pitchFamily="34" charset="0"/>
                <a:cs typeface="Times New Roman" panose="02020603050405020304" pitchFamily="18" charset="0"/>
              </a:rPr>
              <a:t>is</a:t>
            </a:r>
            <a:r>
              <a:rPr lang="fr-FR" sz="1400" kern="100" dirty="0">
                <a:effectLst/>
                <a:ea typeface="Calibri" panose="020F0502020204030204" pitchFamily="34" charset="0"/>
                <a:cs typeface="Times New Roman" panose="02020603050405020304" pitchFamily="18" charset="0"/>
              </a:rPr>
              <a:t> "Child </a:t>
            </a:r>
            <a:r>
              <a:rPr lang="fr-FR" sz="1400" kern="100" dirty="0" err="1">
                <a:effectLst/>
                <a:ea typeface="Calibri" panose="020F0502020204030204" pitchFamily="34" charset="0"/>
                <a:cs typeface="Times New Roman" panose="02020603050405020304" pitchFamily="18" charset="0"/>
              </a:rPr>
              <a:t>under</a:t>
            </a:r>
            <a:r>
              <a:rPr lang="fr-FR" sz="1400" kern="100" dirty="0">
                <a:effectLst/>
                <a:ea typeface="Calibri" panose="020F0502020204030204" pitchFamily="34" charset="0"/>
                <a:cs typeface="Times New Roman" panose="02020603050405020304" pitchFamily="18" charset="0"/>
              </a:rPr>
              <a:t> 18 </a:t>
            </a:r>
            <a:r>
              <a:rPr lang="fr-FR" sz="1400" kern="100" dirty="0" err="1">
                <a:effectLst/>
                <a:ea typeface="Calibri" panose="020F0502020204030204" pitchFamily="34" charset="0"/>
                <a:cs typeface="Times New Roman" panose="02020603050405020304" pitchFamily="18" charset="0"/>
              </a:rPr>
              <a:t>never</a:t>
            </a:r>
            <a:r>
              <a:rPr lang="fr-FR" sz="1400" kern="100" dirty="0">
                <a:effectLst/>
                <a:ea typeface="Calibri" panose="020F0502020204030204" pitchFamily="34" charset="0"/>
                <a:cs typeface="Times New Roman" panose="02020603050405020304" pitchFamily="18" charset="0"/>
              </a:rPr>
              <a:t> </a:t>
            </a:r>
            <a:r>
              <a:rPr lang="fr-FR" sz="1400" kern="100" dirty="0" err="1">
                <a:effectLst/>
                <a:ea typeface="Calibri" panose="020F0502020204030204" pitchFamily="34" charset="0"/>
                <a:cs typeface="Times New Roman" panose="02020603050405020304" pitchFamily="18" charset="0"/>
              </a:rPr>
              <a:t>married</a:t>
            </a:r>
            <a:r>
              <a:rPr lang="fr-FR" sz="1400" kern="100" dirty="0">
                <a:effectLst/>
                <a:ea typeface="Calibri" panose="020F0502020204030204" pitchFamily="34" charset="0"/>
                <a:cs typeface="Times New Roman" panose="02020603050405020304" pitchFamily="18" charset="0"/>
              </a:rPr>
              <a:t>," </a:t>
            </a:r>
            <a:r>
              <a:rPr lang="fr-FR" sz="1400" kern="100" dirty="0" err="1">
                <a:effectLst/>
                <a:ea typeface="Calibri" panose="020F0502020204030204" pitchFamily="34" charset="0"/>
                <a:cs typeface="Times New Roman" panose="02020603050405020304" pitchFamily="18" charset="0"/>
              </a:rPr>
              <a:t>with</a:t>
            </a:r>
            <a:r>
              <a:rPr lang="fr-FR" sz="1400" kern="100" dirty="0">
                <a:effectLst/>
                <a:ea typeface="Calibri" panose="020F0502020204030204" pitchFamily="34" charset="0"/>
                <a:cs typeface="Times New Roman" panose="02020603050405020304" pitchFamily="18" charset="0"/>
              </a:rPr>
              <a:t> </a:t>
            </a:r>
            <a:r>
              <a:rPr lang="fr-FR" sz="1400" kern="100" dirty="0" err="1">
                <a:effectLst/>
                <a:ea typeface="Calibri" panose="020F0502020204030204" pitchFamily="34" charset="0"/>
                <a:cs typeface="Times New Roman" panose="02020603050405020304" pitchFamily="18" charset="0"/>
              </a:rPr>
              <a:t>around</a:t>
            </a:r>
            <a:r>
              <a:rPr lang="fr-FR" sz="1400" kern="100" dirty="0">
                <a:effectLst/>
                <a:ea typeface="Calibri" panose="020F0502020204030204" pitchFamily="34" charset="0"/>
                <a:cs typeface="Times New Roman" panose="02020603050405020304" pitchFamily="18" charset="0"/>
              </a:rPr>
              <a:t> 25% of the </a:t>
            </a:r>
            <a:r>
              <a:rPr lang="fr-FR" sz="1400" kern="100" dirty="0" err="1">
                <a:effectLst/>
                <a:ea typeface="Calibri" panose="020F0502020204030204" pitchFamily="34" charset="0"/>
                <a:cs typeface="Times New Roman" panose="02020603050405020304" pitchFamily="18" charset="0"/>
              </a:rPr>
              <a:t>individuals</a:t>
            </a:r>
            <a:r>
              <a:rPr lang="fr-FR" sz="1400" kern="100" dirty="0">
                <a:effectLst/>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fr-FR" sz="1400" kern="100" dirty="0" err="1">
                <a:effectLst/>
                <a:ea typeface="Calibri" panose="020F0502020204030204" pitchFamily="34" charset="0"/>
                <a:cs typeface="Times New Roman" panose="02020603050405020304" pitchFamily="18" charset="0"/>
              </a:rPr>
              <a:t>Householders</a:t>
            </a:r>
            <a:r>
              <a:rPr lang="fr-FR" sz="1400" kern="100" dirty="0">
                <a:effectLst/>
                <a:ea typeface="Calibri" panose="020F0502020204030204" pitchFamily="34" charset="0"/>
                <a:cs typeface="Times New Roman" panose="02020603050405020304" pitchFamily="18" charset="0"/>
              </a:rPr>
              <a:t> have the </a:t>
            </a:r>
            <a:r>
              <a:rPr lang="fr-FR" sz="1400" kern="100" dirty="0" err="1">
                <a:effectLst/>
                <a:ea typeface="Calibri" panose="020F0502020204030204" pitchFamily="34" charset="0"/>
                <a:cs typeface="Times New Roman" panose="02020603050405020304" pitchFamily="18" charset="0"/>
              </a:rPr>
              <a:t>highest</a:t>
            </a:r>
            <a:r>
              <a:rPr lang="fr-FR" sz="1400" kern="100" dirty="0">
                <a:effectLst/>
                <a:ea typeface="Calibri" panose="020F0502020204030204" pitchFamily="34" charset="0"/>
                <a:cs typeface="Times New Roman" panose="02020603050405020304" pitchFamily="18" charset="0"/>
              </a:rPr>
              <a:t> proportion of high-</a:t>
            </a:r>
            <a:r>
              <a:rPr lang="fr-FR" sz="1400" kern="100" dirty="0" err="1">
                <a:effectLst/>
                <a:ea typeface="Calibri" panose="020F0502020204030204" pitchFamily="34" charset="0"/>
                <a:cs typeface="Times New Roman" panose="02020603050405020304" pitchFamily="18" charset="0"/>
              </a:rPr>
              <a:t>income</a:t>
            </a:r>
            <a:r>
              <a:rPr lang="fr-FR" sz="1400" kern="100" dirty="0">
                <a:effectLst/>
                <a:ea typeface="Calibri" panose="020F0502020204030204" pitchFamily="34" charset="0"/>
                <a:cs typeface="Times New Roman" panose="02020603050405020304" pitchFamily="18" charset="0"/>
              </a:rPr>
              <a:t> </a:t>
            </a:r>
            <a:r>
              <a:rPr lang="fr-FR" sz="1400" kern="100" dirty="0" err="1">
                <a:effectLst/>
                <a:ea typeface="Calibri" panose="020F0502020204030204" pitchFamily="34" charset="0"/>
                <a:cs typeface="Times New Roman" panose="02020603050405020304" pitchFamily="18" charset="0"/>
              </a:rPr>
              <a:t>individuals</a:t>
            </a:r>
            <a:r>
              <a:rPr lang="fr-FR" sz="1400" kern="100" dirty="0">
                <a:effectLst/>
                <a:ea typeface="Calibri" panose="020F0502020204030204" pitchFamily="34" charset="0"/>
                <a:cs typeface="Times New Roman" panose="02020603050405020304" pitchFamily="18" charset="0"/>
              </a:rPr>
              <a:t>, </a:t>
            </a:r>
            <a:r>
              <a:rPr lang="fr-FR" sz="1400" kern="100" dirty="0" err="1">
                <a:effectLst/>
                <a:ea typeface="Calibri" panose="020F0502020204030204" pitchFamily="34" charset="0"/>
                <a:cs typeface="Times New Roman" panose="02020603050405020304" pitchFamily="18" charset="0"/>
              </a:rPr>
              <a:t>followed</a:t>
            </a:r>
            <a:r>
              <a:rPr lang="fr-FR" sz="1400" kern="100" dirty="0">
                <a:effectLst/>
                <a:ea typeface="Calibri" panose="020F0502020204030204" pitchFamily="34" charset="0"/>
                <a:cs typeface="Times New Roman" panose="02020603050405020304" pitchFamily="18" charset="0"/>
              </a:rPr>
              <a:t> by </a:t>
            </a:r>
            <a:r>
              <a:rPr lang="fr-FR" sz="1400" kern="100" dirty="0" err="1">
                <a:effectLst/>
                <a:ea typeface="Calibri" panose="020F0502020204030204" pitchFamily="34" charset="0"/>
                <a:cs typeface="Times New Roman" panose="02020603050405020304" pitchFamily="18" charset="0"/>
              </a:rPr>
              <a:t>spouses</a:t>
            </a:r>
            <a:r>
              <a:rPr lang="fr-FR" sz="1400" kern="100" dirty="0">
                <a:effectLst/>
                <a:ea typeface="Calibri" panose="020F0502020204030204" pitchFamily="34" charset="0"/>
                <a:cs typeface="Times New Roman" panose="02020603050405020304" pitchFamily="18" charset="0"/>
              </a:rPr>
              <a:t> of </a:t>
            </a:r>
            <a:r>
              <a:rPr lang="fr-FR" sz="1400" kern="100" dirty="0" err="1">
                <a:effectLst/>
                <a:ea typeface="Calibri" panose="020F0502020204030204" pitchFamily="34" charset="0"/>
                <a:cs typeface="Times New Roman" panose="02020603050405020304" pitchFamily="18" charset="0"/>
              </a:rPr>
              <a:t>householders</a:t>
            </a:r>
            <a:r>
              <a:rPr lang="fr-FR" sz="1400" kern="100" dirty="0">
                <a:effectLst/>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fr-FR" sz="1400" kern="100" dirty="0">
                <a:effectLst/>
                <a:ea typeface="Calibri" panose="020F0502020204030204" pitchFamily="34" charset="0"/>
                <a:cs typeface="Times New Roman" panose="02020603050405020304" pitchFamily="18" charset="0"/>
              </a:rPr>
              <a:t>Non-relatives have </a:t>
            </a:r>
            <a:r>
              <a:rPr lang="fr-FR" sz="1400" kern="100" dirty="0" err="1">
                <a:effectLst/>
                <a:ea typeface="Calibri" panose="020F0502020204030204" pitchFamily="34" charset="0"/>
                <a:cs typeface="Times New Roman" panose="02020603050405020304" pitchFamily="18" charset="0"/>
              </a:rPr>
              <a:t>slightly</a:t>
            </a:r>
            <a:r>
              <a:rPr lang="fr-FR" sz="1400" kern="100" dirty="0">
                <a:effectLst/>
                <a:ea typeface="Calibri" panose="020F0502020204030204" pitchFamily="34" charset="0"/>
                <a:cs typeface="Times New Roman" panose="02020603050405020304" pitchFamily="18" charset="0"/>
              </a:rPr>
              <a:t> </a:t>
            </a:r>
            <a:r>
              <a:rPr lang="fr-FR" sz="1400" kern="100" dirty="0" err="1">
                <a:effectLst/>
                <a:ea typeface="Calibri" panose="020F0502020204030204" pitchFamily="34" charset="0"/>
                <a:cs typeface="Times New Roman" panose="02020603050405020304" pitchFamily="18" charset="0"/>
              </a:rPr>
              <a:t>lower</a:t>
            </a:r>
            <a:r>
              <a:rPr lang="fr-FR" sz="1400" kern="100" dirty="0">
                <a:effectLst/>
                <a:ea typeface="Calibri" panose="020F0502020204030204" pitchFamily="34" charset="0"/>
                <a:cs typeface="Times New Roman" panose="02020603050405020304" pitchFamily="18" charset="0"/>
              </a:rPr>
              <a:t> </a:t>
            </a:r>
            <a:r>
              <a:rPr lang="fr-FR" sz="1400" kern="100" dirty="0" err="1">
                <a:effectLst/>
                <a:ea typeface="Calibri" panose="020F0502020204030204" pitchFamily="34" charset="0"/>
                <a:cs typeface="Times New Roman" panose="02020603050405020304" pitchFamily="18" charset="0"/>
              </a:rPr>
              <a:t>incomes</a:t>
            </a:r>
            <a:r>
              <a:rPr lang="fr-FR" sz="1400" kern="100" dirty="0">
                <a:effectLst/>
                <a:ea typeface="Calibri" panose="020F0502020204030204" pitchFamily="34" charset="0"/>
                <a:cs typeface="Times New Roman" panose="02020603050405020304" pitchFamily="18" charset="0"/>
              </a:rPr>
              <a:t>, </a:t>
            </a:r>
            <a:r>
              <a:rPr lang="fr-FR" sz="1400" kern="100" dirty="0" err="1">
                <a:effectLst/>
                <a:ea typeface="Calibri" panose="020F0502020204030204" pitchFamily="34" charset="0"/>
                <a:cs typeface="Times New Roman" panose="02020603050405020304" pitchFamily="18" charset="0"/>
              </a:rPr>
              <a:t>while</a:t>
            </a:r>
            <a:r>
              <a:rPr lang="fr-FR" sz="1400" kern="100" dirty="0">
                <a:effectLst/>
                <a:ea typeface="Calibri" panose="020F0502020204030204" pitchFamily="34" charset="0"/>
                <a:cs typeface="Times New Roman" panose="02020603050405020304" pitchFamily="18" charset="0"/>
              </a:rPr>
              <a:t> </a:t>
            </a:r>
            <a:r>
              <a:rPr lang="fr-FR" sz="1400" kern="100" dirty="0" err="1">
                <a:effectLst/>
                <a:ea typeface="Calibri" panose="020F0502020204030204" pitchFamily="34" charset="0"/>
                <a:cs typeface="Times New Roman" panose="02020603050405020304" pitchFamily="18" charset="0"/>
              </a:rPr>
              <a:t>children</a:t>
            </a:r>
            <a:r>
              <a:rPr lang="fr-FR" sz="1400" kern="100" dirty="0">
                <a:effectLst/>
                <a:ea typeface="Calibri" panose="020F0502020204030204" pitchFamily="34" charset="0"/>
                <a:cs typeface="Times New Roman" panose="02020603050405020304" pitchFamily="18" charset="0"/>
              </a:rPr>
              <a:t> and </a:t>
            </a:r>
            <a:r>
              <a:rPr lang="fr-FR" sz="1400" kern="100" dirty="0" err="1">
                <a:effectLst/>
                <a:ea typeface="Calibri" panose="020F0502020204030204" pitchFamily="34" charset="0"/>
                <a:cs typeface="Times New Roman" panose="02020603050405020304" pitchFamily="18" charset="0"/>
              </a:rPr>
              <a:t>other</a:t>
            </a:r>
            <a:r>
              <a:rPr lang="fr-FR" sz="1400" kern="100" dirty="0">
                <a:effectLst/>
                <a:ea typeface="Calibri" panose="020F0502020204030204" pitchFamily="34" charset="0"/>
                <a:cs typeface="Times New Roman" panose="02020603050405020304" pitchFamily="18" charset="0"/>
              </a:rPr>
              <a:t> relatives of </a:t>
            </a:r>
            <a:r>
              <a:rPr lang="fr-FR" sz="1400" kern="100" dirty="0" err="1">
                <a:effectLst/>
                <a:ea typeface="Calibri" panose="020F0502020204030204" pitchFamily="34" charset="0"/>
                <a:cs typeface="Times New Roman" panose="02020603050405020304" pitchFamily="18" charset="0"/>
              </a:rPr>
              <a:t>householders</a:t>
            </a:r>
            <a:r>
              <a:rPr lang="fr-FR" sz="1400" kern="100" dirty="0">
                <a:effectLst/>
                <a:ea typeface="Calibri" panose="020F0502020204030204" pitchFamily="34" charset="0"/>
                <a:cs typeface="Times New Roman" panose="02020603050405020304" pitchFamily="18" charset="0"/>
              </a:rPr>
              <a:t> have the </a:t>
            </a:r>
            <a:r>
              <a:rPr lang="fr-FR" sz="1400" kern="100" dirty="0" err="1">
                <a:effectLst/>
                <a:ea typeface="Calibri" panose="020F0502020204030204" pitchFamily="34" charset="0"/>
                <a:cs typeface="Times New Roman" panose="02020603050405020304" pitchFamily="18" charset="0"/>
              </a:rPr>
              <a:t>lowest</a:t>
            </a:r>
            <a:r>
              <a:rPr lang="fr-FR" sz="1400" kern="100" dirty="0">
                <a:effectLst/>
                <a:ea typeface="Calibri" panose="020F0502020204030204" pitchFamily="34" charset="0"/>
                <a:cs typeface="Times New Roman" panose="02020603050405020304" pitchFamily="18" charset="0"/>
              </a:rPr>
              <a:t> </a:t>
            </a:r>
            <a:r>
              <a:rPr lang="fr-FR" sz="1400" kern="100" dirty="0" err="1">
                <a:effectLst/>
                <a:ea typeface="Calibri" panose="020F0502020204030204" pitchFamily="34" charset="0"/>
                <a:cs typeface="Times New Roman" panose="02020603050405020304" pitchFamily="18" charset="0"/>
              </a:rPr>
              <a:t>incomes</a:t>
            </a:r>
            <a:r>
              <a:rPr lang="fr-FR" sz="1400" kern="100" dirty="0">
                <a:effectLst/>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re 1">
            <a:extLst>
              <a:ext uri="{FF2B5EF4-FFF2-40B4-BE49-F238E27FC236}">
                <a16:creationId xmlns:a16="http://schemas.microsoft.com/office/drawing/2014/main" id="{64641B7C-6A00-7AFC-FE1B-7C799762EC1F}"/>
              </a:ext>
            </a:extLst>
          </p:cNvPr>
          <p:cNvSpPr txBox="1">
            <a:spLocks/>
          </p:cNvSpPr>
          <p:nvPr/>
        </p:nvSpPr>
        <p:spPr>
          <a:xfrm>
            <a:off x="838200" y="1371600"/>
            <a:ext cx="7669762" cy="6027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dirty="0" err="1">
                <a:solidFill>
                  <a:srgbClr val="027C70"/>
                </a:solidFill>
                <a:latin typeface="+mn-lt"/>
              </a:rPr>
              <a:t>Household</a:t>
            </a:r>
            <a:endParaRPr lang="fr-FR" sz="2000" dirty="0">
              <a:solidFill>
                <a:srgbClr val="027C70"/>
              </a:solidFill>
              <a:latin typeface="+mn-lt"/>
            </a:endParaRPr>
          </a:p>
        </p:txBody>
      </p:sp>
      <p:sp>
        <p:nvSpPr>
          <p:cNvPr id="8" name="ZoneTexte 7">
            <a:extLst>
              <a:ext uri="{FF2B5EF4-FFF2-40B4-BE49-F238E27FC236}">
                <a16:creationId xmlns:a16="http://schemas.microsoft.com/office/drawing/2014/main" id="{B8911F8A-E665-77F9-EF9E-6F2BCF589DDD}"/>
              </a:ext>
            </a:extLst>
          </p:cNvPr>
          <p:cNvSpPr txBox="1"/>
          <p:nvPr/>
        </p:nvSpPr>
        <p:spPr>
          <a:xfrm>
            <a:off x="8578914" y="1303654"/>
            <a:ext cx="3376322" cy="369332"/>
          </a:xfrm>
          <a:prstGeom prst="rect">
            <a:avLst/>
          </a:prstGeom>
          <a:noFill/>
          <a:ln w="19050">
            <a:noFill/>
          </a:ln>
        </p:spPr>
        <p:txBody>
          <a:bodyPr wrap="square" rtlCol="0">
            <a:spAutoFit/>
          </a:bodyPr>
          <a:lstStyle/>
          <a:p>
            <a:pPr algn="ctr"/>
            <a:r>
              <a:rPr lang="fr-FR" b="1" dirty="0">
                <a:solidFill>
                  <a:srgbClr val="03A696"/>
                </a:solidFill>
              </a:rPr>
              <a:t>Key insights </a:t>
            </a:r>
          </a:p>
        </p:txBody>
      </p:sp>
      <p:pic>
        <p:nvPicPr>
          <p:cNvPr id="3" name="Image 2">
            <a:extLst>
              <a:ext uri="{FF2B5EF4-FFF2-40B4-BE49-F238E27FC236}">
                <a16:creationId xmlns:a16="http://schemas.microsoft.com/office/drawing/2014/main" id="{3F0E58E0-476B-936A-0EFA-2F6D4AABB7F1}"/>
              </a:ext>
            </a:extLst>
          </p:cNvPr>
          <p:cNvPicPr>
            <a:picLocks noChangeAspect="1"/>
          </p:cNvPicPr>
          <p:nvPr/>
        </p:nvPicPr>
        <p:blipFill>
          <a:blip r:embed="rId2"/>
          <a:stretch>
            <a:fillRect/>
          </a:stretch>
        </p:blipFill>
        <p:spPr>
          <a:xfrm>
            <a:off x="309946" y="1974372"/>
            <a:ext cx="7982367" cy="4319999"/>
          </a:xfrm>
          <a:prstGeom prst="rect">
            <a:avLst/>
          </a:prstGeom>
        </p:spPr>
      </p:pic>
    </p:spTree>
    <p:extLst>
      <p:ext uri="{BB962C8B-B14F-4D97-AF65-F5344CB8AC3E}">
        <p14:creationId xmlns:p14="http://schemas.microsoft.com/office/powerpoint/2010/main" val="326056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30D548-540D-E926-B265-F9EC33EA7598}"/>
              </a:ext>
            </a:extLst>
          </p:cNvPr>
          <p:cNvSpPr>
            <a:spLocks noGrp="1"/>
          </p:cNvSpPr>
          <p:nvPr>
            <p:ph type="title"/>
          </p:nvPr>
        </p:nvSpPr>
        <p:spPr/>
        <p:txBody>
          <a:bodyPr/>
          <a:lstStyle/>
          <a:p>
            <a:r>
              <a:rPr lang="fr-FR" dirty="0" err="1">
                <a:solidFill>
                  <a:srgbClr val="03A696"/>
                </a:solidFill>
              </a:rPr>
              <a:t>Graphical</a:t>
            </a:r>
            <a:r>
              <a:rPr lang="fr-FR" dirty="0">
                <a:solidFill>
                  <a:srgbClr val="03A696"/>
                </a:solidFill>
              </a:rPr>
              <a:t> </a:t>
            </a:r>
            <a:r>
              <a:rPr lang="fr-FR" dirty="0" err="1">
                <a:solidFill>
                  <a:srgbClr val="03A696"/>
                </a:solidFill>
              </a:rPr>
              <a:t>analysis</a:t>
            </a:r>
            <a:endParaRPr lang="fr-FR" dirty="0">
              <a:solidFill>
                <a:srgbClr val="03A696"/>
              </a:solidFill>
            </a:endParaRPr>
          </a:p>
        </p:txBody>
      </p:sp>
      <p:sp>
        <p:nvSpPr>
          <p:cNvPr id="6" name="ZoneTexte 5">
            <a:extLst>
              <a:ext uri="{FF2B5EF4-FFF2-40B4-BE49-F238E27FC236}">
                <a16:creationId xmlns:a16="http://schemas.microsoft.com/office/drawing/2014/main" id="{0A578C55-55FA-0DE9-70BF-D442334D0FD7}"/>
              </a:ext>
            </a:extLst>
          </p:cNvPr>
          <p:cNvSpPr txBox="1"/>
          <p:nvPr/>
        </p:nvSpPr>
        <p:spPr>
          <a:xfrm>
            <a:off x="8578914" y="1672986"/>
            <a:ext cx="3376322" cy="3950184"/>
          </a:xfrm>
          <a:prstGeom prst="rect">
            <a:avLst/>
          </a:prstGeom>
          <a:noFill/>
          <a:ln w="19050">
            <a:solidFill>
              <a:srgbClr val="027C70"/>
            </a:solidFill>
          </a:ln>
        </p:spPr>
        <p:txBody>
          <a:bodyPr wrap="square" rtlCol="0">
            <a:spAutoFit/>
          </a:bodyPr>
          <a:lstStyle/>
          <a:p>
            <a:pPr marL="285750" indent="-285750">
              <a:lnSpc>
                <a:spcPct val="107000"/>
              </a:lnSpc>
              <a:spcAft>
                <a:spcPts val="800"/>
              </a:spcAft>
              <a:buFont typeface="Arial" panose="020B0604020202020204" pitchFamily="34" charset="0"/>
              <a:buChar char="•"/>
            </a:pP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The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analysis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reveals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notable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income</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disparities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between</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the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two</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gender</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categories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Among</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women</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significant</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percentage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approximately</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97.33%)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fall</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into</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the "Low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Income</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category</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indicating</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that</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higher</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proportion of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women</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in the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dataset</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have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lower</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incomes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In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contrast</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among</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men, a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lower</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percentage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approximately</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89.68%) are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classified</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as "Low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Income</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suggesting</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that</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relatively</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smaller</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proportion of men have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lower</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incomes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re 1">
            <a:extLst>
              <a:ext uri="{FF2B5EF4-FFF2-40B4-BE49-F238E27FC236}">
                <a16:creationId xmlns:a16="http://schemas.microsoft.com/office/drawing/2014/main" id="{64641B7C-6A00-7AFC-FE1B-7C799762EC1F}"/>
              </a:ext>
            </a:extLst>
          </p:cNvPr>
          <p:cNvSpPr txBox="1">
            <a:spLocks/>
          </p:cNvSpPr>
          <p:nvPr/>
        </p:nvSpPr>
        <p:spPr>
          <a:xfrm>
            <a:off x="838200" y="1371600"/>
            <a:ext cx="7669762" cy="6027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dirty="0" err="1">
                <a:solidFill>
                  <a:srgbClr val="027C70"/>
                </a:solidFill>
                <a:latin typeface="+mn-lt"/>
              </a:rPr>
              <a:t>Sex</a:t>
            </a:r>
            <a:endParaRPr lang="fr-FR" sz="2000" dirty="0">
              <a:solidFill>
                <a:srgbClr val="027C70"/>
              </a:solidFill>
              <a:latin typeface="+mn-lt"/>
            </a:endParaRPr>
          </a:p>
        </p:txBody>
      </p:sp>
      <p:sp>
        <p:nvSpPr>
          <p:cNvPr id="8" name="ZoneTexte 7">
            <a:extLst>
              <a:ext uri="{FF2B5EF4-FFF2-40B4-BE49-F238E27FC236}">
                <a16:creationId xmlns:a16="http://schemas.microsoft.com/office/drawing/2014/main" id="{B8911F8A-E665-77F9-EF9E-6F2BCF589DDD}"/>
              </a:ext>
            </a:extLst>
          </p:cNvPr>
          <p:cNvSpPr txBox="1"/>
          <p:nvPr/>
        </p:nvSpPr>
        <p:spPr>
          <a:xfrm>
            <a:off x="8578914" y="1303654"/>
            <a:ext cx="3376322" cy="369332"/>
          </a:xfrm>
          <a:prstGeom prst="rect">
            <a:avLst/>
          </a:prstGeom>
          <a:noFill/>
          <a:ln w="19050">
            <a:noFill/>
          </a:ln>
        </p:spPr>
        <p:txBody>
          <a:bodyPr wrap="square" rtlCol="0">
            <a:spAutoFit/>
          </a:bodyPr>
          <a:lstStyle/>
          <a:p>
            <a:pPr algn="ctr"/>
            <a:r>
              <a:rPr lang="fr-FR" b="1" dirty="0">
                <a:solidFill>
                  <a:srgbClr val="03A696"/>
                </a:solidFill>
              </a:rPr>
              <a:t>Key insights </a:t>
            </a:r>
          </a:p>
        </p:txBody>
      </p:sp>
      <p:pic>
        <p:nvPicPr>
          <p:cNvPr id="3" name="Image 2">
            <a:extLst>
              <a:ext uri="{FF2B5EF4-FFF2-40B4-BE49-F238E27FC236}">
                <a16:creationId xmlns:a16="http://schemas.microsoft.com/office/drawing/2014/main" id="{DC37CFEF-B4E4-AE76-797E-892AC3534644}"/>
              </a:ext>
            </a:extLst>
          </p:cNvPr>
          <p:cNvPicPr>
            <a:picLocks noChangeAspect="1"/>
          </p:cNvPicPr>
          <p:nvPr/>
        </p:nvPicPr>
        <p:blipFill>
          <a:blip r:embed="rId2"/>
          <a:stretch>
            <a:fillRect/>
          </a:stretch>
        </p:blipFill>
        <p:spPr>
          <a:xfrm>
            <a:off x="309946" y="1974373"/>
            <a:ext cx="7982367" cy="3651986"/>
          </a:xfrm>
          <a:prstGeom prst="rect">
            <a:avLst/>
          </a:prstGeom>
        </p:spPr>
      </p:pic>
    </p:spTree>
    <p:extLst>
      <p:ext uri="{BB962C8B-B14F-4D97-AF65-F5344CB8AC3E}">
        <p14:creationId xmlns:p14="http://schemas.microsoft.com/office/powerpoint/2010/main" val="825250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30D548-540D-E926-B265-F9EC33EA7598}"/>
              </a:ext>
            </a:extLst>
          </p:cNvPr>
          <p:cNvSpPr>
            <a:spLocks noGrp="1"/>
          </p:cNvSpPr>
          <p:nvPr>
            <p:ph type="title"/>
          </p:nvPr>
        </p:nvSpPr>
        <p:spPr/>
        <p:txBody>
          <a:bodyPr/>
          <a:lstStyle/>
          <a:p>
            <a:r>
              <a:rPr lang="fr-FR" dirty="0" err="1">
                <a:solidFill>
                  <a:srgbClr val="03A696"/>
                </a:solidFill>
              </a:rPr>
              <a:t>Graphical</a:t>
            </a:r>
            <a:r>
              <a:rPr lang="fr-FR" dirty="0">
                <a:solidFill>
                  <a:srgbClr val="03A696"/>
                </a:solidFill>
              </a:rPr>
              <a:t> </a:t>
            </a:r>
            <a:r>
              <a:rPr lang="fr-FR" dirty="0" err="1">
                <a:solidFill>
                  <a:srgbClr val="03A696"/>
                </a:solidFill>
              </a:rPr>
              <a:t>analysis</a:t>
            </a:r>
            <a:endParaRPr lang="fr-FR" dirty="0">
              <a:solidFill>
                <a:srgbClr val="03A696"/>
              </a:solidFill>
            </a:endParaRPr>
          </a:p>
        </p:txBody>
      </p:sp>
      <p:sp>
        <p:nvSpPr>
          <p:cNvPr id="6" name="ZoneTexte 5">
            <a:extLst>
              <a:ext uri="{FF2B5EF4-FFF2-40B4-BE49-F238E27FC236}">
                <a16:creationId xmlns:a16="http://schemas.microsoft.com/office/drawing/2014/main" id="{0A578C55-55FA-0DE9-70BF-D442334D0FD7}"/>
              </a:ext>
            </a:extLst>
          </p:cNvPr>
          <p:cNvSpPr txBox="1"/>
          <p:nvPr/>
        </p:nvSpPr>
        <p:spPr>
          <a:xfrm>
            <a:off x="8578914" y="1672986"/>
            <a:ext cx="3376322" cy="2489849"/>
          </a:xfrm>
          <a:prstGeom prst="rect">
            <a:avLst/>
          </a:prstGeom>
          <a:noFill/>
          <a:ln w="19050">
            <a:solidFill>
              <a:srgbClr val="027C70"/>
            </a:solidFill>
          </a:ln>
        </p:spPr>
        <p:txBody>
          <a:bodyPr wrap="square" rtlCol="0">
            <a:spAutoFit/>
          </a:bodyPr>
          <a:lstStyle/>
          <a:p>
            <a:pPr marL="342900" lvl="0" indent="-342900">
              <a:lnSpc>
                <a:spcPct val="107000"/>
              </a:lnSpc>
              <a:buFont typeface="Symbol" panose="05050102010706020507" pitchFamily="18" charset="2"/>
              <a:buChar char=""/>
            </a:pP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Individuals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within</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the 0-25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age</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range tend to have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lower</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incomes</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While</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those</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in the 26-65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age</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group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generally</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enjoy</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higher</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incomes</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Beyond the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age</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of 65,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income</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levels</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tend to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decline</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re 1">
            <a:extLst>
              <a:ext uri="{FF2B5EF4-FFF2-40B4-BE49-F238E27FC236}">
                <a16:creationId xmlns:a16="http://schemas.microsoft.com/office/drawing/2014/main" id="{64641B7C-6A00-7AFC-FE1B-7C799762EC1F}"/>
              </a:ext>
            </a:extLst>
          </p:cNvPr>
          <p:cNvSpPr txBox="1">
            <a:spLocks/>
          </p:cNvSpPr>
          <p:nvPr/>
        </p:nvSpPr>
        <p:spPr>
          <a:xfrm>
            <a:off x="838200" y="1371600"/>
            <a:ext cx="7669762" cy="6027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dirty="0">
                <a:solidFill>
                  <a:srgbClr val="027C70"/>
                </a:solidFill>
                <a:latin typeface="+mn-lt"/>
              </a:rPr>
              <a:t>Age</a:t>
            </a:r>
          </a:p>
        </p:txBody>
      </p:sp>
      <p:sp>
        <p:nvSpPr>
          <p:cNvPr id="8" name="ZoneTexte 7">
            <a:extLst>
              <a:ext uri="{FF2B5EF4-FFF2-40B4-BE49-F238E27FC236}">
                <a16:creationId xmlns:a16="http://schemas.microsoft.com/office/drawing/2014/main" id="{B8911F8A-E665-77F9-EF9E-6F2BCF589DDD}"/>
              </a:ext>
            </a:extLst>
          </p:cNvPr>
          <p:cNvSpPr txBox="1"/>
          <p:nvPr/>
        </p:nvSpPr>
        <p:spPr>
          <a:xfrm>
            <a:off x="8578914" y="1303654"/>
            <a:ext cx="3376322" cy="369332"/>
          </a:xfrm>
          <a:prstGeom prst="rect">
            <a:avLst/>
          </a:prstGeom>
          <a:noFill/>
          <a:ln w="19050">
            <a:noFill/>
          </a:ln>
        </p:spPr>
        <p:txBody>
          <a:bodyPr wrap="square" rtlCol="0">
            <a:spAutoFit/>
          </a:bodyPr>
          <a:lstStyle/>
          <a:p>
            <a:pPr algn="ctr"/>
            <a:r>
              <a:rPr lang="fr-FR" b="1" dirty="0">
                <a:solidFill>
                  <a:srgbClr val="03A696"/>
                </a:solidFill>
              </a:rPr>
              <a:t>Key insights </a:t>
            </a:r>
          </a:p>
        </p:txBody>
      </p:sp>
      <p:pic>
        <p:nvPicPr>
          <p:cNvPr id="3" name="Image 2">
            <a:extLst>
              <a:ext uri="{FF2B5EF4-FFF2-40B4-BE49-F238E27FC236}">
                <a16:creationId xmlns:a16="http://schemas.microsoft.com/office/drawing/2014/main" id="{7AB454EE-215B-C918-2B71-0C78E71EC074}"/>
              </a:ext>
            </a:extLst>
          </p:cNvPr>
          <p:cNvPicPr>
            <a:picLocks noChangeAspect="1"/>
          </p:cNvPicPr>
          <p:nvPr/>
        </p:nvPicPr>
        <p:blipFill>
          <a:blip r:embed="rId2"/>
          <a:stretch>
            <a:fillRect/>
          </a:stretch>
        </p:blipFill>
        <p:spPr>
          <a:xfrm>
            <a:off x="309947" y="1974373"/>
            <a:ext cx="7982366" cy="3512027"/>
          </a:xfrm>
          <a:prstGeom prst="rect">
            <a:avLst/>
          </a:prstGeom>
        </p:spPr>
      </p:pic>
    </p:spTree>
    <p:extLst>
      <p:ext uri="{BB962C8B-B14F-4D97-AF65-F5344CB8AC3E}">
        <p14:creationId xmlns:p14="http://schemas.microsoft.com/office/powerpoint/2010/main" val="258243792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1497</TotalTime>
  <Words>1489</Words>
  <Application>Microsoft Office PowerPoint</Application>
  <PresentationFormat>Grand écran</PresentationFormat>
  <Paragraphs>222</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Meiryo</vt:lpstr>
      <vt:lpstr>Arial</vt:lpstr>
      <vt:lpstr>Calibri</vt:lpstr>
      <vt:lpstr>Calibri Light</vt:lpstr>
      <vt:lpstr>Courier New</vt:lpstr>
      <vt:lpstr>Symbol</vt:lpstr>
      <vt:lpstr>Thème Office</vt:lpstr>
      <vt:lpstr>Uncovering Determinants of Income in the United States</vt:lpstr>
      <vt:lpstr>Context</vt:lpstr>
      <vt:lpstr>Data</vt:lpstr>
      <vt:lpstr>Methodology and Selected Variables</vt:lpstr>
      <vt:lpstr>Graphical analysis</vt:lpstr>
      <vt:lpstr>Graphical analysis</vt:lpstr>
      <vt:lpstr>Graphical analysis</vt:lpstr>
      <vt:lpstr>Graphical analysis</vt:lpstr>
      <vt:lpstr>Graphical analysis</vt:lpstr>
      <vt:lpstr>Results (models)</vt:lpstr>
      <vt:lpstr>Results &amp; Recommandations</vt:lpstr>
      <vt:lpstr>Results &amp; Recommandations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Uncovering the Determinants of Income in the United States</dc:title>
  <dc:creator>Ronan Tardif</dc:creator>
  <cp:lastModifiedBy>Ronan Tardif</cp:lastModifiedBy>
  <cp:revision>13</cp:revision>
  <dcterms:created xsi:type="dcterms:W3CDTF">2023-09-05T14:44:01Z</dcterms:created>
  <dcterms:modified xsi:type="dcterms:W3CDTF">2023-09-06T16:06:14Z</dcterms:modified>
</cp:coreProperties>
</file>