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8/25/2020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9049" y="2760233"/>
            <a:ext cx="8825658" cy="3329581"/>
          </a:xfrm>
        </p:spPr>
        <p:txBody>
          <a:bodyPr/>
          <a:lstStyle/>
          <a:p>
            <a:r>
              <a:rPr lang="en-US" dirty="0"/>
              <a:t>Spencer Pratt Narrative on the American Occupations of the Philippines</a:t>
            </a:r>
            <a:endParaRPr lang="en-PH" dirty="0"/>
          </a:p>
        </p:txBody>
      </p:sp>
    </p:spTree>
    <p:extLst>
      <p:ext uri="{BB962C8B-B14F-4D97-AF65-F5344CB8AC3E}">
        <p14:creationId xmlns:p14="http://schemas.microsoft.com/office/powerpoint/2010/main" val="2279604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821080" cy="5808233"/>
          </a:xfrm>
        </p:spPr>
        <p:txBody>
          <a:bodyPr/>
          <a:lstStyle/>
          <a:p>
            <a:r>
              <a:rPr lang="en-US" sz="2800" dirty="0" smtClean="0"/>
              <a:t>Article VI – All prisoner of war from both sides shall be released.</a:t>
            </a:r>
            <a:br>
              <a:rPr lang="en-US" sz="2800" dirty="0" smtClean="0"/>
            </a:br>
            <a:r>
              <a:rPr lang="en-US" sz="2800" dirty="0"/>
              <a:t/>
            </a:r>
            <a:br>
              <a:rPr lang="en-US" sz="2800" dirty="0"/>
            </a:br>
            <a:r>
              <a:rPr lang="en-US" sz="2800" dirty="0" smtClean="0"/>
              <a:t>Article VII </a:t>
            </a:r>
            <a:r>
              <a:rPr lang="en-US" sz="2800" dirty="0"/>
              <a:t>-  The </a:t>
            </a:r>
            <a:r>
              <a:rPr lang="en-US" sz="2800" dirty="0" smtClean="0"/>
              <a:t>U.S. and </a:t>
            </a:r>
            <a:r>
              <a:rPr lang="en-US" sz="2800" dirty="0"/>
              <a:t>Spain mutually relinquish all claims for </a:t>
            </a:r>
            <a:r>
              <a:rPr lang="en-US" sz="2800" dirty="0" smtClean="0"/>
              <a:t>indemnity.</a:t>
            </a:r>
            <a:br>
              <a:rPr lang="en-US" sz="2800" dirty="0" smtClean="0"/>
            </a:br>
            <a:r>
              <a:rPr lang="en-US" sz="2800" dirty="0"/>
              <a:t/>
            </a:r>
            <a:br>
              <a:rPr lang="en-US" sz="2800" dirty="0"/>
            </a:br>
            <a:r>
              <a:rPr lang="en-US" sz="2800" dirty="0" smtClean="0"/>
              <a:t>Article VIII – All immovable structures would be a public property.</a:t>
            </a:r>
            <a:br>
              <a:rPr lang="en-US" sz="2800" dirty="0" smtClean="0"/>
            </a:br>
            <a:r>
              <a:rPr lang="en-US" sz="2800" dirty="0"/>
              <a:t/>
            </a:r>
            <a:br>
              <a:rPr lang="en-US" sz="2800" dirty="0"/>
            </a:br>
            <a:r>
              <a:rPr lang="en-US" sz="2800" dirty="0" smtClean="0"/>
              <a:t>Article IX – Spanish natives residing in territories which Spain </a:t>
            </a:r>
            <a:r>
              <a:rPr lang="en-US" sz="2800" dirty="0"/>
              <a:t>cedes sovereignty </a:t>
            </a:r>
            <a:r>
              <a:rPr lang="en-US" sz="2800" dirty="0" smtClean="0"/>
              <a:t>on may remain and have the right to continue their industry.</a:t>
            </a:r>
            <a:br>
              <a:rPr lang="en-US" sz="2800" dirty="0" smtClean="0"/>
            </a:br>
            <a:endParaRPr lang="en-PH" sz="2800" dirty="0"/>
          </a:p>
        </p:txBody>
      </p:sp>
    </p:spTree>
    <p:extLst>
      <p:ext uri="{BB962C8B-B14F-4D97-AF65-F5344CB8AC3E}">
        <p14:creationId xmlns:p14="http://schemas.microsoft.com/office/powerpoint/2010/main" val="2694850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10068505" cy="5872779"/>
          </a:xfrm>
        </p:spPr>
        <p:txBody>
          <a:bodyPr/>
          <a:lstStyle/>
          <a:p>
            <a:r>
              <a:rPr lang="en-US" sz="2800" dirty="0"/>
              <a:t>Article X - The </a:t>
            </a:r>
            <a:r>
              <a:rPr lang="en-US" sz="2800" dirty="0" smtClean="0"/>
              <a:t>territories </a:t>
            </a:r>
            <a:r>
              <a:rPr lang="en-US" sz="2800" dirty="0"/>
              <a:t>over which Spain </a:t>
            </a:r>
            <a:r>
              <a:rPr lang="en-US" sz="2800" dirty="0" smtClean="0"/>
              <a:t>cedes </a:t>
            </a:r>
            <a:r>
              <a:rPr lang="en-US" sz="2800" dirty="0"/>
              <a:t>sovereignty shall </a:t>
            </a:r>
            <a:r>
              <a:rPr lang="en-US" sz="2800" dirty="0" smtClean="0"/>
              <a:t>be secured </a:t>
            </a:r>
            <a:r>
              <a:rPr lang="en-US" sz="2800" dirty="0"/>
              <a:t>in the free exercise of their religion</a:t>
            </a:r>
            <a:r>
              <a:rPr lang="en-US" sz="2800" dirty="0" smtClean="0"/>
              <a:t>.</a:t>
            </a:r>
            <a:br>
              <a:rPr lang="en-US" sz="2800" dirty="0" smtClean="0"/>
            </a:br>
            <a:r>
              <a:rPr lang="en-US" sz="2800" dirty="0"/>
              <a:t/>
            </a:r>
            <a:br>
              <a:rPr lang="en-US" sz="2800" dirty="0"/>
            </a:br>
            <a:r>
              <a:rPr lang="en-US" sz="2800" dirty="0" smtClean="0"/>
              <a:t>Article XI – Spaniards residing territories shall follow the jurisdiction of the country they reside on.</a:t>
            </a:r>
            <a:br>
              <a:rPr lang="en-US" sz="2800" dirty="0" smtClean="0"/>
            </a:br>
            <a:r>
              <a:rPr lang="en-US" sz="2800" dirty="0"/>
              <a:t/>
            </a:r>
            <a:br>
              <a:rPr lang="en-US" sz="2800" dirty="0"/>
            </a:br>
            <a:r>
              <a:rPr lang="en-US" sz="2800" dirty="0" smtClean="0"/>
              <a:t>Article XII – Judicial proceedings and implementations:</a:t>
            </a:r>
            <a:r>
              <a:rPr lang="en-US" sz="2800" dirty="0"/>
              <a:t/>
            </a:r>
            <a:br>
              <a:rPr lang="en-US" sz="2800" dirty="0"/>
            </a:br>
            <a:r>
              <a:rPr lang="en-US" sz="2800" dirty="0" smtClean="0"/>
              <a:t>- Judgments should be carried out by the authority in the territory within.</a:t>
            </a:r>
            <a:br>
              <a:rPr lang="en-US" sz="2800" dirty="0" smtClean="0"/>
            </a:br>
            <a:r>
              <a:rPr lang="en-US" sz="2800" dirty="0"/>
              <a:t/>
            </a:r>
            <a:br>
              <a:rPr lang="en-US" sz="2800" dirty="0"/>
            </a:br>
            <a:r>
              <a:rPr lang="en-US" sz="2800" dirty="0" smtClean="0"/>
              <a:t>Article XIII – Spanish literary and artistic should be secured by copyrights.</a:t>
            </a:r>
            <a:br>
              <a:rPr lang="en-US" sz="2800" dirty="0" smtClean="0"/>
            </a:br>
            <a:r>
              <a:rPr lang="en-US" sz="2800" dirty="0" smtClean="0"/>
              <a:t> </a:t>
            </a:r>
            <a:r>
              <a:rPr lang="en-US" sz="2800" dirty="0"/>
              <a:t/>
            </a:r>
            <a:br>
              <a:rPr lang="en-US" sz="2800" dirty="0"/>
            </a:br>
            <a:endParaRPr lang="en-PH" sz="2800" dirty="0"/>
          </a:p>
        </p:txBody>
      </p:sp>
    </p:spTree>
    <p:extLst>
      <p:ext uri="{BB962C8B-B14F-4D97-AF65-F5344CB8AC3E}">
        <p14:creationId xmlns:p14="http://schemas.microsoft.com/office/powerpoint/2010/main" val="232812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00656"/>
          </a:xfrm>
        </p:spPr>
        <p:txBody>
          <a:bodyPr/>
          <a:lstStyle/>
          <a:p>
            <a:r>
              <a:rPr lang="en-US" sz="2800" dirty="0" smtClean="0"/>
              <a:t>Article XIV – Spain will have </a:t>
            </a:r>
            <a:r>
              <a:rPr lang="en-US" sz="2800" dirty="0"/>
              <a:t>the power </a:t>
            </a:r>
            <a:r>
              <a:rPr lang="en-US" sz="2800" dirty="0" smtClean="0"/>
              <a:t>to establish  </a:t>
            </a:r>
            <a:r>
              <a:rPr lang="en-US" sz="2800" dirty="0"/>
              <a:t>consular </a:t>
            </a:r>
            <a:r>
              <a:rPr lang="en-US" sz="2800" dirty="0" smtClean="0"/>
              <a:t>officers on the ceded territories.</a:t>
            </a:r>
            <a:br>
              <a:rPr lang="en-US" sz="2800" dirty="0" smtClean="0"/>
            </a:br>
            <a:r>
              <a:rPr lang="en-US" sz="2800" dirty="0"/>
              <a:t/>
            </a:r>
            <a:br>
              <a:rPr lang="en-US" sz="2800" dirty="0"/>
            </a:br>
            <a:r>
              <a:rPr lang="en-US" sz="2800" dirty="0" smtClean="0"/>
              <a:t>Article XV – For ten years, both sides will accept U.S. and Spain merchant vessels free of charge.</a:t>
            </a:r>
            <a:br>
              <a:rPr lang="en-US" sz="2800" dirty="0" smtClean="0"/>
            </a:br>
            <a:r>
              <a:rPr lang="en-US" sz="2800" dirty="0"/>
              <a:t/>
            </a:r>
            <a:br>
              <a:rPr lang="en-US" sz="2800" dirty="0"/>
            </a:br>
            <a:r>
              <a:rPr lang="en-US" sz="2800" dirty="0" smtClean="0"/>
              <a:t>Article XVI – Obligation of U.S. on Cuba is limited to the time of its occupancy.</a:t>
            </a:r>
            <a:br>
              <a:rPr lang="en-US" sz="2800" dirty="0" smtClean="0"/>
            </a:br>
            <a:r>
              <a:rPr lang="en-US" sz="2800" dirty="0" smtClean="0"/>
              <a:t/>
            </a:r>
            <a:br>
              <a:rPr lang="en-US" sz="2800" dirty="0" smtClean="0"/>
            </a:br>
            <a:r>
              <a:rPr lang="en-US" sz="2800" dirty="0" smtClean="0"/>
              <a:t>Article XVII – Ratification shall be exchanged after six months.</a:t>
            </a:r>
            <a:r>
              <a:rPr lang="en-US" sz="2800" dirty="0"/>
              <a:t/>
            </a:r>
            <a:br>
              <a:rPr lang="en-US" sz="2800" dirty="0"/>
            </a:br>
            <a:endParaRPr lang="en-PH" sz="2800" dirty="0"/>
          </a:p>
        </p:txBody>
      </p:sp>
    </p:spTree>
    <p:extLst>
      <p:ext uri="{BB962C8B-B14F-4D97-AF65-F5344CB8AC3E}">
        <p14:creationId xmlns:p14="http://schemas.microsoft.com/office/powerpoint/2010/main" val="401700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867" y="2023334"/>
            <a:ext cx="11707253" cy="3753523"/>
          </a:xfrm>
        </p:spPr>
        <p:txBody>
          <a:bodyPr/>
          <a:lstStyle/>
          <a:p>
            <a:r>
              <a:rPr lang="en-PH" sz="7200" dirty="0"/>
              <a:t>McKinley's Benevolent Assimilation Proclamation</a:t>
            </a:r>
          </a:p>
        </p:txBody>
      </p:sp>
    </p:spTree>
    <p:extLst>
      <p:ext uri="{BB962C8B-B14F-4D97-AF65-F5344CB8AC3E}">
        <p14:creationId xmlns:p14="http://schemas.microsoft.com/office/powerpoint/2010/main" val="1794865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5786717"/>
          </a:xfrm>
        </p:spPr>
        <p:txBody>
          <a:bodyPr/>
          <a:lstStyle/>
          <a:p>
            <a:r>
              <a:rPr lang="en-US" sz="3200" dirty="0" smtClean="0"/>
              <a:t>- U.S will succeed to the sovereignty of Spain to the Philippines</a:t>
            </a:r>
            <a:br>
              <a:rPr lang="en-US" sz="3200" dirty="0" smtClean="0"/>
            </a:br>
            <a:r>
              <a:rPr lang="en-US" sz="3200" dirty="0"/>
              <a:t/>
            </a:r>
            <a:br>
              <a:rPr lang="en-US" sz="3200" dirty="0"/>
            </a:br>
            <a:r>
              <a:rPr lang="en-US" sz="3200" dirty="0" smtClean="0"/>
              <a:t>- The U.S. will provide protection and offer support to people who are willing to cooperate with them.</a:t>
            </a:r>
            <a:br>
              <a:rPr lang="en-US" sz="3200" dirty="0" smtClean="0"/>
            </a:br>
            <a:r>
              <a:rPr lang="en-US" sz="3200" dirty="0"/>
              <a:t/>
            </a:r>
            <a:br>
              <a:rPr lang="en-US" sz="3200" dirty="0"/>
            </a:br>
            <a:r>
              <a:rPr lang="en-US" sz="3200" dirty="0" smtClean="0"/>
              <a:t>- The taxes and duties become payable to the authorities of the U.S.</a:t>
            </a:r>
            <a:br>
              <a:rPr lang="en-US" sz="3200" dirty="0" smtClean="0"/>
            </a:br>
            <a:r>
              <a:rPr lang="en-US" sz="3200" dirty="0"/>
              <a:t/>
            </a:r>
            <a:br>
              <a:rPr lang="en-US" sz="3200" dirty="0"/>
            </a:br>
            <a:r>
              <a:rPr lang="en-US" sz="3200" dirty="0"/>
              <a:t>-  If private property be taken </a:t>
            </a:r>
            <a:r>
              <a:rPr lang="en-US" sz="3200" dirty="0" smtClean="0"/>
              <a:t>for military </a:t>
            </a:r>
            <a:r>
              <a:rPr lang="en-US" sz="3200" dirty="0"/>
              <a:t>use, it shall be paid for when possible in cash, </a:t>
            </a:r>
            <a:endParaRPr lang="en-PH" sz="3200" dirty="0"/>
          </a:p>
        </p:txBody>
      </p:sp>
    </p:spTree>
    <p:extLst>
      <p:ext uri="{BB962C8B-B14F-4D97-AF65-F5344CB8AC3E}">
        <p14:creationId xmlns:p14="http://schemas.microsoft.com/office/powerpoint/2010/main" val="3118732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584411" cy="6044902"/>
          </a:xfrm>
        </p:spPr>
        <p:txBody>
          <a:bodyPr/>
          <a:lstStyle/>
          <a:p>
            <a:r>
              <a:rPr lang="en-US" sz="3200" dirty="0" smtClean="0"/>
              <a:t>- All ports and places of the Philippines shall be opened to the commerce of all friendly nation.</a:t>
            </a:r>
            <a:br>
              <a:rPr lang="en-US" sz="3200" dirty="0" smtClean="0"/>
            </a:br>
            <a:r>
              <a:rPr lang="en-US" sz="3200" dirty="0"/>
              <a:t/>
            </a:r>
            <a:br>
              <a:rPr lang="en-US" sz="3200" dirty="0"/>
            </a:br>
            <a:r>
              <a:rPr lang="en-US" sz="3200" dirty="0"/>
              <a:t>-  </a:t>
            </a:r>
            <a:r>
              <a:rPr lang="en-US" sz="3200" dirty="0" smtClean="0"/>
              <a:t>It </a:t>
            </a:r>
            <a:r>
              <a:rPr lang="en-US" sz="3200" dirty="0"/>
              <a:t>should be the earnest wish </a:t>
            </a:r>
            <a:r>
              <a:rPr lang="en-US" sz="3200" dirty="0" smtClean="0"/>
              <a:t>of </a:t>
            </a:r>
            <a:r>
              <a:rPr lang="en-US" sz="3200" dirty="0"/>
              <a:t>the military administration to </a:t>
            </a:r>
            <a:r>
              <a:rPr lang="en-US" sz="3200" dirty="0" smtClean="0"/>
              <a:t>win the </a:t>
            </a:r>
            <a:r>
              <a:rPr lang="en-US" sz="3200" dirty="0"/>
              <a:t>confidence, respect, and affection of the inhabitants of the </a:t>
            </a:r>
            <a:r>
              <a:rPr lang="en-US" sz="3200" dirty="0" smtClean="0"/>
              <a:t>Philippines by showing them that they are free under the free flag of the </a:t>
            </a:r>
            <a:r>
              <a:rPr lang="en-US" sz="3200" smtClean="0"/>
              <a:t>United States.</a:t>
            </a:r>
            <a:endParaRPr lang="en-PH" sz="3200" dirty="0"/>
          </a:p>
        </p:txBody>
      </p:sp>
    </p:spTree>
    <p:extLst>
      <p:ext uri="{BB962C8B-B14F-4D97-AF65-F5344CB8AC3E}">
        <p14:creationId xmlns:p14="http://schemas.microsoft.com/office/powerpoint/2010/main" val="19894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1897</a:t>
            </a:r>
            <a:endParaRPr lang="en-PH" sz="8000" dirty="0"/>
          </a:p>
        </p:txBody>
      </p:sp>
      <p:sp>
        <p:nvSpPr>
          <p:cNvPr id="3" name="TextBox 2"/>
          <p:cNvSpPr txBox="1"/>
          <p:nvPr/>
        </p:nvSpPr>
        <p:spPr>
          <a:xfrm>
            <a:off x="646111" y="2065467"/>
            <a:ext cx="10069158" cy="1569660"/>
          </a:xfrm>
          <a:prstGeom prst="rect">
            <a:avLst/>
          </a:prstGeom>
          <a:noFill/>
        </p:spPr>
        <p:txBody>
          <a:bodyPr wrap="square" rtlCol="0">
            <a:spAutoFit/>
          </a:bodyPr>
          <a:lstStyle/>
          <a:p>
            <a:r>
              <a:rPr lang="en-US" sz="3200" dirty="0" smtClean="0"/>
              <a:t>- Official premonitory of war against Spain was first heard at McKinley’s annual message to the congress on December, 1897.</a:t>
            </a:r>
            <a:endParaRPr lang="en-PH" sz="3200" dirty="0"/>
          </a:p>
        </p:txBody>
      </p:sp>
      <p:sp>
        <p:nvSpPr>
          <p:cNvPr id="4" name="TextBox 3"/>
          <p:cNvSpPr txBox="1"/>
          <p:nvPr/>
        </p:nvSpPr>
        <p:spPr>
          <a:xfrm>
            <a:off x="646111" y="4044875"/>
            <a:ext cx="10639313" cy="1569660"/>
          </a:xfrm>
          <a:prstGeom prst="rect">
            <a:avLst/>
          </a:prstGeom>
          <a:noFill/>
        </p:spPr>
        <p:txBody>
          <a:bodyPr wrap="square" rtlCol="0">
            <a:spAutoFit/>
          </a:bodyPr>
          <a:lstStyle/>
          <a:p>
            <a:r>
              <a:rPr lang="en-US" sz="3200" dirty="0" smtClean="0"/>
              <a:t>- During this exact month, Aguinaldo was also having an insurrection against the Spanish tyranny in the Philippines.</a:t>
            </a:r>
            <a:endParaRPr lang="en-PH" sz="3200" dirty="0"/>
          </a:p>
        </p:txBody>
      </p:sp>
    </p:spTree>
    <p:extLst>
      <p:ext uri="{BB962C8B-B14F-4D97-AF65-F5344CB8AC3E}">
        <p14:creationId xmlns:p14="http://schemas.microsoft.com/office/powerpoint/2010/main" val="182601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1898</a:t>
            </a:r>
            <a:endParaRPr lang="en-PH" sz="8000" dirty="0"/>
          </a:p>
        </p:txBody>
      </p:sp>
      <p:sp>
        <p:nvSpPr>
          <p:cNvPr id="4" name="TextBox 3"/>
          <p:cNvSpPr txBox="1"/>
          <p:nvPr/>
        </p:nvSpPr>
        <p:spPr>
          <a:xfrm>
            <a:off x="646111" y="2125687"/>
            <a:ext cx="9778702" cy="584775"/>
          </a:xfrm>
          <a:prstGeom prst="rect">
            <a:avLst/>
          </a:prstGeom>
          <a:noFill/>
        </p:spPr>
        <p:txBody>
          <a:bodyPr wrap="square" rtlCol="0">
            <a:spAutoFit/>
          </a:bodyPr>
          <a:lstStyle/>
          <a:p>
            <a:r>
              <a:rPr lang="en-US" sz="3200" dirty="0" smtClean="0"/>
              <a:t>- Emilio Aguinaldo’s arrival at Singapore (April).</a:t>
            </a:r>
            <a:endParaRPr lang="en-PH" sz="3200" dirty="0"/>
          </a:p>
        </p:txBody>
      </p:sp>
      <p:sp>
        <p:nvSpPr>
          <p:cNvPr id="5" name="TextBox 4"/>
          <p:cNvSpPr txBox="1"/>
          <p:nvPr/>
        </p:nvSpPr>
        <p:spPr>
          <a:xfrm>
            <a:off x="646111" y="3284480"/>
            <a:ext cx="10413403" cy="584775"/>
          </a:xfrm>
          <a:prstGeom prst="rect">
            <a:avLst/>
          </a:prstGeom>
          <a:noFill/>
        </p:spPr>
        <p:txBody>
          <a:bodyPr wrap="square" rtlCol="0">
            <a:spAutoFit/>
          </a:bodyPr>
          <a:lstStyle/>
          <a:p>
            <a:r>
              <a:rPr lang="en-US" sz="3200" dirty="0" smtClean="0"/>
              <a:t>- U.S. Declared war against Spain on April 21, 1898.</a:t>
            </a:r>
            <a:endParaRPr lang="en-PH" sz="3200" dirty="0"/>
          </a:p>
        </p:txBody>
      </p:sp>
      <p:sp>
        <p:nvSpPr>
          <p:cNvPr id="7" name="TextBox 6"/>
          <p:cNvSpPr txBox="1"/>
          <p:nvPr/>
        </p:nvSpPr>
        <p:spPr>
          <a:xfrm>
            <a:off x="646111" y="4195482"/>
            <a:ext cx="9423701" cy="1077218"/>
          </a:xfrm>
          <a:prstGeom prst="rect">
            <a:avLst/>
          </a:prstGeom>
          <a:noFill/>
        </p:spPr>
        <p:txBody>
          <a:bodyPr wrap="square" rtlCol="0">
            <a:spAutoFit/>
          </a:bodyPr>
          <a:lstStyle/>
          <a:p>
            <a:r>
              <a:rPr lang="en-US" sz="3200" dirty="0" smtClean="0"/>
              <a:t>- E. Spencer Pratt sought out Aguinaldo, after learning about his arrival at Singapore.</a:t>
            </a:r>
            <a:endParaRPr lang="en-PH" sz="3200" dirty="0"/>
          </a:p>
        </p:txBody>
      </p:sp>
    </p:spTree>
    <p:extLst>
      <p:ext uri="{BB962C8B-B14F-4D97-AF65-F5344CB8AC3E}">
        <p14:creationId xmlns:p14="http://schemas.microsoft.com/office/powerpoint/2010/main" val="289035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1898</a:t>
            </a:r>
            <a:endParaRPr lang="en-PH" sz="8000" dirty="0"/>
          </a:p>
        </p:txBody>
      </p:sp>
      <p:sp>
        <p:nvSpPr>
          <p:cNvPr id="4" name="TextBox 3"/>
          <p:cNvSpPr txBox="1"/>
          <p:nvPr/>
        </p:nvSpPr>
        <p:spPr>
          <a:xfrm>
            <a:off x="646111" y="2054709"/>
            <a:ext cx="11068968" cy="1077218"/>
          </a:xfrm>
          <a:prstGeom prst="rect">
            <a:avLst/>
          </a:prstGeom>
          <a:noFill/>
        </p:spPr>
        <p:txBody>
          <a:bodyPr wrap="square" rtlCol="0">
            <a:spAutoFit/>
          </a:bodyPr>
          <a:lstStyle/>
          <a:p>
            <a:r>
              <a:rPr lang="en-US" sz="3200" dirty="0" smtClean="0"/>
              <a:t>- E. Spencer Pratt, told Admiral Dewey about Aguinaldo’s cooperation.</a:t>
            </a:r>
            <a:endParaRPr lang="en-PH" sz="3200" dirty="0"/>
          </a:p>
        </p:txBody>
      </p:sp>
      <p:sp>
        <p:nvSpPr>
          <p:cNvPr id="7" name="TextBox 6"/>
          <p:cNvSpPr txBox="1"/>
          <p:nvPr/>
        </p:nvSpPr>
        <p:spPr>
          <a:xfrm>
            <a:off x="646111" y="3442446"/>
            <a:ext cx="10423508" cy="1077218"/>
          </a:xfrm>
          <a:prstGeom prst="rect">
            <a:avLst/>
          </a:prstGeom>
          <a:noFill/>
        </p:spPr>
        <p:txBody>
          <a:bodyPr wrap="square" rtlCol="0">
            <a:spAutoFit/>
          </a:bodyPr>
          <a:lstStyle/>
          <a:p>
            <a:r>
              <a:rPr lang="en-US" sz="3200" dirty="0" smtClean="0"/>
              <a:t>- Aguinaldo informed the Filipinos that the American’s will help them seize the Spaniards.  </a:t>
            </a:r>
            <a:endParaRPr lang="en-PH" sz="3200" dirty="0"/>
          </a:p>
        </p:txBody>
      </p:sp>
      <p:sp>
        <p:nvSpPr>
          <p:cNvPr id="8" name="TextBox 7"/>
          <p:cNvSpPr txBox="1"/>
          <p:nvPr/>
        </p:nvSpPr>
        <p:spPr>
          <a:xfrm>
            <a:off x="646110" y="4980791"/>
            <a:ext cx="9541381" cy="1077218"/>
          </a:xfrm>
          <a:prstGeom prst="rect">
            <a:avLst/>
          </a:prstGeom>
          <a:noFill/>
        </p:spPr>
        <p:txBody>
          <a:bodyPr wrap="square" rtlCol="0">
            <a:spAutoFit/>
          </a:bodyPr>
          <a:lstStyle/>
          <a:p>
            <a:r>
              <a:rPr lang="en-US" sz="3200" dirty="0" smtClean="0"/>
              <a:t>- Admiral Dewey led the attack on the Battle of Manila Bay.</a:t>
            </a:r>
            <a:endParaRPr lang="en-PH" sz="3200" dirty="0"/>
          </a:p>
        </p:txBody>
      </p:sp>
    </p:spTree>
    <p:extLst>
      <p:ext uri="{BB962C8B-B14F-4D97-AF65-F5344CB8AC3E}">
        <p14:creationId xmlns:p14="http://schemas.microsoft.com/office/powerpoint/2010/main" val="3411297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1898</a:t>
            </a:r>
            <a:endParaRPr lang="en-PH" sz="8000" dirty="0"/>
          </a:p>
        </p:txBody>
      </p:sp>
      <p:sp>
        <p:nvSpPr>
          <p:cNvPr id="3" name="TextBox 2"/>
          <p:cNvSpPr txBox="1"/>
          <p:nvPr/>
        </p:nvSpPr>
        <p:spPr>
          <a:xfrm>
            <a:off x="646110" y="2259106"/>
            <a:ext cx="10197598" cy="1569660"/>
          </a:xfrm>
          <a:prstGeom prst="rect">
            <a:avLst/>
          </a:prstGeom>
          <a:noFill/>
        </p:spPr>
        <p:txBody>
          <a:bodyPr wrap="square" rtlCol="0">
            <a:spAutoFit/>
          </a:bodyPr>
          <a:lstStyle/>
          <a:p>
            <a:r>
              <a:rPr lang="en-US" sz="3200" dirty="0" smtClean="0"/>
              <a:t>- E. Spencer Pratt promised Aguinaldo Independence without authority from the State Department.</a:t>
            </a:r>
            <a:endParaRPr lang="en-PH" sz="3200" dirty="0"/>
          </a:p>
        </p:txBody>
      </p:sp>
      <p:sp>
        <p:nvSpPr>
          <p:cNvPr id="4" name="TextBox 3"/>
          <p:cNvSpPr txBox="1"/>
          <p:nvPr/>
        </p:nvSpPr>
        <p:spPr>
          <a:xfrm>
            <a:off x="646110" y="4374474"/>
            <a:ext cx="10283658" cy="1077218"/>
          </a:xfrm>
          <a:prstGeom prst="rect">
            <a:avLst/>
          </a:prstGeom>
          <a:noFill/>
        </p:spPr>
        <p:txBody>
          <a:bodyPr wrap="square" rtlCol="0">
            <a:spAutoFit/>
          </a:bodyPr>
          <a:lstStyle/>
          <a:p>
            <a:r>
              <a:rPr lang="en-US" sz="3200" dirty="0" smtClean="0"/>
              <a:t>- E. Spencer Pratt was dismissed from the consular service.</a:t>
            </a:r>
            <a:endParaRPr lang="en-PH" sz="3200" dirty="0"/>
          </a:p>
        </p:txBody>
      </p:sp>
    </p:spTree>
    <p:extLst>
      <p:ext uri="{BB962C8B-B14F-4D97-AF65-F5344CB8AC3E}">
        <p14:creationId xmlns:p14="http://schemas.microsoft.com/office/powerpoint/2010/main" val="336906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295" y="979843"/>
            <a:ext cx="10036233" cy="4936863"/>
          </a:xfrm>
        </p:spPr>
        <p:txBody>
          <a:bodyPr/>
          <a:lstStyle/>
          <a:p>
            <a:r>
              <a:rPr lang="en-US" sz="7200" dirty="0"/>
              <a:t>Treaty of Peace Between the United States and Spain (December 10, 1898)</a:t>
            </a:r>
            <a:endParaRPr lang="en-PH" sz="7200" dirty="0"/>
          </a:p>
        </p:txBody>
      </p:sp>
    </p:spTree>
    <p:extLst>
      <p:ext uri="{BB962C8B-B14F-4D97-AF65-F5344CB8AC3E}">
        <p14:creationId xmlns:p14="http://schemas.microsoft.com/office/powerpoint/2010/main" val="353827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23378"/>
            <a:ext cx="9404723" cy="1400530"/>
          </a:xfrm>
        </p:spPr>
        <p:txBody>
          <a:bodyPr/>
          <a:lstStyle/>
          <a:p>
            <a:r>
              <a:rPr lang="en-US" sz="8000" dirty="0" smtClean="0"/>
              <a:t>Delegates</a:t>
            </a:r>
            <a:r>
              <a:rPr lang="en-US" dirty="0" smtClean="0"/>
              <a:t> </a:t>
            </a:r>
            <a:endParaRPr lang="en-PH" dirty="0"/>
          </a:p>
        </p:txBody>
      </p:sp>
      <p:sp>
        <p:nvSpPr>
          <p:cNvPr id="3" name="Content Placeholder 2"/>
          <p:cNvSpPr>
            <a:spLocks noGrp="1"/>
          </p:cNvSpPr>
          <p:nvPr>
            <p:ph sz="half" idx="1"/>
          </p:nvPr>
        </p:nvSpPr>
        <p:spPr>
          <a:xfrm>
            <a:off x="646111" y="1853248"/>
            <a:ext cx="4396339" cy="4195763"/>
          </a:xfrm>
        </p:spPr>
        <p:txBody>
          <a:bodyPr>
            <a:noAutofit/>
          </a:bodyPr>
          <a:lstStyle/>
          <a:p>
            <a:pPr marL="0" indent="0">
              <a:buNone/>
            </a:pPr>
            <a:r>
              <a:rPr lang="en-US" sz="3200" dirty="0" smtClean="0"/>
              <a:t>American Delegates: </a:t>
            </a:r>
          </a:p>
          <a:p>
            <a:pPr marL="0" indent="0">
              <a:buNone/>
            </a:pPr>
            <a:endParaRPr lang="en-US" sz="3200" dirty="0"/>
          </a:p>
          <a:p>
            <a:r>
              <a:rPr lang="en-US" sz="3200" dirty="0"/>
              <a:t>William R. </a:t>
            </a:r>
            <a:r>
              <a:rPr lang="en-US" sz="3200" dirty="0" smtClean="0"/>
              <a:t>Day</a:t>
            </a:r>
          </a:p>
          <a:p>
            <a:r>
              <a:rPr lang="en-US" sz="3200" dirty="0" smtClean="0"/>
              <a:t>Cushman </a:t>
            </a:r>
            <a:r>
              <a:rPr lang="en-US" sz="3200" dirty="0"/>
              <a:t>K. </a:t>
            </a:r>
            <a:r>
              <a:rPr lang="en-US" sz="3200" dirty="0" smtClean="0"/>
              <a:t>Davis</a:t>
            </a:r>
          </a:p>
          <a:p>
            <a:r>
              <a:rPr lang="en-US" sz="3200" dirty="0" smtClean="0"/>
              <a:t>William </a:t>
            </a:r>
            <a:r>
              <a:rPr lang="en-US" sz="3200" dirty="0"/>
              <a:t>P. </a:t>
            </a:r>
            <a:r>
              <a:rPr lang="en-US" sz="3200" dirty="0" smtClean="0"/>
              <a:t>Frye</a:t>
            </a:r>
          </a:p>
          <a:p>
            <a:r>
              <a:rPr lang="en-US" sz="3200" dirty="0" smtClean="0"/>
              <a:t>George Gray</a:t>
            </a:r>
          </a:p>
          <a:p>
            <a:r>
              <a:rPr lang="en-US" sz="3200" dirty="0" smtClean="0"/>
              <a:t>Whitelaw </a:t>
            </a:r>
            <a:r>
              <a:rPr lang="en-US" sz="3200" dirty="0"/>
              <a:t>Reid</a:t>
            </a:r>
          </a:p>
        </p:txBody>
      </p:sp>
      <p:sp>
        <p:nvSpPr>
          <p:cNvPr id="4" name="Content Placeholder 3"/>
          <p:cNvSpPr>
            <a:spLocks noGrp="1"/>
          </p:cNvSpPr>
          <p:nvPr>
            <p:ph sz="half" idx="2"/>
          </p:nvPr>
        </p:nvSpPr>
        <p:spPr>
          <a:xfrm>
            <a:off x="5325035" y="1853248"/>
            <a:ext cx="6433073" cy="5004752"/>
          </a:xfrm>
        </p:spPr>
        <p:txBody>
          <a:bodyPr>
            <a:normAutofit lnSpcReduction="10000"/>
          </a:bodyPr>
          <a:lstStyle/>
          <a:p>
            <a:pPr marL="0" indent="0">
              <a:buNone/>
            </a:pPr>
            <a:r>
              <a:rPr lang="en-US" sz="3200" dirty="0" smtClean="0"/>
              <a:t>Spanish Delegates:</a:t>
            </a:r>
          </a:p>
          <a:p>
            <a:pPr marL="0" indent="0">
              <a:buNone/>
            </a:pPr>
            <a:endParaRPr lang="en-US" sz="3200" dirty="0"/>
          </a:p>
          <a:p>
            <a:r>
              <a:rPr lang="en-US" sz="3200" dirty="0"/>
              <a:t>Don Eugenio Montero </a:t>
            </a:r>
            <a:r>
              <a:rPr lang="en-US" sz="3200" dirty="0" smtClean="0"/>
              <a:t>Rios</a:t>
            </a:r>
          </a:p>
          <a:p>
            <a:r>
              <a:rPr lang="en-US" sz="3200" dirty="0"/>
              <a:t>Don Buenaventura de </a:t>
            </a:r>
            <a:r>
              <a:rPr lang="en-US" sz="3200" dirty="0" err="1" smtClean="0"/>
              <a:t>Abarzuza</a:t>
            </a:r>
            <a:endParaRPr lang="en-US" sz="3200" dirty="0" smtClean="0"/>
          </a:p>
          <a:p>
            <a:r>
              <a:rPr lang="en-US" sz="3200" dirty="0"/>
              <a:t> Don Jose de </a:t>
            </a:r>
            <a:r>
              <a:rPr lang="en-US" sz="3200" dirty="0" err="1" smtClean="0"/>
              <a:t>Garnica</a:t>
            </a:r>
            <a:endParaRPr lang="en-US" sz="3200" dirty="0" smtClean="0"/>
          </a:p>
          <a:p>
            <a:r>
              <a:rPr lang="en-US" sz="3200" dirty="0"/>
              <a:t> Don </a:t>
            </a:r>
            <a:r>
              <a:rPr lang="en-US" sz="3200" dirty="0" err="1"/>
              <a:t>Wenceslao</a:t>
            </a:r>
            <a:r>
              <a:rPr lang="en-US" sz="3200" dirty="0"/>
              <a:t> Ramirez de </a:t>
            </a:r>
            <a:r>
              <a:rPr lang="en-US" sz="3200" dirty="0" smtClean="0"/>
              <a:t>Villa-</a:t>
            </a:r>
            <a:r>
              <a:rPr lang="en-US" sz="3200" dirty="0" err="1" smtClean="0"/>
              <a:t>Urrutia</a:t>
            </a:r>
            <a:endParaRPr lang="en-US" sz="3200" dirty="0" smtClean="0"/>
          </a:p>
          <a:p>
            <a:r>
              <a:rPr lang="en-PH" sz="3200" dirty="0"/>
              <a:t>Don Rafael </a:t>
            </a:r>
            <a:r>
              <a:rPr lang="en-PH" sz="3200" dirty="0" err="1"/>
              <a:t>Cerero</a:t>
            </a:r>
            <a:endParaRPr lang="en-US" sz="3200" dirty="0" smtClean="0"/>
          </a:p>
          <a:p>
            <a:endParaRPr lang="en-US" sz="2800" dirty="0" smtClean="0"/>
          </a:p>
          <a:p>
            <a:endParaRPr lang="en-US" sz="3200" dirty="0" smtClean="0"/>
          </a:p>
          <a:p>
            <a:pPr marL="0" indent="0">
              <a:buNone/>
            </a:pPr>
            <a:endParaRPr lang="en-US" dirty="0" smtClean="0"/>
          </a:p>
          <a:p>
            <a:pPr marL="0" indent="0">
              <a:buNone/>
            </a:pPr>
            <a:endParaRPr lang="en-US" dirty="0"/>
          </a:p>
          <a:p>
            <a:pPr marL="0" indent="0">
              <a:buNone/>
            </a:pPr>
            <a:endParaRPr lang="en-PH" dirty="0"/>
          </a:p>
        </p:txBody>
      </p:sp>
    </p:spTree>
    <p:extLst>
      <p:ext uri="{BB962C8B-B14F-4D97-AF65-F5344CB8AC3E}">
        <p14:creationId xmlns:p14="http://schemas.microsoft.com/office/powerpoint/2010/main" val="2691803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Articles</a:t>
            </a:r>
            <a:endParaRPr lang="en-PH" sz="8000" dirty="0"/>
          </a:p>
        </p:txBody>
      </p:sp>
      <p:sp>
        <p:nvSpPr>
          <p:cNvPr id="5" name="TextBox 4"/>
          <p:cNvSpPr txBox="1"/>
          <p:nvPr/>
        </p:nvSpPr>
        <p:spPr>
          <a:xfrm>
            <a:off x="646111" y="2571078"/>
            <a:ext cx="10854466" cy="4031873"/>
          </a:xfrm>
          <a:prstGeom prst="rect">
            <a:avLst/>
          </a:prstGeom>
          <a:noFill/>
        </p:spPr>
        <p:txBody>
          <a:bodyPr wrap="square" rtlCol="0">
            <a:spAutoFit/>
          </a:bodyPr>
          <a:lstStyle/>
          <a:p>
            <a:r>
              <a:rPr lang="en-US" sz="3200" dirty="0" smtClean="0"/>
              <a:t>Article I – Spain will remove all claim of </a:t>
            </a:r>
            <a:r>
              <a:rPr lang="en-US" sz="3200" dirty="0" err="1" smtClean="0"/>
              <a:t>sovereignity</a:t>
            </a:r>
            <a:r>
              <a:rPr lang="en-US" sz="3200" dirty="0" smtClean="0"/>
              <a:t> and title to Cuba.</a:t>
            </a:r>
          </a:p>
          <a:p>
            <a:endParaRPr lang="en-US" sz="3200" dirty="0"/>
          </a:p>
          <a:p>
            <a:r>
              <a:rPr lang="en-US" sz="3200" dirty="0" smtClean="0"/>
              <a:t>Article II </a:t>
            </a:r>
            <a:r>
              <a:rPr lang="en-US" sz="3200" dirty="0"/>
              <a:t>- Spain cedes to the </a:t>
            </a:r>
            <a:r>
              <a:rPr lang="en-US" sz="3200" dirty="0" smtClean="0"/>
              <a:t>U.S. </a:t>
            </a:r>
            <a:r>
              <a:rPr lang="en-US" sz="3200" dirty="0"/>
              <a:t>the island of Porto </a:t>
            </a:r>
            <a:r>
              <a:rPr lang="en-US" sz="3200" dirty="0" smtClean="0"/>
              <a:t>Rico, West </a:t>
            </a:r>
            <a:r>
              <a:rPr lang="en-US" sz="3200" dirty="0"/>
              <a:t>Indies, and the island of Guam in the Marianas or </a:t>
            </a:r>
            <a:r>
              <a:rPr lang="en-US" sz="3200" dirty="0" err="1"/>
              <a:t>Ladrones</a:t>
            </a:r>
            <a:r>
              <a:rPr lang="en-US" sz="3200" dirty="0" smtClean="0"/>
              <a:t>.</a:t>
            </a:r>
          </a:p>
          <a:p>
            <a:endParaRPr lang="en-US" sz="3200" dirty="0"/>
          </a:p>
          <a:p>
            <a:endParaRPr lang="en-US" sz="3200" dirty="0"/>
          </a:p>
        </p:txBody>
      </p:sp>
    </p:spTree>
    <p:extLst>
      <p:ext uri="{BB962C8B-B14F-4D97-AF65-F5344CB8AC3E}">
        <p14:creationId xmlns:p14="http://schemas.microsoft.com/office/powerpoint/2010/main" val="963214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12869"/>
            <a:ext cx="9939414" cy="6270811"/>
          </a:xfrm>
        </p:spPr>
        <p:txBody>
          <a:bodyPr/>
          <a:lstStyle/>
          <a:p>
            <a:r>
              <a:rPr lang="en-US" sz="2700" dirty="0"/>
              <a:t>Article III - Spain cedes to the </a:t>
            </a:r>
            <a:r>
              <a:rPr lang="en-US" sz="2700" dirty="0" smtClean="0"/>
              <a:t>U.S. the </a:t>
            </a:r>
            <a:r>
              <a:rPr lang="en-US" sz="2700" dirty="0"/>
              <a:t>Philippine </a:t>
            </a:r>
            <a:r>
              <a:rPr lang="en-US" sz="2700" dirty="0" smtClean="0"/>
              <a:t>Islands. </a:t>
            </a:r>
            <a:br>
              <a:rPr lang="en-US" sz="2700" dirty="0" smtClean="0"/>
            </a:br>
            <a:r>
              <a:rPr lang="en-US" sz="2700" dirty="0" smtClean="0"/>
              <a:t>- U.S</a:t>
            </a:r>
            <a:r>
              <a:rPr lang="en-US" sz="2700" dirty="0"/>
              <a:t>. will pay to Spain the sum of twenty million dollars ($</a:t>
            </a:r>
            <a:r>
              <a:rPr lang="en-US" sz="2700" dirty="0" smtClean="0"/>
              <a:t>20,000,000) within </a:t>
            </a:r>
            <a:r>
              <a:rPr lang="en-US" sz="2700" dirty="0"/>
              <a:t>three months after the exchange of the ratifications of the present </a:t>
            </a:r>
            <a:r>
              <a:rPr lang="en-US" sz="2700" dirty="0" smtClean="0"/>
              <a:t>treaty</a:t>
            </a:r>
            <a:br>
              <a:rPr lang="en-US" sz="2700" dirty="0" smtClean="0"/>
            </a:br>
            <a:r>
              <a:rPr lang="en-US" sz="2700" dirty="0"/>
              <a:t/>
            </a:r>
            <a:br>
              <a:rPr lang="en-US" sz="2700" dirty="0"/>
            </a:br>
            <a:r>
              <a:rPr lang="en-US" sz="2700" dirty="0"/>
              <a:t>Article IV </a:t>
            </a:r>
            <a:r>
              <a:rPr lang="en-US" sz="2700" dirty="0" smtClean="0"/>
              <a:t>- The U.S. will </a:t>
            </a:r>
            <a:r>
              <a:rPr lang="en-US" sz="2700" dirty="0"/>
              <a:t>admit Spanish ships and merchandise to the ports of the Philippine </a:t>
            </a:r>
            <a:r>
              <a:rPr lang="en-US" sz="2700" dirty="0" smtClean="0"/>
              <a:t>Islands for ten years.</a:t>
            </a:r>
            <a:br>
              <a:rPr lang="en-US" sz="2700" dirty="0" smtClean="0"/>
            </a:br>
            <a:r>
              <a:rPr lang="en-US" sz="2700" dirty="0"/>
              <a:t/>
            </a:r>
            <a:br>
              <a:rPr lang="en-US" sz="2700" dirty="0"/>
            </a:br>
            <a:r>
              <a:rPr lang="en-US" sz="2700" dirty="0" smtClean="0"/>
              <a:t>Article V </a:t>
            </a:r>
            <a:r>
              <a:rPr lang="en-US" sz="2700" dirty="0"/>
              <a:t>- The </a:t>
            </a:r>
            <a:r>
              <a:rPr lang="en-US" sz="2700" dirty="0" smtClean="0"/>
              <a:t>U.S will free  </a:t>
            </a:r>
            <a:r>
              <a:rPr lang="en-US" sz="2700" dirty="0"/>
              <a:t>the Spanish soldiers taken as prisoners of </a:t>
            </a:r>
            <a:r>
              <a:rPr lang="en-US" sz="2700" dirty="0" smtClean="0"/>
              <a:t>war.</a:t>
            </a:r>
            <a:br>
              <a:rPr lang="en-US" sz="2700" dirty="0" smtClean="0"/>
            </a:br>
            <a:r>
              <a:rPr lang="en-US" sz="2700" dirty="0" smtClean="0"/>
              <a:t>- Spain will proceed to evacuate from the Philippines and Guam</a:t>
            </a:r>
            <a:br>
              <a:rPr lang="en-US" sz="2700" dirty="0" smtClean="0"/>
            </a:br>
            <a:r>
              <a:rPr lang="en-US" sz="2700" dirty="0" smtClean="0"/>
              <a:t>- All properties of Spain left in the Philippines and Guam will remain as their property.</a:t>
            </a:r>
            <a:r>
              <a:rPr lang="en-US" sz="2800" dirty="0" smtClean="0"/>
              <a:t/>
            </a:r>
            <a:br>
              <a:rPr lang="en-US" sz="2800" dirty="0" smtClean="0"/>
            </a:br>
            <a:endParaRPr lang="en-PH" sz="2800" dirty="0"/>
          </a:p>
        </p:txBody>
      </p:sp>
    </p:spTree>
    <p:extLst>
      <p:ext uri="{BB962C8B-B14F-4D97-AF65-F5344CB8AC3E}">
        <p14:creationId xmlns:p14="http://schemas.microsoft.com/office/powerpoint/2010/main" val="1595611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456</TotalTime>
  <Words>368</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Spencer Pratt Narrative on the American Occupations of the Philippines</vt:lpstr>
      <vt:lpstr>1897</vt:lpstr>
      <vt:lpstr>1898</vt:lpstr>
      <vt:lpstr>1898</vt:lpstr>
      <vt:lpstr>1898</vt:lpstr>
      <vt:lpstr>Treaty of Peace Between the United States and Spain (December 10, 1898)</vt:lpstr>
      <vt:lpstr>Delegates </vt:lpstr>
      <vt:lpstr>Articles</vt:lpstr>
      <vt:lpstr>Article III - Spain cedes to the U.S. the Philippine Islands.  - U.S. will pay to Spain the sum of twenty million dollars ($20,000,000) within three months after the exchange of the ratifications of the present treaty  Article IV - The U.S. will admit Spanish ships and merchandise to the ports of the Philippine Islands for ten years.  Article V - The U.S will free  the Spanish soldiers taken as prisoners of war. - Spain will proceed to evacuate from the Philippines and Guam - All properties of Spain left in the Philippines and Guam will remain as their property. </vt:lpstr>
      <vt:lpstr>Article VI – All prisoner of war from both sides shall be released.  Article VII -  The U.S. and Spain mutually relinquish all claims for indemnity.  Article VIII – All immovable structures would be a public property.  Article IX – Spanish natives residing in territories which Spain cedes sovereignty on may remain and have the right to continue their industry. </vt:lpstr>
      <vt:lpstr>Article X - The territories over which Spain cedes sovereignty shall be secured in the free exercise of their religion.  Article XI – Spaniards residing territories shall follow the jurisdiction of the country they reside on.  Article XII – Judicial proceedings and implementations: - Judgments should be carried out by the authority in the territory within.  Article XIII – Spanish literary and artistic should be secured by copyrights.   </vt:lpstr>
      <vt:lpstr>Article XIV – Spain will have the power to establish  consular officers on the ceded territories.  Article XV – For ten years, both sides will accept U.S. and Spain merchant vessels free of charge.  Article XVI – Obligation of U.S. on Cuba is limited to the time of its occupancy.  Article XVII – Ratification shall be exchanged after six months. </vt:lpstr>
      <vt:lpstr>McKinley's Benevolent Assimilation Proclamation</vt:lpstr>
      <vt:lpstr>- U.S will succeed to the sovereignty of Spain to the Philippines  - The U.S. will provide protection and offer support to people who are willing to cooperate with them.  - The taxes and duties become payable to the authorities of the U.S.  -  If private property be taken for military use, it shall be paid for when possible in cash, </vt:lpstr>
      <vt:lpstr>- All ports and places of the Philippines shall be opened to the commerce of all friendly nation.  -  It should be the earnest wish of the military administration to win the confidence, respect, and affection of the inhabitants of the Philippines by showing them that they are free under the free flag of the United States.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Treaty peace between the United States and Spain</dc:title>
  <dc:creator>M Lodriga</dc:creator>
  <cp:lastModifiedBy>M Lodriga</cp:lastModifiedBy>
  <cp:revision>29</cp:revision>
  <dcterms:created xsi:type="dcterms:W3CDTF">2020-08-25T05:48:29Z</dcterms:created>
  <dcterms:modified xsi:type="dcterms:W3CDTF">2020-08-25T13:28:44Z</dcterms:modified>
</cp:coreProperties>
</file>