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80" r:id="rId2"/>
    <p:sldId id="256" r:id="rId3"/>
    <p:sldId id="258" r:id="rId4"/>
    <p:sldId id="257" r:id="rId5"/>
    <p:sldId id="323" r:id="rId6"/>
    <p:sldId id="379" r:id="rId7"/>
    <p:sldId id="325" r:id="rId8"/>
    <p:sldId id="378" r:id="rId9"/>
    <p:sldId id="259" r:id="rId10"/>
    <p:sldId id="260" r:id="rId11"/>
    <p:sldId id="261" r:id="rId12"/>
    <p:sldId id="262" r:id="rId13"/>
    <p:sldId id="266" r:id="rId14"/>
    <p:sldId id="263" r:id="rId15"/>
    <p:sldId id="264" r:id="rId16"/>
    <p:sldId id="265" r:id="rId17"/>
    <p:sldId id="267" r:id="rId18"/>
    <p:sldId id="268" r:id="rId19"/>
    <p:sldId id="269" r:id="rId20"/>
    <p:sldId id="270" r:id="rId21"/>
    <p:sldId id="271" r:id="rId22"/>
    <p:sldId id="272" r:id="rId23"/>
    <p:sldId id="274" r:id="rId24"/>
    <p:sldId id="275" r:id="rId25"/>
    <p:sldId id="276" r:id="rId26"/>
    <p:sldId id="277" r:id="rId27"/>
    <p:sldId id="278"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800"/>
    <a:srgbClr val="C9C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0FA95-1B6A-4FF2-BC0B-6F4A87943267}" type="datetimeFigureOut">
              <a:rPr lang="es-PE" smtClean="0"/>
              <a:t>28/04/2021</a:t>
            </a:fld>
            <a:endParaRPr lang="es-P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01F5B-BF21-45CA-8921-836D81514EED}" type="slidenum">
              <a:rPr lang="es-PE" smtClean="0"/>
              <a:t>‹#›</a:t>
            </a:fld>
            <a:endParaRPr lang="es-PE"/>
          </a:p>
        </p:txBody>
      </p:sp>
    </p:spTree>
    <p:extLst>
      <p:ext uri="{BB962C8B-B14F-4D97-AF65-F5344CB8AC3E}">
        <p14:creationId xmlns:p14="http://schemas.microsoft.com/office/powerpoint/2010/main" val="276259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FE60E20-F87C-4959-AF86-7D4719AEF739}" type="slidenum">
              <a:rPr lang="es-PE" smtClean="0"/>
              <a:t>1</a:t>
            </a:fld>
            <a:endParaRPr lang="es-PE"/>
          </a:p>
        </p:txBody>
      </p:sp>
    </p:spTree>
    <p:extLst>
      <p:ext uri="{BB962C8B-B14F-4D97-AF65-F5344CB8AC3E}">
        <p14:creationId xmlns:p14="http://schemas.microsoft.com/office/powerpoint/2010/main" val="46468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28/04/2021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28/04/2021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28/04/2021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28/04/2021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28/04/2021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28/04/2021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28/04/2021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8.png"/><Relationship Id="rId5" Type="http://schemas.microsoft.com/office/2007/relationships/hdphoto" Target="../media/hdphoto2.wdp"/><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s.wikipedia.org/wiki/Esquema_unifilar#cite_note-Orrego200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11304" y="1320598"/>
            <a:ext cx="8190690" cy="954107"/>
          </a:xfrm>
          <a:prstGeom prst="rect">
            <a:avLst/>
          </a:prstGeom>
          <a:noFill/>
        </p:spPr>
        <p:txBody>
          <a:bodyPr wrap="square" rtlCol="0">
            <a:spAutoFit/>
          </a:bodyPr>
          <a:lstStyle/>
          <a:p>
            <a:pPr algn="ctr"/>
            <a:r>
              <a:rPr lang="es-PE" sz="2800" b="1" dirty="0">
                <a:effectLst>
                  <a:outerShdw blurRad="38100" dist="38100" dir="2700000" algn="tl">
                    <a:srgbClr val="000000">
                      <a:alpha val="43137"/>
                    </a:srgbClr>
                  </a:outerShdw>
                </a:effectLst>
              </a:rPr>
              <a:t>UNIVERISDAD NACIONAL DE INGENIERÍA </a:t>
            </a:r>
          </a:p>
          <a:p>
            <a:pPr algn="ctr"/>
            <a:r>
              <a:rPr lang="es-PE" sz="2800" b="1" dirty="0">
                <a:effectLst>
                  <a:outerShdw blurRad="38100" dist="38100" dir="2700000" algn="tl">
                    <a:srgbClr val="000000">
                      <a:alpha val="43137"/>
                    </a:srgbClr>
                  </a:outerShdw>
                </a:effectLst>
              </a:rPr>
              <a:t>FACULTAD DE INGENIERIA MECÁNICA ELÉCTRICA </a:t>
            </a:r>
          </a:p>
        </p:txBody>
      </p:sp>
      <p:sp>
        <p:nvSpPr>
          <p:cNvPr id="5" name="CuadroTexto 4"/>
          <p:cNvSpPr txBox="1"/>
          <p:nvPr/>
        </p:nvSpPr>
        <p:spPr>
          <a:xfrm>
            <a:off x="1616149" y="3125972"/>
            <a:ext cx="6251944" cy="1938992"/>
          </a:xfrm>
          <a:prstGeom prst="rect">
            <a:avLst/>
          </a:prstGeom>
          <a:noFill/>
        </p:spPr>
        <p:txBody>
          <a:bodyPr wrap="square" rtlCol="0">
            <a:spAutoFit/>
          </a:bodyPr>
          <a:lstStyle/>
          <a:p>
            <a:r>
              <a:rPr lang="es-PE" sz="2400" dirty="0">
                <a:latin typeface="Arial Unicode MS" panose="020B0604020202020204" pitchFamily="34" charset="-128"/>
                <a:ea typeface="Arial Unicode MS" panose="020B0604020202020204" pitchFamily="34" charset="-128"/>
                <a:cs typeface="Arial Unicode MS" panose="020B0604020202020204" pitchFamily="34" charset="-128"/>
              </a:rPr>
              <a:t>Curso: Instalaciones Eléctricas Industriales</a:t>
            </a:r>
          </a:p>
          <a:p>
            <a:endParaRPr lang="es-P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s-PE" sz="2400" dirty="0">
                <a:latin typeface="Arial Unicode MS" panose="020B0604020202020204" pitchFamily="34" charset="-128"/>
                <a:ea typeface="Arial Unicode MS" panose="020B0604020202020204" pitchFamily="34" charset="-128"/>
                <a:cs typeface="Arial Unicode MS" panose="020B0604020202020204" pitchFamily="34" charset="-128"/>
              </a:rPr>
              <a:t>Tema: </a:t>
            </a:r>
            <a:r>
              <a:rPr lang="es-PE" sz="2400">
                <a:latin typeface="Arial Unicode MS" panose="020B0604020202020204" pitchFamily="34" charset="-128"/>
                <a:ea typeface="Arial Unicode MS" panose="020B0604020202020204" pitchFamily="34" charset="-128"/>
                <a:cs typeface="Arial Unicode MS" panose="020B0604020202020204" pitchFamily="34" charset="-128"/>
              </a:rPr>
              <a:t>Diagramas Unifilares</a:t>
            </a:r>
            <a:endParaRPr lang="es-P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s-P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s-PE" sz="2400" dirty="0">
                <a:latin typeface="Arial Unicode MS" panose="020B0604020202020204" pitchFamily="34" charset="-128"/>
                <a:ea typeface="Arial Unicode MS" panose="020B0604020202020204" pitchFamily="34" charset="-128"/>
                <a:cs typeface="Arial Unicode MS" panose="020B0604020202020204" pitchFamily="34" charset="-128"/>
              </a:rPr>
              <a:t>Profesor del curso  : Alberto Inga Rengifo </a:t>
            </a:r>
          </a:p>
        </p:txBody>
      </p:sp>
      <p:pic>
        <p:nvPicPr>
          <p:cNvPr id="6" name="Picture 4" descr="universidad nacional de ingenieria uni Logo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7075" y="2274705"/>
            <a:ext cx="2400215" cy="311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82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A80CAA2-8A11-4BC8-A70F-D8AA36F723BC}"/>
              </a:ext>
            </a:extLst>
          </p:cNvPr>
          <p:cNvSpPr/>
          <p:nvPr/>
        </p:nvSpPr>
        <p:spPr>
          <a:xfrm>
            <a:off x="574623" y="1588830"/>
            <a:ext cx="11042754" cy="3257174"/>
          </a:xfrm>
          <a:prstGeom prst="rect">
            <a:avLst/>
          </a:prstGeom>
        </p:spPr>
        <p:txBody>
          <a:bodyPr wrap="square">
            <a:spAutoFit/>
          </a:bodyPr>
          <a:lstStyle/>
          <a:p>
            <a:pPr algn="just">
              <a:lnSpc>
                <a:spcPct val="150000"/>
              </a:lnSpc>
            </a:pPr>
            <a:r>
              <a:rPr lang="es-ES" sz="2800" dirty="0"/>
              <a:t>La lista de los elementos de símbolos es tan completa como es posible, sin embargo, únicamente se proporciona un número limitado de ejemplos de símbolos combinados. Si no es posible encontrar el símbolo para un dispositivo o diseño en particular en la norma, es posible producirlo al realizar una combinación apropiada de los símbolos publicados.</a:t>
            </a:r>
          </a:p>
        </p:txBody>
      </p:sp>
      <p:sp>
        <p:nvSpPr>
          <p:cNvPr id="3" name="TextBox 4">
            <a:extLst>
              <a:ext uri="{FF2B5EF4-FFF2-40B4-BE49-F238E27FC236}">
                <a16:creationId xmlns:a16="http://schemas.microsoft.com/office/drawing/2014/main" id="{DCB57F81-F67A-4616-8826-8142F6E413E4}"/>
              </a:ext>
            </a:extLst>
          </p:cNvPr>
          <p:cNvSpPr txBox="1"/>
          <p:nvPr/>
        </p:nvSpPr>
        <p:spPr>
          <a:xfrm>
            <a:off x="2343462" y="749223"/>
            <a:ext cx="75050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0070C0"/>
                </a:solidFill>
                <a:cs typeface="Calibri"/>
              </a:rPr>
              <a:t>USO DE SÍMBOLOS</a:t>
            </a:r>
          </a:p>
        </p:txBody>
      </p:sp>
    </p:spTree>
    <p:extLst>
      <p:ext uri="{BB962C8B-B14F-4D97-AF65-F5344CB8AC3E}">
        <p14:creationId xmlns:p14="http://schemas.microsoft.com/office/powerpoint/2010/main" val="73779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a:extLst>
              <a:ext uri="{FF2B5EF4-FFF2-40B4-BE49-F238E27FC236}">
                <a16:creationId xmlns:a16="http://schemas.microsoft.com/office/drawing/2014/main" id="{567FB858-26D6-48A4-B67D-732E83029D53}"/>
              </a:ext>
            </a:extLst>
          </p:cNvPr>
          <p:cNvSpPr txBox="1"/>
          <p:nvPr/>
        </p:nvSpPr>
        <p:spPr>
          <a:xfrm>
            <a:off x="1833797" y="673115"/>
            <a:ext cx="852440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0070C0"/>
                </a:solidFill>
                <a:cs typeface="Calibri"/>
              </a:rPr>
              <a:t>ADAPTACION DE SIMBOLOS A SISTEMAS DE DISEÑO ASISTIDOS POR COMPUTADORA</a:t>
            </a:r>
          </a:p>
        </p:txBody>
      </p:sp>
      <p:pic>
        <p:nvPicPr>
          <p:cNvPr id="4" name="Imagen 3">
            <a:extLst>
              <a:ext uri="{FF2B5EF4-FFF2-40B4-BE49-F238E27FC236}">
                <a16:creationId xmlns:a16="http://schemas.microsoft.com/office/drawing/2014/main" id="{6A4C251B-02B9-4B27-AD39-A7A9C909AA76}"/>
              </a:ext>
            </a:extLst>
          </p:cNvPr>
          <p:cNvPicPr>
            <a:picLocks noChangeAspect="1"/>
          </p:cNvPicPr>
          <p:nvPr/>
        </p:nvPicPr>
        <p:blipFill>
          <a:blip r:embed="rId2"/>
          <a:stretch>
            <a:fillRect/>
          </a:stretch>
        </p:blipFill>
        <p:spPr>
          <a:xfrm>
            <a:off x="587115" y="1826441"/>
            <a:ext cx="5828675" cy="4753146"/>
          </a:xfrm>
          <a:prstGeom prst="rect">
            <a:avLst/>
          </a:prstGeom>
        </p:spPr>
      </p:pic>
      <p:sp>
        <p:nvSpPr>
          <p:cNvPr id="5" name="Rectángulo 4">
            <a:extLst>
              <a:ext uri="{FF2B5EF4-FFF2-40B4-BE49-F238E27FC236}">
                <a16:creationId xmlns:a16="http://schemas.microsoft.com/office/drawing/2014/main" id="{80CF77F5-BECF-47F3-A61C-C17804ADFF6D}"/>
              </a:ext>
            </a:extLst>
          </p:cNvPr>
          <p:cNvSpPr/>
          <p:nvPr/>
        </p:nvSpPr>
        <p:spPr>
          <a:xfrm>
            <a:off x="6415790" y="1953644"/>
            <a:ext cx="5189095" cy="4549835"/>
          </a:xfrm>
          <a:prstGeom prst="rect">
            <a:avLst/>
          </a:prstGeom>
        </p:spPr>
        <p:txBody>
          <a:bodyPr wrap="square">
            <a:spAutoFit/>
          </a:bodyPr>
          <a:lstStyle/>
          <a:p>
            <a:pPr algn="just">
              <a:lnSpc>
                <a:spcPct val="150000"/>
              </a:lnSpc>
            </a:pPr>
            <a:r>
              <a:rPr lang="es-ES" sz="2800" b="1" dirty="0"/>
              <a:t>SISTEMA DE GRILLAS (NO OLBIGATORIO)</a:t>
            </a:r>
          </a:p>
          <a:p>
            <a:pPr algn="just">
              <a:lnSpc>
                <a:spcPct val="150000"/>
              </a:lnSpc>
            </a:pPr>
            <a:r>
              <a:rPr lang="es-ES" sz="2800" dirty="0"/>
              <a:t>En general las líneas que se conectan a un símbolo coinciden con las líneas de la grilla y terminan en las intersecciones de línea de la grilla</a:t>
            </a:r>
          </a:p>
        </p:txBody>
      </p:sp>
    </p:spTree>
    <p:extLst>
      <p:ext uri="{BB962C8B-B14F-4D97-AF65-F5344CB8AC3E}">
        <p14:creationId xmlns:p14="http://schemas.microsoft.com/office/powerpoint/2010/main" val="215376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3BA2988-FEB7-4AAD-86C7-040000BDAADB}"/>
              </a:ext>
            </a:extLst>
          </p:cNvPr>
          <p:cNvSpPr/>
          <p:nvPr/>
        </p:nvSpPr>
        <p:spPr>
          <a:xfrm>
            <a:off x="1672256" y="489052"/>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pic>
        <p:nvPicPr>
          <p:cNvPr id="3" name="Imagen 2">
            <a:extLst>
              <a:ext uri="{FF2B5EF4-FFF2-40B4-BE49-F238E27FC236}">
                <a16:creationId xmlns:a16="http://schemas.microsoft.com/office/drawing/2014/main" id="{A45BFF91-2CB9-40B0-B72A-8A9DBC9D5BD7}"/>
              </a:ext>
            </a:extLst>
          </p:cNvPr>
          <p:cNvPicPr>
            <a:picLocks noChangeAspect="1"/>
          </p:cNvPicPr>
          <p:nvPr/>
        </p:nvPicPr>
        <p:blipFill>
          <a:blip r:embed="rId2"/>
          <a:stretch>
            <a:fillRect/>
          </a:stretch>
        </p:blipFill>
        <p:spPr>
          <a:xfrm>
            <a:off x="335998" y="1761520"/>
            <a:ext cx="5760000" cy="4754956"/>
          </a:xfrm>
          <a:prstGeom prst="rect">
            <a:avLst/>
          </a:prstGeom>
        </p:spPr>
      </p:pic>
      <p:pic>
        <p:nvPicPr>
          <p:cNvPr id="5" name="Imagen 4">
            <a:extLst>
              <a:ext uri="{FF2B5EF4-FFF2-40B4-BE49-F238E27FC236}">
                <a16:creationId xmlns:a16="http://schemas.microsoft.com/office/drawing/2014/main" id="{D3B51496-48D0-4143-BA31-CEAF5EC2D6D9}"/>
              </a:ext>
            </a:extLst>
          </p:cNvPr>
          <p:cNvPicPr>
            <a:picLocks noChangeAspect="1"/>
          </p:cNvPicPr>
          <p:nvPr/>
        </p:nvPicPr>
        <p:blipFill>
          <a:blip r:embed="rId3"/>
          <a:stretch>
            <a:fillRect/>
          </a:stretch>
        </p:blipFill>
        <p:spPr>
          <a:xfrm>
            <a:off x="6095998" y="2020453"/>
            <a:ext cx="5760000" cy="4496023"/>
          </a:xfrm>
          <a:prstGeom prst="rect">
            <a:avLst/>
          </a:prstGeom>
        </p:spPr>
      </p:pic>
      <p:sp>
        <p:nvSpPr>
          <p:cNvPr id="6" name="Rectángulo 5">
            <a:extLst>
              <a:ext uri="{FF2B5EF4-FFF2-40B4-BE49-F238E27FC236}">
                <a16:creationId xmlns:a16="http://schemas.microsoft.com/office/drawing/2014/main" id="{CEC6D36B-78FF-42E9-BF72-A85A7905C442}"/>
              </a:ext>
            </a:extLst>
          </p:cNvPr>
          <p:cNvSpPr/>
          <p:nvPr/>
        </p:nvSpPr>
        <p:spPr>
          <a:xfrm>
            <a:off x="1114876" y="1101927"/>
            <a:ext cx="9962244" cy="461665"/>
          </a:xfrm>
          <a:prstGeom prst="rect">
            <a:avLst/>
          </a:prstGeom>
        </p:spPr>
        <p:txBody>
          <a:bodyPr wrap="square">
            <a:spAutoFit/>
          </a:bodyPr>
          <a:lstStyle/>
          <a:p>
            <a:pPr algn="ctr"/>
            <a:r>
              <a:rPr lang="es-ES" sz="2400" b="1" dirty="0">
                <a:solidFill>
                  <a:srgbClr val="F2B800"/>
                </a:solidFill>
              </a:rPr>
              <a:t>SIMBOLOS DISTINTIVOS Y OTROS SIMBOLOS CON APLICACIONES GENERALES</a:t>
            </a:r>
          </a:p>
        </p:txBody>
      </p:sp>
    </p:spTree>
    <p:extLst>
      <p:ext uri="{BB962C8B-B14F-4D97-AF65-F5344CB8AC3E}">
        <p14:creationId xmlns:p14="http://schemas.microsoft.com/office/powerpoint/2010/main" val="116018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3BA2988-FEB7-4AAD-86C7-040000BDAADB}"/>
              </a:ext>
            </a:extLst>
          </p:cNvPr>
          <p:cNvSpPr/>
          <p:nvPr/>
        </p:nvSpPr>
        <p:spPr>
          <a:xfrm>
            <a:off x="1672256" y="489052"/>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sp>
        <p:nvSpPr>
          <p:cNvPr id="6" name="Rectángulo 5">
            <a:extLst>
              <a:ext uri="{FF2B5EF4-FFF2-40B4-BE49-F238E27FC236}">
                <a16:creationId xmlns:a16="http://schemas.microsoft.com/office/drawing/2014/main" id="{CEC6D36B-78FF-42E9-BF72-A85A7905C442}"/>
              </a:ext>
            </a:extLst>
          </p:cNvPr>
          <p:cNvSpPr/>
          <p:nvPr/>
        </p:nvSpPr>
        <p:spPr>
          <a:xfrm>
            <a:off x="1114876" y="1101927"/>
            <a:ext cx="9962244" cy="461665"/>
          </a:xfrm>
          <a:prstGeom prst="rect">
            <a:avLst/>
          </a:prstGeom>
        </p:spPr>
        <p:txBody>
          <a:bodyPr wrap="square">
            <a:spAutoFit/>
          </a:bodyPr>
          <a:lstStyle/>
          <a:p>
            <a:pPr algn="ctr"/>
            <a:r>
              <a:rPr lang="es-ES" sz="2400" b="1" dirty="0">
                <a:solidFill>
                  <a:srgbClr val="F2B800"/>
                </a:solidFill>
              </a:rPr>
              <a:t>UNIONES, TERMINALES Y DERIVACIONES</a:t>
            </a:r>
          </a:p>
        </p:txBody>
      </p:sp>
      <p:pic>
        <p:nvPicPr>
          <p:cNvPr id="4" name="Imagen 3">
            <a:extLst>
              <a:ext uri="{FF2B5EF4-FFF2-40B4-BE49-F238E27FC236}">
                <a16:creationId xmlns:a16="http://schemas.microsoft.com/office/drawing/2014/main" id="{9EB230FD-1009-4D9E-9D2D-E4085D7D96DE}"/>
              </a:ext>
            </a:extLst>
          </p:cNvPr>
          <p:cNvPicPr>
            <a:picLocks noChangeAspect="1"/>
          </p:cNvPicPr>
          <p:nvPr/>
        </p:nvPicPr>
        <p:blipFill>
          <a:blip r:embed="rId2"/>
          <a:stretch>
            <a:fillRect/>
          </a:stretch>
        </p:blipFill>
        <p:spPr>
          <a:xfrm>
            <a:off x="771523" y="1792886"/>
            <a:ext cx="5324475" cy="4381500"/>
          </a:xfrm>
          <a:prstGeom prst="rect">
            <a:avLst/>
          </a:prstGeom>
        </p:spPr>
      </p:pic>
      <p:pic>
        <p:nvPicPr>
          <p:cNvPr id="7" name="Imagen 6">
            <a:extLst>
              <a:ext uri="{FF2B5EF4-FFF2-40B4-BE49-F238E27FC236}">
                <a16:creationId xmlns:a16="http://schemas.microsoft.com/office/drawing/2014/main" id="{ED2BD2AB-E6B3-4BF1-90B4-E6AF498F090A}"/>
              </a:ext>
            </a:extLst>
          </p:cNvPr>
          <p:cNvPicPr>
            <a:picLocks noChangeAspect="1"/>
          </p:cNvPicPr>
          <p:nvPr/>
        </p:nvPicPr>
        <p:blipFill>
          <a:blip r:embed="rId3"/>
          <a:stretch>
            <a:fillRect/>
          </a:stretch>
        </p:blipFill>
        <p:spPr>
          <a:xfrm>
            <a:off x="6301647" y="1792886"/>
            <a:ext cx="5400000" cy="3493548"/>
          </a:xfrm>
          <a:prstGeom prst="rect">
            <a:avLst/>
          </a:prstGeom>
        </p:spPr>
      </p:pic>
    </p:spTree>
    <p:extLst>
      <p:ext uri="{BB962C8B-B14F-4D97-AF65-F5344CB8AC3E}">
        <p14:creationId xmlns:p14="http://schemas.microsoft.com/office/powerpoint/2010/main" val="384649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51CA6B6-3E78-4B39-9F80-402CF71BE04F}"/>
              </a:ext>
            </a:extLst>
          </p:cNvPr>
          <p:cNvPicPr>
            <a:picLocks noChangeAspect="1"/>
          </p:cNvPicPr>
          <p:nvPr/>
        </p:nvPicPr>
        <p:blipFill>
          <a:blip r:embed="rId2"/>
          <a:stretch>
            <a:fillRect/>
          </a:stretch>
        </p:blipFill>
        <p:spPr>
          <a:xfrm>
            <a:off x="335997" y="1768648"/>
            <a:ext cx="5400000" cy="4866371"/>
          </a:xfrm>
          <a:prstGeom prst="rect">
            <a:avLst/>
          </a:prstGeom>
        </p:spPr>
      </p:pic>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sp>
        <p:nvSpPr>
          <p:cNvPr id="5" name="Rectángulo 4">
            <a:extLst>
              <a:ext uri="{FF2B5EF4-FFF2-40B4-BE49-F238E27FC236}">
                <a16:creationId xmlns:a16="http://schemas.microsoft.com/office/drawing/2014/main" id="{BAAAA4BD-8E7A-41EE-B21C-4916531D0DD1}"/>
              </a:ext>
            </a:extLst>
          </p:cNvPr>
          <p:cNvSpPr/>
          <p:nvPr/>
        </p:nvSpPr>
        <p:spPr>
          <a:xfrm>
            <a:off x="335997" y="1069030"/>
            <a:ext cx="11519999" cy="461665"/>
          </a:xfrm>
          <a:prstGeom prst="rect">
            <a:avLst/>
          </a:prstGeom>
        </p:spPr>
        <p:txBody>
          <a:bodyPr wrap="square">
            <a:spAutoFit/>
          </a:bodyPr>
          <a:lstStyle/>
          <a:p>
            <a:pPr algn="ctr"/>
            <a:r>
              <a:rPr lang="es-ES" sz="2400" b="1" dirty="0">
                <a:solidFill>
                  <a:srgbClr val="F2B800"/>
                </a:solidFill>
              </a:rPr>
              <a:t>CONDUCTORES Y DISPOSITIVOS DE CONEXION</a:t>
            </a:r>
          </a:p>
        </p:txBody>
      </p:sp>
      <p:pic>
        <p:nvPicPr>
          <p:cNvPr id="6" name="Imagen 5">
            <a:extLst>
              <a:ext uri="{FF2B5EF4-FFF2-40B4-BE49-F238E27FC236}">
                <a16:creationId xmlns:a16="http://schemas.microsoft.com/office/drawing/2014/main" id="{52071D0F-15E7-4171-B30B-1A9A034E0F51}"/>
              </a:ext>
            </a:extLst>
          </p:cNvPr>
          <p:cNvPicPr>
            <a:picLocks noChangeAspect="1"/>
          </p:cNvPicPr>
          <p:nvPr/>
        </p:nvPicPr>
        <p:blipFill>
          <a:blip r:embed="rId3"/>
          <a:stretch>
            <a:fillRect/>
          </a:stretch>
        </p:blipFill>
        <p:spPr>
          <a:xfrm>
            <a:off x="5925721" y="2392728"/>
            <a:ext cx="5400000" cy="4242291"/>
          </a:xfrm>
          <a:prstGeom prst="rect">
            <a:avLst/>
          </a:prstGeom>
        </p:spPr>
      </p:pic>
    </p:spTree>
    <p:extLst>
      <p:ext uri="{BB962C8B-B14F-4D97-AF65-F5344CB8AC3E}">
        <p14:creationId xmlns:p14="http://schemas.microsoft.com/office/powerpoint/2010/main" val="388309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sp>
        <p:nvSpPr>
          <p:cNvPr id="5" name="Rectángulo 4">
            <a:extLst>
              <a:ext uri="{FF2B5EF4-FFF2-40B4-BE49-F238E27FC236}">
                <a16:creationId xmlns:a16="http://schemas.microsoft.com/office/drawing/2014/main" id="{BAAAA4BD-8E7A-41EE-B21C-4916531D0DD1}"/>
              </a:ext>
            </a:extLst>
          </p:cNvPr>
          <p:cNvSpPr/>
          <p:nvPr/>
        </p:nvSpPr>
        <p:spPr>
          <a:xfrm>
            <a:off x="335997" y="1069030"/>
            <a:ext cx="11519999" cy="461665"/>
          </a:xfrm>
          <a:prstGeom prst="rect">
            <a:avLst/>
          </a:prstGeom>
        </p:spPr>
        <p:txBody>
          <a:bodyPr wrap="square">
            <a:spAutoFit/>
          </a:bodyPr>
          <a:lstStyle/>
          <a:p>
            <a:pPr algn="ctr"/>
            <a:r>
              <a:rPr lang="es-ES" sz="2400" b="1" dirty="0">
                <a:solidFill>
                  <a:srgbClr val="F2B800"/>
                </a:solidFill>
              </a:rPr>
              <a:t>COMPONENTES PASIVOS BASICOS</a:t>
            </a:r>
          </a:p>
        </p:txBody>
      </p:sp>
      <p:pic>
        <p:nvPicPr>
          <p:cNvPr id="2" name="Imagen 1">
            <a:extLst>
              <a:ext uri="{FF2B5EF4-FFF2-40B4-BE49-F238E27FC236}">
                <a16:creationId xmlns:a16="http://schemas.microsoft.com/office/drawing/2014/main" id="{BB040DEE-8E21-440A-BB6E-1852AC06C04C}"/>
              </a:ext>
            </a:extLst>
          </p:cNvPr>
          <p:cNvPicPr>
            <a:picLocks noChangeAspect="1"/>
          </p:cNvPicPr>
          <p:nvPr/>
        </p:nvPicPr>
        <p:blipFill>
          <a:blip r:embed="rId2"/>
          <a:stretch>
            <a:fillRect/>
          </a:stretch>
        </p:blipFill>
        <p:spPr>
          <a:xfrm>
            <a:off x="501390" y="2081836"/>
            <a:ext cx="5400000" cy="4320000"/>
          </a:xfrm>
          <a:prstGeom prst="rect">
            <a:avLst/>
          </a:prstGeom>
        </p:spPr>
      </p:pic>
      <p:pic>
        <p:nvPicPr>
          <p:cNvPr id="7" name="Imagen 6">
            <a:extLst>
              <a:ext uri="{FF2B5EF4-FFF2-40B4-BE49-F238E27FC236}">
                <a16:creationId xmlns:a16="http://schemas.microsoft.com/office/drawing/2014/main" id="{ADDF89A6-666B-4F49-8A7A-B5CDD176A585}"/>
              </a:ext>
            </a:extLst>
          </p:cNvPr>
          <p:cNvPicPr>
            <a:picLocks noChangeAspect="1"/>
          </p:cNvPicPr>
          <p:nvPr/>
        </p:nvPicPr>
        <p:blipFill>
          <a:blip r:embed="rId3"/>
          <a:stretch>
            <a:fillRect/>
          </a:stretch>
        </p:blipFill>
        <p:spPr>
          <a:xfrm>
            <a:off x="6290610" y="1559103"/>
            <a:ext cx="5400000" cy="4842733"/>
          </a:xfrm>
          <a:prstGeom prst="rect">
            <a:avLst/>
          </a:prstGeom>
        </p:spPr>
      </p:pic>
    </p:spTree>
    <p:extLst>
      <p:ext uri="{BB962C8B-B14F-4D97-AF65-F5344CB8AC3E}">
        <p14:creationId xmlns:p14="http://schemas.microsoft.com/office/powerpoint/2010/main" val="245207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sp>
        <p:nvSpPr>
          <p:cNvPr id="5" name="Rectángulo 4">
            <a:extLst>
              <a:ext uri="{FF2B5EF4-FFF2-40B4-BE49-F238E27FC236}">
                <a16:creationId xmlns:a16="http://schemas.microsoft.com/office/drawing/2014/main" id="{BAAAA4BD-8E7A-41EE-B21C-4916531D0DD1}"/>
              </a:ext>
            </a:extLst>
          </p:cNvPr>
          <p:cNvSpPr/>
          <p:nvPr/>
        </p:nvSpPr>
        <p:spPr>
          <a:xfrm>
            <a:off x="335997" y="1069030"/>
            <a:ext cx="11519999" cy="461665"/>
          </a:xfrm>
          <a:prstGeom prst="rect">
            <a:avLst/>
          </a:prstGeom>
        </p:spPr>
        <p:txBody>
          <a:bodyPr wrap="square">
            <a:spAutoFit/>
          </a:bodyPr>
          <a:lstStyle/>
          <a:p>
            <a:pPr algn="ctr"/>
            <a:r>
              <a:rPr lang="es-ES" sz="2400" b="1" dirty="0">
                <a:solidFill>
                  <a:srgbClr val="F2B800"/>
                </a:solidFill>
              </a:rPr>
              <a:t>TRANSFORMADORES, AUTOTRANSFORMADORES Y REGULADORES</a:t>
            </a:r>
          </a:p>
        </p:txBody>
      </p:sp>
      <p:pic>
        <p:nvPicPr>
          <p:cNvPr id="3" name="Imagen 2">
            <a:extLst>
              <a:ext uri="{FF2B5EF4-FFF2-40B4-BE49-F238E27FC236}">
                <a16:creationId xmlns:a16="http://schemas.microsoft.com/office/drawing/2014/main" id="{4DA9D8D0-F9AF-438F-9911-A8923EED4CF6}"/>
              </a:ext>
            </a:extLst>
          </p:cNvPr>
          <p:cNvPicPr>
            <a:picLocks noChangeAspect="1"/>
          </p:cNvPicPr>
          <p:nvPr/>
        </p:nvPicPr>
        <p:blipFill>
          <a:blip r:embed="rId2"/>
          <a:stretch>
            <a:fillRect/>
          </a:stretch>
        </p:blipFill>
        <p:spPr>
          <a:xfrm>
            <a:off x="695996" y="1599899"/>
            <a:ext cx="5400000" cy="4428725"/>
          </a:xfrm>
          <a:prstGeom prst="rect">
            <a:avLst/>
          </a:prstGeom>
        </p:spPr>
      </p:pic>
      <p:pic>
        <p:nvPicPr>
          <p:cNvPr id="8" name="Imagen 7">
            <a:extLst>
              <a:ext uri="{FF2B5EF4-FFF2-40B4-BE49-F238E27FC236}">
                <a16:creationId xmlns:a16="http://schemas.microsoft.com/office/drawing/2014/main" id="{4BE08658-25B4-447D-8844-11CB5B725836}"/>
              </a:ext>
            </a:extLst>
          </p:cNvPr>
          <p:cNvPicPr>
            <a:picLocks noChangeAspect="1"/>
          </p:cNvPicPr>
          <p:nvPr/>
        </p:nvPicPr>
        <p:blipFill>
          <a:blip r:embed="rId3"/>
          <a:stretch>
            <a:fillRect/>
          </a:stretch>
        </p:blipFill>
        <p:spPr>
          <a:xfrm>
            <a:off x="6238719" y="1614889"/>
            <a:ext cx="4991100" cy="4124325"/>
          </a:xfrm>
          <a:prstGeom prst="rect">
            <a:avLst/>
          </a:prstGeom>
        </p:spPr>
      </p:pic>
      <p:sp>
        <p:nvSpPr>
          <p:cNvPr id="9" name="CuadroTexto 8">
            <a:extLst>
              <a:ext uri="{FF2B5EF4-FFF2-40B4-BE49-F238E27FC236}">
                <a16:creationId xmlns:a16="http://schemas.microsoft.com/office/drawing/2014/main" id="{399A99EE-226A-49A8-B120-BFB89557BA80}"/>
              </a:ext>
            </a:extLst>
          </p:cNvPr>
          <p:cNvSpPr txBox="1"/>
          <p:nvPr/>
        </p:nvSpPr>
        <p:spPr>
          <a:xfrm>
            <a:off x="1212086" y="6201781"/>
            <a:ext cx="10053265" cy="400110"/>
          </a:xfrm>
          <a:prstGeom prst="rect">
            <a:avLst/>
          </a:prstGeom>
          <a:noFill/>
        </p:spPr>
        <p:txBody>
          <a:bodyPr wrap="none" rtlCol="0">
            <a:spAutoFit/>
          </a:bodyPr>
          <a:lstStyle/>
          <a:p>
            <a:pPr algn="ctr"/>
            <a:r>
              <a:rPr lang="es-PE" sz="2000" b="1" dirty="0">
                <a:solidFill>
                  <a:srgbClr val="00B050"/>
                </a:solidFill>
              </a:rPr>
              <a:t>OBS: </a:t>
            </a:r>
            <a:r>
              <a:rPr lang="es-PE" sz="2000" dirty="0">
                <a:solidFill>
                  <a:srgbClr val="00B050"/>
                </a:solidFill>
              </a:rPr>
              <a:t>Transformador de distribución o potencia es más grande que un transformador de tensión</a:t>
            </a:r>
            <a:endParaRPr lang="es-ES" sz="2000" dirty="0">
              <a:solidFill>
                <a:srgbClr val="00B050"/>
              </a:solidFill>
            </a:endParaRPr>
          </a:p>
        </p:txBody>
      </p:sp>
    </p:spTree>
    <p:extLst>
      <p:ext uri="{BB962C8B-B14F-4D97-AF65-F5344CB8AC3E}">
        <p14:creationId xmlns:p14="http://schemas.microsoft.com/office/powerpoint/2010/main" val="57148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sp>
        <p:nvSpPr>
          <p:cNvPr id="5" name="Rectángulo 4">
            <a:extLst>
              <a:ext uri="{FF2B5EF4-FFF2-40B4-BE49-F238E27FC236}">
                <a16:creationId xmlns:a16="http://schemas.microsoft.com/office/drawing/2014/main" id="{BAAAA4BD-8E7A-41EE-B21C-4916531D0DD1}"/>
              </a:ext>
            </a:extLst>
          </p:cNvPr>
          <p:cNvSpPr/>
          <p:nvPr/>
        </p:nvSpPr>
        <p:spPr>
          <a:xfrm>
            <a:off x="335997" y="1069030"/>
            <a:ext cx="11519999" cy="461665"/>
          </a:xfrm>
          <a:prstGeom prst="rect">
            <a:avLst/>
          </a:prstGeom>
        </p:spPr>
        <p:txBody>
          <a:bodyPr wrap="square">
            <a:spAutoFit/>
          </a:bodyPr>
          <a:lstStyle/>
          <a:p>
            <a:pPr algn="ctr"/>
            <a:r>
              <a:rPr lang="es-ES" sz="2400" b="1" dirty="0">
                <a:solidFill>
                  <a:srgbClr val="F2B800"/>
                </a:solidFill>
              </a:rPr>
              <a:t>DISPOSITIVOS DE MANIOBRA , SECCIONADORES Y ARRANCADORES</a:t>
            </a:r>
          </a:p>
        </p:txBody>
      </p:sp>
      <p:pic>
        <p:nvPicPr>
          <p:cNvPr id="2" name="Imagen 1">
            <a:extLst>
              <a:ext uri="{FF2B5EF4-FFF2-40B4-BE49-F238E27FC236}">
                <a16:creationId xmlns:a16="http://schemas.microsoft.com/office/drawing/2014/main" id="{64E032BF-7A2B-4056-AEF5-00BBA00A6133}"/>
              </a:ext>
            </a:extLst>
          </p:cNvPr>
          <p:cNvPicPr>
            <a:picLocks noChangeAspect="1"/>
          </p:cNvPicPr>
          <p:nvPr/>
        </p:nvPicPr>
        <p:blipFill rotWithShape="1">
          <a:blip r:embed="rId2"/>
          <a:srcRect b="14787"/>
          <a:stretch/>
        </p:blipFill>
        <p:spPr>
          <a:xfrm>
            <a:off x="695996" y="1807559"/>
            <a:ext cx="5400000" cy="4794332"/>
          </a:xfrm>
          <a:prstGeom prst="rect">
            <a:avLst/>
          </a:prstGeom>
        </p:spPr>
      </p:pic>
      <p:pic>
        <p:nvPicPr>
          <p:cNvPr id="6" name="Imagen 5">
            <a:extLst>
              <a:ext uri="{FF2B5EF4-FFF2-40B4-BE49-F238E27FC236}">
                <a16:creationId xmlns:a16="http://schemas.microsoft.com/office/drawing/2014/main" id="{5FC11E43-9E39-4EFF-8C38-6D79FC6D17D0}"/>
              </a:ext>
            </a:extLst>
          </p:cNvPr>
          <p:cNvPicPr>
            <a:picLocks noChangeAspect="1"/>
          </p:cNvPicPr>
          <p:nvPr/>
        </p:nvPicPr>
        <p:blipFill>
          <a:blip r:embed="rId3"/>
          <a:stretch>
            <a:fillRect/>
          </a:stretch>
        </p:blipFill>
        <p:spPr>
          <a:xfrm>
            <a:off x="6096004" y="1822549"/>
            <a:ext cx="5400000" cy="2870363"/>
          </a:xfrm>
          <a:prstGeom prst="rect">
            <a:avLst/>
          </a:prstGeom>
        </p:spPr>
      </p:pic>
      <p:pic>
        <p:nvPicPr>
          <p:cNvPr id="7" name="Imagen 6">
            <a:extLst>
              <a:ext uri="{FF2B5EF4-FFF2-40B4-BE49-F238E27FC236}">
                <a16:creationId xmlns:a16="http://schemas.microsoft.com/office/drawing/2014/main" id="{25456604-DBB2-475D-B912-47F8958C2857}"/>
              </a:ext>
            </a:extLst>
          </p:cNvPr>
          <p:cNvPicPr>
            <a:picLocks noChangeAspect="1"/>
          </p:cNvPicPr>
          <p:nvPr/>
        </p:nvPicPr>
        <p:blipFill>
          <a:blip r:embed="rId4"/>
          <a:stretch>
            <a:fillRect/>
          </a:stretch>
        </p:blipFill>
        <p:spPr>
          <a:xfrm>
            <a:off x="6096004" y="4707902"/>
            <a:ext cx="5400000" cy="1491429"/>
          </a:xfrm>
          <a:prstGeom prst="rect">
            <a:avLst/>
          </a:prstGeom>
        </p:spPr>
      </p:pic>
    </p:spTree>
    <p:extLst>
      <p:ext uri="{BB962C8B-B14F-4D97-AF65-F5344CB8AC3E}">
        <p14:creationId xmlns:p14="http://schemas.microsoft.com/office/powerpoint/2010/main" val="156127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pic>
        <p:nvPicPr>
          <p:cNvPr id="3" name="Imagen 2">
            <a:extLst>
              <a:ext uri="{FF2B5EF4-FFF2-40B4-BE49-F238E27FC236}">
                <a16:creationId xmlns:a16="http://schemas.microsoft.com/office/drawing/2014/main" id="{1D2BD0CC-2F20-4E83-AB08-88165EE8B377}"/>
              </a:ext>
            </a:extLst>
          </p:cNvPr>
          <p:cNvPicPr>
            <a:picLocks noChangeAspect="1"/>
          </p:cNvPicPr>
          <p:nvPr/>
        </p:nvPicPr>
        <p:blipFill rotWithShape="1">
          <a:blip r:embed="rId2"/>
          <a:srcRect t="7333" b="10190"/>
          <a:stretch/>
        </p:blipFill>
        <p:spPr>
          <a:xfrm>
            <a:off x="501124" y="1560715"/>
            <a:ext cx="5400000" cy="4871141"/>
          </a:xfrm>
          <a:prstGeom prst="rect">
            <a:avLst/>
          </a:prstGeom>
        </p:spPr>
      </p:pic>
      <p:sp>
        <p:nvSpPr>
          <p:cNvPr id="10" name="Rectángulo 9">
            <a:extLst>
              <a:ext uri="{FF2B5EF4-FFF2-40B4-BE49-F238E27FC236}">
                <a16:creationId xmlns:a16="http://schemas.microsoft.com/office/drawing/2014/main" id="{F606EBF4-F53A-4AA1-8A30-A16FD55F0A40}"/>
              </a:ext>
            </a:extLst>
          </p:cNvPr>
          <p:cNvSpPr/>
          <p:nvPr/>
        </p:nvSpPr>
        <p:spPr>
          <a:xfrm>
            <a:off x="1119262" y="975940"/>
            <a:ext cx="9953469" cy="461665"/>
          </a:xfrm>
          <a:prstGeom prst="rect">
            <a:avLst/>
          </a:prstGeom>
        </p:spPr>
        <p:txBody>
          <a:bodyPr wrap="square">
            <a:spAutoFit/>
          </a:bodyPr>
          <a:lstStyle/>
          <a:p>
            <a:pPr algn="ctr"/>
            <a:r>
              <a:rPr lang="es-ES" sz="2400" b="1" dirty="0">
                <a:solidFill>
                  <a:srgbClr val="F2B800"/>
                </a:solidFill>
              </a:rPr>
              <a:t>RELÉS DE MEDICIÓN Y DISPOSITIVOS RELACIONADOS</a:t>
            </a:r>
          </a:p>
        </p:txBody>
      </p:sp>
      <p:pic>
        <p:nvPicPr>
          <p:cNvPr id="11" name="Imagen 10">
            <a:extLst>
              <a:ext uri="{FF2B5EF4-FFF2-40B4-BE49-F238E27FC236}">
                <a16:creationId xmlns:a16="http://schemas.microsoft.com/office/drawing/2014/main" id="{2158292B-2E41-4559-A354-F19F70D5F06E}"/>
              </a:ext>
            </a:extLst>
          </p:cNvPr>
          <p:cNvPicPr>
            <a:picLocks noChangeAspect="1"/>
          </p:cNvPicPr>
          <p:nvPr/>
        </p:nvPicPr>
        <p:blipFill>
          <a:blip r:embed="rId3"/>
          <a:stretch>
            <a:fillRect/>
          </a:stretch>
        </p:blipFill>
        <p:spPr>
          <a:xfrm>
            <a:off x="6095996" y="1560715"/>
            <a:ext cx="5400000" cy="3617176"/>
          </a:xfrm>
          <a:prstGeom prst="rect">
            <a:avLst/>
          </a:prstGeom>
        </p:spPr>
      </p:pic>
    </p:spTree>
    <p:extLst>
      <p:ext uri="{BB962C8B-B14F-4D97-AF65-F5344CB8AC3E}">
        <p14:creationId xmlns:p14="http://schemas.microsoft.com/office/powerpoint/2010/main" val="249483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4" y="456164"/>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SIMBOLOS GRAFICOS PARA DIAGRAMAS Y PLANOS</a:t>
            </a:r>
          </a:p>
        </p:txBody>
      </p:sp>
      <p:pic>
        <p:nvPicPr>
          <p:cNvPr id="8" name="Imagen 7">
            <a:extLst>
              <a:ext uri="{FF2B5EF4-FFF2-40B4-BE49-F238E27FC236}">
                <a16:creationId xmlns:a16="http://schemas.microsoft.com/office/drawing/2014/main" id="{92082751-5B37-4B22-A741-2448EE4214E8}"/>
              </a:ext>
            </a:extLst>
          </p:cNvPr>
          <p:cNvPicPr>
            <a:picLocks noChangeAspect="1"/>
          </p:cNvPicPr>
          <p:nvPr/>
        </p:nvPicPr>
        <p:blipFill>
          <a:blip r:embed="rId2"/>
          <a:stretch>
            <a:fillRect/>
          </a:stretch>
        </p:blipFill>
        <p:spPr>
          <a:xfrm>
            <a:off x="549643" y="1498985"/>
            <a:ext cx="5400000" cy="5112000"/>
          </a:xfrm>
          <a:prstGeom prst="rect">
            <a:avLst/>
          </a:prstGeom>
        </p:spPr>
      </p:pic>
      <p:sp>
        <p:nvSpPr>
          <p:cNvPr id="9" name="Rectángulo 8">
            <a:extLst>
              <a:ext uri="{FF2B5EF4-FFF2-40B4-BE49-F238E27FC236}">
                <a16:creationId xmlns:a16="http://schemas.microsoft.com/office/drawing/2014/main" id="{59C529C2-6C7F-4F42-810E-2BD2CDDC25E5}"/>
              </a:ext>
            </a:extLst>
          </p:cNvPr>
          <p:cNvSpPr/>
          <p:nvPr/>
        </p:nvSpPr>
        <p:spPr>
          <a:xfrm>
            <a:off x="1119262" y="975940"/>
            <a:ext cx="9953469" cy="461665"/>
          </a:xfrm>
          <a:prstGeom prst="rect">
            <a:avLst/>
          </a:prstGeom>
        </p:spPr>
        <p:txBody>
          <a:bodyPr wrap="square">
            <a:spAutoFit/>
          </a:bodyPr>
          <a:lstStyle/>
          <a:p>
            <a:pPr algn="ctr"/>
            <a:r>
              <a:rPr lang="es-ES" sz="2400" b="1" dirty="0">
                <a:solidFill>
                  <a:srgbClr val="F2B800"/>
                </a:solidFill>
              </a:rPr>
              <a:t>EQUIPOS DE PROTECCIÓN </a:t>
            </a:r>
          </a:p>
        </p:txBody>
      </p:sp>
      <p:pic>
        <p:nvPicPr>
          <p:cNvPr id="2" name="Imagen 1">
            <a:extLst>
              <a:ext uri="{FF2B5EF4-FFF2-40B4-BE49-F238E27FC236}">
                <a16:creationId xmlns:a16="http://schemas.microsoft.com/office/drawing/2014/main" id="{FE1B45A3-2997-40EB-A226-D9D93BC2E036}"/>
              </a:ext>
            </a:extLst>
          </p:cNvPr>
          <p:cNvPicPr>
            <a:picLocks noChangeAspect="1"/>
          </p:cNvPicPr>
          <p:nvPr/>
        </p:nvPicPr>
        <p:blipFill>
          <a:blip r:embed="rId3"/>
          <a:stretch>
            <a:fillRect/>
          </a:stretch>
        </p:blipFill>
        <p:spPr>
          <a:xfrm>
            <a:off x="6242357" y="1492745"/>
            <a:ext cx="5400000" cy="4909091"/>
          </a:xfrm>
          <a:prstGeom prst="rect">
            <a:avLst/>
          </a:prstGeom>
        </p:spPr>
      </p:pic>
    </p:spTree>
    <p:extLst>
      <p:ext uri="{BB962C8B-B14F-4D97-AF65-F5344CB8AC3E}">
        <p14:creationId xmlns:p14="http://schemas.microsoft.com/office/powerpoint/2010/main" val="156250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011D330-1415-4207-8CC2-B5734A3F459F}"/>
              </a:ext>
            </a:extLst>
          </p:cNvPr>
          <p:cNvSpPr/>
          <p:nvPr/>
        </p:nvSpPr>
        <p:spPr>
          <a:xfrm>
            <a:off x="0" y="0"/>
            <a:ext cx="4654296" cy="68579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idx="4294967295"/>
          </p:nvPr>
        </p:nvSpPr>
        <p:spPr>
          <a:xfrm>
            <a:off x="488029" y="1073942"/>
            <a:ext cx="3678238" cy="1281112"/>
          </a:xfrm>
          <a:noFill/>
        </p:spPr>
        <p:txBody>
          <a:bodyPr vert="horz" lIns="91440" tIns="45720" rIns="91440" bIns="45720" rtlCol="0" anchor="ctr">
            <a:normAutofit/>
          </a:bodyPr>
          <a:lstStyle/>
          <a:p>
            <a:pPr algn="ctr"/>
            <a:r>
              <a:rPr lang="es-ES" sz="3700" b="1" dirty="0">
                <a:solidFill>
                  <a:srgbClr val="0070C0"/>
                </a:solidFill>
                <a:latin typeface="Calibri"/>
                <a:cs typeface="Calibri"/>
              </a:rPr>
              <a:t>DIAGRAMAS UNIFILARES</a:t>
            </a:r>
          </a:p>
        </p:txBody>
      </p:sp>
      <p:pic>
        <p:nvPicPr>
          <p:cNvPr id="4" name="Picture 4">
            <a:extLst>
              <a:ext uri="{FF2B5EF4-FFF2-40B4-BE49-F238E27FC236}">
                <a16:creationId xmlns:a16="http://schemas.microsoft.com/office/drawing/2014/main" id="{C301F20D-59FE-4930-BC14-CB859F04B7FC}"/>
              </a:ext>
            </a:extLst>
          </p:cNvPr>
          <p:cNvPicPr>
            <a:picLocks noChangeAspect="1"/>
          </p:cNvPicPr>
          <p:nvPr/>
        </p:nvPicPr>
        <p:blipFill rotWithShape="1">
          <a:blip r:embed="rId2">
            <a:duotone>
              <a:schemeClr val="accent3">
                <a:shade val="45000"/>
                <a:satMod val="135000"/>
              </a:schemeClr>
              <a:prstClr val="white"/>
            </a:duotone>
          </a:blip>
          <a:srcRect l="10571" r="8368" b="-2"/>
          <a:stretch/>
        </p:blipFill>
        <p:spPr>
          <a:xfrm>
            <a:off x="4654296" y="10"/>
            <a:ext cx="7537704" cy="685799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5531CD-8BFF-4B76-AE11-0C5842638738}"/>
              </a:ext>
            </a:extLst>
          </p:cNvPr>
          <p:cNvSpPr/>
          <p:nvPr/>
        </p:nvSpPr>
        <p:spPr>
          <a:xfrm>
            <a:off x="1672256" y="770957"/>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¿COMO CONSTRUIR UN DIAGRAMA UNIFILAR?</a:t>
            </a:r>
          </a:p>
        </p:txBody>
      </p:sp>
      <p:sp>
        <p:nvSpPr>
          <p:cNvPr id="6" name="Rectángulo 5">
            <a:extLst>
              <a:ext uri="{FF2B5EF4-FFF2-40B4-BE49-F238E27FC236}">
                <a16:creationId xmlns:a16="http://schemas.microsoft.com/office/drawing/2014/main" id="{59E0152A-08FA-4149-97B1-E7E2CF1544BC}"/>
              </a:ext>
            </a:extLst>
          </p:cNvPr>
          <p:cNvSpPr/>
          <p:nvPr/>
        </p:nvSpPr>
        <p:spPr>
          <a:xfrm>
            <a:off x="574623" y="1588830"/>
            <a:ext cx="5464650" cy="4549835"/>
          </a:xfrm>
          <a:prstGeom prst="rect">
            <a:avLst/>
          </a:prstGeom>
        </p:spPr>
        <p:txBody>
          <a:bodyPr wrap="square">
            <a:spAutoFit/>
          </a:bodyPr>
          <a:lstStyle/>
          <a:p>
            <a:pPr algn="just">
              <a:lnSpc>
                <a:spcPct val="150000"/>
              </a:lnSpc>
            </a:pPr>
            <a:r>
              <a:rPr lang="es-PE" sz="2800" dirty="0"/>
              <a:t>Se requiere previamente conocer cómo son los símbolos, donde encontrarlos y como dibujarlos; ya que los símbolos unidos forman un lenguaje técnico estándar.</a:t>
            </a:r>
          </a:p>
          <a:p>
            <a:pPr algn="just">
              <a:lnSpc>
                <a:spcPct val="150000"/>
              </a:lnSpc>
            </a:pPr>
            <a:r>
              <a:rPr lang="es-PE" sz="2800" dirty="0"/>
              <a:t>Construir diagramas unifilares implica conocer las normas técnicas. </a:t>
            </a:r>
          </a:p>
        </p:txBody>
      </p:sp>
      <p:pic>
        <p:nvPicPr>
          <p:cNvPr id="3" name="Imagen 2">
            <a:extLst>
              <a:ext uri="{FF2B5EF4-FFF2-40B4-BE49-F238E27FC236}">
                <a16:creationId xmlns:a16="http://schemas.microsoft.com/office/drawing/2014/main" id="{58E944D1-97EE-48FD-92BA-E0449527F076}"/>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7263988" y="3137314"/>
            <a:ext cx="3255755" cy="2089514"/>
          </a:xfrm>
          <a:prstGeom prst="rect">
            <a:avLst/>
          </a:prstGeom>
        </p:spPr>
      </p:pic>
      <p:cxnSp>
        <p:nvCxnSpPr>
          <p:cNvPr id="7" name="Conector recto de flecha 6">
            <a:extLst>
              <a:ext uri="{FF2B5EF4-FFF2-40B4-BE49-F238E27FC236}">
                <a16:creationId xmlns:a16="http://schemas.microsoft.com/office/drawing/2014/main" id="{B2194517-4E0D-4049-80B6-A3C6993FE9C3}"/>
              </a:ext>
            </a:extLst>
          </p:cNvPr>
          <p:cNvCxnSpPr>
            <a:cxnSpLocks/>
          </p:cNvCxnSpPr>
          <p:nvPr/>
        </p:nvCxnSpPr>
        <p:spPr>
          <a:xfrm flipH="1">
            <a:off x="9566552" y="2919956"/>
            <a:ext cx="190410" cy="43471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121A4A08-E302-4897-8731-E8982BEF9949}"/>
              </a:ext>
            </a:extLst>
          </p:cNvPr>
          <p:cNvSpPr txBox="1"/>
          <p:nvPr/>
        </p:nvSpPr>
        <p:spPr>
          <a:xfrm>
            <a:off x="8722215" y="2267686"/>
            <a:ext cx="2069494" cy="646331"/>
          </a:xfrm>
          <a:prstGeom prst="rect">
            <a:avLst/>
          </a:prstGeom>
          <a:noFill/>
        </p:spPr>
        <p:txBody>
          <a:bodyPr wrap="square" rtlCol="0">
            <a:spAutoFit/>
          </a:bodyPr>
          <a:lstStyle/>
          <a:p>
            <a:pPr algn="ctr"/>
            <a:r>
              <a:rPr lang="es-PE" b="1" dirty="0"/>
              <a:t>TRANSFORMADOR DE TENSIÓN</a:t>
            </a:r>
            <a:endParaRPr lang="es-ES" b="1" dirty="0"/>
          </a:p>
        </p:txBody>
      </p:sp>
      <p:cxnSp>
        <p:nvCxnSpPr>
          <p:cNvPr id="14" name="Conector recto de flecha 13">
            <a:extLst>
              <a:ext uri="{FF2B5EF4-FFF2-40B4-BE49-F238E27FC236}">
                <a16:creationId xmlns:a16="http://schemas.microsoft.com/office/drawing/2014/main" id="{3587699C-B6C0-4806-A60F-0FFC24F3092C}"/>
              </a:ext>
            </a:extLst>
          </p:cNvPr>
          <p:cNvCxnSpPr>
            <a:cxnSpLocks/>
          </p:cNvCxnSpPr>
          <p:nvPr/>
        </p:nvCxnSpPr>
        <p:spPr>
          <a:xfrm flipH="1" flipV="1">
            <a:off x="8108827" y="4808040"/>
            <a:ext cx="252333" cy="56712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BA9B698E-110F-472C-864D-D6137E218E8F}"/>
              </a:ext>
            </a:extLst>
          </p:cNvPr>
          <p:cNvSpPr txBox="1"/>
          <p:nvPr/>
        </p:nvSpPr>
        <p:spPr>
          <a:xfrm>
            <a:off x="7365567" y="5492334"/>
            <a:ext cx="1991186" cy="646331"/>
          </a:xfrm>
          <a:prstGeom prst="rect">
            <a:avLst/>
          </a:prstGeom>
          <a:noFill/>
        </p:spPr>
        <p:txBody>
          <a:bodyPr wrap="none" rtlCol="0">
            <a:spAutoFit/>
          </a:bodyPr>
          <a:lstStyle/>
          <a:p>
            <a:pPr algn="ctr"/>
            <a:r>
              <a:rPr lang="es-PE" b="1" dirty="0"/>
              <a:t>TRANSFORMADOR</a:t>
            </a:r>
          </a:p>
          <a:p>
            <a:pPr algn="ctr"/>
            <a:r>
              <a:rPr lang="es-PE" b="1" dirty="0"/>
              <a:t>DE CORRIENTE</a:t>
            </a:r>
            <a:endParaRPr lang="es-ES" b="1" dirty="0"/>
          </a:p>
        </p:txBody>
      </p:sp>
      <p:cxnSp>
        <p:nvCxnSpPr>
          <p:cNvPr id="22" name="Conector recto de flecha 21">
            <a:extLst>
              <a:ext uri="{FF2B5EF4-FFF2-40B4-BE49-F238E27FC236}">
                <a16:creationId xmlns:a16="http://schemas.microsoft.com/office/drawing/2014/main" id="{262A7B21-2C74-4004-A849-E7370DA2F9EC}"/>
              </a:ext>
            </a:extLst>
          </p:cNvPr>
          <p:cNvCxnSpPr>
            <a:cxnSpLocks/>
          </p:cNvCxnSpPr>
          <p:nvPr/>
        </p:nvCxnSpPr>
        <p:spPr>
          <a:xfrm flipH="1" flipV="1">
            <a:off x="9917248" y="4552375"/>
            <a:ext cx="464232" cy="82279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61425043-36BC-4E9C-88E5-B6980EBC11C1}"/>
              </a:ext>
            </a:extLst>
          </p:cNvPr>
          <p:cNvSpPr txBox="1"/>
          <p:nvPr/>
        </p:nvSpPr>
        <p:spPr>
          <a:xfrm>
            <a:off x="9566552" y="5487282"/>
            <a:ext cx="1644041" cy="369332"/>
          </a:xfrm>
          <a:prstGeom prst="rect">
            <a:avLst/>
          </a:prstGeom>
          <a:noFill/>
        </p:spPr>
        <p:txBody>
          <a:bodyPr wrap="none" rtlCol="0">
            <a:spAutoFit/>
          </a:bodyPr>
          <a:lstStyle/>
          <a:p>
            <a:pPr algn="ctr"/>
            <a:r>
              <a:rPr lang="es-PE" b="1" dirty="0"/>
              <a:t>CONDUCTORES</a:t>
            </a:r>
            <a:endParaRPr lang="es-ES" b="1" dirty="0"/>
          </a:p>
        </p:txBody>
      </p:sp>
      <p:sp>
        <p:nvSpPr>
          <p:cNvPr id="26" name="Rectángulo 25">
            <a:extLst>
              <a:ext uri="{FF2B5EF4-FFF2-40B4-BE49-F238E27FC236}">
                <a16:creationId xmlns:a16="http://schemas.microsoft.com/office/drawing/2014/main" id="{CD3BF9A4-499A-4C54-834E-004E41D59A53}"/>
              </a:ext>
            </a:extLst>
          </p:cNvPr>
          <p:cNvSpPr/>
          <p:nvPr/>
        </p:nvSpPr>
        <p:spPr>
          <a:xfrm>
            <a:off x="6788246" y="1737286"/>
            <a:ext cx="4207238" cy="461665"/>
          </a:xfrm>
          <a:prstGeom prst="rect">
            <a:avLst/>
          </a:prstGeom>
        </p:spPr>
        <p:txBody>
          <a:bodyPr wrap="square">
            <a:spAutoFit/>
          </a:bodyPr>
          <a:lstStyle/>
          <a:p>
            <a:pPr algn="ctr"/>
            <a:r>
              <a:rPr lang="es-ES" sz="2400" b="1" dirty="0">
                <a:solidFill>
                  <a:srgbClr val="F2B800"/>
                </a:solidFill>
              </a:rPr>
              <a:t>UNIÓN DE SÍMBOLOS</a:t>
            </a:r>
          </a:p>
        </p:txBody>
      </p:sp>
    </p:spTree>
    <p:extLst>
      <p:ext uri="{BB962C8B-B14F-4D97-AF65-F5344CB8AC3E}">
        <p14:creationId xmlns:p14="http://schemas.microsoft.com/office/powerpoint/2010/main" val="2576243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9B16490-C104-42C2-B510-F0E716741BF8}"/>
              </a:ext>
            </a:extLst>
          </p:cNvPr>
          <p:cNvPicPr>
            <a:picLocks noChangeAspect="1"/>
          </p:cNvPicPr>
          <p:nvPr/>
        </p:nvPicPr>
        <p:blipFill rotWithShape="1">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rcRect l="4888" r="60118"/>
          <a:stretch/>
        </p:blipFill>
        <p:spPr>
          <a:xfrm rot="16200000">
            <a:off x="3879444" y="-612188"/>
            <a:ext cx="4072784" cy="8864819"/>
          </a:xfrm>
          <a:prstGeom prst="rect">
            <a:avLst/>
          </a:prstGeom>
        </p:spPr>
      </p:pic>
      <p:sp>
        <p:nvSpPr>
          <p:cNvPr id="4" name="Rectángulo 3">
            <a:extLst>
              <a:ext uri="{FF2B5EF4-FFF2-40B4-BE49-F238E27FC236}">
                <a16:creationId xmlns:a16="http://schemas.microsoft.com/office/drawing/2014/main" id="{205531CD-8BFF-4B76-AE11-0C5842638738}"/>
              </a:ext>
            </a:extLst>
          </p:cNvPr>
          <p:cNvSpPr/>
          <p:nvPr/>
        </p:nvSpPr>
        <p:spPr>
          <a:xfrm>
            <a:off x="1672256" y="873795"/>
            <a:ext cx="884748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3200" b="1" dirty="0">
                <a:solidFill>
                  <a:srgbClr val="0070C0"/>
                </a:solidFill>
                <a:cs typeface="Calibri"/>
              </a:rPr>
              <a:t>EJEMPLO DE DIAGRAMA UNIFILAR</a:t>
            </a:r>
          </a:p>
        </p:txBody>
      </p:sp>
      <p:cxnSp>
        <p:nvCxnSpPr>
          <p:cNvPr id="7" name="Conector recto de flecha 6">
            <a:extLst>
              <a:ext uri="{FF2B5EF4-FFF2-40B4-BE49-F238E27FC236}">
                <a16:creationId xmlns:a16="http://schemas.microsoft.com/office/drawing/2014/main" id="{B2194517-4E0D-4049-80B6-A3C6993FE9C3}"/>
              </a:ext>
            </a:extLst>
          </p:cNvPr>
          <p:cNvCxnSpPr>
            <a:cxnSpLocks/>
          </p:cNvCxnSpPr>
          <p:nvPr/>
        </p:nvCxnSpPr>
        <p:spPr>
          <a:xfrm>
            <a:off x="2308485" y="3508743"/>
            <a:ext cx="269823" cy="4786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121A4A08-E302-4897-8731-E8982BEF9949}"/>
              </a:ext>
            </a:extLst>
          </p:cNvPr>
          <p:cNvSpPr txBox="1"/>
          <p:nvPr/>
        </p:nvSpPr>
        <p:spPr>
          <a:xfrm>
            <a:off x="1515735" y="2862412"/>
            <a:ext cx="1585499" cy="646331"/>
          </a:xfrm>
          <a:prstGeom prst="rect">
            <a:avLst/>
          </a:prstGeom>
          <a:noFill/>
        </p:spPr>
        <p:txBody>
          <a:bodyPr wrap="none" rtlCol="0">
            <a:spAutoFit/>
          </a:bodyPr>
          <a:lstStyle/>
          <a:p>
            <a:pPr algn="ctr"/>
            <a:r>
              <a:rPr lang="es-PE" b="1" dirty="0">
                <a:solidFill>
                  <a:srgbClr val="F2B800"/>
                </a:solidFill>
              </a:rPr>
              <a:t>FUSIBLE</a:t>
            </a:r>
          </a:p>
          <a:p>
            <a:pPr algn="ctr"/>
            <a:r>
              <a:rPr lang="es-PE" b="1" dirty="0">
                <a:solidFill>
                  <a:srgbClr val="F2B800"/>
                </a:solidFill>
              </a:rPr>
              <a:t>SECCIONADOR</a:t>
            </a:r>
            <a:endParaRPr lang="es-ES" b="1" dirty="0">
              <a:solidFill>
                <a:srgbClr val="F2B800"/>
              </a:solidFill>
            </a:endParaRPr>
          </a:p>
        </p:txBody>
      </p:sp>
      <p:cxnSp>
        <p:nvCxnSpPr>
          <p:cNvPr id="15" name="Conector recto de flecha 14">
            <a:extLst>
              <a:ext uri="{FF2B5EF4-FFF2-40B4-BE49-F238E27FC236}">
                <a16:creationId xmlns:a16="http://schemas.microsoft.com/office/drawing/2014/main" id="{FCB62D4D-AB87-4921-A014-42AF9F94F562}"/>
              </a:ext>
            </a:extLst>
          </p:cNvPr>
          <p:cNvCxnSpPr>
            <a:cxnSpLocks/>
          </p:cNvCxnSpPr>
          <p:nvPr/>
        </p:nvCxnSpPr>
        <p:spPr>
          <a:xfrm flipV="1">
            <a:off x="3101234" y="4226161"/>
            <a:ext cx="78148" cy="4354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B3F6088E-74DE-4E54-BDB4-6643D6120150}"/>
              </a:ext>
            </a:extLst>
          </p:cNvPr>
          <p:cNvSpPr txBox="1"/>
          <p:nvPr/>
        </p:nvSpPr>
        <p:spPr>
          <a:xfrm>
            <a:off x="2466846" y="4661636"/>
            <a:ext cx="1425070" cy="369332"/>
          </a:xfrm>
          <a:prstGeom prst="rect">
            <a:avLst/>
          </a:prstGeom>
          <a:noFill/>
        </p:spPr>
        <p:txBody>
          <a:bodyPr wrap="none" rtlCol="0">
            <a:spAutoFit/>
          </a:bodyPr>
          <a:lstStyle/>
          <a:p>
            <a:pPr algn="ctr"/>
            <a:r>
              <a:rPr lang="es-PE" b="1" dirty="0">
                <a:solidFill>
                  <a:srgbClr val="F2B800"/>
                </a:solidFill>
              </a:rPr>
              <a:t>CONDUCTOR</a:t>
            </a:r>
            <a:endParaRPr lang="es-ES" b="1" dirty="0">
              <a:solidFill>
                <a:srgbClr val="F2B800"/>
              </a:solidFill>
            </a:endParaRPr>
          </a:p>
        </p:txBody>
      </p:sp>
      <p:cxnSp>
        <p:nvCxnSpPr>
          <p:cNvPr id="23" name="Conector recto de flecha 22">
            <a:extLst>
              <a:ext uri="{FF2B5EF4-FFF2-40B4-BE49-F238E27FC236}">
                <a16:creationId xmlns:a16="http://schemas.microsoft.com/office/drawing/2014/main" id="{2E82F494-BE92-4EA1-BE22-E7441EF9DE64}"/>
              </a:ext>
            </a:extLst>
          </p:cNvPr>
          <p:cNvCxnSpPr>
            <a:cxnSpLocks/>
          </p:cNvCxnSpPr>
          <p:nvPr/>
        </p:nvCxnSpPr>
        <p:spPr>
          <a:xfrm>
            <a:off x="3699359" y="3035413"/>
            <a:ext cx="192557" cy="65216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FE50A400-496B-4753-A383-D169AD63A436}"/>
              </a:ext>
            </a:extLst>
          </p:cNvPr>
          <p:cNvSpPr txBox="1"/>
          <p:nvPr/>
        </p:nvSpPr>
        <p:spPr>
          <a:xfrm>
            <a:off x="2875884" y="2369743"/>
            <a:ext cx="1789272" cy="646331"/>
          </a:xfrm>
          <a:prstGeom prst="rect">
            <a:avLst/>
          </a:prstGeom>
          <a:noFill/>
        </p:spPr>
        <p:txBody>
          <a:bodyPr wrap="none" rtlCol="0">
            <a:spAutoFit/>
          </a:bodyPr>
          <a:lstStyle/>
          <a:p>
            <a:pPr algn="ctr"/>
            <a:r>
              <a:rPr lang="es-PE" b="1" dirty="0">
                <a:solidFill>
                  <a:srgbClr val="F2B800"/>
                </a:solidFill>
              </a:rPr>
              <a:t>EXTREMO DE</a:t>
            </a:r>
          </a:p>
          <a:p>
            <a:pPr algn="ctr"/>
            <a:r>
              <a:rPr lang="es-PE" b="1" dirty="0">
                <a:solidFill>
                  <a:srgbClr val="F2B800"/>
                </a:solidFill>
              </a:rPr>
              <a:t>CABLE TRIPOLAR</a:t>
            </a:r>
            <a:endParaRPr lang="es-ES" b="1" dirty="0">
              <a:solidFill>
                <a:srgbClr val="F2B800"/>
              </a:solidFill>
            </a:endParaRPr>
          </a:p>
        </p:txBody>
      </p:sp>
      <p:cxnSp>
        <p:nvCxnSpPr>
          <p:cNvPr id="27" name="Conector recto de flecha 26">
            <a:extLst>
              <a:ext uri="{FF2B5EF4-FFF2-40B4-BE49-F238E27FC236}">
                <a16:creationId xmlns:a16="http://schemas.microsoft.com/office/drawing/2014/main" id="{7BA2C81C-14A6-4996-8585-8CCAD4EE21A7}"/>
              </a:ext>
            </a:extLst>
          </p:cNvPr>
          <p:cNvCxnSpPr>
            <a:cxnSpLocks/>
          </p:cNvCxnSpPr>
          <p:nvPr/>
        </p:nvCxnSpPr>
        <p:spPr>
          <a:xfrm flipV="1">
            <a:off x="4797189" y="4410827"/>
            <a:ext cx="78148" cy="4354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DF12E525-D4F0-4B81-8A04-DBF04C7EDF16}"/>
              </a:ext>
            </a:extLst>
          </p:cNvPr>
          <p:cNvSpPr txBox="1"/>
          <p:nvPr/>
        </p:nvSpPr>
        <p:spPr>
          <a:xfrm>
            <a:off x="3975100" y="4846302"/>
            <a:ext cx="1549911" cy="369332"/>
          </a:xfrm>
          <a:prstGeom prst="rect">
            <a:avLst/>
          </a:prstGeom>
          <a:noFill/>
        </p:spPr>
        <p:txBody>
          <a:bodyPr wrap="none" rtlCol="0">
            <a:spAutoFit/>
          </a:bodyPr>
          <a:lstStyle/>
          <a:p>
            <a:pPr algn="ctr"/>
            <a:r>
              <a:rPr lang="es-PE" b="1" dirty="0">
                <a:solidFill>
                  <a:srgbClr val="F2B800"/>
                </a:solidFill>
              </a:rPr>
              <a:t>INTERRUPTOR</a:t>
            </a:r>
            <a:endParaRPr lang="es-ES" b="1" dirty="0">
              <a:solidFill>
                <a:srgbClr val="F2B800"/>
              </a:solidFill>
            </a:endParaRPr>
          </a:p>
        </p:txBody>
      </p:sp>
      <p:cxnSp>
        <p:nvCxnSpPr>
          <p:cNvPr id="29" name="Conector recto de flecha 28">
            <a:extLst>
              <a:ext uri="{FF2B5EF4-FFF2-40B4-BE49-F238E27FC236}">
                <a16:creationId xmlns:a16="http://schemas.microsoft.com/office/drawing/2014/main" id="{96834F4F-CFF3-4FFC-8330-0E363F9373A6}"/>
              </a:ext>
            </a:extLst>
          </p:cNvPr>
          <p:cNvCxnSpPr>
            <a:cxnSpLocks/>
          </p:cNvCxnSpPr>
          <p:nvPr/>
        </p:nvCxnSpPr>
        <p:spPr>
          <a:xfrm flipH="1">
            <a:off x="5562013" y="2617569"/>
            <a:ext cx="253844" cy="54289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41E4CA6A-3289-47AF-8A6C-0D30A9522E30}"/>
              </a:ext>
            </a:extLst>
          </p:cNvPr>
          <p:cNvSpPr txBox="1"/>
          <p:nvPr/>
        </p:nvSpPr>
        <p:spPr>
          <a:xfrm>
            <a:off x="4920243" y="1976589"/>
            <a:ext cx="1991186" cy="646331"/>
          </a:xfrm>
          <a:prstGeom prst="rect">
            <a:avLst/>
          </a:prstGeom>
          <a:noFill/>
        </p:spPr>
        <p:txBody>
          <a:bodyPr wrap="none" rtlCol="0">
            <a:spAutoFit/>
          </a:bodyPr>
          <a:lstStyle/>
          <a:p>
            <a:pPr algn="ctr"/>
            <a:r>
              <a:rPr lang="es-PE" b="1" dirty="0">
                <a:solidFill>
                  <a:srgbClr val="F2B800"/>
                </a:solidFill>
              </a:rPr>
              <a:t>TRANSFORMADOR</a:t>
            </a:r>
          </a:p>
          <a:p>
            <a:pPr algn="ctr"/>
            <a:r>
              <a:rPr lang="es-PE" b="1" dirty="0">
                <a:solidFill>
                  <a:srgbClr val="F2B800"/>
                </a:solidFill>
              </a:rPr>
              <a:t>DE TENSIÓN</a:t>
            </a:r>
            <a:endParaRPr lang="es-ES" b="1" dirty="0">
              <a:solidFill>
                <a:srgbClr val="F2B800"/>
              </a:solidFill>
            </a:endParaRPr>
          </a:p>
        </p:txBody>
      </p:sp>
      <p:cxnSp>
        <p:nvCxnSpPr>
          <p:cNvPr id="33" name="Conector recto de flecha 32">
            <a:extLst>
              <a:ext uri="{FF2B5EF4-FFF2-40B4-BE49-F238E27FC236}">
                <a16:creationId xmlns:a16="http://schemas.microsoft.com/office/drawing/2014/main" id="{9FE31A3D-4E22-47DA-A619-B5B3586A9A1E}"/>
              </a:ext>
            </a:extLst>
          </p:cNvPr>
          <p:cNvCxnSpPr>
            <a:cxnSpLocks/>
          </p:cNvCxnSpPr>
          <p:nvPr/>
        </p:nvCxnSpPr>
        <p:spPr>
          <a:xfrm flipH="1" flipV="1">
            <a:off x="5915836" y="4410828"/>
            <a:ext cx="305082" cy="43547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E8564434-95A9-4FC7-BEA1-F1B1CF531C45}"/>
              </a:ext>
            </a:extLst>
          </p:cNvPr>
          <p:cNvSpPr txBox="1"/>
          <p:nvPr/>
        </p:nvSpPr>
        <p:spPr>
          <a:xfrm>
            <a:off x="5525011" y="4889793"/>
            <a:ext cx="1991186" cy="646331"/>
          </a:xfrm>
          <a:prstGeom prst="rect">
            <a:avLst/>
          </a:prstGeom>
          <a:noFill/>
        </p:spPr>
        <p:txBody>
          <a:bodyPr wrap="none" rtlCol="0">
            <a:spAutoFit/>
          </a:bodyPr>
          <a:lstStyle/>
          <a:p>
            <a:pPr algn="ctr"/>
            <a:r>
              <a:rPr lang="es-PE" b="1" dirty="0">
                <a:solidFill>
                  <a:srgbClr val="F2B800"/>
                </a:solidFill>
              </a:rPr>
              <a:t>TRANSFORMADOR</a:t>
            </a:r>
          </a:p>
          <a:p>
            <a:pPr algn="ctr"/>
            <a:r>
              <a:rPr lang="es-PE" b="1" dirty="0">
                <a:solidFill>
                  <a:srgbClr val="F2B800"/>
                </a:solidFill>
              </a:rPr>
              <a:t>DE CORRIENTE</a:t>
            </a:r>
            <a:endParaRPr lang="es-ES" b="1" dirty="0">
              <a:solidFill>
                <a:srgbClr val="F2B800"/>
              </a:solidFill>
            </a:endParaRPr>
          </a:p>
        </p:txBody>
      </p:sp>
      <p:cxnSp>
        <p:nvCxnSpPr>
          <p:cNvPr id="38" name="Conector recto de flecha 37">
            <a:extLst>
              <a:ext uri="{FF2B5EF4-FFF2-40B4-BE49-F238E27FC236}">
                <a16:creationId xmlns:a16="http://schemas.microsoft.com/office/drawing/2014/main" id="{8BD7CFBE-87B2-46D2-B500-6AD78E1ADC14}"/>
              </a:ext>
            </a:extLst>
          </p:cNvPr>
          <p:cNvCxnSpPr>
            <a:cxnSpLocks/>
          </p:cNvCxnSpPr>
          <p:nvPr/>
        </p:nvCxnSpPr>
        <p:spPr>
          <a:xfrm flipH="1">
            <a:off x="6632380" y="3446883"/>
            <a:ext cx="253844" cy="54289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99F315DA-746B-4036-9582-C693909B958F}"/>
              </a:ext>
            </a:extLst>
          </p:cNvPr>
          <p:cNvSpPr txBox="1"/>
          <p:nvPr/>
        </p:nvSpPr>
        <p:spPr>
          <a:xfrm>
            <a:off x="6138601" y="2967479"/>
            <a:ext cx="1585499" cy="369332"/>
          </a:xfrm>
          <a:prstGeom prst="rect">
            <a:avLst/>
          </a:prstGeom>
          <a:noFill/>
        </p:spPr>
        <p:txBody>
          <a:bodyPr wrap="none" rtlCol="0">
            <a:spAutoFit/>
          </a:bodyPr>
          <a:lstStyle/>
          <a:p>
            <a:pPr algn="ctr"/>
            <a:r>
              <a:rPr lang="es-PE" b="1" dirty="0">
                <a:solidFill>
                  <a:srgbClr val="F2B800"/>
                </a:solidFill>
              </a:rPr>
              <a:t>SECCIONADOR</a:t>
            </a:r>
            <a:endParaRPr lang="es-ES" b="1" dirty="0">
              <a:solidFill>
                <a:srgbClr val="F2B800"/>
              </a:solidFill>
            </a:endParaRPr>
          </a:p>
        </p:txBody>
      </p:sp>
      <p:cxnSp>
        <p:nvCxnSpPr>
          <p:cNvPr id="40" name="Conector recto de flecha 39">
            <a:extLst>
              <a:ext uri="{FF2B5EF4-FFF2-40B4-BE49-F238E27FC236}">
                <a16:creationId xmlns:a16="http://schemas.microsoft.com/office/drawing/2014/main" id="{BB33DF4A-474F-463A-BA22-5235875E7328}"/>
              </a:ext>
            </a:extLst>
          </p:cNvPr>
          <p:cNvCxnSpPr>
            <a:cxnSpLocks/>
          </p:cNvCxnSpPr>
          <p:nvPr/>
        </p:nvCxnSpPr>
        <p:spPr>
          <a:xfrm flipH="1" flipV="1">
            <a:off x="8272542" y="4670899"/>
            <a:ext cx="305082" cy="43547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1" name="CuadroTexto 40">
            <a:extLst>
              <a:ext uri="{FF2B5EF4-FFF2-40B4-BE49-F238E27FC236}">
                <a16:creationId xmlns:a16="http://schemas.microsoft.com/office/drawing/2014/main" id="{9628E87A-63F0-4B30-A1EE-3B19A0B15C7E}"/>
              </a:ext>
            </a:extLst>
          </p:cNvPr>
          <p:cNvSpPr txBox="1"/>
          <p:nvPr/>
        </p:nvSpPr>
        <p:spPr>
          <a:xfrm>
            <a:off x="7881717" y="5149864"/>
            <a:ext cx="1991186" cy="646331"/>
          </a:xfrm>
          <a:prstGeom prst="rect">
            <a:avLst/>
          </a:prstGeom>
          <a:noFill/>
        </p:spPr>
        <p:txBody>
          <a:bodyPr wrap="none" rtlCol="0">
            <a:spAutoFit/>
          </a:bodyPr>
          <a:lstStyle/>
          <a:p>
            <a:pPr algn="ctr"/>
            <a:r>
              <a:rPr lang="es-PE" b="1" dirty="0">
                <a:solidFill>
                  <a:srgbClr val="F2B800"/>
                </a:solidFill>
              </a:rPr>
              <a:t>TRANSFORMADOR</a:t>
            </a:r>
          </a:p>
          <a:p>
            <a:pPr algn="ctr"/>
            <a:r>
              <a:rPr lang="es-PE" b="1" dirty="0">
                <a:solidFill>
                  <a:srgbClr val="F2B800"/>
                </a:solidFill>
              </a:rPr>
              <a:t>DE POTENCIA</a:t>
            </a:r>
            <a:endParaRPr lang="es-ES" b="1" dirty="0">
              <a:solidFill>
                <a:srgbClr val="F2B800"/>
              </a:solidFill>
            </a:endParaRPr>
          </a:p>
        </p:txBody>
      </p:sp>
      <p:cxnSp>
        <p:nvCxnSpPr>
          <p:cNvPr id="42" name="Conector recto de flecha 41">
            <a:extLst>
              <a:ext uri="{FF2B5EF4-FFF2-40B4-BE49-F238E27FC236}">
                <a16:creationId xmlns:a16="http://schemas.microsoft.com/office/drawing/2014/main" id="{6DA868F1-C5E0-4DE8-A68F-68C781E7B9A3}"/>
              </a:ext>
            </a:extLst>
          </p:cNvPr>
          <p:cNvCxnSpPr>
            <a:cxnSpLocks/>
          </p:cNvCxnSpPr>
          <p:nvPr/>
        </p:nvCxnSpPr>
        <p:spPr>
          <a:xfrm flipH="1">
            <a:off x="9557104" y="3508743"/>
            <a:ext cx="69584" cy="47864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CuadroTexto 42">
            <a:extLst>
              <a:ext uri="{FF2B5EF4-FFF2-40B4-BE49-F238E27FC236}">
                <a16:creationId xmlns:a16="http://schemas.microsoft.com/office/drawing/2014/main" id="{115942AB-87A3-4FD3-A43B-7E13F19FDEEC}"/>
              </a:ext>
            </a:extLst>
          </p:cNvPr>
          <p:cNvSpPr txBox="1"/>
          <p:nvPr/>
        </p:nvSpPr>
        <p:spPr>
          <a:xfrm>
            <a:off x="8782148" y="3139411"/>
            <a:ext cx="1549911" cy="369332"/>
          </a:xfrm>
          <a:prstGeom prst="rect">
            <a:avLst/>
          </a:prstGeom>
          <a:noFill/>
        </p:spPr>
        <p:txBody>
          <a:bodyPr wrap="none" rtlCol="0">
            <a:spAutoFit/>
          </a:bodyPr>
          <a:lstStyle/>
          <a:p>
            <a:pPr algn="ctr"/>
            <a:r>
              <a:rPr lang="es-PE" b="1" dirty="0">
                <a:solidFill>
                  <a:srgbClr val="F2B800"/>
                </a:solidFill>
              </a:rPr>
              <a:t>INTERRUPTOR</a:t>
            </a:r>
            <a:endParaRPr lang="es-ES" b="1" dirty="0">
              <a:solidFill>
                <a:srgbClr val="F2B800"/>
              </a:solidFill>
            </a:endParaRPr>
          </a:p>
        </p:txBody>
      </p:sp>
    </p:spTree>
    <p:extLst>
      <p:ext uri="{BB962C8B-B14F-4D97-AF65-F5344CB8AC3E}">
        <p14:creationId xmlns:p14="http://schemas.microsoft.com/office/powerpoint/2010/main" val="1363101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097A3A35-073A-4595-B3E3-B08A6C6573A5}"/>
              </a:ext>
            </a:extLst>
          </p:cNvPr>
          <p:cNvPicPr>
            <a:picLocks noChangeAspect="1"/>
          </p:cNvPicPr>
          <p:nvPr/>
        </p:nvPicPr>
        <p:blipFill rotWithShape="1">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rcRect r="6949"/>
          <a:stretch/>
        </p:blipFill>
        <p:spPr>
          <a:xfrm>
            <a:off x="6580553" y="0"/>
            <a:ext cx="2588759" cy="6858000"/>
          </a:xfrm>
          <a:prstGeom prst="rect">
            <a:avLst/>
          </a:prstGeom>
        </p:spPr>
      </p:pic>
      <p:pic>
        <p:nvPicPr>
          <p:cNvPr id="5" name="Imagen 4">
            <a:extLst>
              <a:ext uri="{FF2B5EF4-FFF2-40B4-BE49-F238E27FC236}">
                <a16:creationId xmlns:a16="http://schemas.microsoft.com/office/drawing/2014/main" id="{49B16490-C104-42C2-B510-F0E716741BF8}"/>
              </a:ext>
            </a:extLst>
          </p:cNvPr>
          <p:cNvPicPr>
            <a:picLocks noChangeAspect="1"/>
          </p:cNvPicPr>
          <p:nvPr/>
        </p:nvPicPr>
        <p:blipFill rotWithShape="1">
          <a:blip r:embed="rId4">
            <a:duotone>
              <a:prstClr val="black"/>
              <a:schemeClr val="accent3">
                <a:tint val="45000"/>
                <a:satMod val="400000"/>
              </a:schemeClr>
            </a:duotone>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rcRect l="55522" r="6154"/>
          <a:stretch/>
        </p:blipFill>
        <p:spPr>
          <a:xfrm>
            <a:off x="3129961" y="0"/>
            <a:ext cx="3450592" cy="6858000"/>
          </a:xfrm>
          <a:prstGeom prst="rect">
            <a:avLst/>
          </a:prstGeom>
        </p:spPr>
      </p:pic>
      <p:sp>
        <p:nvSpPr>
          <p:cNvPr id="4" name="Rectángulo 3">
            <a:extLst>
              <a:ext uri="{FF2B5EF4-FFF2-40B4-BE49-F238E27FC236}">
                <a16:creationId xmlns:a16="http://schemas.microsoft.com/office/drawing/2014/main" id="{205531CD-8BFF-4B76-AE11-0C5842638738}"/>
              </a:ext>
            </a:extLst>
          </p:cNvPr>
          <p:cNvSpPr/>
          <p:nvPr/>
        </p:nvSpPr>
        <p:spPr>
          <a:xfrm>
            <a:off x="0" y="120835"/>
            <a:ext cx="3129961" cy="11430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s-ES" sz="2400" b="1" dirty="0">
                <a:solidFill>
                  <a:srgbClr val="0070C0"/>
                </a:solidFill>
                <a:cs typeface="Calibri"/>
              </a:rPr>
              <a:t>EJEMPLO DE DIAGRAMA UNIFILAR</a:t>
            </a:r>
          </a:p>
        </p:txBody>
      </p:sp>
      <p:sp>
        <p:nvSpPr>
          <p:cNvPr id="22" name="CuadroTexto 21">
            <a:extLst>
              <a:ext uri="{FF2B5EF4-FFF2-40B4-BE49-F238E27FC236}">
                <a16:creationId xmlns:a16="http://schemas.microsoft.com/office/drawing/2014/main" id="{DF8BD4AD-C445-4099-8DE1-3508E584B416}"/>
              </a:ext>
            </a:extLst>
          </p:cNvPr>
          <p:cNvSpPr txBox="1"/>
          <p:nvPr/>
        </p:nvSpPr>
        <p:spPr>
          <a:xfrm>
            <a:off x="17631" y="2371900"/>
            <a:ext cx="3051810" cy="4204356"/>
          </a:xfrm>
          <a:prstGeom prst="rect">
            <a:avLst/>
          </a:prstGeom>
          <a:noFill/>
        </p:spPr>
        <p:txBody>
          <a:bodyPr wrap="square" rtlCol="0">
            <a:spAutoFit/>
          </a:bodyPr>
          <a:lstStyle/>
          <a:p>
            <a:pPr algn="just">
              <a:lnSpc>
                <a:spcPct val="150000"/>
              </a:lnSpc>
            </a:pPr>
            <a:r>
              <a:rPr lang="es-PE" b="1" dirty="0">
                <a:solidFill>
                  <a:srgbClr val="00B050"/>
                </a:solidFill>
              </a:rPr>
              <a:t>OBSERVACIONES</a:t>
            </a:r>
          </a:p>
          <a:p>
            <a:pPr marL="285750" indent="-285750" algn="just">
              <a:lnSpc>
                <a:spcPct val="150000"/>
              </a:lnSpc>
              <a:buFont typeface="Wingdings" panose="05000000000000000000" pitchFamily="2" charset="2"/>
              <a:buChar char="§"/>
            </a:pPr>
            <a:r>
              <a:rPr lang="es-PE" dirty="0">
                <a:solidFill>
                  <a:srgbClr val="00B050"/>
                </a:solidFill>
              </a:rPr>
              <a:t>La tensión nominal de cualquier equipo conectado al sistema debe ser superior a la tensión de la red o a la cual esta conectada.</a:t>
            </a:r>
          </a:p>
          <a:p>
            <a:pPr marL="285750" indent="-285750" algn="just">
              <a:lnSpc>
                <a:spcPct val="150000"/>
              </a:lnSpc>
              <a:buFont typeface="Wingdings" panose="05000000000000000000" pitchFamily="2" charset="2"/>
              <a:buChar char="§"/>
            </a:pPr>
            <a:r>
              <a:rPr lang="es-PE" dirty="0">
                <a:solidFill>
                  <a:srgbClr val="00B050"/>
                </a:solidFill>
              </a:rPr>
              <a:t>Una línea entre 2 puntos indica que hay un conductor entre 2 equipos.</a:t>
            </a:r>
            <a:endParaRPr lang="es-ES" dirty="0">
              <a:solidFill>
                <a:srgbClr val="00B050"/>
              </a:solidFill>
            </a:endParaRPr>
          </a:p>
        </p:txBody>
      </p:sp>
      <p:cxnSp>
        <p:nvCxnSpPr>
          <p:cNvPr id="25" name="Conector recto de flecha 24">
            <a:extLst>
              <a:ext uri="{FF2B5EF4-FFF2-40B4-BE49-F238E27FC236}">
                <a16:creationId xmlns:a16="http://schemas.microsoft.com/office/drawing/2014/main" id="{1F8B4352-8A69-4BC8-B9BA-FD9D9E21FBEC}"/>
              </a:ext>
            </a:extLst>
          </p:cNvPr>
          <p:cNvCxnSpPr>
            <a:cxnSpLocks/>
          </p:cNvCxnSpPr>
          <p:nvPr/>
        </p:nvCxnSpPr>
        <p:spPr>
          <a:xfrm>
            <a:off x="4281066" y="1289155"/>
            <a:ext cx="260004" cy="16489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a:extLst>
              <a:ext uri="{FF2B5EF4-FFF2-40B4-BE49-F238E27FC236}">
                <a16:creationId xmlns:a16="http://schemas.microsoft.com/office/drawing/2014/main" id="{232B48C7-E393-47BE-8780-16ABAE2EF348}"/>
              </a:ext>
            </a:extLst>
          </p:cNvPr>
          <p:cNvSpPr txBox="1"/>
          <p:nvPr/>
        </p:nvSpPr>
        <p:spPr>
          <a:xfrm>
            <a:off x="3129961" y="869271"/>
            <a:ext cx="1291187" cy="584775"/>
          </a:xfrm>
          <a:prstGeom prst="rect">
            <a:avLst/>
          </a:prstGeom>
          <a:noFill/>
        </p:spPr>
        <p:txBody>
          <a:bodyPr wrap="none" rtlCol="0">
            <a:spAutoFit/>
          </a:bodyPr>
          <a:lstStyle/>
          <a:p>
            <a:pPr algn="ctr"/>
            <a:r>
              <a:rPr lang="es-PE" sz="1600" b="1" dirty="0">
                <a:solidFill>
                  <a:srgbClr val="F2B800"/>
                </a:solidFill>
              </a:rPr>
              <a:t>CONDUCTOR</a:t>
            </a:r>
          </a:p>
          <a:p>
            <a:pPr algn="ctr"/>
            <a:r>
              <a:rPr lang="es-PE" sz="1600" b="1" dirty="0">
                <a:solidFill>
                  <a:srgbClr val="F2B800"/>
                </a:solidFill>
              </a:rPr>
              <a:t>DESNUDO</a:t>
            </a:r>
            <a:endParaRPr lang="es-ES" sz="1600" b="1" dirty="0">
              <a:solidFill>
                <a:srgbClr val="F2B800"/>
              </a:solidFill>
            </a:endParaRPr>
          </a:p>
        </p:txBody>
      </p:sp>
      <p:cxnSp>
        <p:nvCxnSpPr>
          <p:cNvPr id="31" name="Conector recto de flecha 30">
            <a:extLst>
              <a:ext uri="{FF2B5EF4-FFF2-40B4-BE49-F238E27FC236}">
                <a16:creationId xmlns:a16="http://schemas.microsoft.com/office/drawing/2014/main" id="{85BB31D7-EBF7-4E26-A07A-C5CE06F5969F}"/>
              </a:ext>
            </a:extLst>
          </p:cNvPr>
          <p:cNvCxnSpPr>
            <a:cxnSpLocks/>
          </p:cNvCxnSpPr>
          <p:nvPr/>
        </p:nvCxnSpPr>
        <p:spPr>
          <a:xfrm>
            <a:off x="4256257" y="2001426"/>
            <a:ext cx="260004" cy="16489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3AFCBA73-3F09-4628-A8A6-4C269B2E4C10}"/>
              </a:ext>
            </a:extLst>
          </p:cNvPr>
          <p:cNvSpPr txBox="1"/>
          <p:nvPr/>
        </p:nvSpPr>
        <p:spPr>
          <a:xfrm>
            <a:off x="3075172" y="1581542"/>
            <a:ext cx="1291187" cy="584775"/>
          </a:xfrm>
          <a:prstGeom prst="rect">
            <a:avLst/>
          </a:prstGeom>
          <a:noFill/>
        </p:spPr>
        <p:txBody>
          <a:bodyPr wrap="none" rtlCol="0">
            <a:spAutoFit/>
          </a:bodyPr>
          <a:lstStyle/>
          <a:p>
            <a:pPr algn="ctr"/>
            <a:r>
              <a:rPr lang="es-PE" sz="1600" b="1" dirty="0">
                <a:solidFill>
                  <a:srgbClr val="F2B800"/>
                </a:solidFill>
              </a:rPr>
              <a:t>CONDUCTOR</a:t>
            </a:r>
          </a:p>
          <a:p>
            <a:pPr algn="ctr"/>
            <a:r>
              <a:rPr lang="es-PE" sz="1600" b="1" dirty="0">
                <a:solidFill>
                  <a:srgbClr val="F2B800"/>
                </a:solidFill>
              </a:rPr>
              <a:t>AISLADO</a:t>
            </a:r>
            <a:endParaRPr lang="es-ES" sz="1600" b="1" dirty="0">
              <a:solidFill>
                <a:srgbClr val="F2B800"/>
              </a:solidFill>
            </a:endParaRPr>
          </a:p>
        </p:txBody>
      </p:sp>
      <p:sp>
        <p:nvSpPr>
          <p:cNvPr id="36" name="CuadroTexto 35">
            <a:extLst>
              <a:ext uri="{FF2B5EF4-FFF2-40B4-BE49-F238E27FC236}">
                <a16:creationId xmlns:a16="http://schemas.microsoft.com/office/drawing/2014/main" id="{AE55D07E-A3D8-4587-B3F6-40BDDA1D789F}"/>
              </a:ext>
            </a:extLst>
          </p:cNvPr>
          <p:cNvSpPr txBox="1"/>
          <p:nvPr/>
        </p:nvSpPr>
        <p:spPr>
          <a:xfrm>
            <a:off x="7612725" y="400285"/>
            <a:ext cx="1602818" cy="738664"/>
          </a:xfrm>
          <a:prstGeom prst="rect">
            <a:avLst/>
          </a:prstGeom>
          <a:noFill/>
        </p:spPr>
        <p:txBody>
          <a:bodyPr wrap="square" rtlCol="0">
            <a:spAutoFit/>
          </a:bodyPr>
          <a:lstStyle/>
          <a:p>
            <a:pPr algn="ctr"/>
            <a:r>
              <a:rPr lang="es-PE" sz="1400" b="1" dirty="0">
                <a:solidFill>
                  <a:schemeClr val="accent2">
                    <a:lumMod val="75000"/>
                  </a:schemeClr>
                </a:solidFill>
              </a:rPr>
              <a:t>ACCIONAMIENTO</a:t>
            </a:r>
          </a:p>
          <a:p>
            <a:pPr algn="ctr"/>
            <a:r>
              <a:rPr lang="es-PE" sz="1400" b="1" dirty="0">
                <a:solidFill>
                  <a:schemeClr val="accent2">
                    <a:lumMod val="75000"/>
                  </a:schemeClr>
                </a:solidFill>
              </a:rPr>
              <a:t>POR</a:t>
            </a:r>
          </a:p>
          <a:p>
            <a:pPr algn="ctr"/>
            <a:r>
              <a:rPr lang="es-PE" sz="1400" b="1" dirty="0">
                <a:solidFill>
                  <a:schemeClr val="accent2">
                    <a:lumMod val="75000"/>
                  </a:schemeClr>
                </a:solidFill>
              </a:rPr>
              <a:t>MOTOR ELÉCTRICO</a:t>
            </a:r>
          </a:p>
        </p:txBody>
      </p:sp>
      <p:sp>
        <p:nvSpPr>
          <p:cNvPr id="44" name="CuadroTexto 43">
            <a:extLst>
              <a:ext uri="{FF2B5EF4-FFF2-40B4-BE49-F238E27FC236}">
                <a16:creationId xmlns:a16="http://schemas.microsoft.com/office/drawing/2014/main" id="{6EB4CBB6-C1D1-4805-8BAE-D5E13773D09C}"/>
              </a:ext>
            </a:extLst>
          </p:cNvPr>
          <p:cNvSpPr txBox="1"/>
          <p:nvPr/>
        </p:nvSpPr>
        <p:spPr>
          <a:xfrm>
            <a:off x="7748600" y="4927198"/>
            <a:ext cx="1331069" cy="523220"/>
          </a:xfrm>
          <a:prstGeom prst="rect">
            <a:avLst/>
          </a:prstGeom>
          <a:noFill/>
        </p:spPr>
        <p:txBody>
          <a:bodyPr wrap="none" rtlCol="0">
            <a:spAutoFit/>
          </a:bodyPr>
          <a:lstStyle/>
          <a:p>
            <a:pPr algn="ctr"/>
            <a:r>
              <a:rPr lang="es-PE" sz="1400" b="1" dirty="0">
                <a:solidFill>
                  <a:schemeClr val="accent2">
                    <a:lumMod val="75000"/>
                  </a:schemeClr>
                </a:solidFill>
              </a:rPr>
              <a:t>DISPARADOR</a:t>
            </a:r>
          </a:p>
          <a:p>
            <a:pPr algn="ctr"/>
            <a:r>
              <a:rPr lang="es-PE" sz="1400" b="1" dirty="0">
                <a:solidFill>
                  <a:schemeClr val="accent2">
                    <a:lumMod val="75000"/>
                  </a:schemeClr>
                </a:solidFill>
              </a:rPr>
              <a:t>INCORPORADO</a:t>
            </a:r>
          </a:p>
        </p:txBody>
      </p:sp>
      <p:cxnSp>
        <p:nvCxnSpPr>
          <p:cNvPr id="45" name="Conector recto de flecha 44">
            <a:extLst>
              <a:ext uri="{FF2B5EF4-FFF2-40B4-BE49-F238E27FC236}">
                <a16:creationId xmlns:a16="http://schemas.microsoft.com/office/drawing/2014/main" id="{66358B71-4F92-4ECD-9A5F-6E1582C884FC}"/>
              </a:ext>
            </a:extLst>
          </p:cNvPr>
          <p:cNvCxnSpPr>
            <a:cxnSpLocks/>
          </p:cNvCxnSpPr>
          <p:nvPr/>
        </p:nvCxnSpPr>
        <p:spPr>
          <a:xfrm flipH="1">
            <a:off x="7748600" y="6265889"/>
            <a:ext cx="359764" cy="13491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438FCDC4-78DB-4A54-A732-424B4CB3EEC0}"/>
              </a:ext>
            </a:extLst>
          </p:cNvPr>
          <p:cNvSpPr txBox="1"/>
          <p:nvPr/>
        </p:nvSpPr>
        <p:spPr>
          <a:xfrm>
            <a:off x="7550213" y="5742669"/>
            <a:ext cx="1676741" cy="523220"/>
          </a:xfrm>
          <a:prstGeom prst="rect">
            <a:avLst/>
          </a:prstGeom>
          <a:noFill/>
        </p:spPr>
        <p:txBody>
          <a:bodyPr wrap="none" rtlCol="0">
            <a:spAutoFit/>
          </a:bodyPr>
          <a:lstStyle/>
          <a:p>
            <a:pPr algn="ctr"/>
            <a:r>
              <a:rPr lang="es-PE" sz="1400" b="1" dirty="0">
                <a:solidFill>
                  <a:schemeClr val="accent2">
                    <a:lumMod val="75000"/>
                  </a:schemeClr>
                </a:solidFill>
              </a:rPr>
              <a:t>INTERRUPTOR</a:t>
            </a:r>
          </a:p>
          <a:p>
            <a:pPr algn="ctr"/>
            <a:r>
              <a:rPr lang="es-PE" sz="1400" b="1" dirty="0">
                <a:solidFill>
                  <a:schemeClr val="accent2">
                    <a:lumMod val="75000"/>
                  </a:schemeClr>
                </a:solidFill>
              </a:rPr>
              <a:t>TERMOMAGNÉTICO</a:t>
            </a:r>
          </a:p>
        </p:txBody>
      </p:sp>
      <p:cxnSp>
        <p:nvCxnSpPr>
          <p:cNvPr id="47" name="Conector recto de flecha 46">
            <a:extLst>
              <a:ext uri="{FF2B5EF4-FFF2-40B4-BE49-F238E27FC236}">
                <a16:creationId xmlns:a16="http://schemas.microsoft.com/office/drawing/2014/main" id="{C693DDE5-3E6F-469A-99D5-7289C4D9F7AE}"/>
              </a:ext>
            </a:extLst>
          </p:cNvPr>
          <p:cNvCxnSpPr>
            <a:cxnSpLocks/>
          </p:cNvCxnSpPr>
          <p:nvPr/>
        </p:nvCxnSpPr>
        <p:spPr>
          <a:xfrm flipV="1">
            <a:off x="8478788" y="3028013"/>
            <a:ext cx="229182" cy="26423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47705A39-659E-49AC-899E-1BE6FD90DD9E}"/>
              </a:ext>
            </a:extLst>
          </p:cNvPr>
          <p:cNvSpPr txBox="1"/>
          <p:nvPr/>
        </p:nvSpPr>
        <p:spPr>
          <a:xfrm>
            <a:off x="7942161" y="3427161"/>
            <a:ext cx="1148263" cy="738664"/>
          </a:xfrm>
          <a:prstGeom prst="rect">
            <a:avLst/>
          </a:prstGeom>
          <a:noFill/>
        </p:spPr>
        <p:txBody>
          <a:bodyPr wrap="none" rtlCol="0">
            <a:spAutoFit/>
          </a:bodyPr>
          <a:lstStyle/>
          <a:p>
            <a:pPr algn="ctr"/>
            <a:r>
              <a:rPr lang="es-PE" sz="1400" b="1" dirty="0">
                <a:solidFill>
                  <a:schemeClr val="accent2">
                    <a:lumMod val="75000"/>
                  </a:schemeClr>
                </a:solidFill>
              </a:rPr>
              <a:t>MEDIDOR</a:t>
            </a:r>
          </a:p>
          <a:p>
            <a:pPr algn="ctr"/>
            <a:r>
              <a:rPr lang="es-PE" sz="1400" b="1" dirty="0">
                <a:solidFill>
                  <a:schemeClr val="accent2">
                    <a:lumMod val="75000"/>
                  </a:schemeClr>
                </a:solidFill>
              </a:rPr>
              <a:t>(CONTADOR</a:t>
            </a:r>
          </a:p>
          <a:p>
            <a:pPr algn="ctr"/>
            <a:r>
              <a:rPr lang="es-PE" sz="1400" b="1" dirty="0">
                <a:solidFill>
                  <a:schemeClr val="accent2">
                    <a:lumMod val="75000"/>
                  </a:schemeClr>
                </a:solidFill>
              </a:rPr>
              <a:t>DE ENERGIA)</a:t>
            </a:r>
          </a:p>
        </p:txBody>
      </p:sp>
      <p:cxnSp>
        <p:nvCxnSpPr>
          <p:cNvPr id="61" name="Conector: angular 60">
            <a:extLst>
              <a:ext uri="{FF2B5EF4-FFF2-40B4-BE49-F238E27FC236}">
                <a16:creationId xmlns:a16="http://schemas.microsoft.com/office/drawing/2014/main" id="{A0B7DA75-58B5-41EA-A317-030362425A56}"/>
              </a:ext>
            </a:extLst>
          </p:cNvPr>
          <p:cNvCxnSpPr>
            <a:cxnSpLocks/>
          </p:cNvCxnSpPr>
          <p:nvPr/>
        </p:nvCxnSpPr>
        <p:spPr>
          <a:xfrm rot="5400000">
            <a:off x="7420731" y="5459019"/>
            <a:ext cx="462803" cy="445601"/>
          </a:xfrm>
          <a:prstGeom prst="bentConnector3">
            <a:avLst>
              <a:gd name="adj1" fmla="val 50000"/>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ector: curvado 88">
            <a:extLst>
              <a:ext uri="{FF2B5EF4-FFF2-40B4-BE49-F238E27FC236}">
                <a16:creationId xmlns:a16="http://schemas.microsoft.com/office/drawing/2014/main" id="{05AA5F06-8674-4EB5-9649-3C287567A0CB}"/>
              </a:ext>
            </a:extLst>
          </p:cNvPr>
          <p:cNvCxnSpPr>
            <a:cxnSpLocks/>
          </p:cNvCxnSpPr>
          <p:nvPr/>
        </p:nvCxnSpPr>
        <p:spPr>
          <a:xfrm rot="5400000">
            <a:off x="7323242" y="1189776"/>
            <a:ext cx="850714" cy="794479"/>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01" name="Imagen 100">
            <a:extLst>
              <a:ext uri="{FF2B5EF4-FFF2-40B4-BE49-F238E27FC236}">
                <a16:creationId xmlns:a16="http://schemas.microsoft.com/office/drawing/2014/main" id="{09298575-D30E-48CE-95A3-975C728032A8}"/>
              </a:ext>
            </a:extLst>
          </p:cNvPr>
          <p:cNvPicPr>
            <a:picLocks noChangeAspect="1"/>
          </p:cNvPicPr>
          <p:nvPr/>
        </p:nvPicPr>
        <p:blipFill>
          <a:blip r:embed="rId6">
            <a:duotone>
              <a:prstClr val="black"/>
              <a:schemeClr val="accent3">
                <a:tint val="45000"/>
                <a:satMod val="400000"/>
              </a:schemeClr>
            </a:duotone>
            <a:extLst>
              <a:ext uri="{BEBA8EAE-BF5A-486C-A8C5-ECC9F3942E4B}">
                <a14:imgProps xmlns:a14="http://schemas.microsoft.com/office/drawing/2010/main">
                  <a14:imgLayer r:embed="rId7">
                    <a14:imgEffect>
                      <a14:sharpenSoften amount="50000"/>
                    </a14:imgEffect>
                    <a14:imgEffect>
                      <a14:brightnessContrast bright="20000" contrast="40000"/>
                    </a14:imgEffect>
                  </a14:imgLayer>
                </a14:imgProps>
              </a:ext>
            </a:extLst>
          </a:blip>
          <a:stretch>
            <a:fillRect/>
          </a:stretch>
        </p:blipFill>
        <p:spPr>
          <a:xfrm>
            <a:off x="9142915" y="0"/>
            <a:ext cx="3051810" cy="6857999"/>
          </a:xfrm>
          <a:prstGeom prst="rect">
            <a:avLst/>
          </a:prstGeom>
        </p:spPr>
      </p:pic>
      <p:cxnSp>
        <p:nvCxnSpPr>
          <p:cNvPr id="102" name="Conector recto de flecha 101">
            <a:extLst>
              <a:ext uri="{FF2B5EF4-FFF2-40B4-BE49-F238E27FC236}">
                <a16:creationId xmlns:a16="http://schemas.microsoft.com/office/drawing/2014/main" id="{4013C3E7-E1FF-4FCE-8470-F7790AE36449}"/>
              </a:ext>
            </a:extLst>
          </p:cNvPr>
          <p:cNvCxnSpPr>
            <a:cxnSpLocks/>
          </p:cNvCxnSpPr>
          <p:nvPr/>
        </p:nvCxnSpPr>
        <p:spPr>
          <a:xfrm flipH="1">
            <a:off x="10780309" y="6153543"/>
            <a:ext cx="428486" cy="24725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3" name="CuadroTexto 102">
            <a:extLst>
              <a:ext uri="{FF2B5EF4-FFF2-40B4-BE49-F238E27FC236}">
                <a16:creationId xmlns:a16="http://schemas.microsoft.com/office/drawing/2014/main" id="{7AF0555B-789A-4552-8DE5-4ED149FFE8B7}"/>
              </a:ext>
            </a:extLst>
          </p:cNvPr>
          <p:cNvSpPr txBox="1"/>
          <p:nvPr/>
        </p:nvSpPr>
        <p:spPr>
          <a:xfrm>
            <a:off x="10920970" y="5852861"/>
            <a:ext cx="853312" cy="307777"/>
          </a:xfrm>
          <a:prstGeom prst="rect">
            <a:avLst/>
          </a:prstGeom>
          <a:noFill/>
        </p:spPr>
        <p:txBody>
          <a:bodyPr wrap="none" rtlCol="0">
            <a:spAutoFit/>
          </a:bodyPr>
          <a:lstStyle/>
          <a:p>
            <a:pPr algn="ctr"/>
            <a:r>
              <a:rPr lang="es-PE" sz="1400" b="1" dirty="0">
                <a:solidFill>
                  <a:schemeClr val="accent2">
                    <a:lumMod val="75000"/>
                  </a:schemeClr>
                </a:solidFill>
              </a:rPr>
              <a:t>TABLERO</a:t>
            </a:r>
          </a:p>
        </p:txBody>
      </p:sp>
    </p:spTree>
    <p:extLst>
      <p:ext uri="{BB962C8B-B14F-4D97-AF65-F5344CB8AC3E}">
        <p14:creationId xmlns:p14="http://schemas.microsoft.com/office/powerpoint/2010/main" val="1703736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544393"/>
            <a:ext cx="7430219" cy="318248"/>
          </a:xfrm>
        </p:spPr>
        <p:txBody>
          <a:bodyPr>
            <a:noAutofit/>
          </a:bodyPr>
          <a:lstStyle/>
          <a:p>
            <a:r>
              <a:rPr lang="es-PE" sz="2000" b="1" i="1" dirty="0"/>
              <a:t>DIAGRAMA UNIFILAR DE UNA VIVIENDA</a:t>
            </a:r>
          </a:p>
        </p:txBody>
      </p:sp>
      <p:sp>
        <p:nvSpPr>
          <p:cNvPr id="3" name="Subtítulo 2"/>
          <p:cNvSpPr>
            <a:spLocks noGrp="1"/>
          </p:cNvSpPr>
          <p:nvPr>
            <p:ph type="subTitle" idx="1"/>
          </p:nvPr>
        </p:nvSpPr>
        <p:spPr>
          <a:xfrm>
            <a:off x="629728" y="862641"/>
            <a:ext cx="10420710" cy="5339751"/>
          </a:xfrm>
        </p:spPr>
        <p:txBody>
          <a:bodyPr/>
          <a:lstStyle/>
          <a:p>
            <a:endParaRPr lang="es-PE" dirty="0"/>
          </a:p>
        </p:txBody>
      </p:sp>
      <p:pic>
        <p:nvPicPr>
          <p:cNvPr id="4" name="Imagen 3"/>
          <p:cNvPicPr/>
          <p:nvPr/>
        </p:nvPicPr>
        <p:blipFill rotWithShape="1">
          <a:blip r:embed="rId2"/>
          <a:srcRect l="23051" t="17520" r="23650" b="15298"/>
          <a:stretch/>
        </p:blipFill>
        <p:spPr bwMode="auto">
          <a:xfrm>
            <a:off x="500333" y="923026"/>
            <a:ext cx="10084279" cy="59953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639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24223" t="33211" r="24435" b="32131"/>
          <a:stretch/>
        </p:blipFill>
        <p:spPr bwMode="auto">
          <a:xfrm>
            <a:off x="1138687" y="1061049"/>
            <a:ext cx="9109494" cy="43994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105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24079" t="31839" r="24679" b="34187"/>
          <a:stretch/>
        </p:blipFill>
        <p:spPr bwMode="auto">
          <a:xfrm>
            <a:off x="1397480" y="931653"/>
            <a:ext cx="8695426" cy="44943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31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22708" t="33363" r="23993" b="34950"/>
          <a:stretch/>
        </p:blipFill>
        <p:spPr bwMode="auto">
          <a:xfrm>
            <a:off x="2150779" y="655608"/>
            <a:ext cx="8269929" cy="46841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546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rotWithShape="1">
          <a:blip r:embed="rId2"/>
          <a:srcRect l="23848" t="29348" r="23942" b="31773"/>
          <a:stretch/>
        </p:blipFill>
        <p:spPr bwMode="auto">
          <a:xfrm>
            <a:off x="1414733" y="1634490"/>
            <a:ext cx="8997350" cy="45161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929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4A3EF7-FCCE-47BB-A5BB-3DDDC78C19B0}"/>
              </a:ext>
            </a:extLst>
          </p:cNvPr>
          <p:cNvSpPr txBox="1"/>
          <p:nvPr/>
        </p:nvSpPr>
        <p:spPr>
          <a:xfrm>
            <a:off x="2409646" y="641230"/>
            <a:ext cx="73870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0070C0"/>
                </a:solidFill>
              </a:rPr>
              <a:t>PROPÓSITO DE UN DIAGRAMA UNIFILAR</a:t>
            </a:r>
          </a:p>
        </p:txBody>
      </p:sp>
      <p:sp>
        <p:nvSpPr>
          <p:cNvPr id="3" name="TextBox 2">
            <a:extLst>
              <a:ext uri="{FF2B5EF4-FFF2-40B4-BE49-F238E27FC236}">
                <a16:creationId xmlns:a16="http://schemas.microsoft.com/office/drawing/2014/main" id="{E1BCC6F3-D0E5-4683-999B-F566CC23783F}"/>
              </a:ext>
            </a:extLst>
          </p:cNvPr>
          <p:cNvSpPr txBox="1"/>
          <p:nvPr/>
        </p:nvSpPr>
        <p:spPr>
          <a:xfrm>
            <a:off x="641230" y="1360098"/>
            <a:ext cx="10923916" cy="3257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lnSpc>
                <a:spcPct val="150000"/>
              </a:lnSpc>
              <a:buFont typeface="Wingdings"/>
              <a:buChar char="§"/>
            </a:pPr>
            <a:r>
              <a:rPr lang="es-PE" sz="2800">
                <a:ea typeface="+mn-lt"/>
                <a:cs typeface="+mn-lt"/>
              </a:rPr>
              <a:t>Suministrar en forma concisa y clara información significativa acerca del sistema eléctrico</a:t>
            </a:r>
            <a:endParaRPr lang="en-US"/>
          </a:p>
          <a:p>
            <a:pPr marL="457200" indent="-457200" algn="just">
              <a:lnSpc>
                <a:spcPct val="150000"/>
              </a:lnSpc>
              <a:buFont typeface="Wingdings"/>
              <a:buChar char="§"/>
            </a:pPr>
            <a:r>
              <a:rPr lang="es-PE" sz="2800">
                <a:ea typeface="+mn-lt"/>
                <a:cs typeface="+mn-lt"/>
              </a:rPr>
              <a:t>La importancia de las diferentes partes de un sistema varía con el problema, y la cantidad de información que se incluye en el diagrama depende del propósito para el que se realiza.</a:t>
            </a:r>
            <a:endParaRPr lang="es-PE" sz="2800" dirty="0">
              <a:cs typeface="Calibri"/>
            </a:endParaRPr>
          </a:p>
        </p:txBody>
      </p:sp>
    </p:spTree>
    <p:extLst>
      <p:ext uri="{BB962C8B-B14F-4D97-AF65-F5344CB8AC3E}">
        <p14:creationId xmlns:p14="http://schemas.microsoft.com/office/powerpoint/2010/main" val="426815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EACDE7-740A-47C5-87F9-43D316E01929}"/>
              </a:ext>
            </a:extLst>
          </p:cNvPr>
          <p:cNvSpPr txBox="1"/>
          <p:nvPr/>
        </p:nvSpPr>
        <p:spPr>
          <a:xfrm>
            <a:off x="2969465" y="899124"/>
            <a:ext cx="62656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0070C0"/>
                </a:solidFill>
                <a:cs typeface="Calibri"/>
              </a:rPr>
              <a:t>¿QUÉ ES  UN DIAGRAMA UNIFILAR?</a:t>
            </a:r>
          </a:p>
        </p:txBody>
      </p:sp>
      <p:sp>
        <p:nvSpPr>
          <p:cNvPr id="6" name="TextBox 5">
            <a:extLst>
              <a:ext uri="{FF2B5EF4-FFF2-40B4-BE49-F238E27FC236}">
                <a16:creationId xmlns:a16="http://schemas.microsoft.com/office/drawing/2014/main" id="{3507B13B-C21C-4B57-AE03-4A79CFFB82E5}"/>
              </a:ext>
            </a:extLst>
          </p:cNvPr>
          <p:cNvSpPr txBox="1"/>
          <p:nvPr/>
        </p:nvSpPr>
        <p:spPr>
          <a:xfrm>
            <a:off x="495659" y="1645848"/>
            <a:ext cx="11197086" cy="3903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lnSpc>
                <a:spcPct val="150000"/>
              </a:lnSpc>
              <a:buFont typeface="Wingdings"/>
              <a:buChar char="§"/>
            </a:pPr>
            <a:r>
              <a:rPr lang="es-PE" sz="2800"/>
              <a:t>El diagrama unifilar es una representación gráfica integral y sencilla de un sistema eléctrico.</a:t>
            </a:r>
            <a:endParaRPr lang="es-PE">
              <a:cs typeface="Calibri"/>
            </a:endParaRPr>
          </a:p>
          <a:p>
            <a:pPr marL="457200" indent="-457200" algn="just">
              <a:lnSpc>
                <a:spcPct val="150000"/>
              </a:lnSpc>
              <a:buFont typeface="Wingdings"/>
              <a:buChar char="§"/>
            </a:pPr>
            <a:r>
              <a:rPr lang="es-PE" sz="2800">
                <a:ea typeface="+mn-lt"/>
                <a:cs typeface="+mn-lt"/>
              </a:rPr>
              <a:t>Representan todas las partes que componen a un sistema de potencia de modo gráfico y completo.</a:t>
            </a:r>
          </a:p>
          <a:p>
            <a:pPr marL="457200" indent="-457200" algn="just">
              <a:lnSpc>
                <a:spcPct val="150000"/>
              </a:lnSpc>
              <a:buFont typeface="Wingdings"/>
              <a:buChar char="§"/>
            </a:pPr>
            <a:r>
              <a:rPr lang="es-PE" sz="2800">
                <a:cs typeface="Calibri"/>
              </a:rPr>
              <a:t>Se indican las subestaciones, transformadores, tableros, circuitos alimentadores y derivados, así como la interconexión entre ellos.</a:t>
            </a:r>
            <a:endParaRPr lang="es-PE" dirty="0"/>
          </a:p>
        </p:txBody>
      </p:sp>
    </p:spTree>
    <p:extLst>
      <p:ext uri="{BB962C8B-B14F-4D97-AF65-F5344CB8AC3E}">
        <p14:creationId xmlns:p14="http://schemas.microsoft.com/office/powerpoint/2010/main" val="140252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66806"/>
            <a:ext cx="9601200" cy="1485900"/>
          </a:xfrm>
        </p:spPr>
        <p:txBody>
          <a:bodyPr>
            <a:normAutofit/>
          </a:bodyPr>
          <a:lstStyle/>
          <a:p>
            <a:r>
              <a:rPr lang="es-PE" sz="2800" b="1" dirty="0"/>
              <a:t>DIAGRAMA UNIFILAR O DIAGRAMA DE PRINCIPIO</a:t>
            </a:r>
            <a:br>
              <a:rPr lang="es-ES" dirty="0"/>
            </a:br>
            <a:endParaRPr lang="es-ES" dirty="0">
              <a:solidFill>
                <a:srgbClr val="C00000"/>
              </a:solidFill>
            </a:endParaRPr>
          </a:p>
        </p:txBody>
      </p:sp>
      <p:sp>
        <p:nvSpPr>
          <p:cNvPr id="3" name="Marcador de contenido 2"/>
          <p:cNvSpPr>
            <a:spLocks noGrp="1"/>
          </p:cNvSpPr>
          <p:nvPr>
            <p:ph idx="1"/>
          </p:nvPr>
        </p:nvSpPr>
        <p:spPr>
          <a:xfrm>
            <a:off x="1390650" y="1652706"/>
            <a:ext cx="9582150" cy="4214694"/>
          </a:xfrm>
        </p:spPr>
        <p:txBody>
          <a:bodyPr>
            <a:normAutofit/>
          </a:bodyPr>
          <a:lstStyle/>
          <a:p>
            <a:pPr marL="0" indent="0">
              <a:buNone/>
            </a:pPr>
            <a:endParaRPr lang="es-ES" dirty="0"/>
          </a:p>
          <a:p>
            <a:r>
              <a:rPr lang="es-PE" dirty="0"/>
              <a:t>Un esquema o diagrama unifilar es una representación gráfica de una instalación eléctrica o de parte de ella.</a:t>
            </a:r>
            <a:endParaRPr lang="es-ES" dirty="0"/>
          </a:p>
          <a:p>
            <a:r>
              <a:rPr lang="es-PE" dirty="0"/>
              <a:t>El esquema unifilar se distingue de otros tipos de esquemas eléctricos en que el conjunto de conductores de un circuito se representa mediante una única línea, independientemente de la cantidad de dichos conductores.</a:t>
            </a:r>
            <a:r>
              <a:rPr lang="es-PE" u="sng" baseline="30000" dirty="0">
                <a:hlinkClick r:id="rId2"/>
              </a:rPr>
              <a:t>1</a:t>
            </a:r>
            <a:r>
              <a:rPr lang="es-PE" dirty="0"/>
              <a:t>​ Típicamente el esquema unifilar tiene una estructura de árbol, aunque no es la única.</a:t>
            </a:r>
            <a:endParaRPr lang="es-ES" dirty="0"/>
          </a:p>
          <a:p>
            <a:pPr marL="0" indent="0">
              <a:buNone/>
            </a:pPr>
            <a:endParaRPr lang="es-ES" dirty="0"/>
          </a:p>
        </p:txBody>
      </p:sp>
      <p:sp>
        <p:nvSpPr>
          <p:cNvPr id="4" name="Marcador de fecha 3"/>
          <p:cNvSpPr>
            <a:spLocks noGrp="1"/>
          </p:cNvSpPr>
          <p:nvPr>
            <p:ph type="dt" sz="half" idx="10"/>
          </p:nvPr>
        </p:nvSpPr>
        <p:spPr/>
        <p:txBody>
          <a:bodyPr/>
          <a:lstStyle/>
          <a:p>
            <a:fld id="{86BA7660-2F71-4182-8FA8-5307653B989D}" type="datetime1">
              <a:rPr lang="es-PE" smtClean="0"/>
              <a:t>28/04/2021</a:t>
            </a:fld>
            <a:endParaRPr lang="es-PE"/>
          </a:p>
        </p:txBody>
      </p:sp>
      <p:sp>
        <p:nvSpPr>
          <p:cNvPr id="5" name="Marcador de pie de página 4"/>
          <p:cNvSpPr>
            <a:spLocks noGrp="1"/>
          </p:cNvSpPr>
          <p:nvPr>
            <p:ph type="ftr" sz="quarter" idx="11"/>
          </p:nvPr>
        </p:nvSpPr>
        <p:spPr/>
        <p:txBody>
          <a:bodyPr/>
          <a:lstStyle/>
          <a:p>
            <a:r>
              <a:rPr lang="es-ES"/>
              <a:t>INSTALACIONES ELÉCTRICAS INDUSTRIALES  - ML 452 </a:t>
            </a:r>
            <a:endParaRPr lang="es-PE"/>
          </a:p>
        </p:txBody>
      </p:sp>
      <p:sp>
        <p:nvSpPr>
          <p:cNvPr id="6" name="Marcador de número de diapositiva 5"/>
          <p:cNvSpPr>
            <a:spLocks noGrp="1"/>
          </p:cNvSpPr>
          <p:nvPr>
            <p:ph type="sldNum" sz="quarter" idx="12"/>
          </p:nvPr>
        </p:nvSpPr>
        <p:spPr/>
        <p:txBody>
          <a:bodyPr/>
          <a:lstStyle/>
          <a:p>
            <a:fld id="{B69C3539-313A-44D1-856A-9EADD26CB220}" type="slidenum">
              <a:rPr lang="es-PE" smtClean="0"/>
              <a:t>5</a:t>
            </a:fld>
            <a:endParaRPr lang="es-PE"/>
          </a:p>
        </p:txBody>
      </p:sp>
    </p:spTree>
    <p:extLst>
      <p:ext uri="{BB962C8B-B14F-4D97-AF65-F5344CB8AC3E}">
        <p14:creationId xmlns:p14="http://schemas.microsoft.com/office/powerpoint/2010/main" val="13371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66806"/>
            <a:ext cx="9601200" cy="1485900"/>
          </a:xfrm>
        </p:spPr>
        <p:txBody>
          <a:bodyPr>
            <a:normAutofit/>
          </a:bodyPr>
          <a:lstStyle/>
          <a:p>
            <a:r>
              <a:rPr lang="es-PE" sz="2800" b="1" dirty="0"/>
              <a:t>ELEMENTOS TÍPICOS EN UN ESQUEMA UNIFILAR</a:t>
            </a:r>
            <a:endParaRPr lang="es-ES" sz="2800" dirty="0">
              <a:solidFill>
                <a:srgbClr val="C00000"/>
              </a:solidFill>
            </a:endParaRPr>
          </a:p>
        </p:txBody>
      </p:sp>
      <p:sp>
        <p:nvSpPr>
          <p:cNvPr id="3" name="Marcador de contenido 2"/>
          <p:cNvSpPr>
            <a:spLocks noGrp="1"/>
          </p:cNvSpPr>
          <p:nvPr>
            <p:ph idx="1"/>
          </p:nvPr>
        </p:nvSpPr>
        <p:spPr>
          <a:xfrm>
            <a:off x="1371600" y="1123950"/>
            <a:ext cx="9601200" cy="5086350"/>
          </a:xfrm>
        </p:spPr>
        <p:txBody>
          <a:bodyPr>
            <a:normAutofit fontScale="70000" lnSpcReduction="20000"/>
          </a:bodyPr>
          <a:lstStyle/>
          <a:p>
            <a:pPr marL="0" indent="0">
              <a:buNone/>
            </a:pPr>
            <a:endParaRPr lang="es-ES" dirty="0"/>
          </a:p>
          <a:p>
            <a:r>
              <a:rPr lang="es-PE" sz="2300" b="1" dirty="0">
                <a:solidFill>
                  <a:srgbClr val="FF0000"/>
                </a:solidFill>
              </a:rPr>
              <a:t>Cuadros Eléctricos</a:t>
            </a:r>
            <a:r>
              <a:rPr lang="es-ES" sz="2300" b="1" dirty="0"/>
              <a:t>: Suele encerrarse dentro de un rectángulo con líneas </a:t>
            </a:r>
            <a:r>
              <a:rPr lang="es-ES" sz="2300" b="1" dirty="0" err="1"/>
              <a:t>discontínuas</a:t>
            </a:r>
            <a:r>
              <a:rPr lang="es-ES" sz="2300" b="1" dirty="0"/>
              <a:t> y debe tener una etiqueta que lo identifique.</a:t>
            </a:r>
          </a:p>
          <a:p>
            <a:r>
              <a:rPr lang="es-PE" sz="2300" b="1" dirty="0">
                <a:solidFill>
                  <a:srgbClr val="FF0000"/>
                </a:solidFill>
              </a:rPr>
              <a:t>Circuito:</a:t>
            </a:r>
            <a:r>
              <a:rPr lang="es-ES" sz="2300" b="1" dirty="0">
                <a:solidFill>
                  <a:srgbClr val="FF0000"/>
                </a:solidFill>
              </a:rPr>
              <a:t> </a:t>
            </a:r>
            <a:r>
              <a:rPr lang="es-ES" sz="2300" b="1" dirty="0"/>
              <a:t>Es una rama del esquema unifilar con dos extremos. El extremo superior puede ser el inicio del esquema unifilar o estar conectado a otro circuito aguas arriba. El extremo inferior puede estar conectado a uno o más circuitos, o a un receptor.</a:t>
            </a:r>
          </a:p>
          <a:p>
            <a:r>
              <a:rPr lang="es-PE" sz="2300" b="1" dirty="0">
                <a:solidFill>
                  <a:srgbClr val="FF0000"/>
                </a:solidFill>
              </a:rPr>
              <a:t>Número y características de los conductores:</a:t>
            </a:r>
            <a:r>
              <a:rPr lang="es-ES" sz="2300" b="1" dirty="0">
                <a:solidFill>
                  <a:srgbClr val="FF0000"/>
                </a:solidFill>
              </a:rPr>
              <a:t> </a:t>
            </a:r>
            <a:r>
              <a:rPr lang="es-ES" sz="2300" b="1" dirty="0"/>
              <a:t>El número de conductores de un circuito se representa mediante unos trazos oblicuos, y paralelos entre sí, que se dibujan sobre la línea. Solamente se representan los conductores activos (no el de tierra</a:t>
            </a:r>
            <a:r>
              <a:rPr lang="es-ES" sz="2400" b="1" dirty="0"/>
              <a:t>),</a:t>
            </a:r>
            <a:r>
              <a:rPr lang="es-ES" sz="2300" b="1" dirty="0"/>
              <a:t> por lo que es habitual encontrar dos, tres o cuatro trazos, para circuitos monofásicos, trifásicos sin neutro y trifásicos con neutro, respectivamente. Junto a cada rama se indican las características del conductor, como número de conductores, sección, material, aislamiento, canalización, etc.</a:t>
            </a:r>
          </a:p>
          <a:p>
            <a:r>
              <a:rPr lang="es-PE" sz="2300" b="1" dirty="0" err="1">
                <a:solidFill>
                  <a:srgbClr val="FF0000"/>
                </a:solidFill>
              </a:rPr>
              <a:t>Aparamenta</a:t>
            </a:r>
            <a:r>
              <a:rPr lang="es-PE" sz="2300" b="1" dirty="0">
                <a:solidFill>
                  <a:srgbClr val="FF0000"/>
                </a:solidFill>
              </a:rPr>
              <a:t> de protección o maniobra:</a:t>
            </a:r>
            <a:r>
              <a:rPr lang="es-ES" sz="2300" b="1" dirty="0">
                <a:solidFill>
                  <a:srgbClr val="FF0000"/>
                </a:solidFill>
              </a:rPr>
              <a:t> </a:t>
            </a:r>
            <a:r>
              <a:rPr lang="es-ES" sz="2300" b="1" dirty="0"/>
              <a:t>En algunas ramas del esquema unifilar es posible encontrar </a:t>
            </a:r>
            <a:r>
              <a:rPr lang="es-ES" sz="2300" b="1" dirty="0" err="1"/>
              <a:t>aparamenta</a:t>
            </a:r>
            <a:r>
              <a:rPr lang="es-ES" sz="2300" b="1" dirty="0"/>
              <a:t> de protección o de maniobra como, por ejemplo, interruptores diferenciales, </a:t>
            </a:r>
            <a:r>
              <a:rPr lang="es-ES" sz="2300" b="1" dirty="0" err="1"/>
              <a:t>magnetotérmicos</a:t>
            </a:r>
            <a:r>
              <a:rPr lang="es-ES" sz="2300" b="1" dirty="0"/>
              <a:t> o relés. También es usado para prácticas o instalaciones sobre planos.</a:t>
            </a:r>
          </a:p>
          <a:p>
            <a:r>
              <a:rPr lang="es-PE" sz="2300" b="1" dirty="0">
                <a:solidFill>
                  <a:srgbClr val="FF0000"/>
                </a:solidFill>
              </a:rPr>
              <a:t>Receptores:</a:t>
            </a:r>
            <a:r>
              <a:rPr lang="es-ES" sz="2300" b="1" dirty="0">
                <a:solidFill>
                  <a:srgbClr val="FF0000"/>
                </a:solidFill>
              </a:rPr>
              <a:t> </a:t>
            </a:r>
            <a:r>
              <a:rPr lang="es-ES" sz="2300" b="1" dirty="0"/>
              <a:t>Las ramas inferiores del esquema unifilar alimentan a receptores eléctricos, tales como lámparas, tomas de corriente, motores, etc. Cada grupo de receptores iguales en un mismo circuito se representa mediante un único símbolo. Debajo del símbolo del receptor se indican algunos datos de interés, como la designación del receptor, la cantidad, la potencia de cálculo de la línea, la longitud máxima o la caída de tensión en el punto más alejado de la línea. Puede darse el caso de que uno o varios receptores sean otro cuadro eléctrico (o </a:t>
            </a:r>
            <a:r>
              <a:rPr lang="es-ES" sz="2300" b="1" dirty="0" err="1"/>
              <a:t>subcuadro</a:t>
            </a:r>
            <a:r>
              <a:rPr lang="es-ES" sz="2300" b="1" dirty="0"/>
              <a:t> o </a:t>
            </a:r>
            <a:r>
              <a:rPr lang="es-ES" sz="2300" b="1" dirty="0" err="1"/>
              <a:t>subtablero</a:t>
            </a:r>
            <a:r>
              <a:rPr lang="es-ES" sz="2300" b="1" dirty="0"/>
              <a:t>) que se alimenta del cuadro anterior (o cuadro principal).</a:t>
            </a:r>
          </a:p>
          <a:p>
            <a:pPr marL="0" indent="0">
              <a:buNone/>
            </a:pPr>
            <a:endParaRPr lang="es-ES" dirty="0"/>
          </a:p>
        </p:txBody>
      </p:sp>
      <p:sp>
        <p:nvSpPr>
          <p:cNvPr id="4" name="Marcador de fecha 3"/>
          <p:cNvSpPr>
            <a:spLocks noGrp="1"/>
          </p:cNvSpPr>
          <p:nvPr>
            <p:ph type="dt" sz="half" idx="10"/>
          </p:nvPr>
        </p:nvSpPr>
        <p:spPr/>
        <p:txBody>
          <a:bodyPr/>
          <a:lstStyle/>
          <a:p>
            <a:fld id="{86BA7660-2F71-4182-8FA8-5307653B989D}" type="datetime1">
              <a:rPr lang="es-PE" smtClean="0"/>
              <a:t>28/04/2021</a:t>
            </a:fld>
            <a:endParaRPr lang="es-PE"/>
          </a:p>
        </p:txBody>
      </p:sp>
      <p:sp>
        <p:nvSpPr>
          <p:cNvPr id="5" name="Marcador de pie de página 4"/>
          <p:cNvSpPr>
            <a:spLocks noGrp="1"/>
          </p:cNvSpPr>
          <p:nvPr>
            <p:ph type="ftr" sz="quarter" idx="11"/>
          </p:nvPr>
        </p:nvSpPr>
        <p:spPr/>
        <p:txBody>
          <a:bodyPr/>
          <a:lstStyle/>
          <a:p>
            <a:r>
              <a:rPr lang="es-ES"/>
              <a:t>INSTALACIONES ELÉCTRICAS INDUSTRIALES  - ML 452 </a:t>
            </a:r>
            <a:endParaRPr lang="es-PE"/>
          </a:p>
        </p:txBody>
      </p:sp>
      <p:sp>
        <p:nvSpPr>
          <p:cNvPr id="6" name="Marcador de número de diapositiva 5"/>
          <p:cNvSpPr>
            <a:spLocks noGrp="1"/>
          </p:cNvSpPr>
          <p:nvPr>
            <p:ph type="sldNum" sz="quarter" idx="12"/>
          </p:nvPr>
        </p:nvSpPr>
        <p:spPr/>
        <p:txBody>
          <a:bodyPr/>
          <a:lstStyle/>
          <a:p>
            <a:fld id="{B69C3539-313A-44D1-856A-9EADD26CB220}" type="slidenum">
              <a:rPr lang="es-PE" smtClean="0"/>
              <a:t>6</a:t>
            </a:fld>
            <a:endParaRPr lang="es-PE"/>
          </a:p>
        </p:txBody>
      </p:sp>
    </p:spTree>
    <p:extLst>
      <p:ext uri="{BB962C8B-B14F-4D97-AF65-F5344CB8AC3E}">
        <p14:creationId xmlns:p14="http://schemas.microsoft.com/office/powerpoint/2010/main" val="947276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66806"/>
            <a:ext cx="9601200" cy="1485900"/>
          </a:xfrm>
        </p:spPr>
        <p:txBody>
          <a:bodyPr>
            <a:normAutofit/>
          </a:bodyPr>
          <a:lstStyle/>
          <a:p>
            <a:r>
              <a:rPr lang="es-PE" sz="2800" b="1" dirty="0"/>
              <a:t>DIAGRAMA UNIFILAR</a:t>
            </a:r>
            <a:br>
              <a:rPr lang="es-ES" dirty="0"/>
            </a:br>
            <a:endParaRPr lang="es-ES" dirty="0">
              <a:solidFill>
                <a:srgbClr val="C00000"/>
              </a:solidFill>
            </a:endParaRPr>
          </a:p>
        </p:txBody>
      </p:sp>
      <p:sp>
        <p:nvSpPr>
          <p:cNvPr id="3" name="Marcador de contenido 2"/>
          <p:cNvSpPr>
            <a:spLocks noGrp="1"/>
          </p:cNvSpPr>
          <p:nvPr>
            <p:ph idx="1"/>
          </p:nvPr>
        </p:nvSpPr>
        <p:spPr>
          <a:xfrm>
            <a:off x="1390650" y="1652706"/>
            <a:ext cx="9582150" cy="4214694"/>
          </a:xfrm>
        </p:spPr>
        <p:txBody>
          <a:bodyPr>
            <a:normAutofit/>
          </a:bodyPr>
          <a:lstStyle/>
          <a:p>
            <a:pPr marL="0" indent="0">
              <a:buNone/>
            </a:pPr>
            <a:endParaRPr lang="es-ES" dirty="0"/>
          </a:p>
          <a:p>
            <a:pPr marL="0" indent="0">
              <a:buNone/>
            </a:pPr>
            <a:endParaRPr lang="es-ES" dirty="0"/>
          </a:p>
        </p:txBody>
      </p:sp>
      <p:sp>
        <p:nvSpPr>
          <p:cNvPr id="4" name="Marcador de fecha 3"/>
          <p:cNvSpPr>
            <a:spLocks noGrp="1"/>
          </p:cNvSpPr>
          <p:nvPr>
            <p:ph type="dt" sz="half" idx="10"/>
          </p:nvPr>
        </p:nvSpPr>
        <p:spPr/>
        <p:txBody>
          <a:bodyPr/>
          <a:lstStyle/>
          <a:p>
            <a:fld id="{86BA7660-2F71-4182-8FA8-5307653B989D}" type="datetime1">
              <a:rPr lang="es-PE" smtClean="0"/>
              <a:t>28/04/2021</a:t>
            </a:fld>
            <a:endParaRPr lang="es-PE"/>
          </a:p>
        </p:txBody>
      </p:sp>
      <p:sp>
        <p:nvSpPr>
          <p:cNvPr id="5" name="Marcador de pie de página 4"/>
          <p:cNvSpPr>
            <a:spLocks noGrp="1"/>
          </p:cNvSpPr>
          <p:nvPr>
            <p:ph type="ftr" sz="quarter" idx="11"/>
          </p:nvPr>
        </p:nvSpPr>
        <p:spPr/>
        <p:txBody>
          <a:bodyPr/>
          <a:lstStyle/>
          <a:p>
            <a:r>
              <a:rPr lang="es-ES"/>
              <a:t>INSTALACIONES ELÉCTRICAS INDUSTRIALES  - ML 452 </a:t>
            </a:r>
            <a:endParaRPr lang="es-PE"/>
          </a:p>
        </p:txBody>
      </p:sp>
      <p:sp>
        <p:nvSpPr>
          <p:cNvPr id="6" name="Marcador de número de diapositiva 5"/>
          <p:cNvSpPr>
            <a:spLocks noGrp="1"/>
          </p:cNvSpPr>
          <p:nvPr>
            <p:ph type="sldNum" sz="quarter" idx="12"/>
          </p:nvPr>
        </p:nvSpPr>
        <p:spPr/>
        <p:txBody>
          <a:bodyPr/>
          <a:lstStyle/>
          <a:p>
            <a:fld id="{B69C3539-313A-44D1-856A-9EADD26CB220}" type="slidenum">
              <a:rPr lang="es-PE" smtClean="0"/>
              <a:t>7</a:t>
            </a:fld>
            <a:endParaRPr lang="es-PE"/>
          </a:p>
        </p:txBody>
      </p:sp>
      <p:pic>
        <p:nvPicPr>
          <p:cNvPr id="7" name="Imagen 6"/>
          <p:cNvPicPr/>
          <p:nvPr/>
        </p:nvPicPr>
        <p:blipFill>
          <a:blip r:embed="rId2">
            <a:extLst>
              <a:ext uri="{28A0092B-C50C-407E-A947-70E740481C1C}">
                <a14:useLocalDpi xmlns:a14="http://schemas.microsoft.com/office/drawing/2010/main" val="0"/>
              </a:ext>
            </a:extLst>
          </a:blip>
          <a:srcRect/>
          <a:stretch>
            <a:fillRect/>
          </a:stretch>
        </p:blipFill>
        <p:spPr bwMode="auto">
          <a:xfrm>
            <a:off x="2274277" y="1066720"/>
            <a:ext cx="8299938" cy="4607249"/>
          </a:xfrm>
          <a:prstGeom prst="rect">
            <a:avLst/>
          </a:prstGeom>
          <a:noFill/>
          <a:ln>
            <a:noFill/>
          </a:ln>
        </p:spPr>
      </p:pic>
    </p:spTree>
    <p:extLst>
      <p:ext uri="{BB962C8B-B14F-4D97-AF65-F5344CB8AC3E}">
        <p14:creationId xmlns:p14="http://schemas.microsoft.com/office/powerpoint/2010/main" val="538513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66806"/>
            <a:ext cx="9601200" cy="1485900"/>
          </a:xfrm>
        </p:spPr>
        <p:txBody>
          <a:bodyPr>
            <a:normAutofit/>
          </a:bodyPr>
          <a:lstStyle/>
          <a:p>
            <a:br>
              <a:rPr lang="es-ES" sz="3200" dirty="0"/>
            </a:br>
            <a:endParaRPr lang="es-ES" sz="3200" dirty="0">
              <a:solidFill>
                <a:srgbClr val="C00000"/>
              </a:solidFill>
            </a:endParaRPr>
          </a:p>
        </p:txBody>
      </p:sp>
      <p:sp>
        <p:nvSpPr>
          <p:cNvPr id="3" name="Marcador de contenido 2"/>
          <p:cNvSpPr>
            <a:spLocks noGrp="1"/>
          </p:cNvSpPr>
          <p:nvPr>
            <p:ph idx="1"/>
          </p:nvPr>
        </p:nvSpPr>
        <p:spPr>
          <a:xfrm>
            <a:off x="1390650" y="1652706"/>
            <a:ext cx="9582150" cy="4214694"/>
          </a:xfrm>
        </p:spPr>
        <p:txBody>
          <a:bodyPr>
            <a:normAutofit/>
          </a:bodyPr>
          <a:lstStyle/>
          <a:p>
            <a:pPr marL="0" indent="0">
              <a:buNone/>
            </a:pPr>
            <a:endParaRPr lang="es-ES" dirty="0"/>
          </a:p>
          <a:p>
            <a:pPr marL="0" indent="0">
              <a:buNone/>
            </a:pPr>
            <a:endParaRPr lang="es-ES" dirty="0"/>
          </a:p>
        </p:txBody>
      </p:sp>
      <p:sp>
        <p:nvSpPr>
          <p:cNvPr id="4" name="Marcador de fecha 3"/>
          <p:cNvSpPr>
            <a:spLocks noGrp="1"/>
          </p:cNvSpPr>
          <p:nvPr>
            <p:ph type="dt" sz="half" idx="10"/>
          </p:nvPr>
        </p:nvSpPr>
        <p:spPr/>
        <p:txBody>
          <a:bodyPr/>
          <a:lstStyle/>
          <a:p>
            <a:fld id="{86BA7660-2F71-4182-8FA8-5307653B989D}" type="datetime1">
              <a:rPr lang="es-PE" smtClean="0"/>
              <a:t>28/04/2021</a:t>
            </a:fld>
            <a:endParaRPr lang="es-PE"/>
          </a:p>
        </p:txBody>
      </p:sp>
      <p:sp>
        <p:nvSpPr>
          <p:cNvPr id="5" name="Marcador de pie de página 4"/>
          <p:cNvSpPr>
            <a:spLocks noGrp="1"/>
          </p:cNvSpPr>
          <p:nvPr>
            <p:ph type="ftr" sz="quarter" idx="11"/>
          </p:nvPr>
        </p:nvSpPr>
        <p:spPr/>
        <p:txBody>
          <a:bodyPr/>
          <a:lstStyle/>
          <a:p>
            <a:r>
              <a:rPr lang="es-ES"/>
              <a:t>INSTALACIONES ELÉCTRICAS INDUSTRIALES  - ML 452 </a:t>
            </a:r>
            <a:endParaRPr lang="es-PE"/>
          </a:p>
        </p:txBody>
      </p:sp>
      <p:sp>
        <p:nvSpPr>
          <p:cNvPr id="6" name="Marcador de número de diapositiva 5"/>
          <p:cNvSpPr>
            <a:spLocks noGrp="1"/>
          </p:cNvSpPr>
          <p:nvPr>
            <p:ph type="sldNum" sz="quarter" idx="12"/>
          </p:nvPr>
        </p:nvSpPr>
        <p:spPr/>
        <p:txBody>
          <a:bodyPr/>
          <a:lstStyle/>
          <a:p>
            <a:fld id="{B69C3539-313A-44D1-856A-9EADD26CB220}" type="slidenum">
              <a:rPr lang="es-PE" smtClean="0"/>
              <a:t>8</a:t>
            </a:fld>
            <a:endParaRPr lang="es-PE"/>
          </a:p>
        </p:txBody>
      </p:sp>
      <p:pic>
        <p:nvPicPr>
          <p:cNvPr id="8" name="Imagen 7"/>
          <p:cNvPicPr>
            <a:picLocks noChangeAspect="1"/>
          </p:cNvPicPr>
          <p:nvPr/>
        </p:nvPicPr>
        <p:blipFill>
          <a:blip r:embed="rId2"/>
          <a:stretch>
            <a:fillRect/>
          </a:stretch>
        </p:blipFill>
        <p:spPr>
          <a:xfrm>
            <a:off x="2243137" y="800100"/>
            <a:ext cx="8285341" cy="5653286"/>
          </a:xfrm>
          <a:prstGeom prst="rect">
            <a:avLst/>
          </a:prstGeom>
        </p:spPr>
      </p:pic>
      <p:pic>
        <p:nvPicPr>
          <p:cNvPr id="9" name="Imagen 8"/>
          <p:cNvPicPr>
            <a:picLocks noChangeAspect="1"/>
          </p:cNvPicPr>
          <p:nvPr/>
        </p:nvPicPr>
        <p:blipFill>
          <a:blip r:embed="rId3"/>
          <a:stretch>
            <a:fillRect/>
          </a:stretch>
        </p:blipFill>
        <p:spPr>
          <a:xfrm>
            <a:off x="1294984" y="2685223"/>
            <a:ext cx="9602032" cy="1487553"/>
          </a:xfrm>
          <a:prstGeom prst="rect">
            <a:avLst/>
          </a:prstGeom>
        </p:spPr>
      </p:pic>
      <p:sp>
        <p:nvSpPr>
          <p:cNvPr id="10" name="Rectángulo 9"/>
          <p:cNvSpPr/>
          <p:nvPr/>
        </p:nvSpPr>
        <p:spPr>
          <a:xfrm>
            <a:off x="1294985" y="166278"/>
            <a:ext cx="5897854" cy="369332"/>
          </a:xfrm>
          <a:prstGeom prst="rect">
            <a:avLst/>
          </a:prstGeom>
        </p:spPr>
        <p:txBody>
          <a:bodyPr wrap="square">
            <a:spAutoFit/>
          </a:bodyPr>
          <a:lstStyle/>
          <a:p>
            <a:r>
              <a:rPr lang="es-ES" dirty="0"/>
              <a:t>DIAGRAMA UNIFILAR</a:t>
            </a:r>
          </a:p>
        </p:txBody>
      </p:sp>
    </p:spTree>
    <p:extLst>
      <p:ext uri="{BB962C8B-B14F-4D97-AF65-F5344CB8AC3E}">
        <p14:creationId xmlns:p14="http://schemas.microsoft.com/office/powerpoint/2010/main" val="367304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25C075E-62E0-4B66-8DD6-9CB369AB4D1E}"/>
              </a:ext>
            </a:extLst>
          </p:cNvPr>
          <p:cNvPicPr>
            <a:picLocks noChangeAspect="1"/>
          </p:cNvPicPr>
          <p:nvPr/>
        </p:nvPicPr>
        <p:blipFill>
          <a:blip r:embed="rId2"/>
          <a:stretch>
            <a:fillRect/>
          </a:stretch>
        </p:blipFill>
        <p:spPr>
          <a:xfrm>
            <a:off x="6966636" y="4017364"/>
            <a:ext cx="4726050" cy="1909277"/>
          </a:xfrm>
          <a:prstGeom prst="rect">
            <a:avLst/>
          </a:prstGeom>
        </p:spPr>
      </p:pic>
      <p:sp>
        <p:nvSpPr>
          <p:cNvPr id="2" name="TextBox 4">
            <a:extLst>
              <a:ext uri="{FF2B5EF4-FFF2-40B4-BE49-F238E27FC236}">
                <a16:creationId xmlns:a16="http://schemas.microsoft.com/office/drawing/2014/main" id="{C782F0ED-334A-43EF-BB75-AA31793C2DC9}"/>
              </a:ext>
            </a:extLst>
          </p:cNvPr>
          <p:cNvSpPr txBox="1"/>
          <p:nvPr/>
        </p:nvSpPr>
        <p:spPr>
          <a:xfrm>
            <a:off x="2341605" y="644849"/>
            <a:ext cx="75050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0070C0"/>
                </a:solidFill>
                <a:cs typeface="Calibri"/>
              </a:rPr>
              <a:t>CODIGOS DE SÍMBOLOS</a:t>
            </a:r>
          </a:p>
        </p:txBody>
      </p:sp>
      <p:sp>
        <p:nvSpPr>
          <p:cNvPr id="3" name="TextBox 5">
            <a:extLst>
              <a:ext uri="{FF2B5EF4-FFF2-40B4-BE49-F238E27FC236}">
                <a16:creationId xmlns:a16="http://schemas.microsoft.com/office/drawing/2014/main" id="{DC65121A-FFCC-4E1A-BF0C-09C26FFE6E0B}"/>
              </a:ext>
            </a:extLst>
          </p:cNvPr>
          <p:cNvSpPr txBox="1"/>
          <p:nvPr/>
        </p:nvSpPr>
        <p:spPr>
          <a:xfrm>
            <a:off x="495600" y="1229624"/>
            <a:ext cx="11197086" cy="13181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s-PE" sz="2800" dirty="0">
                <a:solidFill>
                  <a:schemeClr val="accent3"/>
                </a:solidFill>
              </a:rPr>
              <a:t>Normas DGE – Símbolos Gráficos en Electricidad (basadas en la norma internacional IEC 60617)</a:t>
            </a:r>
          </a:p>
        </p:txBody>
      </p:sp>
      <p:sp>
        <p:nvSpPr>
          <p:cNvPr id="5" name="Rectángulo 4">
            <a:extLst>
              <a:ext uri="{FF2B5EF4-FFF2-40B4-BE49-F238E27FC236}">
                <a16:creationId xmlns:a16="http://schemas.microsoft.com/office/drawing/2014/main" id="{5EFABDB9-F9F2-43C8-A396-8149D7FAE5F5}"/>
              </a:ext>
            </a:extLst>
          </p:cNvPr>
          <p:cNvSpPr/>
          <p:nvPr/>
        </p:nvSpPr>
        <p:spPr>
          <a:xfrm>
            <a:off x="497457" y="3904827"/>
            <a:ext cx="6293087" cy="2308324"/>
          </a:xfrm>
          <a:prstGeom prst="rect">
            <a:avLst/>
          </a:prstGeom>
        </p:spPr>
        <p:txBody>
          <a:bodyPr wrap="square">
            <a:spAutoFit/>
          </a:bodyPr>
          <a:lstStyle/>
          <a:p>
            <a:pPr marL="360363" lvl="1" indent="-360363" algn="just">
              <a:buFont typeface="Wingdings" panose="05000000000000000000" pitchFamily="2" charset="2"/>
              <a:buChar char="§"/>
            </a:pPr>
            <a:r>
              <a:rPr lang="es-ES" sz="2400" dirty="0"/>
              <a:t>El primero (dos dígitos) es el número de la Sección</a:t>
            </a:r>
          </a:p>
          <a:p>
            <a:pPr marL="360363" lvl="1" indent="-360363" algn="just">
              <a:buFont typeface="Wingdings" panose="05000000000000000000" pitchFamily="2" charset="2"/>
              <a:buChar char="§"/>
            </a:pPr>
            <a:r>
              <a:rPr lang="es-ES" sz="2400" dirty="0"/>
              <a:t>El segundo (dos dígitos) es el número de la </a:t>
            </a:r>
            <a:r>
              <a:rPr lang="es-ES" sz="2400" dirty="0" err="1"/>
              <a:t>Sub-sección</a:t>
            </a:r>
            <a:endParaRPr lang="es-ES" sz="2400" dirty="0"/>
          </a:p>
          <a:p>
            <a:pPr marL="360363" lvl="1" indent="-360363" algn="just">
              <a:buFont typeface="Wingdings" panose="05000000000000000000" pitchFamily="2" charset="2"/>
              <a:buChar char="§"/>
            </a:pPr>
            <a:r>
              <a:rPr lang="es-ES" sz="2400" dirty="0"/>
              <a:t>El tercero (dos dígitos) es el número del símbolo en la </a:t>
            </a:r>
            <a:r>
              <a:rPr lang="es-ES" sz="2400" dirty="0" err="1"/>
              <a:t>Sub-sección</a:t>
            </a:r>
            <a:endParaRPr lang="es-PE" sz="2400" dirty="0"/>
          </a:p>
        </p:txBody>
      </p:sp>
      <p:sp>
        <p:nvSpPr>
          <p:cNvPr id="6" name="Rectángulo 5">
            <a:extLst>
              <a:ext uri="{FF2B5EF4-FFF2-40B4-BE49-F238E27FC236}">
                <a16:creationId xmlns:a16="http://schemas.microsoft.com/office/drawing/2014/main" id="{89044DB2-E9AD-4DD3-8F4D-5FE3C8A30856}"/>
              </a:ext>
            </a:extLst>
          </p:cNvPr>
          <p:cNvSpPr/>
          <p:nvPr/>
        </p:nvSpPr>
        <p:spPr>
          <a:xfrm>
            <a:off x="495600" y="2501345"/>
            <a:ext cx="11197086" cy="1318181"/>
          </a:xfrm>
          <a:prstGeom prst="rect">
            <a:avLst/>
          </a:prstGeom>
        </p:spPr>
        <p:txBody>
          <a:bodyPr wrap="square">
            <a:spAutoFit/>
          </a:bodyPr>
          <a:lstStyle/>
          <a:p>
            <a:pPr algn="just">
              <a:lnSpc>
                <a:spcPct val="150000"/>
              </a:lnSpc>
            </a:pPr>
            <a:r>
              <a:rPr lang="es-PE" sz="2800" dirty="0"/>
              <a:t>Los símbolos encontrados </a:t>
            </a:r>
            <a:r>
              <a:rPr lang="es-ES" sz="2800" dirty="0"/>
              <a:t>en la norma tienen un </a:t>
            </a:r>
            <a:r>
              <a:rPr lang="es-ES" sz="2800" b="1" dirty="0"/>
              <a:t>Código o Número</a:t>
            </a:r>
            <a:r>
              <a:rPr lang="es-ES" sz="2800" dirty="0"/>
              <a:t>. Este número está formado por tres grupos:</a:t>
            </a:r>
          </a:p>
        </p:txBody>
      </p:sp>
    </p:spTree>
    <p:extLst>
      <p:ext uri="{BB962C8B-B14F-4D97-AF65-F5344CB8AC3E}">
        <p14:creationId xmlns:p14="http://schemas.microsoft.com/office/powerpoint/2010/main" val="36355052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733</Words>
  <Application>Microsoft Office PowerPoint</Application>
  <PresentationFormat>Widescreen</PresentationFormat>
  <Paragraphs>113</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Calibri</vt:lpstr>
      <vt:lpstr>Calibri Light</vt:lpstr>
      <vt:lpstr>Wingdings</vt:lpstr>
      <vt:lpstr>Tema de Office</vt:lpstr>
      <vt:lpstr>PowerPoint Presentation</vt:lpstr>
      <vt:lpstr>DIAGRAMAS UNIFILARES</vt:lpstr>
      <vt:lpstr>PowerPoint Presentation</vt:lpstr>
      <vt:lpstr>PowerPoint Presentation</vt:lpstr>
      <vt:lpstr>DIAGRAMA UNIFILAR O DIAGRAMA DE PRINCIPIO </vt:lpstr>
      <vt:lpstr>ELEMENTOS TÍPICOS EN UN ESQUEMA UNIFILAR</vt:lpstr>
      <vt:lpstr>DIAGRAMA UNIFILAR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DIAGRAMA UNIFILAR DE UNA VIVIENDA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Inga, Alberto</cp:lastModifiedBy>
  <cp:revision>27</cp:revision>
  <dcterms:created xsi:type="dcterms:W3CDTF">2020-06-20T21:14:18Z</dcterms:created>
  <dcterms:modified xsi:type="dcterms:W3CDTF">2021-04-29T01:14:44Z</dcterms:modified>
</cp:coreProperties>
</file>