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4" r:id="rId5"/>
    <p:sldId id="259" r:id="rId6"/>
    <p:sldId id="265" r:id="rId7"/>
    <p:sldId id="266" r:id="rId8"/>
    <p:sldId id="260" r:id="rId9"/>
    <p:sldId id="268" r:id="rId10"/>
    <p:sldId id="269" r:id="rId11"/>
    <p:sldId id="261" r:id="rId12"/>
    <p:sldId id="270" r:id="rId13"/>
    <p:sldId id="271" r:id="rId14"/>
    <p:sldId id="262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>
      <p:cViewPr varScale="1">
        <p:scale>
          <a:sx n="63" d="100"/>
          <a:sy n="63" d="100"/>
        </p:scale>
        <p:origin x="81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E47F-ECD1-48B9-94EF-7F3A58553857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E3790761-457C-4B3A-9AC9-54440944C1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2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E47F-ECD1-48B9-94EF-7F3A58553857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0761-457C-4B3A-9AC9-54440944C1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7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E47F-ECD1-48B9-94EF-7F3A58553857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0761-457C-4B3A-9AC9-54440944C1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4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E47F-ECD1-48B9-94EF-7F3A58553857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0761-457C-4B3A-9AC9-54440944C1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4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6BDE47F-ECD1-48B9-94EF-7F3A58553857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3790761-457C-4B3A-9AC9-54440944C1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8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E47F-ECD1-48B9-94EF-7F3A58553857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0761-457C-4B3A-9AC9-54440944C1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0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E47F-ECD1-48B9-94EF-7F3A58553857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0761-457C-4B3A-9AC9-54440944C1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8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E47F-ECD1-48B9-94EF-7F3A58553857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0761-457C-4B3A-9AC9-54440944C1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6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E47F-ECD1-48B9-94EF-7F3A58553857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0761-457C-4B3A-9AC9-54440944C1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9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E47F-ECD1-48B9-94EF-7F3A58553857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0761-457C-4B3A-9AC9-54440944C1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7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E47F-ECD1-48B9-94EF-7F3A58553857}" type="datetimeFigureOut">
              <a:rPr lang="en-US" smtClean="0"/>
              <a:t>6/18/2019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0761-457C-4B3A-9AC9-54440944C1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2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6BDE47F-ECD1-48B9-94EF-7F3A58553857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E3790761-457C-4B3A-9AC9-54440944C1B6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MSIPCMContentMarking" descr="{&quot;HashCode&quot;:-1638895224,&quot;Placement&quot;:&quot;Footer&quot;}">
            <a:extLst>
              <a:ext uri="{FF2B5EF4-FFF2-40B4-BE49-F238E27FC236}">
                <a16:creationId xmlns:a16="http://schemas.microsoft.com/office/drawing/2014/main" id="{395DC67A-F485-489E-93BA-15CA761CBAA6}"/>
              </a:ext>
            </a:extLst>
          </p:cNvPr>
          <p:cNvSpPr txBox="1"/>
          <p:nvPr userDrawn="1"/>
        </p:nvSpPr>
        <p:spPr>
          <a:xfrm>
            <a:off x="0" y="6629836"/>
            <a:ext cx="122856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1491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ippo.ro/doc/templates/freemarker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91EAC-1589-4478-B219-1200756BD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PIPPO FRAMEWORK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243901-84F6-4872-8CB8-A5935A08A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531360"/>
            <a:ext cx="8287512" cy="1910080"/>
          </a:xfrm>
        </p:spPr>
        <p:txBody>
          <a:bodyPr>
            <a:normAutofit/>
          </a:bodyPr>
          <a:lstStyle/>
          <a:p>
            <a:r>
              <a:rPr lang="en-US" dirty="0" err="1"/>
              <a:t>Danielly</a:t>
            </a:r>
            <a:r>
              <a:rPr lang="en-US" dirty="0"/>
              <a:t> Garcia Jardim</a:t>
            </a:r>
          </a:p>
          <a:p>
            <a:r>
              <a:rPr lang="pt-BR" dirty="0"/>
              <a:t>Gustavo Machado Domingues Caetano</a:t>
            </a:r>
          </a:p>
          <a:p>
            <a:r>
              <a:rPr lang="pt-BR" dirty="0" err="1"/>
              <a:t>Jhony</a:t>
            </a:r>
            <a:r>
              <a:rPr lang="pt-BR" dirty="0"/>
              <a:t> </a:t>
            </a:r>
            <a:r>
              <a:rPr lang="pt-BR" dirty="0" err="1"/>
              <a:t>Hokama</a:t>
            </a:r>
            <a:endParaRPr lang="pt-BR" dirty="0"/>
          </a:p>
          <a:p>
            <a:r>
              <a:rPr lang="pt-BR" dirty="0" err="1"/>
              <a:t>Rone</a:t>
            </a:r>
            <a:r>
              <a:rPr lang="pt-BR" dirty="0"/>
              <a:t> Felipe Bento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1031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495E6-9014-492F-81AB-7E31B8A2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FEATURES - </a:t>
            </a:r>
            <a:r>
              <a:rPr lang="pt-BR" dirty="0" err="1">
                <a:solidFill>
                  <a:srgbClr val="00B0F0"/>
                </a:solidFill>
              </a:rPr>
              <a:t>Session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161BC5-0B6D-48A4-8537-2AC617849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440" y="2205736"/>
            <a:ext cx="10058400" cy="4050792"/>
          </a:xfrm>
        </p:spPr>
        <p:txBody>
          <a:bodyPr/>
          <a:lstStyle/>
          <a:p>
            <a:pPr algn="just"/>
            <a:r>
              <a:rPr lang="pt-BR" dirty="0" err="1"/>
              <a:t>Session</a:t>
            </a:r>
            <a:r>
              <a:rPr lang="pt-BR" dirty="0"/>
              <a:t> contém informações sobre uma </a:t>
            </a:r>
            <a:r>
              <a:rPr lang="pt-BR" b="1" dirty="0">
                <a:solidFill>
                  <a:srgbClr val="00B0F0"/>
                </a:solidFill>
              </a:rPr>
              <a:t>sessão</a:t>
            </a:r>
            <a:r>
              <a:rPr lang="pt-BR" dirty="0"/>
              <a:t> do usuário.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É um </a:t>
            </a:r>
            <a:r>
              <a:rPr lang="pt-BR" b="1" dirty="0" err="1">
                <a:solidFill>
                  <a:srgbClr val="00B0F0"/>
                </a:solidFill>
              </a:rPr>
              <a:t>wrapper</a:t>
            </a:r>
            <a:r>
              <a:rPr lang="pt-BR" dirty="0"/>
              <a:t> em torno da abstração padrão da Sessão HTTP do </a:t>
            </a:r>
            <a:r>
              <a:rPr lang="pt-BR" dirty="0" err="1"/>
              <a:t>Servlet</a:t>
            </a:r>
            <a:r>
              <a:rPr lang="pt-B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9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495E6-9014-492F-81AB-7E31B8A2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FEATURES - </a:t>
            </a:r>
            <a:r>
              <a:rPr lang="pt-BR" dirty="0" err="1">
                <a:solidFill>
                  <a:srgbClr val="00B0F0"/>
                </a:solidFill>
              </a:rPr>
              <a:t>Router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161BC5-0B6D-48A4-8537-2AC617849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Essa classe permite que você faça solicitações de </a:t>
            </a:r>
            <a:r>
              <a:rPr lang="pt-BR" b="1" dirty="0">
                <a:solidFill>
                  <a:srgbClr val="00B0F0"/>
                </a:solidFill>
              </a:rPr>
              <a:t>rota</a:t>
            </a:r>
            <a:r>
              <a:rPr lang="pt-BR" dirty="0"/>
              <a:t> com base no verbo HTTP (método de solicitação) e na solicitação URI, de maneira semelhante ao Sinatra ou Express.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As rotas são correspondidas na ordem em que são adicionadas / definidas. </a:t>
            </a:r>
          </a:p>
          <a:p>
            <a:pPr algn="just"/>
            <a:endParaRPr lang="pt-BR" dirty="0"/>
          </a:p>
          <a:p>
            <a:pPr algn="just"/>
            <a:r>
              <a:rPr lang="pt-BR" b="1" dirty="0">
                <a:solidFill>
                  <a:srgbClr val="00B0F0"/>
                </a:solidFill>
              </a:rPr>
              <a:t>Roteamento</a:t>
            </a:r>
            <a:r>
              <a:rPr lang="pt-BR" dirty="0"/>
              <a:t> é o processo de selecionar o melhor candidato correspondente de uma coleção de rotas para uma solicitação recebida.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12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495E6-9014-492F-81AB-7E31B8A2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FEATURES - </a:t>
            </a:r>
            <a:r>
              <a:rPr lang="pt-BR" dirty="0">
                <a:solidFill>
                  <a:srgbClr val="00B0F0"/>
                </a:solidFill>
              </a:rPr>
              <a:t>Server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161BC5-0B6D-48A4-8537-2AC617849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pt-PT" altLang="en-US" dirty="0"/>
              <a:t>A maioria dos aplicativos Java server-side (por exemplo, orientados para web ou serviço) são destinados a serem executados em um </a:t>
            </a:r>
            <a:r>
              <a:rPr lang="pt-PT" altLang="en-US" b="1" dirty="0">
                <a:solidFill>
                  <a:srgbClr val="00B0F0"/>
                </a:solidFill>
              </a:rPr>
              <a:t>contêiner</a:t>
            </a:r>
            <a:r>
              <a:rPr lang="pt-PT" altLang="en-US" dirty="0"/>
              <a:t>. </a:t>
            </a: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pt-PT" altLang="en-US" dirty="0"/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pt-PT" altLang="en-US" dirty="0"/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pt-PT" altLang="en-US" dirty="0"/>
              <a:t>A maneira tradicional de empacotar aplicativos para distribuição é agrupá-los como um arquivo </a:t>
            </a:r>
            <a:r>
              <a:rPr lang="pt-PT" altLang="en-US" b="1" dirty="0">
                <a:solidFill>
                  <a:srgbClr val="00B0F0"/>
                </a:solidFill>
              </a:rPr>
              <a:t>WAR</a:t>
            </a:r>
            <a:r>
              <a:rPr lang="pt-PT" altLang="en-US" dirty="0"/>
              <a:t>. </a:t>
            </a: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pt-PT" altLang="en-US" dirty="0"/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pt-PT" altLang="en-US" dirty="0"/>
              <a:t>Em vez de seu aplicativo ser implantado em um contêiner, um contêiner incorporado é implantado no próprio aplicativo.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pt-PT" altLang="en-US" dirty="0"/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pt-PT" altLang="en-US" dirty="0"/>
              <a:t>O Pippo vem com o Jetty como servidor da Web incorporado. Você pode </a:t>
            </a:r>
            <a:r>
              <a:rPr lang="pt-PT" altLang="en-US" b="1" dirty="0">
                <a:solidFill>
                  <a:srgbClr val="00B0F0"/>
                </a:solidFill>
              </a:rPr>
              <a:t>escolher</a:t>
            </a:r>
            <a:r>
              <a:rPr lang="pt-PT" altLang="en-US" dirty="0"/>
              <a:t> outro container se quiser (por exemplo, Tomcat).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pt-PT" altLang="en-US" dirty="0"/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pt-PT" altLang="en-US" dirty="0"/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pt-PT" altLang="en-US" dirty="0"/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pt-PT" altLang="en-US" dirty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539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E4244-45D3-42D4-92F3-F1D48F2F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FEATURES – </a:t>
            </a:r>
            <a:r>
              <a:rPr lang="pt-BR" b="0" dirty="0" err="1">
                <a:solidFill>
                  <a:srgbClr val="00B0F0"/>
                </a:solidFill>
              </a:rPr>
              <a:t>Templates</a:t>
            </a:r>
            <a:r>
              <a:rPr lang="pt-BR" b="0" dirty="0">
                <a:solidFill>
                  <a:srgbClr val="00B0F0"/>
                </a:solidFill>
              </a:rPr>
              <a:t> </a:t>
            </a:r>
            <a:r>
              <a:rPr lang="pt-BR" b="0" dirty="0" err="1">
                <a:solidFill>
                  <a:srgbClr val="00B0F0"/>
                </a:solidFill>
              </a:rPr>
              <a:t>Engie</a:t>
            </a:r>
            <a:endParaRPr lang="en-US" b="0" dirty="0">
              <a:solidFill>
                <a:srgbClr val="00B0F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5BC9AD-5302-4E85-8D58-7CB22A31C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Nem todos os aplicativos são baseados em </a:t>
            </a:r>
            <a:r>
              <a:rPr lang="pt-BR" b="1" dirty="0">
                <a:solidFill>
                  <a:srgbClr val="00B0F0"/>
                </a:solidFill>
              </a:rPr>
              <a:t>REST</a:t>
            </a:r>
            <a:r>
              <a:rPr lang="pt-BR" dirty="0"/>
              <a:t> e você pode precisar gerar algum HTML.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Não é produtivo alinhar o </a:t>
            </a:r>
            <a:r>
              <a:rPr lang="pt-BR" b="1" dirty="0">
                <a:solidFill>
                  <a:srgbClr val="00B0F0"/>
                </a:solidFill>
              </a:rPr>
              <a:t>HTML</a:t>
            </a:r>
            <a:r>
              <a:rPr lang="pt-BR" dirty="0"/>
              <a:t> em </a:t>
            </a:r>
            <a:r>
              <a:rPr lang="pt-BR" dirty="0" err="1"/>
              <a:t>strings</a:t>
            </a:r>
            <a:r>
              <a:rPr lang="pt-BR" dirty="0"/>
              <a:t> em seu código e concatená-lo no momento da solicitação.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</a:t>
            </a:r>
            <a:r>
              <a:rPr lang="pt-BR" dirty="0" err="1"/>
              <a:t>Pippo</a:t>
            </a:r>
            <a:r>
              <a:rPr lang="pt-BR" dirty="0"/>
              <a:t> é fornecido com o mecanismo de modelos </a:t>
            </a:r>
            <a:r>
              <a:rPr lang="pt-BR" dirty="0" err="1"/>
              <a:t>Freemarker</a:t>
            </a:r>
            <a:r>
              <a:rPr lang="pt-BR" dirty="0"/>
              <a:t> como padrão e outros mecanismos como </a:t>
            </a:r>
            <a:r>
              <a:rPr lang="pt-BR" b="1" dirty="0">
                <a:solidFill>
                  <a:srgbClr val="00B0F0"/>
                </a:solidFill>
              </a:rPr>
              <a:t>alternativas</a:t>
            </a:r>
            <a:r>
              <a:rPr lang="pt-BR" dirty="0"/>
              <a:t> incorporadas.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85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09FD8-5BC4-459D-B898-D3743DFF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5312"/>
            <a:ext cx="10058400" cy="1609344"/>
          </a:xfrm>
        </p:spPr>
        <p:txBody>
          <a:bodyPr/>
          <a:lstStyle/>
          <a:p>
            <a:r>
              <a:rPr lang="pt-BR" dirty="0"/>
              <a:t>PROJETO - UML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162EFB8-E554-40CA-8037-D10DBD81B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94" y="1724656"/>
            <a:ext cx="6627813" cy="453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30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12D5F-0FD5-487E-80DC-AB05BBCF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D5EEF0-16EF-4E22-9744-E853F2A7C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644" y="3143504"/>
            <a:ext cx="2902712" cy="5709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200" b="1" dirty="0">
                <a:solidFill>
                  <a:srgbClr val="00B0F0"/>
                </a:solidFill>
              </a:rPr>
              <a:t>Demonstração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82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010B3AA-DBAA-4F6E-B169-32494EC03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pt-BR" sz="3000">
                <a:solidFill>
                  <a:srgbClr val="FFFFFF"/>
                </a:solidFill>
              </a:rPr>
              <a:t>ROTEIRO</a:t>
            </a:r>
            <a:endParaRPr lang="en-US" sz="30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5D67A-84AE-4010-B3DD-4B29EE133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pt-BR" dirty="0"/>
              <a:t>1. INTRODUÇÃO</a:t>
            </a:r>
          </a:p>
          <a:p>
            <a:r>
              <a:rPr lang="pt-BR" dirty="0"/>
              <a:t>2. PIPPO</a:t>
            </a:r>
          </a:p>
          <a:p>
            <a:r>
              <a:rPr lang="pt-BR" dirty="0"/>
              <a:t>3. VANTAGENS E DESVANTAGENS</a:t>
            </a:r>
          </a:p>
          <a:p>
            <a:r>
              <a:rPr lang="pt-BR" dirty="0"/>
              <a:t>4. FEATURES</a:t>
            </a:r>
          </a:p>
          <a:p>
            <a:r>
              <a:rPr lang="pt-BR" dirty="0"/>
              <a:t>5. PROJETO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3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8913E-C191-4674-8013-8CA0BA97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pt-BR" dirty="0"/>
              <a:t>INTRODUÇÃO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6BCCBB-247D-45DF-BE2F-203427C26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21408"/>
            <a:ext cx="10058400" cy="4050792"/>
          </a:xfrm>
        </p:spPr>
        <p:txBody>
          <a:bodyPr/>
          <a:lstStyle/>
          <a:p>
            <a:pPr algn="just"/>
            <a:r>
              <a:rPr lang="pt-BR" dirty="0"/>
              <a:t>Implementação de um sistema que permita a postagem de um código fonte desenvolvido em Python através de um serviço web para seu posterior processamento e validação do algoritmo, utilizando o micro framework PIPPO.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2" descr="Resultado de imagem para pippo framework java">
            <a:extLst>
              <a:ext uri="{FF2B5EF4-FFF2-40B4-BE49-F238E27FC236}">
                <a16:creationId xmlns:a16="http://schemas.microsoft.com/office/drawing/2014/main" id="{F8CA46DB-32CC-40C5-B8D4-AE4262997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527" y="3856458"/>
            <a:ext cx="5908947" cy="154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82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2E48A-C9EF-4438-8348-694F590E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F857D-E5F0-463F-86FA-F0357AEA0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Micro framework: fornece apenas os componentes absolutamente necessários para o desenvolvedor criar um aplicativo.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Ou, podem se concentrar em fornecer a funcionalidade de uma área especifica.</a:t>
            </a:r>
          </a:p>
          <a:p>
            <a:endParaRPr lang="pt-BR" dirty="0"/>
          </a:p>
          <a:p>
            <a:r>
              <a:rPr lang="pt-BR" dirty="0"/>
              <a:t>Micro frameworks podem não contar com parte das funcionalidades que é comum se esperar em uma estrutura de aplicativos webs completas, como: </a:t>
            </a:r>
            <a:r>
              <a:rPr lang="pt-BR" b="1" dirty="0">
                <a:solidFill>
                  <a:srgbClr val="00B0F0"/>
                </a:solidFill>
              </a:rPr>
              <a:t>contas, autenticação, autorização, funções, etc.</a:t>
            </a:r>
          </a:p>
          <a:p>
            <a:endParaRPr lang="pt-BR" b="1" dirty="0"/>
          </a:p>
          <a:p>
            <a:r>
              <a:rPr lang="pt-BR" dirty="0"/>
              <a:t>Em contra partida são rápidos  (</a:t>
            </a:r>
            <a:r>
              <a:rPr lang="pt-BR" dirty="0" err="1"/>
              <a:t>Fast</a:t>
            </a:r>
            <a:r>
              <a:rPr lang="pt-BR" dirty="0"/>
              <a:t> </a:t>
            </a:r>
            <a:r>
              <a:rPr lang="pt-BR" dirty="0" err="1"/>
              <a:t>bootstrap</a:t>
            </a:r>
            <a:r>
              <a:rPr lang="pt-BR" dirty="0"/>
              <a:t>) e de fácil entendimento para </a:t>
            </a:r>
            <a:r>
              <a:rPr lang="pt-BR" b="1" dirty="0">
                <a:solidFill>
                  <a:srgbClr val="00B0F0"/>
                </a:solidFill>
              </a:rPr>
              <a:t>configurar, manter e ampliar.</a:t>
            </a:r>
          </a:p>
        </p:txBody>
      </p:sp>
    </p:spTree>
    <p:extLst>
      <p:ext uri="{BB962C8B-B14F-4D97-AF65-F5344CB8AC3E}">
        <p14:creationId xmlns:p14="http://schemas.microsoft.com/office/powerpoint/2010/main" val="399483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8D3EC-5FAE-4A62-BEBD-4B1DDB8C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PIPPO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A1C24E-EC17-4D28-92D5-D25BF274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21408"/>
            <a:ext cx="10058400" cy="4050792"/>
          </a:xfrm>
        </p:spPr>
        <p:txBody>
          <a:bodyPr/>
          <a:lstStyle/>
          <a:p>
            <a:pPr algn="just"/>
            <a:r>
              <a:rPr lang="pt-BR" dirty="0"/>
              <a:t>PIPPO é um </a:t>
            </a:r>
            <a:r>
              <a:rPr lang="pt-BR" b="1" dirty="0">
                <a:solidFill>
                  <a:srgbClr val="00B0F0"/>
                </a:solidFill>
              </a:rPr>
              <a:t>micro framework </a:t>
            </a:r>
            <a:r>
              <a:rPr lang="pt-BR" dirty="0"/>
              <a:t>web de código aberto (Apache </a:t>
            </a:r>
            <a:r>
              <a:rPr lang="pt-BR" dirty="0" err="1"/>
              <a:t>License</a:t>
            </a:r>
            <a:r>
              <a:rPr lang="pt-BR" dirty="0"/>
              <a:t>) em Java, com dependências mínimas e uma rápida curva de aprendizado.</a:t>
            </a:r>
            <a:endParaRPr lang="en-US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S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 </a:t>
            </a:r>
            <a:r>
              <a:rPr lang="pt-BR" dirty="0"/>
              <a:t>é </a:t>
            </a:r>
            <a:r>
              <a:rPr lang="pt-BR" b="1" dirty="0">
                <a:solidFill>
                  <a:srgbClr val="00B0F0"/>
                </a:solidFill>
              </a:rPr>
              <a:t>simplificar</a:t>
            </a:r>
            <a:r>
              <a:rPr lang="pt-BR" dirty="0"/>
              <a:t> o desenvolvimento web em Java (tanto quanto possível).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Recomendado para aplicações </a:t>
            </a:r>
            <a:r>
              <a:rPr lang="pt-BR" b="1" dirty="0">
                <a:solidFill>
                  <a:srgbClr val="00B0F0"/>
                </a:solidFill>
              </a:rPr>
              <a:t>pequenas e/ou médias.</a:t>
            </a:r>
          </a:p>
          <a:p>
            <a:pPr algn="just"/>
            <a:endParaRPr lang="pt-BR" b="1" dirty="0">
              <a:solidFill>
                <a:srgbClr val="00B0F0"/>
              </a:solidFill>
            </a:endParaRPr>
          </a:p>
          <a:p>
            <a:pPr algn="just"/>
            <a:r>
              <a:rPr lang="pt-BR" dirty="0"/>
              <a:t>Perfeito para aplicações onde o </a:t>
            </a:r>
            <a:r>
              <a:rPr lang="pt-BR" dirty="0" err="1"/>
              <a:t>backend</a:t>
            </a:r>
            <a:r>
              <a:rPr lang="pt-BR" dirty="0"/>
              <a:t> seja </a:t>
            </a:r>
            <a:r>
              <a:rPr lang="pt-BR" b="1" dirty="0">
                <a:solidFill>
                  <a:srgbClr val="00B0F0"/>
                </a:solidFill>
              </a:rPr>
              <a:t>Java</a:t>
            </a:r>
            <a:r>
              <a:rPr lang="pt-BR" dirty="0"/>
              <a:t> e o </a:t>
            </a:r>
            <a:r>
              <a:rPr lang="pt-BR" dirty="0" err="1"/>
              <a:t>frontend</a:t>
            </a:r>
            <a:r>
              <a:rPr lang="pt-BR" dirty="0"/>
              <a:t> seja Angular ou outro framework </a:t>
            </a:r>
            <a:r>
              <a:rPr lang="pt-BR" dirty="0" err="1"/>
              <a:t>javascript</a:t>
            </a:r>
            <a:r>
              <a:rPr lang="pt-BR" dirty="0"/>
              <a:t>, para aplicações orientadas a micro serviços.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7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8D3EC-5FAE-4A62-BEBD-4B1DDB8C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PIPPO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A1C24E-EC17-4D28-92D5-D25BF274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Permite que você use o </a:t>
            </a:r>
            <a:r>
              <a:rPr lang="pt-BR" b="1" dirty="0" err="1">
                <a:solidFill>
                  <a:srgbClr val="00B0F0"/>
                </a:solidFill>
              </a:rPr>
              <a:t>WebSocket</a:t>
            </a:r>
            <a:r>
              <a:rPr lang="pt-BR" dirty="0"/>
              <a:t> em seu aplicativo de maneira fácil e uniforme.</a:t>
            </a:r>
          </a:p>
          <a:p>
            <a:endParaRPr lang="en-US" dirty="0"/>
          </a:p>
          <a:p>
            <a:r>
              <a:rPr lang="pt-BR" dirty="0"/>
              <a:t>Possui um nicho claro e não tenta competir com os </a:t>
            </a:r>
            <a:r>
              <a:rPr lang="pt-BR" b="1" dirty="0">
                <a:solidFill>
                  <a:srgbClr val="00B0F0"/>
                </a:solidFill>
              </a:rPr>
              <a:t>frameworks web </a:t>
            </a:r>
            <a:r>
              <a:rPr lang="pt-BR" dirty="0"/>
              <a:t>Java (</a:t>
            </a:r>
            <a:r>
              <a:rPr lang="pt-BR" dirty="0" err="1"/>
              <a:t>Jsf</a:t>
            </a:r>
            <a:r>
              <a:rPr lang="pt-BR" dirty="0"/>
              <a:t>, </a:t>
            </a:r>
            <a:r>
              <a:rPr lang="pt-BR" dirty="0" err="1"/>
              <a:t>Wicket</a:t>
            </a:r>
            <a:r>
              <a:rPr lang="pt-BR" dirty="0"/>
              <a:t>, Play, Spring Boot, ...).</a:t>
            </a:r>
          </a:p>
          <a:p>
            <a:endParaRPr lang="pt-BR" dirty="0"/>
          </a:p>
          <a:p>
            <a:r>
              <a:rPr lang="pt-BR" b="1" dirty="0">
                <a:solidFill>
                  <a:srgbClr val="00B0F0"/>
                </a:solidFill>
              </a:rPr>
              <a:t>Servidores</a:t>
            </a:r>
            <a:r>
              <a:rPr lang="pt-BR" dirty="0"/>
              <a:t> populares compatíveis:</a:t>
            </a:r>
          </a:p>
          <a:p>
            <a:pPr lvl="1"/>
            <a:r>
              <a:rPr lang="pt-BR" dirty="0" err="1"/>
              <a:t>Jetty</a:t>
            </a:r>
            <a:r>
              <a:rPr lang="pt-BR" dirty="0"/>
              <a:t> - </a:t>
            </a:r>
            <a:r>
              <a:rPr lang="pt-BR" dirty="0" err="1"/>
              <a:t>pippo-jetty</a:t>
            </a:r>
            <a:endParaRPr lang="en-US" sz="1600" dirty="0"/>
          </a:p>
          <a:p>
            <a:pPr lvl="1"/>
            <a:r>
              <a:rPr lang="pt-BR" dirty="0" err="1"/>
              <a:t>Undertow</a:t>
            </a:r>
            <a:r>
              <a:rPr lang="pt-BR" dirty="0"/>
              <a:t> - </a:t>
            </a:r>
            <a:r>
              <a:rPr lang="pt-BR" dirty="0" err="1"/>
              <a:t>pippo-undertow</a:t>
            </a:r>
            <a:endParaRPr lang="en-US" sz="1600" dirty="0"/>
          </a:p>
          <a:p>
            <a:pPr lvl="1"/>
            <a:r>
              <a:rPr lang="pt-BR" dirty="0" err="1"/>
              <a:t>Tomcat</a:t>
            </a:r>
            <a:r>
              <a:rPr lang="pt-BR" dirty="0"/>
              <a:t> - </a:t>
            </a:r>
            <a:r>
              <a:rPr lang="pt-BR" dirty="0" err="1"/>
              <a:t>pippo-tomcat</a:t>
            </a:r>
            <a:endParaRPr lang="en-US" sz="1600" dirty="0"/>
          </a:p>
          <a:p>
            <a:pPr lvl="1"/>
            <a:r>
              <a:rPr lang="pt-BR" dirty="0"/>
              <a:t>TJWS - </a:t>
            </a:r>
            <a:r>
              <a:rPr lang="pt-BR" dirty="0" err="1"/>
              <a:t>pippo-tjws</a:t>
            </a:r>
            <a:endParaRPr lang="en-US" sz="16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1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8D3EC-5FAE-4A62-BEBD-4B1DDB8C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PIPPO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A1C24E-EC17-4D28-92D5-D25BF274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/>
              <a:t>	PIPPO é disponibilizado com o </a:t>
            </a:r>
            <a:r>
              <a:rPr lang="pt-BR" b="1" dirty="0" err="1">
                <a:solidFill>
                  <a:srgbClr val="00B0F0"/>
                </a:solidFill>
              </a:rPr>
              <a:t>engine</a:t>
            </a:r>
            <a:r>
              <a:rPr lang="pt-BR" dirty="0"/>
              <a:t> de modelos </a:t>
            </a:r>
            <a:r>
              <a:rPr lang="pt-BR" dirty="0" err="1"/>
              <a:t>Freemarker</a:t>
            </a:r>
            <a:r>
              <a:rPr lang="pt-BR" dirty="0"/>
              <a:t> como padrão e outros </a:t>
            </a:r>
            <a:r>
              <a:rPr lang="pt-BR" dirty="0" err="1"/>
              <a:t>engines</a:t>
            </a:r>
            <a:r>
              <a:rPr lang="pt-BR" dirty="0"/>
              <a:t> como alternativas, como:</a:t>
            </a:r>
            <a:endParaRPr lang="en-US" sz="1800" dirty="0"/>
          </a:p>
          <a:p>
            <a:pPr marL="0" lvl="0" indent="0">
              <a:buNone/>
            </a:pPr>
            <a:endParaRPr lang="pt-BR" dirty="0">
              <a:hlinkClick r:id="rId2"/>
            </a:endParaRPr>
          </a:p>
          <a:p>
            <a:r>
              <a:rPr lang="pt-BR" dirty="0" err="1"/>
              <a:t>Freemarker</a:t>
            </a:r>
            <a:r>
              <a:rPr lang="pt-BR" dirty="0"/>
              <a:t> - </a:t>
            </a:r>
            <a:r>
              <a:rPr lang="pt-BR" dirty="0" err="1"/>
              <a:t>pippo-freemarker</a:t>
            </a:r>
            <a:endParaRPr lang="en-US" sz="1800" dirty="0"/>
          </a:p>
          <a:p>
            <a:r>
              <a:rPr lang="pt-BR" dirty="0"/>
              <a:t>Jade - </a:t>
            </a:r>
            <a:r>
              <a:rPr lang="pt-BR" dirty="0" err="1"/>
              <a:t>pippo</a:t>
            </a:r>
            <a:r>
              <a:rPr lang="pt-BR" dirty="0"/>
              <a:t>-jade</a:t>
            </a:r>
            <a:endParaRPr lang="en-US" sz="1800" dirty="0"/>
          </a:p>
          <a:p>
            <a:r>
              <a:rPr lang="pt-BR" dirty="0" err="1"/>
              <a:t>Groovy</a:t>
            </a:r>
            <a:r>
              <a:rPr lang="pt-BR" dirty="0"/>
              <a:t> - </a:t>
            </a:r>
            <a:r>
              <a:rPr lang="pt-BR" dirty="0" err="1"/>
              <a:t>pippo-groovy</a:t>
            </a:r>
            <a:endParaRPr lang="en-US" sz="1800" dirty="0"/>
          </a:p>
          <a:p>
            <a:r>
              <a:rPr lang="pt-BR" dirty="0" err="1"/>
              <a:t>Pebble</a:t>
            </a:r>
            <a:r>
              <a:rPr lang="pt-BR" dirty="0"/>
              <a:t> - </a:t>
            </a:r>
            <a:r>
              <a:rPr lang="pt-BR" dirty="0" err="1"/>
              <a:t>pippo-pebble</a:t>
            </a:r>
            <a:endParaRPr lang="en-US" sz="1800" dirty="0"/>
          </a:p>
          <a:p>
            <a:r>
              <a:rPr lang="pt-BR" dirty="0" err="1"/>
              <a:t>Trimou</a:t>
            </a:r>
            <a:r>
              <a:rPr lang="pt-BR" dirty="0"/>
              <a:t> - </a:t>
            </a:r>
            <a:r>
              <a:rPr lang="pt-BR" dirty="0" err="1"/>
              <a:t>pippo-trimou</a:t>
            </a:r>
            <a:endParaRPr lang="en-US" sz="1800" dirty="0"/>
          </a:p>
          <a:p>
            <a:r>
              <a:rPr lang="pt-BR" dirty="0" err="1"/>
              <a:t>Velocity</a:t>
            </a:r>
            <a:r>
              <a:rPr lang="pt-BR" dirty="0"/>
              <a:t> - </a:t>
            </a:r>
            <a:r>
              <a:rPr lang="pt-BR" dirty="0" err="1"/>
              <a:t>pippo-velocity</a:t>
            </a:r>
            <a:endParaRPr lang="en-US" sz="1800" dirty="0"/>
          </a:p>
          <a:p>
            <a:pPr marL="0" indent="0">
              <a:buNone/>
            </a:pPr>
            <a:r>
              <a:rPr lang="pt-BR" dirty="0"/>
              <a:t> </a:t>
            </a:r>
            <a:endParaRPr lang="en-US" sz="18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6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F7D23-F019-4CC0-A379-CC70C07B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VANTAGENS E DESVANTAGENS</a:t>
            </a:r>
            <a:endParaRPr lang="en-US" sz="44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D8E2EA4-5432-443D-A42A-BC5D13F44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539567"/>
              </p:ext>
            </p:extLst>
          </p:nvPr>
        </p:nvGraphicFramePr>
        <p:xfrm>
          <a:off x="1442720" y="2309984"/>
          <a:ext cx="9306560" cy="406191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974196">
                  <a:extLst>
                    <a:ext uri="{9D8B030D-6E8A-4147-A177-3AD203B41FA5}">
                      <a16:colId xmlns:a16="http://schemas.microsoft.com/office/drawing/2014/main" val="2565159570"/>
                    </a:ext>
                  </a:extLst>
                </a:gridCol>
                <a:gridCol w="4332364">
                  <a:extLst>
                    <a:ext uri="{9D8B030D-6E8A-4147-A177-3AD203B41FA5}">
                      <a16:colId xmlns:a16="http://schemas.microsoft.com/office/drawing/2014/main" val="3470039806"/>
                    </a:ext>
                  </a:extLst>
                </a:gridCol>
              </a:tblGrid>
              <a:tr h="2471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00B0F0"/>
                          </a:solidFill>
                          <a:effectLst/>
                        </a:rPr>
                        <a:t>Vantagens</a:t>
                      </a:r>
                      <a:endParaRPr lang="en-US" sz="1600" b="1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00B0F0"/>
                          </a:solidFill>
                          <a:effectLst/>
                        </a:rPr>
                        <a:t>Desvantagens</a:t>
                      </a:r>
                      <a:endParaRPr lang="en-US" sz="1600" b="1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1977625"/>
                  </a:ext>
                </a:extLst>
              </a:tr>
              <a:tr h="767458">
                <a:tc>
                  <a:txBody>
                    <a:bodyPr/>
                    <a:lstStyle/>
                    <a:p>
                      <a:pPr marL="171450" indent="-17145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</a:rPr>
                        <a:t>Pequeno (o tamanho do núcleo é 150K e depende apenas do slf4j-api)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</a:rPr>
                        <a:t>Não recomendado para aplicações grandes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331594"/>
                  </a:ext>
                </a:extLst>
              </a:tr>
              <a:tr h="247124">
                <a:tc>
                  <a:txBody>
                    <a:bodyPr/>
                    <a:lstStyle/>
                    <a:p>
                      <a:pPr marL="171450" indent="-17145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</a:rPr>
                        <a:t>Rápido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Documentação pouco aprofundada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565498"/>
                  </a:ext>
                </a:extLst>
              </a:tr>
              <a:tr h="1547959">
                <a:tc>
                  <a:txBody>
                    <a:bodyPr/>
                    <a:lstStyle/>
                    <a:p>
                      <a:pPr marL="171450" indent="-17145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</a:rPr>
                        <a:t>Modular (sistema de módulo trivial via Java </a:t>
                      </a:r>
                      <a:r>
                        <a:rPr lang="pt-BR" sz="1600" dirty="0" err="1">
                          <a:effectLst/>
                        </a:rPr>
                        <a:t>ServiceLoader</a:t>
                      </a:r>
                      <a:r>
                        <a:rPr lang="pt-BR" sz="1600" dirty="0">
                          <a:effectLst/>
                        </a:rPr>
                        <a:t>) com muitos módulos embutidos com configuração zero (basta adicionar o módulo como dependência em seu projeto)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4308104"/>
                  </a:ext>
                </a:extLst>
              </a:tr>
              <a:tr h="247124">
                <a:tc>
                  <a:txBody>
                    <a:bodyPr/>
                    <a:lstStyle/>
                    <a:p>
                      <a:pPr marL="171450" indent="-17145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</a:rPr>
                        <a:t>Fácil de se aprender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2352201"/>
                  </a:ext>
                </a:extLst>
              </a:tr>
              <a:tr h="507291">
                <a:tc>
                  <a:txBody>
                    <a:bodyPr/>
                    <a:lstStyle/>
                    <a:p>
                      <a:pPr marL="171450" indent="-17145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</a:rPr>
                        <a:t>Java simples (sem web.xml ou outro arquivo </a:t>
                      </a:r>
                      <a:r>
                        <a:rPr lang="pt-BR" sz="1600" dirty="0" err="1">
                          <a:effectLst/>
                        </a:rPr>
                        <a:t>xml</a:t>
                      </a:r>
                      <a:r>
                        <a:rPr lang="pt-BR" sz="1600" dirty="0">
                          <a:effectLst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6813431"/>
                  </a:ext>
                </a:extLst>
              </a:tr>
              <a:tr h="247124">
                <a:tc>
                  <a:txBody>
                    <a:bodyPr/>
                    <a:lstStyle/>
                    <a:p>
                      <a:pPr marL="171450" indent="-17145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</a:rPr>
                        <a:t>Setup simples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6657716"/>
                  </a:ext>
                </a:extLst>
              </a:tr>
              <a:tr h="247124">
                <a:tc>
                  <a:txBody>
                    <a:bodyPr/>
                    <a:lstStyle/>
                    <a:p>
                      <a:pPr marL="171450" indent="-17145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</a:rPr>
                        <a:t>Open </a:t>
                      </a:r>
                      <a:r>
                        <a:rPr lang="pt-BR" sz="1600" dirty="0" err="1">
                          <a:effectLst/>
                        </a:rPr>
                        <a:t>source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0799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490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495E6-9014-492F-81AB-7E31B8A2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FEATURES - </a:t>
            </a:r>
            <a:r>
              <a:rPr lang="pt-BR" dirty="0" err="1">
                <a:solidFill>
                  <a:srgbClr val="00B0F0"/>
                </a:solidFill>
              </a:rPr>
              <a:t>Aplicattion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161BC5-0B6D-48A4-8537-2AC617849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440" y="2205736"/>
            <a:ext cx="10058400" cy="4050792"/>
          </a:xfrm>
        </p:spPr>
        <p:txBody>
          <a:bodyPr/>
          <a:lstStyle/>
          <a:p>
            <a:pPr algn="just"/>
            <a:r>
              <a:rPr lang="pt-BR" b="1" dirty="0">
                <a:solidFill>
                  <a:srgbClr val="00B0F0"/>
                </a:solidFill>
              </a:rPr>
              <a:t>Classe base </a:t>
            </a:r>
            <a:r>
              <a:rPr lang="pt-BR" dirty="0"/>
              <a:t>para todas as aplicações do </a:t>
            </a:r>
            <a:r>
              <a:rPr lang="pt-BR" dirty="0" err="1"/>
              <a:t>Pippo</a:t>
            </a:r>
            <a:r>
              <a:rPr lang="pt-BR" dirty="0"/>
              <a:t>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partir daqui, você pode fazer algumas alterações ou aprimoramentos de </a:t>
            </a:r>
            <a:r>
              <a:rPr lang="pt-BR" b="1" dirty="0">
                <a:solidFill>
                  <a:srgbClr val="00B0F0"/>
                </a:solidFill>
              </a:rPr>
              <a:t>configuração</a:t>
            </a:r>
            <a:r>
              <a:rPr lang="pt-BR" dirty="0"/>
              <a:t> (por exemplo: roteador personalizado, solicitação personalizada, resposta personalizada, etc.) e adicionar rotas.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67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Tipo de Madeir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600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Arial</vt:lpstr>
      <vt:lpstr>Calibri</vt:lpstr>
      <vt:lpstr>Georgia</vt:lpstr>
      <vt:lpstr>Rockwell Extra Bold</vt:lpstr>
      <vt:lpstr>Times New Roman</vt:lpstr>
      <vt:lpstr>Trebuchet MS</vt:lpstr>
      <vt:lpstr>Wingdings</vt:lpstr>
      <vt:lpstr>Tipo de Madeira</vt:lpstr>
      <vt:lpstr>PIPPO FRAMEWORK</vt:lpstr>
      <vt:lpstr>ROTEIRO</vt:lpstr>
      <vt:lpstr>INTRODUÇÃO</vt:lpstr>
      <vt:lpstr>INTRODUÇÃO</vt:lpstr>
      <vt:lpstr>PIPPO</vt:lpstr>
      <vt:lpstr>PIPPO</vt:lpstr>
      <vt:lpstr>PIPPO</vt:lpstr>
      <vt:lpstr>VANTAGENS E DESVANTAGENS</vt:lpstr>
      <vt:lpstr>FEATURES - Aplicattion</vt:lpstr>
      <vt:lpstr>FEATURES - Session</vt:lpstr>
      <vt:lpstr>FEATURES - Router</vt:lpstr>
      <vt:lpstr>FEATURES - Server</vt:lpstr>
      <vt:lpstr>FEATURES – Templates Engie</vt:lpstr>
      <vt:lpstr>PROJETO - UML</vt:lpstr>
      <vt:lpstr>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PIPPO FRAMEWORK</dc:title>
  <dc:creator>Caetano, Gustavo (LatAm)</dc:creator>
  <cp:lastModifiedBy>Caetano, Gustavo (LatAm)</cp:lastModifiedBy>
  <cp:revision>15</cp:revision>
  <dcterms:created xsi:type="dcterms:W3CDTF">2019-06-16T21:01:24Z</dcterms:created>
  <dcterms:modified xsi:type="dcterms:W3CDTF">2019-06-18T12:30:36Z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60cf5d0-3195-495b-8e47-6fd80127629b_Enabled">
    <vt:lpwstr>True</vt:lpwstr>
  </property>
  <property fmtid="{D5CDD505-2E9C-101B-9397-08002B2CF9AE}" pid="3" name="MSIP_Label_160cf5d0-3195-495b-8e47-6fd80127629b_SiteId">
    <vt:lpwstr>62ccb864-6a1a-4b5d-8e1c-397dec1a8258</vt:lpwstr>
  </property>
  <property fmtid="{D5CDD505-2E9C-101B-9397-08002B2CF9AE}" pid="4" name="MSIP_Label_160cf5d0-3195-495b-8e47-6fd80127629b_Owner">
    <vt:lpwstr>Gustavo.Caetano@thomsonreuters.com</vt:lpwstr>
  </property>
  <property fmtid="{D5CDD505-2E9C-101B-9397-08002B2CF9AE}" pid="5" name="MSIP_Label_160cf5d0-3195-495b-8e47-6fd80127629b_SetDate">
    <vt:lpwstr>2019-06-16T21:37:26.8895518Z</vt:lpwstr>
  </property>
  <property fmtid="{D5CDD505-2E9C-101B-9397-08002B2CF9AE}" pid="6" name="MSIP_Label_160cf5d0-3195-495b-8e47-6fd80127629b_Name">
    <vt:lpwstr>Confidential</vt:lpwstr>
  </property>
  <property fmtid="{D5CDD505-2E9C-101B-9397-08002B2CF9AE}" pid="7" name="MSIP_Label_160cf5d0-3195-495b-8e47-6fd80127629b_Application">
    <vt:lpwstr>Microsoft Azure Information Protection</vt:lpwstr>
  </property>
  <property fmtid="{D5CDD505-2E9C-101B-9397-08002B2CF9AE}" pid="8" name="MSIP_Label_160cf5d0-3195-495b-8e47-6fd80127629b_Extended_MSFT_Method">
    <vt:lpwstr>Automatic</vt:lpwstr>
  </property>
  <property fmtid="{D5CDD505-2E9C-101B-9397-08002B2CF9AE}" pid="9" name="Sensitivity">
    <vt:lpwstr>Confidential</vt:lpwstr>
  </property>
</Properties>
</file>