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9" r:id="rId4"/>
    <p:sldId id="281" r:id="rId5"/>
    <p:sldId id="312" r:id="rId6"/>
    <p:sldId id="282" r:id="rId7"/>
    <p:sldId id="288" r:id="rId8"/>
    <p:sldId id="289" r:id="rId9"/>
    <p:sldId id="283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291" r:id="rId24"/>
    <p:sldId id="315" r:id="rId25"/>
    <p:sldId id="292" r:id="rId26"/>
    <p:sldId id="316" r:id="rId27"/>
    <p:sldId id="293" r:id="rId28"/>
    <p:sldId id="317" r:id="rId29"/>
    <p:sldId id="294" r:id="rId30"/>
    <p:sldId id="318" r:id="rId31"/>
    <p:sldId id="295" r:id="rId32"/>
    <p:sldId id="319" r:id="rId33"/>
    <p:sldId id="296" r:id="rId34"/>
    <p:sldId id="320" r:id="rId35"/>
    <p:sldId id="298" r:id="rId36"/>
    <p:sldId id="321" r:id="rId37"/>
    <p:sldId id="290" r:id="rId38"/>
    <p:sldId id="314" r:id="rId39"/>
    <p:sldId id="31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C12ECF-569C-440B-8B9E-A81AD28CCE82}">
          <p14:sldIdLst>
            <p14:sldId id="256"/>
            <p14:sldId id="257"/>
            <p14:sldId id="259"/>
            <p14:sldId id="281"/>
            <p14:sldId id="312"/>
            <p14:sldId id="282"/>
            <p14:sldId id="288"/>
            <p14:sldId id="289"/>
            <p14:sldId id="283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291"/>
            <p14:sldId id="315"/>
            <p14:sldId id="292"/>
            <p14:sldId id="316"/>
            <p14:sldId id="293"/>
            <p14:sldId id="317"/>
            <p14:sldId id="294"/>
            <p14:sldId id="318"/>
            <p14:sldId id="295"/>
            <p14:sldId id="319"/>
            <p14:sldId id="296"/>
            <p14:sldId id="320"/>
            <p14:sldId id="298"/>
            <p14:sldId id="321"/>
            <p14:sldId id="290"/>
            <p14:sldId id="314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18" autoAdjust="0"/>
    <p:restoredTop sz="94643"/>
  </p:normalViewPr>
  <p:slideViewPr>
    <p:cSldViewPr snapToGrid="0" snapToObjects="1">
      <p:cViewPr>
        <p:scale>
          <a:sx n="75" d="100"/>
          <a:sy n="75" d="100"/>
        </p:scale>
        <p:origin x="68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49431-8FF8-AA42-9B81-0AB88A779FC3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62E4-98A1-424A-92A1-7DDE8D58E60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362E4-98A1-424A-92A1-7DDE8D58E606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346"/>
            <a:ext cx="7772400" cy="1006476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pt-BR" noProof="0" dirty="0"/>
              <a:t>Título do Trabalho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10526"/>
            <a:ext cx="77724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B24D-78F1-A541-AA49-CFFF7F6B29EB}" type="datetime1">
              <a:rPr lang="en-US" smtClean="0"/>
              <a:t>5/31/2019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1"/>
          <p:cNvSpPr txBox="1"/>
          <p:nvPr userDrawn="1"/>
        </p:nvSpPr>
        <p:spPr>
          <a:xfrm>
            <a:off x="685800" y="1123870"/>
            <a:ext cx="7772400" cy="660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b="0" noProof="0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9270" y="6090040"/>
            <a:ext cx="8918713" cy="457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F362-FB98-D743-BC2F-00F04C2D2173}" type="datetime1">
              <a:rPr lang="en-US" smtClean="0"/>
              <a:t>5/31/2019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7AC9-8318-754D-BB75-DBAFFF260160}" type="datetime1">
              <a:rPr lang="en-US" smtClean="0"/>
              <a:t>5/31/2019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4266-1587-6A49-A829-5EF26ADB1EC5}" type="datetime1">
              <a:rPr lang="en-US" smtClean="0"/>
              <a:t>5/31/2019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FDFF-4A54-BF4A-9694-BB7A0346A229}" type="datetime1">
              <a:rPr lang="en-US" smtClean="0"/>
              <a:t>5/31/2019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4DC1-DF9D-F046-BE79-1622CE3BC401}" type="datetime1">
              <a:rPr lang="en-US" smtClean="0"/>
              <a:t>5/31/2019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7165"/>
            <a:ext cx="7886700" cy="51697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4DC1-DF9D-F046-BE79-1622CE3BC401}" type="datetime1">
              <a:rPr lang="en-US" smtClean="0"/>
              <a:t>5/31/2019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9FE0-5F33-4946-A920-52FE66FB6623}" type="datetime1">
              <a:rPr lang="en-US" smtClean="0"/>
              <a:t>5/31/2019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9FE0-5F33-4946-A920-52FE66FB6623}" type="datetime1">
              <a:rPr lang="en-US" smtClean="0"/>
              <a:t>5/31/2019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B4D0-1C3B-E946-9440-3932EF3431F6}" type="datetime1">
              <a:rPr lang="en-US" smtClean="0"/>
              <a:t>5/31/2019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F80F-F4C8-2041-867C-090F71925131}" type="datetime1">
              <a:rPr lang="en-US" smtClean="0"/>
              <a:t>5/31/2019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C93E-E107-6247-AB8D-5009F1F1DF2A}" type="datetime1">
              <a:rPr lang="en-US" smtClean="0"/>
              <a:t>5/31/2019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610-05D4-1B4D-A75D-08575C4A578F}" type="datetime1">
              <a:rPr lang="en-US" smtClean="0"/>
              <a:t>5/31/2019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D7175-3EC4-824E-802A-A6C9B4D59831}" type="datetime1">
              <a:rPr lang="en-US" smtClean="0"/>
              <a:t>5/31/2019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346"/>
            <a:ext cx="7772400" cy="1006476"/>
          </a:xfrm>
        </p:spPr>
        <p:txBody>
          <a:bodyPr>
            <a:normAutofit/>
          </a:bodyPr>
          <a:lstStyle/>
          <a:p>
            <a:r>
              <a:rPr lang="pt-BR" altLang="pt-BR" b="1" dirty="0"/>
              <a:t>PROJETO BD - </a:t>
            </a:r>
            <a:r>
              <a:rPr lang="pt-BR" altLang="pt-BR" b="1" dirty="0" err="1"/>
              <a:t>instrue</a:t>
            </a:r>
            <a:endParaRPr lang="" altLang="pt-B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4210526"/>
            <a:ext cx="7772400" cy="1655762"/>
          </a:xfrm>
        </p:spPr>
        <p:txBody>
          <a:bodyPr/>
          <a:lstStyle/>
          <a:p>
            <a:pPr algn="r"/>
            <a:r>
              <a:rPr lang="pt-BR" dirty="0"/>
              <a:t>AUTOR</a:t>
            </a:r>
            <a:r>
              <a:rPr lang="" altLang="pt-BR" dirty="0"/>
              <a:t>ES</a:t>
            </a:r>
            <a:r>
              <a:rPr lang="pt-BR" dirty="0"/>
              <a:t>: </a:t>
            </a:r>
            <a:r>
              <a:rPr lang="" altLang="pt-BR" dirty="0"/>
              <a:t>Othon</a:t>
            </a:r>
            <a:r>
              <a:rPr lang="pt-BR" dirty="0"/>
              <a:t> Godoy</a:t>
            </a:r>
          </a:p>
          <a:p>
            <a:pPr algn="r"/>
            <a:r>
              <a:rPr lang="" altLang="pt-BR" dirty="0"/>
              <a:t>Rone Felipe</a:t>
            </a:r>
            <a:endParaRPr lang="pt-BR" dirty="0"/>
          </a:p>
          <a:p>
            <a:pPr algn="r"/>
            <a:r>
              <a:rPr lang="pt-BR" dirty="0"/>
              <a:t>Professor(a): </a:t>
            </a:r>
            <a:r>
              <a:rPr lang="pt-BR" dirty="0">
                <a:latin typeface="Calibri" panose="020F0502020204030204" pitchFamily="34" charset="0"/>
              </a:rPr>
              <a:t>Juliana Martinez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FCDC573-C9BE-334B-B909-19E2F28512E7}" type="slidenum">
              <a:rPr lang="pt-BR" smtClean="0"/>
              <a:t>1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289" y="6175046"/>
            <a:ext cx="2900855" cy="62148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037" y="346707"/>
            <a:ext cx="1231395" cy="5852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10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8C5A16-B166-43BF-AE94-FE2350783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99" y="249238"/>
            <a:ext cx="7719851" cy="63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54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Modelo Físico</a:t>
            </a:r>
            <a:endParaRPr lang="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11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7B8ED1-215E-4D68-A59E-B9F5994A9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40" y="1607234"/>
            <a:ext cx="7003520" cy="364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0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Modelo Físico</a:t>
            </a:r>
            <a:endParaRPr lang="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694FD0-D3F2-4701-B050-F2C78B243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2719388"/>
            <a:ext cx="69627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1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Modelo Físico</a:t>
            </a:r>
            <a:endParaRPr lang="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13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434C8C-B226-4065-9697-14F216E00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724150"/>
            <a:ext cx="6972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28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Modelo Físico</a:t>
            </a:r>
            <a:endParaRPr lang="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225F16-1EE7-4E9C-81C2-6483FF0D1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47" y="2221452"/>
            <a:ext cx="7013906" cy="241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82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Modelo Físico</a:t>
            </a:r>
            <a:endParaRPr lang="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15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577920-A5A9-4E25-905E-F14B76B15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124075"/>
            <a:ext cx="71437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44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Modelo Físico</a:t>
            </a:r>
            <a:endParaRPr lang="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01D38A-2A7A-4534-A6E1-286585457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6" y="2686090"/>
            <a:ext cx="7143749" cy="148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9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Modelo Físico</a:t>
            </a:r>
            <a:endParaRPr lang="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01D38A-2A7A-4534-A6E1-286585457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6" y="2686090"/>
            <a:ext cx="7143749" cy="148582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8748B73-FDD8-4F9B-8CC9-0460F68BF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59" y="2221450"/>
            <a:ext cx="7155482" cy="24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8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Modelo Físico</a:t>
            </a:r>
            <a:endParaRPr lang="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18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B721E92-2182-4B67-BA77-41CA931E9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221449"/>
            <a:ext cx="7116933" cy="23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39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Modelo Físico</a:t>
            </a:r>
            <a:endParaRPr lang="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19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74C31C-BACD-4CC3-A267-279AAC674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2" y="2322741"/>
            <a:ext cx="7090116" cy="221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9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en-US" dirty="0"/>
              <a:t>Objetivo</a:t>
            </a:r>
          </a:p>
          <a:p>
            <a:r>
              <a:rPr lang="pt-BR" dirty="0"/>
              <a:t>Requisitos e Regras de Negócio</a:t>
            </a:r>
          </a:p>
          <a:p>
            <a:r>
              <a:rPr lang="pt-BR" dirty="0"/>
              <a:t>Modelo Conceitual</a:t>
            </a:r>
          </a:p>
          <a:p>
            <a:r>
              <a:rPr lang="pt-BR" dirty="0"/>
              <a:t>Modelo Lógico</a:t>
            </a:r>
          </a:p>
          <a:p>
            <a:r>
              <a:rPr lang="pt-BR" dirty="0"/>
              <a:t>Modelo Físico</a:t>
            </a:r>
          </a:p>
          <a:p>
            <a:r>
              <a:rPr lang="pt-BR" dirty="0"/>
              <a:t>Consultas</a:t>
            </a:r>
          </a:p>
          <a:p>
            <a:r>
              <a:rPr lang="pt-BR" dirty="0"/>
              <a:t>Trigger</a:t>
            </a:r>
          </a:p>
          <a:p>
            <a:r>
              <a:rPr lang="pt-BR" dirty="0"/>
              <a:t>Conclusão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Modelo Físico</a:t>
            </a:r>
            <a:endParaRPr lang="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20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7D1B59-2CFC-4FCA-914A-5116FF66F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2" y="2423370"/>
            <a:ext cx="7090116" cy="201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95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Modelo Físico</a:t>
            </a:r>
            <a:endParaRPr lang="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21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FA1BB8-D078-4C3F-B296-EDF4854ED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2" y="2509362"/>
            <a:ext cx="7090116" cy="183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07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Modelo Físico</a:t>
            </a:r>
            <a:endParaRPr lang="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22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FA1BB8-D078-4C3F-B296-EDF4854ED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2" y="2509362"/>
            <a:ext cx="7090116" cy="183927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955EE06-0EC4-4893-BE2D-A07B97130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42" y="2431494"/>
            <a:ext cx="7090116" cy="199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23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Consultas</a:t>
            </a:r>
            <a:endParaRPr lang="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1) Listar, em ordem decrescente por avaliação média, o código, o nome, e a avaliação média dos 10 cursos mais bem avaliados da plataforma;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pPr marL="0" indent="0" algn="r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23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34BBCB-7205-475C-9237-2F9556608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48" y="2912012"/>
            <a:ext cx="7223704" cy="326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39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2952F-4325-449E-91EC-C7B201A5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FDF9EA9-C342-4882-8B80-D980E3E3F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629" y="2338236"/>
            <a:ext cx="4610743" cy="2181529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35C5E7-8B53-4F81-9852-6D17B940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048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Consultas</a:t>
            </a:r>
            <a:endParaRPr lang="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2) Listar, em ordem crescente por avaliação média, o código, o nome e a avaliação média de todos os cursos cuja avaliação está abaixo da média geral;</a:t>
            </a:r>
            <a:endParaRPr lang="en-US" dirty="0"/>
          </a:p>
          <a:p>
            <a:pPr marL="0" indent="0" algn="r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25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0390E88-5CF4-4D4D-AA52-24FA3226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48" y="2912012"/>
            <a:ext cx="7223704" cy="273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58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6A05D-7469-429B-937C-1423EBE0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0C85BAA9-CE8A-4191-84A4-8CE8866BC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787" y="1885735"/>
            <a:ext cx="4134427" cy="3086531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8B70A7-631E-406B-865F-5164C685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964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Consultas</a:t>
            </a:r>
            <a:endParaRPr lang="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3) Listar o valor obtido com a venda de cursos, por trimestre, no ano de 2019;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27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74F649-3DE0-4387-9450-0C7D28BE3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47" y="2700338"/>
            <a:ext cx="7213182" cy="367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89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78104-AAD5-421B-B6BE-4FBD29F4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70AA2AA-EB4C-4ADE-9AEC-FDA58B0C2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682" y="3076526"/>
            <a:ext cx="3124636" cy="704948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6FB048-665C-4789-8798-A3326934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468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Consultas</a:t>
            </a:r>
            <a:endParaRPr lang="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4) Listar, em ordem decrescente por valor da compra, o código, o nome, a quantidade de cursos comprados e o valor gasto com a compra desses cursos, dos alunos no ano de 2019;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29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8A3EFE-3E17-464D-A329-F1D8DAC23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84" y="2998722"/>
            <a:ext cx="6174832" cy="337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sz="3600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" alt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Criação de um banco de dados para servir como base das informações de um sistema educacional online, chamado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Instrue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Afim de armazenar informações de usuários, cursos e vendas realizadas em uma aplicação web.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4F85B-2047-4D6A-8486-8464D54C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87D5CAF-65A1-4425-8634-A8A5A69AA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470" y="1890498"/>
            <a:ext cx="5087060" cy="3077004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E28CE0-F04C-4D19-BD09-48510D99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629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Consultas</a:t>
            </a:r>
            <a:endParaRPr lang="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5) Listar, em ordem decrescente por receita, o código, o nome e a receita total obtida, por instrutor, com a venda de cursos;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31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F236E9-CD9D-49FA-83FE-403B41013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37" y="2764522"/>
            <a:ext cx="7052327" cy="346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91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91E4E-CFA9-4ED2-BA17-580BF9A6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3C6D1C4-8EE7-4C0F-9778-F682A8EA1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314" y="1880972"/>
            <a:ext cx="3391373" cy="3096057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36F1A4-A701-4E52-AA68-82544526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567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Consultas</a:t>
            </a:r>
            <a:endParaRPr lang="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6) Listar, em ordem crescente por média de vendas, o código, o nome e a média de vendas de todos os instrutores que venderam menos do que a média geral;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33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734D4D-50BA-4997-974F-22F855DD6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81" y="3043021"/>
            <a:ext cx="6742837" cy="250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596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A9E65-0D89-415C-8C6E-D0ECFDC7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EC9496D-8A19-4037-AC52-FD00757C5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708" y="2743105"/>
            <a:ext cx="4372585" cy="1371791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CCFBAB-4574-467B-96DB-E0AC148F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736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Consultas</a:t>
            </a:r>
            <a:endParaRPr lang="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7) Listar, em ordem decrescente por quantidade de anexos, o código, o nome e a quantidade de anexos disponibilizados pelos instrutores;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35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5EEEF4-91BA-4ECB-A899-5BF340D54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17" y="2985089"/>
            <a:ext cx="6385967" cy="299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62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62242-F026-4091-AEF8-D495ED01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707AA06-D713-4C0E-B1CB-274D57DBB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365" y="1885735"/>
            <a:ext cx="4801270" cy="3086531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820DC3-0413-4E3B-A5CB-58E5F99F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035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endParaRPr lang="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37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0945E6-3D44-41F9-B7FC-E329AC92E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073" y="1575897"/>
            <a:ext cx="6699854" cy="402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959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endParaRPr lang="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modelar</a:t>
            </a:r>
            <a:r>
              <a:rPr lang="en-US" dirty="0"/>
              <a:t> o banco de dados de um </a:t>
            </a:r>
            <a:r>
              <a:rPr lang="en-US" dirty="0" err="1"/>
              <a:t>sistema</a:t>
            </a:r>
            <a:r>
              <a:rPr lang="en-US" dirty="0"/>
              <a:t>,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ocorrer</a:t>
            </a:r>
            <a:r>
              <a:rPr lang="en-US" dirty="0"/>
              <a:t> </a:t>
            </a:r>
            <a:r>
              <a:rPr lang="en-US" dirty="0" err="1"/>
              <a:t>situações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</a:t>
            </a:r>
            <a:r>
              <a:rPr lang="en-US" dirty="0" err="1"/>
              <a:t>mais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é </a:t>
            </a:r>
            <a:r>
              <a:rPr lang="en-US" dirty="0" err="1"/>
              <a:t>possível</a:t>
            </a:r>
            <a:r>
              <a:rPr lang="en-US" dirty="0"/>
              <a:t> para um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. Neste </a:t>
            </a:r>
            <a:r>
              <a:rPr lang="en-US" dirty="0" err="1"/>
              <a:t>caso</a:t>
            </a:r>
            <a:r>
              <a:rPr lang="en-US" dirty="0"/>
              <a:t>, a </a:t>
            </a:r>
            <a:r>
              <a:rPr lang="en-US" dirty="0" err="1"/>
              <a:t>preferência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ser por </a:t>
            </a:r>
            <a:r>
              <a:rPr lang="en-US" dirty="0" err="1"/>
              <a:t>aquela</a:t>
            </a:r>
            <a:r>
              <a:rPr lang="en-US" dirty="0"/>
              <a:t> que </a:t>
            </a:r>
            <a:r>
              <a:rPr lang="en-US" dirty="0" err="1"/>
              <a:t>torna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simples o </a:t>
            </a:r>
            <a:r>
              <a:rPr lang="en-US" dirty="0" err="1"/>
              <a:t>cumprimento</a:t>
            </a:r>
            <a:r>
              <a:rPr lang="en-US" dirty="0"/>
              <a:t> das </a:t>
            </a:r>
            <a:r>
              <a:rPr lang="en-US" dirty="0" err="1"/>
              <a:t>regras</a:t>
            </a:r>
            <a:r>
              <a:rPr lang="en-US" dirty="0"/>
              <a:t> de </a:t>
            </a:r>
            <a:r>
              <a:rPr lang="en-US" dirty="0" err="1"/>
              <a:t>negócio</a:t>
            </a:r>
            <a:r>
              <a:rPr lang="en-US" dirty="0"/>
              <a:t>, pois,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“</a:t>
            </a:r>
            <a:r>
              <a:rPr lang="en-US" dirty="0" err="1"/>
              <a:t>normalizado</a:t>
            </a:r>
            <a:r>
              <a:rPr lang="en-US" dirty="0"/>
              <a:t>” for a </a:t>
            </a:r>
            <a:r>
              <a:rPr lang="en-US" dirty="0" err="1"/>
              <a:t>modelagem</a:t>
            </a:r>
            <a:r>
              <a:rPr lang="en-US" dirty="0"/>
              <a:t>,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a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junções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 algn="r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3247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pt-B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  <a:endParaRPr lang="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54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74DBAB4-D235-4844-AF7D-60D7BC2E6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6" y="1562178"/>
            <a:ext cx="8173329" cy="3733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5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640892A-97DC-45B3-8399-224BA40D7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93" y="1562178"/>
            <a:ext cx="8212815" cy="3733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961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Requisitos e Regras de Negócio</a:t>
            </a:r>
            <a:endParaRPr lang="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sistema </a:t>
            </a:r>
            <a:r>
              <a:rPr lang="pt-BR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Instrue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armazena cursos para a disponibilização online aos seus usuários, que podem ser instrutores ou alunos;</a:t>
            </a:r>
          </a:p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Usuários possuem nome, login, e-mail, status, senha, e uma foto. </a:t>
            </a:r>
          </a:p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Instrutores e alunos podem estar vinculados a vários cursos;</a:t>
            </a:r>
          </a:p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Para instrutores é necessário armazenar seu documento de identificação;</a:t>
            </a:r>
          </a:p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Aos alunos deseja-se armazenar a matricula.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pPr marL="0" indent="0" algn="r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Requisitos e Regras de Negócio</a:t>
            </a:r>
            <a:endParaRPr lang="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Cursos podem ser ministrados por mais de um professor;</a:t>
            </a:r>
          </a:p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Deseja-se armazenar o título, descrição, duração, preço, </a:t>
            </a:r>
            <a:r>
              <a:rPr lang="pt-BR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thumbnail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 status;</a:t>
            </a:r>
          </a:p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Os cursos possuem módulos que dividem seu conteúdo;</a:t>
            </a:r>
          </a:p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Os módulos possuem título, descrição, duração, </a:t>
            </a:r>
            <a:r>
              <a:rPr lang="pt-BR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thumbnail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 status;</a:t>
            </a:r>
          </a:p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Cada modulo pertence exclusivamente a um curso podendo possuir diversas aulas;</a:t>
            </a:r>
          </a:p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Sendo assim, aula possui título, descrição, conteúdo, um link para o vídeo e status. </a:t>
            </a:r>
          </a:p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Os alunos podem ter acesso aos anexos disponíveis em cada aula;</a:t>
            </a:r>
          </a:p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Os anexos armazenam título, comentário, link e status;</a:t>
            </a:r>
            <a:endParaRPr lang="en-US" dirty="0"/>
          </a:p>
          <a:p>
            <a:pPr marL="0" indent="0" algn="r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3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Requisitos e Regras de Negócio</a:t>
            </a:r>
            <a:endParaRPr lang="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Para que os alunos participem dos cursos, é necessário que eles realizem a compra;</a:t>
            </a:r>
          </a:p>
          <a:p>
            <a:r>
              <a:rPr lang="pt-BR" dirty="0"/>
              <a:t>Na compra são armazenados o código do aluno, a data, a forma de pagamento, a quantidade de parcelas e o status da compra;</a:t>
            </a:r>
          </a:p>
          <a:p>
            <a:r>
              <a:rPr lang="pt-BR" dirty="0"/>
              <a:t>As formas de pagamento deverão ser validadas entre CREDITO, DEBITO, BOLETO ou TRANSFERÊNCA;</a:t>
            </a:r>
          </a:p>
          <a:p>
            <a:r>
              <a:rPr lang="pt-BR" dirty="0"/>
              <a:t>Durante a compra é possível relacionar um ou mais itens (cursos) disponíveis e avaliar o curso;</a:t>
            </a:r>
          </a:p>
          <a:p>
            <a:r>
              <a:rPr lang="pt-BR" dirty="0"/>
              <a:t>A compra possibilita o pagamento através de parcelas que possuem valor, data e status;</a:t>
            </a:r>
          </a:p>
          <a:p>
            <a:r>
              <a:rPr lang="pt-BR" dirty="0"/>
              <a:t>A quantidade de parcelas geradas não deve ser maior que 12. </a:t>
            </a:r>
          </a:p>
          <a:p>
            <a:pPr marL="0" indent="0" algn="r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1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9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94B0076-56DC-412B-BD1D-D9C38B919D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47"/>
          <a:stretch/>
        </p:blipFill>
        <p:spPr>
          <a:xfrm>
            <a:off x="398846" y="368336"/>
            <a:ext cx="8346308" cy="61213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708</Words>
  <Application>Microsoft Office PowerPoint</Application>
  <PresentationFormat>Apresentação na tela (4:3)</PresentationFormat>
  <Paragraphs>160</Paragraphs>
  <Slides>39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PROJETO BD - instrue</vt:lpstr>
      <vt:lpstr>Roteiro</vt:lpstr>
      <vt:lpstr>Objetivo</vt:lpstr>
      <vt:lpstr>Apresentação do PowerPoint</vt:lpstr>
      <vt:lpstr>Apresentação do PowerPoint</vt:lpstr>
      <vt:lpstr>Requisitos e Regras de Negócio</vt:lpstr>
      <vt:lpstr>Requisitos e Regras de Negócio</vt:lpstr>
      <vt:lpstr>Requisitos e Regras de Negócio</vt:lpstr>
      <vt:lpstr>Apresentação do PowerPoint</vt:lpstr>
      <vt:lpstr>Apresentação do PowerPoint</vt:lpstr>
      <vt:lpstr>Modelo Físico</vt:lpstr>
      <vt:lpstr>Modelo Físico</vt:lpstr>
      <vt:lpstr>Modelo Físico</vt:lpstr>
      <vt:lpstr>Modelo Físico</vt:lpstr>
      <vt:lpstr>Modelo Físico</vt:lpstr>
      <vt:lpstr>Modelo Físico</vt:lpstr>
      <vt:lpstr>Modelo Físico</vt:lpstr>
      <vt:lpstr>Modelo Físico</vt:lpstr>
      <vt:lpstr>Modelo Físico</vt:lpstr>
      <vt:lpstr>Modelo Físico</vt:lpstr>
      <vt:lpstr>Modelo Físico</vt:lpstr>
      <vt:lpstr>Modelo Físico</vt:lpstr>
      <vt:lpstr>Consultas</vt:lpstr>
      <vt:lpstr>Apresentação do PowerPoint</vt:lpstr>
      <vt:lpstr>Consultas</vt:lpstr>
      <vt:lpstr>Apresentação do PowerPoint</vt:lpstr>
      <vt:lpstr>Consultas</vt:lpstr>
      <vt:lpstr>Apresentação do PowerPoint</vt:lpstr>
      <vt:lpstr>Consultas</vt:lpstr>
      <vt:lpstr>Apresentação do PowerPoint</vt:lpstr>
      <vt:lpstr>Consultas</vt:lpstr>
      <vt:lpstr>Apresentação do PowerPoint</vt:lpstr>
      <vt:lpstr>Consultas</vt:lpstr>
      <vt:lpstr>Apresentação do PowerPoint</vt:lpstr>
      <vt:lpstr>Consultas</vt:lpstr>
      <vt:lpstr>Apresentação do PowerPoint</vt:lpstr>
      <vt:lpstr>Trigger</vt:lpstr>
      <vt:lpstr>Conclusão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VINICIUS DO NASCIMENTO</dc:creator>
  <cp:lastModifiedBy>Rone Felipe Bento</cp:lastModifiedBy>
  <cp:revision>47</cp:revision>
  <dcterms:created xsi:type="dcterms:W3CDTF">2019-04-22T22:08:07Z</dcterms:created>
  <dcterms:modified xsi:type="dcterms:W3CDTF">2019-05-31T22:38:42Z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0x01010042E127A2554E4746A07E7CE7968326A7</vt:lpwstr>
  </property>
  <property fmtid="{D5CDD505-2E9C-101B-9397-08002B2CF9AE}" pid="3" name="KSOProductBuildVer">
    <vt:lpwstr>1033-10.1.0.6757</vt:lpwstr>
  </property>
</Properties>
</file>