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  <p:sldMasterId id="2147483888" r:id="rId2"/>
    <p:sldMasterId id="2147483900" r:id="rId3"/>
    <p:sldMasterId id="2147483912" r:id="rId4"/>
  </p:sldMasterIdLst>
  <p:notesMasterIdLst>
    <p:notesMasterId r:id="rId28"/>
  </p:notesMasterIdLst>
  <p:sldIdLst>
    <p:sldId id="312" r:id="rId5"/>
    <p:sldId id="349" r:id="rId6"/>
    <p:sldId id="350" r:id="rId7"/>
    <p:sldId id="488" r:id="rId8"/>
    <p:sldId id="419" r:id="rId9"/>
    <p:sldId id="502" r:id="rId10"/>
    <p:sldId id="491" r:id="rId11"/>
    <p:sldId id="487" r:id="rId12"/>
    <p:sldId id="492" r:id="rId13"/>
    <p:sldId id="493" r:id="rId14"/>
    <p:sldId id="489" r:id="rId15"/>
    <p:sldId id="490" r:id="rId16"/>
    <p:sldId id="503" r:id="rId17"/>
    <p:sldId id="483" r:id="rId18"/>
    <p:sldId id="497" r:id="rId19"/>
    <p:sldId id="486" r:id="rId20"/>
    <p:sldId id="469" r:id="rId21"/>
    <p:sldId id="500" r:id="rId22"/>
    <p:sldId id="498" r:id="rId23"/>
    <p:sldId id="501" r:id="rId24"/>
    <p:sldId id="482" r:id="rId25"/>
    <p:sldId id="494" r:id="rId26"/>
    <p:sldId id="496" r:id="rId27"/>
  </p:sldIdLst>
  <p:sldSz cx="12192000" cy="6858000"/>
  <p:notesSz cx="6888163" cy="10021888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en Harambam" userId="8db86149435ad310" providerId="LiveId" clId="{8D6A74F9-8D50-48F5-9B63-693AF3FD2CC3}"/>
    <pc:docChg chg="undo custSel modSld">
      <pc:chgData name="Ronen Harambam" userId="8db86149435ad310" providerId="LiveId" clId="{8D6A74F9-8D50-48F5-9B63-693AF3FD2CC3}" dt="2021-09-29T20:10:24.830" v="9" actId="20577"/>
      <pc:docMkLst>
        <pc:docMk/>
      </pc:docMkLst>
      <pc:sldChg chg="modSp mod">
        <pc:chgData name="Ronen Harambam" userId="8db86149435ad310" providerId="LiveId" clId="{8D6A74F9-8D50-48F5-9B63-693AF3FD2CC3}" dt="2021-09-29T20:10:24.830" v="9" actId="20577"/>
        <pc:sldMkLst>
          <pc:docMk/>
          <pc:sldMk cId="3293883881" sldId="349"/>
        </pc:sldMkLst>
        <pc:spChg chg="mod">
          <ac:chgData name="Ronen Harambam" userId="8db86149435ad310" providerId="LiveId" clId="{8D6A74F9-8D50-48F5-9B63-693AF3FD2CC3}" dt="2021-09-29T20:10:24.830" v="9" actId="20577"/>
          <ac:spMkLst>
            <pc:docMk/>
            <pc:sldMk cId="3293883881" sldId="349"/>
            <ac:spMk id="4" creationId="{80FAD636-F3BB-4F18-A87E-19B13A1139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03292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5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r">
              <a:defRPr sz="1300"/>
            </a:lvl1pPr>
          </a:lstStyle>
          <a:p>
            <a:fld id="{66DC5C97-8EEC-42DC-835C-2603F1A63FB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903292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5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r">
              <a:defRPr sz="1300"/>
            </a:lvl1pPr>
          </a:lstStyle>
          <a:p>
            <a:fld id="{DFEA97D4-A4EC-47B4-B31A-0591F20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4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5149187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7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0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19909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0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5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299681975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2696533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84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0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6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7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79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49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2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60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3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07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8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9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98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47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3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7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50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760" y="5946561"/>
            <a:ext cx="1625727" cy="8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24" r:id="rId12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Holland</a:t>
            </a: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SPS MLV + JC Loader</a:t>
            </a:r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he-IL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סקר תוכנה</a:t>
            </a:r>
          </a:p>
          <a:p>
            <a:pPr algn="ctr"/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</a:rPr>
              <a:t>4</a:t>
            </a:r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-6-2025</a:t>
            </a:r>
            <a:endParaRPr lang="he-IL" sz="3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3000" b="1" dirty="0">
                <a:solidFill>
                  <a:srgbClr val="4285F4"/>
                </a:solidFill>
              </a:rPr>
              <a:t>ersion 1.0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3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7ED4-BE3B-B765-3E5E-5DB8017B3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A15742-2764-5838-DDEC-7B44777D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0BC483A-9E39-249E-D655-EDAB19E42B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2E2BB-03D3-97AF-25B9-C6C9D5395000}"/>
              </a:ext>
            </a:extLst>
          </p:cNvPr>
          <p:cNvSpPr txBox="1"/>
          <p:nvPr/>
        </p:nvSpPr>
        <p:spPr>
          <a:xfrm>
            <a:off x="583866" y="1444752"/>
            <a:ext cx="1122732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Export BIN</a:t>
            </a:r>
            <a:r>
              <a:rPr lang="he-IL" dirty="0"/>
              <a:t>  – ייצוא של הקבצים הבינאריים ל </a:t>
            </a:r>
            <a:r>
              <a:rPr lang="en-US" dirty="0"/>
              <a:t>DOK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Export CSV</a:t>
            </a:r>
            <a:r>
              <a:rPr lang="he-IL" b="1" dirty="0"/>
              <a:t> </a:t>
            </a:r>
            <a:r>
              <a:rPr lang="he-IL" dirty="0"/>
              <a:t>– ייצוא של קובצי ה </a:t>
            </a:r>
            <a:r>
              <a:rPr lang="en-US" dirty="0"/>
              <a:t>CSV</a:t>
            </a:r>
            <a:r>
              <a:rPr lang="he-IL" dirty="0"/>
              <a:t> שנוצרו בסעיף 2 ל </a:t>
            </a:r>
            <a:r>
              <a:rPr lang="en-US" dirty="0"/>
              <a:t>DOK</a:t>
            </a:r>
            <a:endParaRPr lang="he-IL" dirty="0"/>
          </a:p>
          <a:p>
            <a:pPr marL="342900" indent="-342900">
              <a:buAutoNum type="arabicPeriod" startAt="8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321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B8B44-85A9-8D5E-1E28-A0596E1CC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1D06DB-75CC-A3D6-D146-102FEED2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Version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7AB8868-A6EB-8F44-3AC2-15095E4DE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0FDD3-52EA-C804-4889-46948839FC25}"/>
              </a:ext>
            </a:extLst>
          </p:cNvPr>
          <p:cNvSpPr txBox="1"/>
          <p:nvPr/>
        </p:nvSpPr>
        <p:spPr>
          <a:xfrm>
            <a:off x="9856268" y="3688639"/>
            <a:ext cx="21474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הצגת גרסאות מערכת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7D6B3D-9ADF-619F-9680-4F8A9C935F6E}"/>
              </a:ext>
            </a:extLst>
          </p:cNvPr>
          <p:cNvCxnSpPr>
            <a:cxnSpLocks/>
          </p:cNvCxnSpPr>
          <p:nvPr/>
        </p:nvCxnSpPr>
        <p:spPr>
          <a:xfrm flipH="1">
            <a:off x="2668264" y="6432153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26E6F-A632-13BA-7A6C-F3ECFC66389B}"/>
              </a:ext>
            </a:extLst>
          </p:cNvPr>
          <p:cNvSpPr txBox="1"/>
          <p:nvPr/>
        </p:nvSpPr>
        <p:spPr>
          <a:xfrm>
            <a:off x="6719515" y="6274692"/>
            <a:ext cx="23036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בקשה לקריאת גרסאות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6E8CC-7DE5-D4D8-0FAD-7125FCD2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346" y="2513513"/>
            <a:ext cx="771633" cy="7430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1D29299-1E48-CD25-5B4F-B3521A1D6AD6}"/>
              </a:ext>
            </a:extLst>
          </p:cNvPr>
          <p:cNvGrpSpPr/>
          <p:nvPr/>
        </p:nvGrpSpPr>
        <p:grpSpPr>
          <a:xfrm>
            <a:off x="1457649" y="1531254"/>
            <a:ext cx="8177239" cy="4590414"/>
            <a:chOff x="1457649" y="1531253"/>
            <a:chExt cx="8275674" cy="46841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5E97A33-2933-B797-267B-6D697A754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649" y="1531253"/>
              <a:ext cx="8275674" cy="46841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90804F-5ED1-20EA-68DF-A66FD4C20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8415" y="2212329"/>
              <a:ext cx="6945986" cy="3351074"/>
            </a:xfrm>
            <a:prstGeom prst="rect">
              <a:avLst/>
            </a:prstGeom>
          </p:spPr>
        </p:pic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88BB4F-1AE9-EF5C-94AE-EC67892FBF9F}"/>
              </a:ext>
            </a:extLst>
          </p:cNvPr>
          <p:cNvCxnSpPr>
            <a:cxnSpLocks/>
          </p:cNvCxnSpPr>
          <p:nvPr/>
        </p:nvCxnSpPr>
        <p:spPr>
          <a:xfrm flipH="1">
            <a:off x="7988968" y="3921432"/>
            <a:ext cx="186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6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9D81-3B02-231F-B518-D4A2070E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DAD06F-970C-0C14-A047-6667B720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0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0B27D9A-2944-F890-F65D-911308269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D4A28-8775-1250-0AE9-160C3BE5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6" y="1776801"/>
            <a:ext cx="5637568" cy="3519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41F287-0AAA-6928-BCC7-A63B7835726E}"/>
              </a:ext>
            </a:extLst>
          </p:cNvPr>
          <p:cNvSpPr txBox="1"/>
          <p:nvPr/>
        </p:nvSpPr>
        <p:spPr>
          <a:xfrm>
            <a:off x="6161954" y="1773570"/>
            <a:ext cx="5891279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79388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he-IL" dirty="0"/>
              <a:t>בחירת הטכניקה הפעילה במערכת: לקוח או </a:t>
            </a:r>
            <a:r>
              <a:rPr lang="he-IL" dirty="0" err="1"/>
              <a:t>אלאופ</a:t>
            </a:r>
            <a:r>
              <a:rPr lang="he-IL" dirty="0"/>
              <a:t>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קריאה והצגה של הטכניקה הפעילה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הלקוח בפקודת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הצגת סטטוס – </a:t>
            </a:r>
            <a:r>
              <a:rPr lang="en-US" dirty="0"/>
              <a:t>TBD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A51E7-A9DF-9AA4-D0D6-77B954FB9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67" y="2542388"/>
            <a:ext cx="77163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DD9E7-E519-8E73-3BC8-5B70BD7BF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B08F00-2276-3174-47C5-272251F5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0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A9F43DA-B1C3-D33C-01D7-335CDF0D1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09BAE-A276-8097-DEE9-5D0E18FC6F55}"/>
              </a:ext>
            </a:extLst>
          </p:cNvPr>
          <p:cNvSpPr txBox="1"/>
          <p:nvPr/>
        </p:nvSpPr>
        <p:spPr>
          <a:xfrm>
            <a:off x="2332129" y="1561232"/>
            <a:ext cx="9547849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dirty="0"/>
              <a:t>נקודות חשובות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לפני בחירת </a:t>
            </a:r>
            <a:r>
              <a:rPr lang="en-US" dirty="0"/>
              <a:t> JC</a:t>
            </a:r>
            <a:r>
              <a:rPr lang="he-IL" dirty="0"/>
              <a:t> תופיע הודעת מקדימה שדורשת את אישור המשתמש.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במהלך בחירת </a:t>
            </a:r>
            <a:r>
              <a:rPr lang="en-US" dirty="0"/>
              <a:t> JC</a:t>
            </a:r>
            <a:r>
              <a:rPr lang="he-IL" dirty="0"/>
              <a:t> פעולת </a:t>
            </a:r>
            <a:r>
              <a:rPr lang="en-US" dirty="0"/>
              <a:t>Selection</a:t>
            </a:r>
            <a:r>
              <a:rPr lang="he-IL" dirty="0"/>
              <a:t> יוצג חיווי התקדמות.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בחירת </a:t>
            </a:r>
            <a:r>
              <a:rPr lang="en-US" dirty="0"/>
              <a:t> JC</a:t>
            </a:r>
            <a:r>
              <a:rPr lang="he-IL" dirty="0"/>
              <a:t> </a:t>
            </a:r>
            <a:r>
              <a:rPr lang="en-US" dirty="0"/>
              <a:t>Selection</a:t>
            </a:r>
            <a:r>
              <a:rPr lang="he-IL" dirty="0"/>
              <a:t> תוצג הודעה הצלחה או כשלון.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בחירת </a:t>
            </a:r>
            <a:r>
              <a:rPr lang="en-US" dirty="0"/>
              <a:t> JC </a:t>
            </a:r>
            <a:r>
              <a:rPr lang="he-IL" dirty="0"/>
              <a:t>המערכת מבצעת אתחול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פעולות </a:t>
            </a:r>
            <a:r>
              <a:rPr lang="en-US" dirty="0" err="1"/>
              <a:t>Zeroise</a:t>
            </a:r>
            <a:r>
              <a:rPr lang="he-IL" dirty="0"/>
              <a:t> לא מאופשרת עד שתיבת הסימון לא סומנה על ידי המשתמש</a:t>
            </a:r>
          </a:p>
        </p:txBody>
      </p:sp>
    </p:spTree>
    <p:extLst>
      <p:ext uri="{BB962C8B-B14F-4D97-AF65-F5344CB8AC3E}">
        <p14:creationId xmlns:p14="http://schemas.microsoft.com/office/powerpoint/2010/main" val="305619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3435D-A708-8F5E-C8C3-13C49818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68C5AF-B9BC-1F6A-4F75-B607BA5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– New Commands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99206AF-991B-E6A1-37A6-ACAE4567A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0B2DD-9B09-E0B1-BEB4-F3AEB00D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5" y="1457636"/>
            <a:ext cx="5371432" cy="4782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B8006-7F6B-C8D6-201C-E7AD8F303555}"/>
              </a:ext>
            </a:extLst>
          </p:cNvPr>
          <p:cNvSpPr txBox="1"/>
          <p:nvPr/>
        </p:nvSpPr>
        <p:spPr>
          <a:xfrm>
            <a:off x="7671335" y="1798497"/>
            <a:ext cx="434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חסרה פקודה לקריאת </a:t>
            </a:r>
            <a:r>
              <a:rPr lang="en-US" dirty="0"/>
              <a:t> Current JC Selection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714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8DC78-5A16-3E2A-0D45-056C4FF3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67359-9998-5D0D-6312-4FE15108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הרשאות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7581DE3-4177-A47B-A637-5414E742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A501D1-72F9-2134-3A5D-77ED53DA13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90661-A577-DEEA-A157-4F29FA5268CA}"/>
              </a:ext>
            </a:extLst>
          </p:cNvPr>
          <p:cNvCxnSpPr/>
          <p:nvPr/>
        </p:nvCxnSpPr>
        <p:spPr>
          <a:xfrm>
            <a:off x="5063691" y="4415249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6A9776-418C-595C-5BA2-0B3AD101D930}"/>
              </a:ext>
            </a:extLst>
          </p:cNvPr>
          <p:cNvSpPr txBox="1"/>
          <p:nvPr/>
        </p:nvSpPr>
        <p:spPr>
          <a:xfrm>
            <a:off x="1439879" y="1479992"/>
            <a:ext cx="101306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/>
              <a:t>ניתן להגדיר מספר רמות של הרשאות במערכת, כאשר לכל הרשאה יכולות משלה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בתמונה מטה הוגדרו 2 הרשאות: </a:t>
            </a:r>
            <a:r>
              <a:rPr lang="en-US" dirty="0"/>
              <a:t>Admin</a:t>
            </a:r>
            <a:r>
              <a:rPr lang="he-IL" dirty="0"/>
              <a:t> ו </a:t>
            </a:r>
            <a:r>
              <a:rPr lang="en-US" dirty="0"/>
              <a:t>USER</a:t>
            </a: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84F84-4676-A922-08A2-7D9D5844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29" y="2591004"/>
            <a:ext cx="3182114" cy="33541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44E63D-5038-CF2F-80DF-32B5214B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6" y="2424814"/>
            <a:ext cx="4049155" cy="38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6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6130-5CE2-570A-B988-897A082E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BCA5D6-AD4D-A861-07DF-162ABFD6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הרשאות - משתמשים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18D1641-4FCC-ABA2-D460-62C4C43A4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1B6D15-31A6-0244-451E-9544575D4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59E925-B621-77EE-3AB5-63DC56FF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55" y="2812947"/>
            <a:ext cx="4238625" cy="24669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188AC-BD35-7E91-61AD-CED1BC9DA0EA}"/>
              </a:ext>
            </a:extLst>
          </p:cNvPr>
          <p:cNvCxnSpPr/>
          <p:nvPr/>
        </p:nvCxnSpPr>
        <p:spPr>
          <a:xfrm>
            <a:off x="5371950" y="4082188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324A4C-53CC-2D32-D1F0-0EB70496F5C4}"/>
              </a:ext>
            </a:extLst>
          </p:cNvPr>
          <p:cNvSpPr txBox="1"/>
          <p:nvPr/>
        </p:nvSpPr>
        <p:spPr>
          <a:xfrm>
            <a:off x="1439879" y="1479992"/>
            <a:ext cx="101306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/>
              <a:t>בתמונה מטה הוגדרו 2 משתמשים. הראשון עם הרשאת מנהל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37AF46-92B5-ED26-9B26-602B8B20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04" y="2309369"/>
            <a:ext cx="3442168" cy="36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92D4-24B8-7315-34F5-B8B76EE0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1E2E9A04-78F9-2E5D-F7F0-F746A2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A5AF7CB-604F-E851-0F17-7AEB731C3946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JC Loader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BE26EA1B-F531-E07D-934B-345D5F2C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019A0-5816-6CEE-9643-3D3C8EB86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672781-F0D6-B1CD-ADA6-A6C63178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596201-C77F-0F2F-C5C0-C557EEAD9D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D669D-EB51-0F46-FC2C-D5BA1E8D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204" y="1592782"/>
            <a:ext cx="4857592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07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FB730-4D15-5655-85C6-CECA835C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BF518C-6E30-6935-961E-5D282B48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Loader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FFA811C-BC82-779A-D724-83BA5C31A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3B15F-1990-40B4-8047-A900AA87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2" y="1887502"/>
            <a:ext cx="5657850" cy="3646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E63DD-6BC9-AA2F-E89E-CF57F8C4D5F4}"/>
              </a:ext>
            </a:extLst>
          </p:cNvPr>
          <p:cNvSpPr txBox="1"/>
          <p:nvPr/>
        </p:nvSpPr>
        <p:spPr>
          <a:xfrm>
            <a:off x="6237172" y="2566510"/>
            <a:ext cx="5813248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79388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he-IL" dirty="0"/>
              <a:t>בחירת הטכניקה הפעילה במערכת: לקוח או </a:t>
            </a:r>
            <a:r>
              <a:rPr lang="he-IL" dirty="0" err="1"/>
              <a:t>אלאופ</a:t>
            </a:r>
            <a:r>
              <a:rPr lang="he-IL" dirty="0"/>
              <a:t>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קריאה והצגה של הטכניקה הפעילה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הלקוח בפקודת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הצגת סטטוס – </a:t>
            </a:r>
            <a:r>
              <a:rPr lang="en-US" dirty="0"/>
              <a:t>TBD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טעינת קובץ </a:t>
            </a:r>
            <a:r>
              <a:rPr lang="en-US" dirty="0"/>
              <a:t>LWC.dat</a:t>
            </a:r>
            <a:r>
              <a:rPr lang="he-IL" dirty="0"/>
              <a:t> + </a:t>
            </a:r>
            <a:r>
              <a:rPr lang="en-US" dirty="0"/>
              <a:t>SWC.dat</a:t>
            </a:r>
            <a:r>
              <a:rPr lang="he-IL" dirty="0"/>
              <a:t> למערכת (</a:t>
            </a:r>
            <a:r>
              <a:rPr lang="en-US" dirty="0"/>
              <a:t>FTP</a:t>
            </a:r>
            <a:r>
              <a:rPr lang="he-IL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</a:t>
            </a:r>
            <a:r>
              <a:rPr lang="he-IL" dirty="0" err="1"/>
              <a:t>אלאופ</a:t>
            </a:r>
            <a:r>
              <a:rPr lang="he-IL" dirty="0"/>
              <a:t> – מחיקת 2 הקבצים הנ"ל ב </a:t>
            </a:r>
            <a:r>
              <a:rPr lang="en-US" dirty="0"/>
              <a:t>FTP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C89BA-3C08-8B94-C30F-A88C66920EB7}"/>
              </a:ext>
            </a:extLst>
          </p:cNvPr>
          <p:cNvSpPr txBox="1"/>
          <p:nvPr/>
        </p:nvSpPr>
        <p:spPr>
          <a:xfrm>
            <a:off x="7103033" y="1572226"/>
            <a:ext cx="4947385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האפליקציה מאפשרת לטעון טכניקה מתיקייה ייעודית במחשב וכוללת את היכולות הבאות:</a:t>
            </a:r>
          </a:p>
        </p:txBody>
      </p:sp>
    </p:spTree>
    <p:extLst>
      <p:ext uri="{BB962C8B-B14F-4D97-AF65-F5344CB8AC3E}">
        <p14:creationId xmlns:p14="http://schemas.microsoft.com/office/powerpoint/2010/main" val="164083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כללי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315" y="1399688"/>
            <a:ext cx="10744200" cy="4429514"/>
          </a:xfrm>
        </p:spPr>
        <p:txBody>
          <a:bodyPr>
            <a:normAutofit fontScale="92500"/>
          </a:bodyPr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נדרש לפתח שתי אפליקציות:</a:t>
            </a:r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תוכנה למחשב טכנאי – </a:t>
            </a:r>
            <a:r>
              <a:rPr lang="en-US" altLang="en-US" sz="3000" dirty="0"/>
              <a:t>MLV</a:t>
            </a:r>
            <a:endParaRPr lang="he-IL" altLang="en-US" sz="3000" dirty="0"/>
          </a:p>
          <a:p>
            <a:pPr lvl="1" indent="0">
              <a:lnSpc>
                <a:spcPct val="150000"/>
              </a:lnSpc>
              <a:buNone/>
            </a:pPr>
            <a:r>
              <a:rPr lang="he-IL" altLang="en-US" sz="3000" dirty="0"/>
              <a:t>	  תפותח על בסיס תוכנת למחשב טכנאי נובה חד צריחי</a:t>
            </a:r>
            <a:endParaRPr lang="en-US" altLang="en-US" sz="3000" dirty="0"/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טוען קודים  - </a:t>
            </a:r>
            <a:r>
              <a:rPr lang="en-US" altLang="en-US" sz="3000" dirty="0"/>
              <a:t>JC Loader</a:t>
            </a:r>
            <a:endParaRPr lang="he-IL" altLang="en-US" sz="3000" dirty="0"/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האפליקציות יפותחו ב </a:t>
            </a:r>
            <a:r>
              <a:rPr lang="en-US" altLang="en-US" sz="3000" dirty="0"/>
              <a:t>C</a:t>
            </a:r>
            <a:r>
              <a:rPr lang="he-IL" altLang="en-US" sz="3000" dirty="0"/>
              <a:t>#</a:t>
            </a:r>
            <a:r>
              <a:rPr lang="en-US" altLang="en-US" sz="3000" dirty="0"/>
              <a:t> 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בדומה למחשבי טכנאי קודמים, בסיס הנתונים הוא </a:t>
            </a:r>
            <a:r>
              <a:rPr lang="he-IL" altLang="en-US" sz="3000" dirty="0" err="1"/>
              <a:t>אקסס</a:t>
            </a:r>
            <a:r>
              <a:rPr lang="he-IL" altLang="en-US" sz="3000" dirty="0"/>
              <a:t> מקומי </a:t>
            </a:r>
            <a:endParaRPr lang="en-US" altLang="en-US" sz="3000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8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74DBE-362D-C893-2603-98F5BA387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A3358A-596B-76C3-8F9E-40A28D11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Loader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364C51E-8BF5-C00E-B2A1-30D39F04D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C1E60-0066-9284-71D6-B1C80AA36122}"/>
              </a:ext>
            </a:extLst>
          </p:cNvPr>
          <p:cNvSpPr txBox="1"/>
          <p:nvPr/>
        </p:nvSpPr>
        <p:spPr>
          <a:xfrm>
            <a:off x="2435192" y="1611223"/>
            <a:ext cx="9547849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dirty="0"/>
              <a:t>נקודות חשובות</a:t>
            </a:r>
            <a:endParaRPr lang="he-I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לפני ביצוע כתיבה, צריבה מחיקה ובחירת  </a:t>
            </a:r>
            <a:r>
              <a:rPr lang="en-US" dirty="0"/>
              <a:t>JC</a:t>
            </a:r>
            <a:r>
              <a:rPr lang="he-IL" dirty="0"/>
              <a:t> תופיע הודעת מקדימה שדורשת את אישור המשתמש.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עבור פעולת כתיבה, צריבה, מחיקה ובחירת  </a:t>
            </a:r>
            <a:r>
              <a:rPr lang="en-US" dirty="0"/>
              <a:t>JC</a:t>
            </a:r>
            <a:r>
              <a:rPr lang="he-IL" dirty="0"/>
              <a:t> יוצג חיווי התקדמות.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כתיבה, צריבה, מחיקה ובחירת </a:t>
            </a:r>
            <a:r>
              <a:rPr lang="en-US" dirty="0"/>
              <a:t> JC</a:t>
            </a:r>
            <a:r>
              <a:rPr lang="he-IL" dirty="0"/>
              <a:t>תוצג הודעה הצלחה או כשלון.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כתיבה, צריבה, מחיקה ובחירת </a:t>
            </a:r>
            <a:r>
              <a:rPr lang="en-US" dirty="0"/>
              <a:t> JC</a:t>
            </a:r>
            <a:r>
              <a:rPr lang="he-IL" dirty="0"/>
              <a:t>המערכת מבצע אתחול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פעולות </a:t>
            </a:r>
            <a:r>
              <a:rPr lang="en-US" dirty="0" err="1"/>
              <a:t>Zeroise</a:t>
            </a:r>
            <a:r>
              <a:rPr lang="he-IL" dirty="0"/>
              <a:t> לא מאופשרות עד שתיבת הסימון לא סומנה על ידי המשתמש</a:t>
            </a:r>
          </a:p>
        </p:txBody>
      </p:sp>
    </p:spTree>
    <p:extLst>
      <p:ext uri="{BB962C8B-B14F-4D97-AF65-F5344CB8AC3E}">
        <p14:creationId xmlns:p14="http://schemas.microsoft.com/office/powerpoint/2010/main" val="425777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C1A4-C352-22F5-C9E2-1BDDEF16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8FF381-E3F3-BCFF-0D13-C747C5FA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>
                <a:solidFill>
                  <a:schemeClr val="bg1"/>
                </a:solidFill>
              </a:rPr>
              <a:t>ניהול רישיונות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44831ED-7D12-5D76-BBAD-673C8CE67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421DF-2665-A6C9-20B8-0714AB0BECF1}"/>
              </a:ext>
            </a:extLst>
          </p:cNvPr>
          <p:cNvSpPr txBox="1"/>
          <p:nvPr/>
        </p:nvSpPr>
        <p:spPr>
          <a:xfrm>
            <a:off x="2916455" y="1724266"/>
            <a:ext cx="8996429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בעת עליית המערכת, נקרא מזהה של מספר רכיבי חומרה במחשב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תוצג למשתמש הודעה שכוללת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	מזהה ייחודי על בסיס המזהה שנקרא בסעיף 1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שדה להזנת רישיון</a:t>
            </a:r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/>
              <a:t>הלקוח ישלח את המזהה שקיבל בסעיף 2 </a:t>
            </a:r>
            <a:r>
              <a:rPr lang="he-IL" altLang="en-US" dirty="0" err="1"/>
              <a:t>לאלאופ</a:t>
            </a:r>
            <a:endParaRPr lang="he-IL" altLang="en-US" dirty="0"/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 err="1"/>
              <a:t>אלאופ</a:t>
            </a:r>
            <a:r>
              <a:rPr lang="he-IL" altLang="en-US" dirty="0"/>
              <a:t> תנפיק ללקוח רישיון, על בסיס מזהה, באמצעות אפליקציה ייעודית</a:t>
            </a:r>
          </a:p>
          <a:p>
            <a:pPr marL="1143000" lvl="1">
              <a:lnSpc>
                <a:spcPct val="150000"/>
              </a:lnSpc>
              <a:tabLst>
                <a:tab pos="1617663" algn="l"/>
              </a:tabLst>
            </a:pPr>
            <a:r>
              <a:rPr lang="he-IL" altLang="en-US" sz="1800" dirty="0"/>
              <a:t> </a:t>
            </a:r>
          </a:p>
          <a:p>
            <a:pPr marL="1143000" lvl="1" indent="20478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sz="1800" dirty="0"/>
              <a:t>נוסיף לטופס תיבת גלילה שתכיל את סוג המוצר עבור</a:t>
            </a:r>
          </a:p>
          <a:p>
            <a:pPr marL="1143000" lvl="1">
              <a:lnSpc>
                <a:spcPct val="150000"/>
              </a:lnSpc>
              <a:tabLst>
                <a:tab pos="1617663" algn="l"/>
              </a:tabLst>
            </a:pPr>
            <a:r>
              <a:rPr lang="he-IL" altLang="en-US" dirty="0"/>
              <a:t>    נרצה להנפיק את הרישיון</a:t>
            </a:r>
            <a:endParaRPr lang="he-IL" alt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26DCC-8F00-E9E1-DF1D-BB5E93CE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2" y="2295367"/>
            <a:ext cx="4526282" cy="1133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D8469F-BD0E-D5F3-6CAC-C4D05D36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9" y="4254282"/>
            <a:ext cx="4526281" cy="17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4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EAB8-6DEE-93E7-0A2B-266A8B3BF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92EA65-D519-4A77-7940-28BEAA6E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ניהול רישיונות – צד לקוח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928276F-24F5-6F88-A328-7159F37E9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6BAA3-656C-3AFE-6341-D8F07E2FE101}"/>
              </a:ext>
            </a:extLst>
          </p:cNvPr>
          <p:cNvSpPr txBox="1"/>
          <p:nvPr/>
        </p:nvSpPr>
        <p:spPr>
          <a:xfrm>
            <a:off x="875899" y="1724266"/>
            <a:ext cx="11036985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בעת עליית המערכת, נקרא מזהה של מספר רכיבי חומרה במחשב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תוצג למשתמש הודעה שכוללת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	מזהה ייחודי על בסיס המזהה שנקרא בסעיף 1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שדה להזנת רישיון</a:t>
            </a:r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/>
              <a:t>הלקוח ישלח את המזהה שקיבל בסעיף 2 </a:t>
            </a:r>
            <a:r>
              <a:rPr lang="he-IL" altLang="en-US" dirty="0" err="1"/>
              <a:t>לאלאופ</a:t>
            </a:r>
            <a:endParaRPr lang="he-IL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9FC17-AD4B-BA4C-B013-2D1879B0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86" y="4301928"/>
            <a:ext cx="452628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FFB9B-41BC-6AEC-DE4D-D34FF5951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9D90ED-80D5-5E4B-AF22-BC8691C6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ניהול רישיונות – צד </a:t>
            </a:r>
            <a:r>
              <a:rPr lang="he-IL" altLang="en-US" sz="4400" dirty="0" err="1">
                <a:solidFill>
                  <a:schemeClr val="bg1"/>
                </a:solidFill>
              </a:rPr>
              <a:t>אלאופ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021E9AB-E4F1-13F7-2528-B6DB78D8A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CF914-D5B3-8D1C-5C8F-83F50CB220C9}"/>
              </a:ext>
            </a:extLst>
          </p:cNvPr>
          <p:cNvSpPr txBox="1"/>
          <p:nvPr/>
        </p:nvSpPr>
        <p:spPr>
          <a:xfrm>
            <a:off x="856648" y="1548377"/>
            <a:ext cx="1110033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 err="1"/>
              <a:t>אלאופ</a:t>
            </a:r>
            <a:r>
              <a:rPr lang="he-IL" altLang="en-US" dirty="0"/>
              <a:t> תנפיק ללקוח רישיון, על בסיס מזהה, באמצעות אפליקציה ייעודית</a:t>
            </a:r>
            <a:endParaRPr lang="he-IL" altLang="en-US" sz="1800" dirty="0"/>
          </a:p>
          <a:p>
            <a:pPr marL="1143000" lvl="1" indent="20478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sz="1800" dirty="0"/>
              <a:t>נוסיף לטופס תיבת גלילה שתכיל את סוג המוצר עבור </a:t>
            </a:r>
            <a:r>
              <a:rPr lang="he-IL" altLang="en-US" dirty="0"/>
              <a:t>נרצה להנפיק את הרישיון</a:t>
            </a:r>
            <a:endParaRPr lang="he-IL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E2019-BA78-9D55-471A-FA04D6D1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268" y="2748824"/>
            <a:ext cx="4526281" cy="17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2">
            <a:extLst>
              <a:ext uri="{FF2B5EF4-FFF2-40B4-BE49-F238E27FC236}">
                <a16:creationId xmlns:a16="http://schemas.microsoft.com/office/drawing/2014/main" id="{B2182D63-1A2C-0BE4-B153-AAFCC735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8" y="4872295"/>
            <a:ext cx="1839619" cy="1206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      DIRCM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כללי של </a:t>
            </a:r>
            <a:r>
              <a:rPr lang="he-IL" dirty="0" err="1"/>
              <a:t>מודולי</a:t>
            </a:r>
            <a:r>
              <a:rPr lang="he-IL" dirty="0"/>
              <a:t> התוכנה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D1CB56AD-54D3-4CD8-B187-8D4DED8F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815" y="2207908"/>
            <a:ext cx="1803352" cy="12210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MLV</a:t>
            </a: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Application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grpSp>
        <p:nvGrpSpPr>
          <p:cNvPr id="25" name="Group 77">
            <a:extLst>
              <a:ext uri="{FF2B5EF4-FFF2-40B4-BE49-F238E27FC236}">
                <a16:creationId xmlns:a16="http://schemas.microsoft.com/office/drawing/2014/main" id="{23AEACED-E09C-485F-85A9-9773F10737A4}"/>
              </a:ext>
            </a:extLst>
          </p:cNvPr>
          <p:cNvGrpSpPr>
            <a:grpSpLocks/>
          </p:cNvGrpSpPr>
          <p:nvPr/>
        </p:nvGrpSpPr>
        <p:grpSpPr bwMode="auto">
          <a:xfrm>
            <a:off x="8075661" y="2041249"/>
            <a:ext cx="2641604" cy="1402367"/>
            <a:chOff x="3840" y="895"/>
            <a:chExt cx="1664" cy="763"/>
          </a:xfrm>
        </p:grpSpPr>
        <p:sp>
          <p:nvSpPr>
            <p:cNvPr id="26" name="AutoShape 22">
              <a:extLst>
                <a:ext uri="{FF2B5EF4-FFF2-40B4-BE49-F238E27FC236}">
                  <a16:creationId xmlns:a16="http://schemas.microsoft.com/office/drawing/2014/main" id="{FADCE7C6-729B-4EDC-9C8D-B6009F515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895"/>
              <a:ext cx="946" cy="763"/>
            </a:xfrm>
            <a:prstGeom prst="flowChartMagneticDisk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AF09E76-E98C-4302-9231-4032B261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4"/>
              <a:ext cx="7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0" dirty="0">
                  <a:solidFill>
                    <a:schemeClr val="tx1"/>
                  </a:solidFill>
                </a:rPr>
                <a:t>User </a:t>
              </a:r>
              <a:br>
                <a:rPr lang="en-US" altLang="en-US" sz="1400" b="0" dirty="0">
                  <a:solidFill>
                    <a:schemeClr val="tx1"/>
                  </a:solidFill>
                </a:rPr>
              </a:br>
              <a:r>
                <a:rPr lang="en-US" altLang="en-US" sz="1400" b="0" dirty="0">
                  <a:solidFill>
                    <a:schemeClr val="tx1"/>
                  </a:solidFill>
                </a:rPr>
                <a:t>Registration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FDFAB-E0D8-039E-E3CF-65BD0514C472}"/>
              </a:ext>
            </a:extLst>
          </p:cNvPr>
          <p:cNvCxnSpPr>
            <a:cxnSpLocks/>
          </p:cNvCxnSpPr>
          <p:nvPr/>
        </p:nvCxnSpPr>
        <p:spPr>
          <a:xfrm>
            <a:off x="7871380" y="3112141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117">
            <a:extLst>
              <a:ext uri="{FF2B5EF4-FFF2-40B4-BE49-F238E27FC236}">
                <a16:creationId xmlns:a16="http://schemas.microsoft.com/office/drawing/2014/main" id="{4AC55782-E97B-833E-8F0B-45AEF55A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9" y="4904035"/>
            <a:ext cx="1822990" cy="299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+mn-cs"/>
              </a:rPr>
              <a:t>Manage</a:t>
            </a:r>
            <a:endParaRPr lang="en-US" sz="13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84A276-E1A9-0AF9-5FDD-9FCDC9C8E3EE}"/>
              </a:ext>
            </a:extLst>
          </p:cNvPr>
          <p:cNvCxnSpPr>
            <a:cxnSpLocks/>
          </p:cNvCxnSpPr>
          <p:nvPr/>
        </p:nvCxnSpPr>
        <p:spPr>
          <a:xfrm>
            <a:off x="6765303" y="3519030"/>
            <a:ext cx="0" cy="12320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66">
            <a:extLst>
              <a:ext uri="{FF2B5EF4-FFF2-40B4-BE49-F238E27FC236}">
                <a16:creationId xmlns:a16="http://schemas.microsoft.com/office/drawing/2014/main" id="{5049D30C-6FB3-44C4-DE1A-8B48ECE2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95" y="3929788"/>
            <a:ext cx="11672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TCP -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E668C5CD-8611-619E-E328-33B163D1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40" y="2207908"/>
            <a:ext cx="1501698" cy="1195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JC Loader</a:t>
            </a: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Application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50" name="AutoShape 22">
            <a:extLst>
              <a:ext uri="{FF2B5EF4-FFF2-40B4-BE49-F238E27FC236}">
                <a16:creationId xmlns:a16="http://schemas.microsoft.com/office/drawing/2014/main" id="{C497DB90-260F-52F8-E3F5-60A48A9A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675" y="2550838"/>
            <a:ext cx="744538" cy="91163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25194AF-BB6B-F6BF-5E1D-D246EE1E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8" y="2536134"/>
            <a:ext cx="1139827" cy="5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User </a:t>
            </a:r>
            <a:br>
              <a:rPr lang="en-US" altLang="en-US" sz="1400" b="0" dirty="0">
                <a:solidFill>
                  <a:schemeClr val="tx1"/>
                </a:solidFill>
              </a:rPr>
            </a:br>
            <a:r>
              <a:rPr lang="en-US" altLang="en-US" sz="1400" b="0" dirty="0">
                <a:solidFill>
                  <a:schemeClr val="tx1"/>
                </a:solidFill>
              </a:rPr>
              <a:t>Registration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029AE0-3D8C-4356-A123-6CC211B3287D}"/>
              </a:ext>
            </a:extLst>
          </p:cNvPr>
          <p:cNvCxnSpPr>
            <a:cxnSpLocks/>
          </p:cNvCxnSpPr>
          <p:nvPr/>
        </p:nvCxnSpPr>
        <p:spPr>
          <a:xfrm>
            <a:off x="3316602" y="3130994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3EBCF4-B629-E06B-46AE-C426FC4EEB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9456" y="2739720"/>
            <a:ext cx="1871499" cy="3311433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66">
            <a:extLst>
              <a:ext uri="{FF2B5EF4-FFF2-40B4-BE49-F238E27FC236}">
                <a16:creationId xmlns:a16="http://schemas.microsoft.com/office/drawing/2014/main" id="{4DBAEF18-2A22-ED67-94E0-86CC9886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254" y="4696324"/>
            <a:ext cx="1329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0" dirty="0">
                <a:solidFill>
                  <a:schemeClr val="tx1"/>
                </a:solidFill>
              </a:rPr>
              <a:t>TCP –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  <a:p>
            <a:pPr algn="l" rtl="0" eaLnBrk="1" hangingPunct="1"/>
            <a:r>
              <a:rPr lang="en-US" altLang="en-US" sz="1400" b="0" dirty="0">
                <a:solidFill>
                  <a:schemeClr val="tx1"/>
                </a:solidFill>
              </a:rPr>
              <a:t>FTP </a:t>
            </a:r>
          </a:p>
        </p:txBody>
      </p:sp>
    </p:spTree>
    <p:extLst>
      <p:ext uri="{BB962C8B-B14F-4D97-AF65-F5344CB8AC3E}">
        <p14:creationId xmlns:p14="http://schemas.microsoft.com/office/powerpoint/2010/main" val="60305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EA682-A689-4522-A5E2-7B0944D8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B6040636-7B10-F6DC-7D61-A6693C53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8C6C5A5-E543-CFAB-1AB6-A6401F95C64E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תוכנת טכנאי </a:t>
            </a: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MLV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CC694962-31BF-B0B7-B74B-8D29FD608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71755-BC68-4DC7-D256-95E5F28D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32" y="1524011"/>
            <a:ext cx="4872610" cy="469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7AF363-EC8C-D99B-5734-395F755549E0}"/>
              </a:ext>
            </a:extLst>
          </p:cNvPr>
          <p:cNvSpPr txBox="1"/>
          <p:nvPr/>
        </p:nvSpPr>
        <p:spPr>
          <a:xfrm>
            <a:off x="7334451" y="1561232"/>
            <a:ext cx="4545527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כניסה למערכת עם משתמש וסיסמא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שם משתמש נשמרים בבסיס הנתונים בצורה מוצפנת וניתנים לעריכה </a:t>
            </a:r>
          </a:p>
        </p:txBody>
      </p:sp>
    </p:spTree>
    <p:extLst>
      <p:ext uri="{BB962C8B-B14F-4D97-AF65-F5344CB8AC3E}">
        <p14:creationId xmlns:p14="http://schemas.microsoft.com/office/powerpoint/2010/main" val="13003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4A136-F4A9-1E45-9AD1-22F8D42D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5FA5A0-53D0-87FE-145E-2B3FC716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Form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77443B9-EA41-E679-7276-3E92024B10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FBBB3C-E867-8873-246F-183248ECA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4845181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2D357-EB61-E21C-8436-E859A9FB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5" y="1531068"/>
            <a:ext cx="7533437" cy="4258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13253-C362-9DDB-EFF2-697C8C7FCEB1}"/>
              </a:ext>
            </a:extLst>
          </p:cNvPr>
          <p:cNvSpPr txBox="1"/>
          <p:nvPr/>
        </p:nvSpPr>
        <p:spPr>
          <a:xfrm>
            <a:off x="1425609" y="2411788"/>
            <a:ext cx="4353022" cy="212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79388">
              <a:lnSpc>
                <a:spcPct val="150000"/>
              </a:lnSpc>
              <a:tabLst>
                <a:tab pos="539750" algn="l"/>
              </a:tabLst>
            </a:pPr>
            <a:r>
              <a:rPr lang="he-IL" dirty="0"/>
              <a:t>הטופס הראשי מורכב מ 4 לשוניות:</a:t>
            </a:r>
            <a:endParaRPr lang="en-US" dirty="0"/>
          </a:p>
          <a:p>
            <a:pPr marL="342900" indent="-342900" algn="l" defTabSz="179388" rtl="0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en-US" dirty="0"/>
              <a:t>System Status Tab</a:t>
            </a:r>
            <a:endParaRPr lang="he-IL" dirty="0"/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Logs Viewer</a:t>
            </a:r>
            <a:endParaRPr lang="he-IL" dirty="0"/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Versions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JC Handling</a:t>
            </a:r>
            <a:endParaRPr lang="he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4AB6D-BC6B-FEA5-9236-352713DBD612}"/>
              </a:ext>
            </a:extLst>
          </p:cNvPr>
          <p:cNvCxnSpPr>
            <a:cxnSpLocks/>
          </p:cNvCxnSpPr>
          <p:nvPr/>
        </p:nvCxnSpPr>
        <p:spPr>
          <a:xfrm flipH="1">
            <a:off x="7684479" y="5426197"/>
            <a:ext cx="937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8FF165-B370-6100-7D2F-C8546285EA70}"/>
              </a:ext>
            </a:extLst>
          </p:cNvPr>
          <p:cNvSpPr txBox="1"/>
          <p:nvPr/>
        </p:nvSpPr>
        <p:spPr>
          <a:xfrm>
            <a:off x="8728787" y="5241531"/>
            <a:ext cx="3143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סטטוס תקשורת מול ה </a:t>
            </a:r>
            <a:r>
              <a:rPr lang="en-US" dirty="0"/>
              <a:t>manage</a:t>
            </a:r>
            <a:endParaRPr lang="he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9398EF-B80A-09C4-5746-D99B2DB381C7}"/>
              </a:ext>
            </a:extLst>
          </p:cNvPr>
          <p:cNvCxnSpPr>
            <a:cxnSpLocks/>
          </p:cNvCxnSpPr>
          <p:nvPr/>
        </p:nvCxnSpPr>
        <p:spPr>
          <a:xfrm flipH="1">
            <a:off x="7720983" y="2144158"/>
            <a:ext cx="100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2FAE06-0941-94BF-D524-4E5197EF9499}"/>
              </a:ext>
            </a:extLst>
          </p:cNvPr>
          <p:cNvSpPr txBox="1"/>
          <p:nvPr/>
        </p:nvSpPr>
        <p:spPr>
          <a:xfrm>
            <a:off x="10490160" y="1944673"/>
            <a:ext cx="13386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מוד מערכת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505D8-E3FD-61E1-B4E5-1FD85FF6C97D}"/>
              </a:ext>
            </a:extLst>
          </p:cNvPr>
          <p:cNvSpPr txBox="1"/>
          <p:nvPr/>
        </p:nvSpPr>
        <p:spPr>
          <a:xfrm>
            <a:off x="8345151" y="2426885"/>
            <a:ext cx="3485880" cy="1287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סטטוס </a:t>
            </a:r>
            <a:r>
              <a:rPr lang="en-US" dirty="0"/>
              <a:t>BIT</a:t>
            </a:r>
            <a:r>
              <a:rPr lang="he-IL" dirty="0"/>
              <a:t>  עבור ה </a:t>
            </a:r>
            <a:r>
              <a:rPr lang="en-US" dirty="0"/>
              <a:t> Unit</a:t>
            </a:r>
            <a:r>
              <a:rPr lang="he-IL" dirty="0"/>
              <a:t>ים השונים הרשימה נבנית באופן דינאמי מתוכן ההודעה שמתקבל מהמערכת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A1C0E-FFDD-C5A0-5BB8-6C118B78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46" y="2426885"/>
            <a:ext cx="771633" cy="7430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FA082E-DBCB-7957-29E1-25189982E6B2}"/>
              </a:ext>
            </a:extLst>
          </p:cNvPr>
          <p:cNvCxnSpPr>
            <a:cxnSpLocks/>
          </p:cNvCxnSpPr>
          <p:nvPr/>
        </p:nvCxnSpPr>
        <p:spPr>
          <a:xfrm flipH="1">
            <a:off x="7649498" y="2947897"/>
            <a:ext cx="100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3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95AA-1369-5D09-A981-C112712D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2E5950-6EBE-B915-8628-70382A7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Status Tab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70800EF-BA45-62DF-11C0-634CFCE9A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041D1C1-BBAF-A6CC-71AA-EAE324D75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4845181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2A15F2-8170-7893-F170-772586299A35}"/>
              </a:ext>
            </a:extLst>
          </p:cNvPr>
          <p:cNvCxnSpPr>
            <a:cxnSpLocks/>
          </p:cNvCxnSpPr>
          <p:nvPr/>
        </p:nvCxnSpPr>
        <p:spPr>
          <a:xfrm flipH="1">
            <a:off x="4038600" y="5156467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9B9BE8-1A3C-6830-F79E-9AC0D54F2387}"/>
              </a:ext>
            </a:extLst>
          </p:cNvPr>
          <p:cNvSpPr txBox="1"/>
          <p:nvPr/>
        </p:nvSpPr>
        <p:spPr>
          <a:xfrm>
            <a:off x="4574468" y="4971801"/>
            <a:ext cx="12544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ביצוע </a:t>
            </a:r>
            <a:r>
              <a:rPr lang="en-US" dirty="0"/>
              <a:t>IBIT</a:t>
            </a:r>
            <a:endParaRPr lang="he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75EF95-5DAC-0C7A-03B7-C6B47AF40212}"/>
              </a:ext>
            </a:extLst>
          </p:cNvPr>
          <p:cNvCxnSpPr>
            <a:cxnSpLocks/>
          </p:cNvCxnSpPr>
          <p:nvPr/>
        </p:nvCxnSpPr>
        <p:spPr>
          <a:xfrm flipV="1">
            <a:off x="2203435" y="5098717"/>
            <a:ext cx="8874" cy="62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CC9E5D-2445-0845-C62B-F287F37276C6}"/>
              </a:ext>
            </a:extLst>
          </p:cNvPr>
          <p:cNvSpPr txBox="1"/>
          <p:nvPr/>
        </p:nvSpPr>
        <p:spPr>
          <a:xfrm>
            <a:off x="1076344" y="5699555"/>
            <a:ext cx="22541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סינון התקלות לפי </a:t>
            </a:r>
            <a:r>
              <a:rPr lang="en-US" dirty="0"/>
              <a:t>Unit</a:t>
            </a:r>
            <a:endParaRPr lang="he-I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41AD19-ADB4-C141-45B2-43D61842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37" y="2330633"/>
            <a:ext cx="771633" cy="7430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5F0995A-3DF3-5A44-A6BF-3EFCBE86D78E}"/>
              </a:ext>
            </a:extLst>
          </p:cNvPr>
          <p:cNvGrpSpPr/>
          <p:nvPr/>
        </p:nvGrpSpPr>
        <p:grpSpPr>
          <a:xfrm>
            <a:off x="977752" y="1428761"/>
            <a:ext cx="7533437" cy="4258277"/>
            <a:chOff x="997002" y="1399886"/>
            <a:chExt cx="7533437" cy="42582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29E20E-60EE-EAB6-8C9D-888544D8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002" y="1399886"/>
              <a:ext cx="7533437" cy="425827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10D323-D815-7000-5FC9-03E1F6391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978" y="1876572"/>
              <a:ext cx="6381976" cy="29009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69050B-4792-4455-1D24-7EE18F97D91A}"/>
              </a:ext>
            </a:extLst>
          </p:cNvPr>
          <p:cNvSpPr txBox="1"/>
          <p:nvPr/>
        </p:nvSpPr>
        <p:spPr>
          <a:xfrm>
            <a:off x="2950534" y="3429000"/>
            <a:ext cx="2937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רשימת תקלות במערכת </a:t>
            </a:r>
          </a:p>
        </p:txBody>
      </p:sp>
    </p:spTree>
    <p:extLst>
      <p:ext uri="{BB962C8B-B14F-4D97-AF65-F5344CB8AC3E}">
        <p14:creationId xmlns:p14="http://schemas.microsoft.com/office/powerpoint/2010/main" val="27420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6E2D2-F4CE-767E-E132-221129F7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73A10E-FC0A-F71C-BA76-BD499B72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D0B780-421E-F2E0-6FA0-2D13D063F2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A8636-A9BE-50DA-ADEE-828479AC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09" y="1473444"/>
            <a:ext cx="8286781" cy="4684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BD3C96-760D-4CB5-B7BF-CB4ED115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532" y="2484636"/>
            <a:ext cx="77163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873D-842E-8BA4-CA08-A3B08D29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4612C-361F-392C-4E0C-EAD6DE5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A9C2E84-03DC-501D-958A-276FF8987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F1D4D-AD54-09C7-04B1-F55BE0252D05}"/>
              </a:ext>
            </a:extLst>
          </p:cNvPr>
          <p:cNvSpPr txBox="1"/>
          <p:nvPr/>
        </p:nvSpPr>
        <p:spPr>
          <a:xfrm>
            <a:off x="583866" y="1319625"/>
            <a:ext cx="11227323" cy="46180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בחירת </a:t>
            </a:r>
            <a:r>
              <a:rPr lang="en-US" dirty="0"/>
              <a:t>Tail</a:t>
            </a:r>
            <a:r>
              <a:rPr lang="he-IL" dirty="0"/>
              <a:t> + הוספת יכולת להוספת חדש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Download</a:t>
            </a:r>
            <a:r>
              <a:rPr lang="he-IL" dirty="0"/>
              <a:t> </a:t>
            </a:r>
          </a:p>
          <a:p>
            <a:pPr marL="742950" indent="-20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    הורדת לוגים מתבצעת בערוץ </a:t>
            </a:r>
            <a:r>
              <a:rPr lang="en-US" dirty="0"/>
              <a:t>FTP</a:t>
            </a:r>
            <a:r>
              <a:rPr lang="he-IL" dirty="0"/>
              <a:t> מ </a:t>
            </a:r>
            <a:r>
              <a:rPr lang="en-US" dirty="0"/>
              <a:t>Spare CPU Flash</a:t>
            </a:r>
            <a:r>
              <a:rPr lang="he-IL" dirty="0"/>
              <a:t> מתיקיית </a:t>
            </a:r>
            <a:r>
              <a:rPr lang="en-US" dirty="0"/>
              <a:t>tffs1</a:t>
            </a:r>
            <a:r>
              <a:rPr lang="he-IL" dirty="0"/>
              <a:t> (</a:t>
            </a:r>
            <a:r>
              <a:rPr lang="en-US" dirty="0"/>
              <a:t>manage</a:t>
            </a:r>
            <a:r>
              <a:rPr lang="he-IL" dirty="0"/>
              <a:t>)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הקבצים מורדים לתיקיית </a:t>
            </a:r>
            <a:r>
              <a:rPr lang="en-US" dirty="0"/>
              <a:t>Logs\</a:t>
            </a:r>
            <a:r>
              <a:rPr lang="en-US" dirty="0" err="1"/>
              <a:t>TailNumber</a:t>
            </a:r>
            <a:r>
              <a:rPr lang="en-US" dirty="0"/>
              <a:t>\</a:t>
            </a:r>
            <a:r>
              <a:rPr lang="en-US" dirty="0" err="1"/>
              <a:t>YY-MM-DD-hh:mm:ss</a:t>
            </a:r>
            <a:endParaRPr lang="en-US" dirty="0"/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לאחר הורדת הקבצים, מריצים את האפליקציה </a:t>
            </a:r>
            <a:r>
              <a:rPr lang="he-IL" dirty="0" err="1"/>
              <a:t>האלאופית</a:t>
            </a:r>
            <a:r>
              <a:rPr lang="he-IL" dirty="0"/>
              <a:t> </a:t>
            </a:r>
            <a:r>
              <a:rPr lang="en-US" dirty="0" err="1"/>
              <a:t>ElopLog</a:t>
            </a:r>
            <a:r>
              <a:rPr lang="he-IL" dirty="0"/>
              <a:t> לקבלת קובצי </a:t>
            </a:r>
            <a:r>
              <a:rPr lang="en-US" dirty="0"/>
              <a:t>CSV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מבצעים עיבוד על הקבצים ומציגים מקבץ נתונים מתוך אוסף קובצי ה </a:t>
            </a:r>
            <a:r>
              <a:rPr lang="en-US" dirty="0"/>
              <a:t>CSV</a:t>
            </a:r>
            <a:r>
              <a:rPr lang="he-IL" dirty="0"/>
              <a:t> שנוצר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רשימת </a:t>
            </a:r>
            <a:r>
              <a:rPr lang="he-IL" dirty="0" err="1"/>
              <a:t>הטאבים</a:t>
            </a:r>
            <a:r>
              <a:rPr lang="he-IL" dirty="0"/>
              <a:t> ולוגיקת הצגת הנתונים שיוצגו בכל </a:t>
            </a:r>
            <a:r>
              <a:rPr lang="he-IL" dirty="0" err="1"/>
              <a:t>טאב</a:t>
            </a:r>
            <a:r>
              <a:rPr lang="he-IL" dirty="0"/>
              <a:t> נקרא מקובץ ייעודי שמאוחסן בתיקיית </a:t>
            </a:r>
            <a:r>
              <a:rPr lang="en-US" dirty="0"/>
              <a:t>.INI</a:t>
            </a:r>
          </a:p>
          <a:p>
            <a:pPr marL="722312" lvl="1">
              <a:lnSpc>
                <a:spcPct val="150000"/>
              </a:lnSpc>
            </a:pPr>
            <a:r>
              <a:rPr lang="he-IL" dirty="0"/>
              <a:t>     קובץ ההגדרות מחולל דרך מחשב טכנאי בהרשאת מנהל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התהליך נמחקים קובצי ה </a:t>
            </a:r>
            <a:r>
              <a:rPr lang="en-US" dirty="0"/>
              <a:t>CSV</a:t>
            </a:r>
            <a:r>
              <a:rPr lang="he-IL" dirty="0"/>
              <a:t> שנוצרו ע"י </a:t>
            </a:r>
            <a:r>
              <a:rPr lang="en-US" dirty="0" err="1"/>
              <a:t>ElopLog</a:t>
            </a:r>
            <a:r>
              <a:rPr lang="he-IL" dirty="0"/>
              <a:t> ונשמרים קובצי </a:t>
            </a:r>
            <a:r>
              <a:rPr lang="en-US" dirty="0"/>
              <a:t>CSV</a:t>
            </a:r>
            <a:r>
              <a:rPr lang="he-IL" dirty="0"/>
              <a:t> בהתאם לטבלאות בתצוגה</a:t>
            </a:r>
          </a:p>
          <a:p>
            <a:pPr>
              <a:lnSpc>
                <a:spcPct val="150000"/>
              </a:lnSpc>
            </a:pPr>
            <a:r>
              <a:rPr lang="he-IL" dirty="0"/>
              <a:t>7. </a:t>
            </a:r>
            <a:r>
              <a:rPr lang="en-US" b="1" dirty="0"/>
              <a:t>Delete</a:t>
            </a:r>
            <a:r>
              <a:rPr lang="he-IL" dirty="0"/>
              <a:t> – מחיקה מתאפשרת לאחר הורדת נתונים. רשימת הקבצים שיימחקו נגזרת מהרשימה שהורדה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Open</a:t>
            </a:r>
            <a:r>
              <a:rPr lang="he-IL" dirty="0"/>
              <a:t> – פתיחה של קובצי ה </a:t>
            </a:r>
            <a:r>
              <a:rPr lang="en-US" dirty="0"/>
              <a:t>CSV</a:t>
            </a:r>
            <a:r>
              <a:rPr lang="he-IL" dirty="0"/>
              <a:t> שנשמרו בסעיף 2</a:t>
            </a:r>
          </a:p>
        </p:txBody>
      </p:sp>
    </p:spTree>
    <p:extLst>
      <p:ext uri="{BB962C8B-B14F-4D97-AF65-F5344CB8AC3E}">
        <p14:creationId xmlns:p14="http://schemas.microsoft.com/office/powerpoint/2010/main" val="1952643249"/>
      </p:ext>
    </p:extLst>
  </p:cSld>
  <p:clrMapOvr>
    <a:masterClrMapping/>
  </p:clrMapOvr>
</p:sld>
</file>

<file path=ppt/theme/theme1.xml><?xml version="1.0" encoding="utf-8"?>
<a:theme xmlns:a="http://schemas.openxmlformats.org/drawingml/2006/main" name="orionTemplate_with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" id="{5121A077-EE7D-45E8-978F-A31FF1F66735}" vid="{E5280390-0025-4E4C-BB7F-470D0C7740EB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ionTemplate_withblank_andsmall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_andsmalllogo" id="{9DD5CD9A-79E6-47D7-B987-31C0BAC7D794}" vid="{E71EA31B-2B7A-4310-A623-A3490568EEC6}"/>
    </a:ext>
  </a:extLst>
</a:theme>
</file>

<file path=ppt/theme/theme4.xml><?xml version="1.0" encoding="utf-8"?>
<a:theme xmlns:a="http://schemas.openxmlformats.org/drawingml/2006/main" name="1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orionTemplate_withblank</Template>
  <TotalTime>3401</TotalTime>
  <Words>815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Times New Roman</vt:lpstr>
      <vt:lpstr>orionTemplate_withblank</vt:lpstr>
      <vt:lpstr>עיצוב מותאם אישית</vt:lpstr>
      <vt:lpstr>orionTemplate_withblank_andsmalllogo</vt:lpstr>
      <vt:lpstr>1_עיצוב מותאם אישית</vt:lpstr>
      <vt:lpstr>PowerPoint Presentation</vt:lpstr>
      <vt:lpstr>כללי</vt:lpstr>
      <vt:lpstr>תיאור כללי של מודולי התוכנה</vt:lpstr>
      <vt:lpstr>PowerPoint Presentation</vt:lpstr>
      <vt:lpstr>Login</vt:lpstr>
      <vt:lpstr>Main Form</vt:lpstr>
      <vt:lpstr>System Status Tab</vt:lpstr>
      <vt:lpstr>Tab Log Viewer</vt:lpstr>
      <vt:lpstr>Tab Log Viewer</vt:lpstr>
      <vt:lpstr>Tab Log Viewer</vt:lpstr>
      <vt:lpstr>Tab Version</vt:lpstr>
      <vt:lpstr>JC Handling Tab </vt:lpstr>
      <vt:lpstr>JC Handling Tab </vt:lpstr>
      <vt:lpstr>JC Handling – New Commands </vt:lpstr>
      <vt:lpstr>מנגנון הרשאות</vt:lpstr>
      <vt:lpstr>מנגנון הרשאות - משתמשים</vt:lpstr>
      <vt:lpstr>PowerPoint Presentation</vt:lpstr>
      <vt:lpstr>Login</vt:lpstr>
      <vt:lpstr>JC Loader</vt:lpstr>
      <vt:lpstr>JC Loader</vt:lpstr>
      <vt:lpstr>ניהול רישיונות</vt:lpstr>
      <vt:lpstr>ניהול רישיונות – צד לקוח</vt:lpstr>
      <vt:lpstr>ניהול רישיונות – צד אלאופ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 h</dc:creator>
  <cp:lastModifiedBy>Ronen Harambam</cp:lastModifiedBy>
  <cp:revision>941</cp:revision>
  <cp:lastPrinted>2021-10-27T07:30:14Z</cp:lastPrinted>
  <dcterms:created xsi:type="dcterms:W3CDTF">2020-07-07T20:11:39Z</dcterms:created>
  <dcterms:modified xsi:type="dcterms:W3CDTF">2025-06-03T05:14:03Z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