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  <p:sldMasterId id="2147483888" r:id="rId2"/>
    <p:sldMasterId id="2147483900" r:id="rId3"/>
    <p:sldMasterId id="2147483912" r:id="rId4"/>
  </p:sldMasterIdLst>
  <p:notesMasterIdLst>
    <p:notesMasterId r:id="rId28"/>
  </p:notesMasterIdLst>
  <p:sldIdLst>
    <p:sldId id="312" r:id="rId5"/>
    <p:sldId id="349" r:id="rId6"/>
    <p:sldId id="350" r:id="rId7"/>
    <p:sldId id="488" r:id="rId8"/>
    <p:sldId id="419" r:id="rId9"/>
    <p:sldId id="502" r:id="rId10"/>
    <p:sldId id="491" r:id="rId11"/>
    <p:sldId id="487" r:id="rId12"/>
    <p:sldId id="492" r:id="rId13"/>
    <p:sldId id="493" r:id="rId14"/>
    <p:sldId id="489" r:id="rId15"/>
    <p:sldId id="490" r:id="rId16"/>
    <p:sldId id="503" r:id="rId17"/>
    <p:sldId id="483" r:id="rId18"/>
    <p:sldId id="497" r:id="rId19"/>
    <p:sldId id="486" r:id="rId20"/>
    <p:sldId id="469" r:id="rId21"/>
    <p:sldId id="500" r:id="rId22"/>
    <p:sldId id="498" r:id="rId23"/>
    <p:sldId id="501" r:id="rId24"/>
    <p:sldId id="482" r:id="rId25"/>
    <p:sldId id="494" r:id="rId26"/>
    <p:sldId id="496" r:id="rId27"/>
  </p:sldIdLst>
  <p:sldSz cx="12192000" cy="6858000"/>
  <p:notesSz cx="6888163" cy="10021888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99" d="100"/>
          <a:sy n="99" d="100"/>
        </p:scale>
        <p:origin x="94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en Harambam" userId="8db86149435ad310" providerId="LiveId" clId="{8D6A74F9-8D50-48F5-9B63-693AF3FD2CC3}"/>
    <pc:docChg chg="undo custSel modSld">
      <pc:chgData name="Ronen Harambam" userId="8db86149435ad310" providerId="LiveId" clId="{8D6A74F9-8D50-48F5-9B63-693AF3FD2CC3}" dt="2021-09-29T20:10:24.830" v="9" actId="20577"/>
      <pc:docMkLst>
        <pc:docMk/>
      </pc:docMkLst>
      <pc:sldChg chg="modSp mod">
        <pc:chgData name="Ronen Harambam" userId="8db86149435ad310" providerId="LiveId" clId="{8D6A74F9-8D50-48F5-9B63-693AF3FD2CC3}" dt="2021-09-29T20:10:24.830" v="9" actId="20577"/>
        <pc:sldMkLst>
          <pc:docMk/>
          <pc:sldMk cId="3293883881" sldId="349"/>
        </pc:sldMkLst>
        <pc:spChg chg="mod">
          <ac:chgData name="Ronen Harambam" userId="8db86149435ad310" providerId="LiveId" clId="{8D6A74F9-8D50-48F5-9B63-693AF3FD2CC3}" dt="2021-09-29T20:10:24.830" v="9" actId="20577"/>
          <ac:spMkLst>
            <pc:docMk/>
            <pc:sldMk cId="3293883881" sldId="349"/>
            <ac:spMk id="4" creationId="{80FAD636-F3BB-4F18-A87E-19B13A1139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03292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95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r">
              <a:defRPr sz="1300"/>
            </a:lvl1pPr>
          </a:lstStyle>
          <a:p>
            <a:fld id="{66DC5C97-8EEC-42DC-835C-2603F1A63FB3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8817" y="4823034"/>
            <a:ext cx="5510530" cy="3946118"/>
          </a:xfrm>
          <a:prstGeom prst="rect">
            <a:avLst/>
          </a:prstGeom>
        </p:spPr>
        <p:txBody>
          <a:bodyPr vert="horz" lIns="96625" tIns="48312" rIns="96625" bIns="48312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903292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95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r">
              <a:defRPr sz="1300"/>
            </a:lvl1pPr>
          </a:lstStyle>
          <a:p>
            <a:fld id="{DFEA97D4-A4EC-47B4-B31A-0591F203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4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140F2B-AB39-4A37-A524-83D048F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29019B4-6E92-459C-98FC-3F6D930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5054DB6C-A421-4058-B8FD-6B0C9802F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895475"/>
            <a:ext cx="9972675" cy="3924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65149187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4AB75A-E46C-43C9-A291-68058E8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272F44-F760-4704-8EEA-CE07772D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018402-540E-47F7-BAC8-77F17A0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37732-E839-4677-AE33-52269301FCE6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F7295-95AB-4496-A0F9-3E46BC9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17C9-8F3A-4042-8EA6-F187229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BC6E45-5BB7-45D0-89B5-F54F5E1B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0A911D-F66A-4450-A8EE-77EFCEFE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5B9469-39CE-4576-BD83-0EDB214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6224F-B325-49C5-8623-0A0BC8A06EC0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7CA009-3622-4BE4-BDD8-385FC3AA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CF2981-631B-4B62-AB5C-F7CD2D0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3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892C1-E0D2-42A2-AB70-2F5A36B8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1D1881-A3CA-4023-B038-C13F66CB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FCF93E-E26F-444B-AE81-739538C5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70D0EF-4AA8-43FC-B54D-2006880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F7C63F-45BF-466B-B47D-1D8882BD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249D25-F2EA-426C-97ED-8A36E83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C46C32-CFB2-4621-B771-79D9DE8C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F5646D-4822-4195-A97C-4D1AA88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EBC16A-74EA-4892-A178-56743F0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F7F92A-3AE4-4CD0-B681-F3C6BA9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2AB3F9-A481-4B20-B4AF-F1BEF5DE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B74808-3DE5-4DAF-984A-44B48A42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FD520-9812-41F9-AF70-E221865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612336-8956-439A-AB20-8539F145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41E22F-8EF5-4149-8838-0EE5EC3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A1DC12-6836-4055-980A-3DE24FA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B85907-8563-4F33-8E55-4B696652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6CE16B-4119-4E6A-8864-FF380F104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EAB7ED-2A74-4227-9BF6-4413ED48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1DC829-44A3-4F77-BF41-55BE4896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5EF78E-F989-4D85-889A-EA3759E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CB4C6-F955-4292-9B66-A28BDAAB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368C5E-35FC-4FD8-8A84-F04921DF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1A7D1B-6C62-4B31-96E1-88AF8024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B5E90A-6AAE-4E9A-A1E3-F7D12FFB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9763EB7-8355-4D1C-BAA1-82ABB9C5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E8022E-594C-4C90-B811-843A4C1A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2E10CCE-2C15-4768-A934-C0B915B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771DD89-F435-42EB-86DE-4CFB95D4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6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B95419-BDF2-4103-B1F6-14B7471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32D4301-43D0-41B8-99BE-8B39B2D7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918CDF-2CBC-4CB3-835F-8486557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2825859-8B8F-4D26-AAB9-39C18B2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57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0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99D6C-4CDF-45CA-926C-1637402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F76E1C-F28B-48FD-B866-355927AD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55AA8-960E-4C1C-A7B0-48DE0194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0E09BC-5021-4F76-9CFA-C7D5F75F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970C2E-0986-471C-8F78-D7ED2625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AAB6ED-FAC5-4640-8D71-CAB020B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3B9933-30CF-4E75-A7C9-2640473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38E35E-3C02-4793-89CC-B801D0B37B15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30ECB5-D97E-4774-AC54-1C0D960D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7" name="תמונה 6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4C089678-F35C-408B-B0D2-06A66BC3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80CE56D2-D09A-4E8F-A8E9-CE2FE735F556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3CB0358-C30B-47B8-858F-4CFF2FA4A275}"/>
              </a:ext>
            </a:extLst>
          </p:cNvPr>
          <p:cNvSpPr/>
          <p:nvPr/>
        </p:nvSpPr>
        <p:spPr>
          <a:xfrm>
            <a:off x="0" y="0"/>
            <a:ext cx="12192000" cy="1390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כותרת 1">
            <a:extLst>
              <a:ext uri="{FF2B5EF4-FFF2-40B4-BE49-F238E27FC236}">
                <a16:creationId xmlns:a16="http://schemas.microsoft.com/office/drawing/2014/main" id="{F39E7752-D771-4082-8FA7-67CEA083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1650EFE7-A692-41BE-B87B-69B980D22BB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411101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e-IL" sz="2000"/>
              <a:t>לחץ כדי לערוך סגנון כותרת של תבנית בסיס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19909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69617F-219C-4620-98F5-BC96F8C6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0E3AF68-6C88-4D03-BDC1-B13D80A0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C51EBCE-AFC6-4655-8F22-6A0D7840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16BCC-05DF-4E7F-8929-F9980E06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15C87D-3C87-4FB6-8FA2-9F6073F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6B1971-620A-4C00-8355-BB46B21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0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BFB74-97A4-44DF-BB85-4B90A001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A8C7AE-84C1-45CD-84D3-6C8E50A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0975C1-FD76-45F8-8A02-1D1DF870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9A4F22-2D77-45AD-9E19-8F2524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4D8A3B-8D2B-4B79-ABFF-BA2659F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45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901E62-0C0A-48FA-893B-2B367DDBD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68F703D-570E-42A5-BD77-4DB2D803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602CE8-8AE6-4A4D-A8AF-48465BCC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B359AD-0679-4783-81F6-64A97A4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C01342-15E7-4093-B127-DB43EA8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88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140F2B-AB39-4A37-A524-83D048F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29019B4-6E92-459C-98FC-3F6D930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5054DB6C-A421-4058-B8FD-6B0C9802F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895475"/>
            <a:ext cx="9972675" cy="3924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299681975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3B9933-30CF-4E75-A7C9-2640473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38E35E-3C02-4793-89CC-B801D0B37B15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30ECB5-D97E-4774-AC54-1C0D960D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7" name="תמונה 6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4C089678-F35C-408B-B0D2-06A66BC3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80CE56D2-D09A-4E8F-A8E9-CE2FE735F556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3CB0358-C30B-47B8-858F-4CFF2FA4A275}"/>
              </a:ext>
            </a:extLst>
          </p:cNvPr>
          <p:cNvSpPr/>
          <p:nvPr/>
        </p:nvSpPr>
        <p:spPr>
          <a:xfrm>
            <a:off x="0" y="0"/>
            <a:ext cx="12192000" cy="1390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כותרת 1">
            <a:extLst>
              <a:ext uri="{FF2B5EF4-FFF2-40B4-BE49-F238E27FC236}">
                <a16:creationId xmlns:a16="http://schemas.microsoft.com/office/drawing/2014/main" id="{F39E7752-D771-4082-8FA7-67CEA083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1650EFE7-A692-41BE-B87B-69B980D22BB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411101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e-IL" sz="2000"/>
              <a:t>לחץ כדי לערוך סגנון כותרת של תבנית בסיס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2696533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016B3F-4320-4543-994D-21FACAC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81B20F-C9B5-41AF-B7B1-897F337F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B3BFC4-9CC6-480F-A025-1CD36F20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C53DC0-2EEA-4C84-97F9-B0C7F6E1DE22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20684B-6A74-4563-998C-68867A0E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A6970F-6B3D-4961-B821-9FFEC06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84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B4C140-4603-4BBE-B26A-EF6C0544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59CB29-5F99-44E0-AABC-AE9C755D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F2C41E-DCF6-4AE8-BEE5-F58BD5C6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965D9-3D62-4AA9-BCBC-86BAA89F7FA6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A5CE34-C2D6-41CE-A775-03BCEE18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D3B1CA-2029-4BC3-841B-EF1CF4A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50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858F4A-CCB8-49A1-9F3E-E1EBC944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624E45-60B2-471E-89D3-A677DA89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C26785-5C40-4A8F-854F-DAEB615D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3BA337-3BE3-4FF1-8664-C66416C2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A08FB-0B78-4C3E-8079-2F06E67C3BA1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DAD053-91C7-4C0A-B3D6-374CA0E0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97D4D0-6297-48C6-A392-A41885D9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6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16E19D-8694-4111-B10D-8FF9D75E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11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2A812-A8D8-433D-B5C5-C82CF79B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64D32A-5947-43DF-8CDA-8AD7E621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C4A3F2-7C2A-4515-88ED-5B2FF8679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A329A-760D-40CD-97C2-0692BBF3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3DB4CA-758D-45AC-B79E-89291CE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0E709-37EB-42D8-BB0E-6EE7E5CD1FB2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9DB4C2A-4A17-436A-8262-53B28E57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0A8114-7A18-43C2-AC1E-20C3D99A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79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0086DA-BA22-48D0-B87B-4A65DA0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2F34D6-E2D3-4A51-866B-9269F7F7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53116-5BC5-44A0-A66F-025100D730E8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979946-9E4F-49C2-92B9-5EC45314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13EB85-5506-495F-A79B-F8A556B3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5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016B3F-4320-4543-994D-21FACAC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81B20F-C9B5-41AF-B7B1-897F337F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B3BFC4-9CC6-480F-A025-1CD36F20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C53DC0-2EEA-4C84-97F9-B0C7F6E1DE22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20684B-6A74-4563-998C-68867A0E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A6970F-6B3D-4961-B821-9FFEC06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579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58024F-5CB3-4595-BA87-8F0D7C9F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029BE7-117A-4579-8A93-A607470D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9D6AF6-13E6-42DC-8C3D-874A0F4A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54619D-504E-46F7-A30D-1CB15F35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190ACC-A6FA-42BB-A2E5-2A894BB4F7A2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53182F-9F72-426F-875E-EA6C437D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FB862-6358-4890-9719-5DC6E08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49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2FA99E-EE5D-42D5-A0CE-D039750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BCB508-62FA-4499-883A-FBEDE7292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A76389-08EB-4349-AAFD-4FB0FE55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09A93E-3A69-4C75-9586-5AC1865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E832FA-0ADE-4CC3-9C26-A12655C76AFA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721CCE-7723-471A-BD65-9D8CCAF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5C0D4A-8161-4A10-BB44-D39767C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52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4AB75A-E46C-43C9-A291-68058E8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272F44-F760-4704-8EEA-CE07772D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018402-540E-47F7-BAC8-77F17A0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37732-E839-4677-AE33-52269301FCE6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F7295-95AB-4496-A0F9-3E46BC9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17C9-8F3A-4042-8EA6-F187229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60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BC6E45-5BB7-45D0-89B5-F54F5E1B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0A911D-F66A-4450-A8EE-77EFCEFE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5B9469-39CE-4576-BD83-0EDB214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6224F-B325-49C5-8623-0A0BC8A06EC0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7CA009-3622-4BE4-BDD8-385FC3AA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CF2981-631B-4B62-AB5C-F7CD2D0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831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6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892C1-E0D2-42A2-AB70-2F5A36B8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1D1881-A3CA-4023-B038-C13F66CB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FCF93E-E26F-444B-AE81-739538C5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70D0EF-4AA8-43FC-B54D-2006880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F7C63F-45BF-466B-B47D-1D8882BD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23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249D25-F2EA-426C-97ED-8A36E83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C46C32-CFB2-4621-B771-79D9DE8C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F5646D-4822-4195-A97C-4D1AA88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EBC16A-74EA-4892-A178-56743F0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F7F92A-3AE4-4CD0-B681-F3C6BA9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07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2AB3F9-A481-4B20-B4AF-F1BEF5DE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B74808-3DE5-4DAF-984A-44B48A42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FD520-9812-41F9-AF70-E221865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612336-8956-439A-AB20-8539F145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41E22F-8EF5-4149-8838-0EE5EC3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88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A1DC12-6836-4055-980A-3DE24FA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B85907-8563-4F33-8E55-4B696652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6CE16B-4119-4E6A-8864-FF380F104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EAB7ED-2A74-4227-9BF6-4413ED48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1DC829-44A3-4F77-BF41-55BE4896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5EF78E-F989-4D85-889A-EA3759E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9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CB4C6-F955-4292-9B66-A28BDAAB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368C5E-35FC-4FD8-8A84-F04921DF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1A7D1B-6C62-4B31-96E1-88AF8024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B5E90A-6AAE-4E9A-A1E3-F7D12FFB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9763EB7-8355-4D1C-BAA1-82ABB9C5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E8022E-594C-4C90-B811-843A4C1A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2E10CCE-2C15-4768-A934-C0B915B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771DD89-F435-42EB-86DE-4CFB95D4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B4C140-4603-4BBE-B26A-EF6C0544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59CB29-5F99-44E0-AABC-AE9C755D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F2C41E-DCF6-4AE8-BEE5-F58BD5C6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965D9-3D62-4AA9-BCBC-86BAA89F7FA6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A5CE34-C2D6-41CE-A775-03BCEE18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D3B1CA-2029-4BC3-841B-EF1CF4A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98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B95419-BDF2-4103-B1F6-14B7471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32D4301-43D0-41B8-99BE-8B39B2D7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918CDF-2CBC-4CB3-835F-8486557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2825859-8B8F-4D26-AAB9-39C18B2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047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36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99D6C-4CDF-45CA-926C-1637402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F76E1C-F28B-48FD-B866-355927AD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55AA8-960E-4C1C-A7B0-48DE0194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0E09BC-5021-4F76-9CFA-C7D5F75F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970C2E-0986-471C-8F78-D7ED2625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AAB6ED-FAC5-4640-8D71-CAB020B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76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69617F-219C-4620-98F5-BC96F8C6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0E3AF68-6C88-4D03-BDC1-B13D80A0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C51EBCE-AFC6-4655-8F22-6A0D7840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16BCC-05DF-4E7F-8929-F9980E06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15C87D-3C87-4FB6-8FA2-9F6073F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6B1971-620A-4C00-8355-BB46B21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351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BFB74-97A4-44DF-BB85-4B90A001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A8C7AE-84C1-45CD-84D3-6C8E50A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0975C1-FD76-45F8-8A02-1D1DF870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9A4F22-2D77-45AD-9E19-8F2524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4D8A3B-8D2B-4B79-ABFF-BA2659F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50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901E62-0C0A-48FA-893B-2B367DDBD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68F703D-570E-42A5-BD77-4DB2D803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602CE8-8AE6-4A4D-A8AF-48465BCC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B359AD-0679-4783-81F6-64A97A4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C01342-15E7-4093-B127-DB43EA8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858F4A-CCB8-49A1-9F3E-E1EBC944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624E45-60B2-471E-89D3-A677DA89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C26785-5C40-4A8F-854F-DAEB615D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3BA337-3BE3-4FF1-8664-C66416C2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A08FB-0B78-4C3E-8079-2F06E67C3BA1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DAD053-91C7-4C0A-B3D6-374CA0E0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97D4D0-6297-48C6-A392-A41885D9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0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16E19D-8694-4111-B10D-8FF9D75E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11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2A812-A8D8-433D-B5C5-C82CF79B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64D32A-5947-43DF-8CDA-8AD7E621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C4A3F2-7C2A-4515-88ED-5B2FF8679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A329A-760D-40CD-97C2-0692BBF3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3DB4CA-758D-45AC-B79E-89291CE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0E709-37EB-42D8-BB0E-6EE7E5CD1FB2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9DB4C2A-4A17-436A-8262-53B28E57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0A8114-7A18-43C2-AC1E-20C3D99A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0086DA-BA22-48D0-B87B-4A65DA0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2F34D6-E2D3-4A51-866B-9269F7F7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53116-5BC5-44A0-A66F-025100D730E8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979946-9E4F-49C2-92B9-5EC45314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13EB85-5506-495F-A79B-F8A556B3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58024F-5CB3-4595-BA87-8F0D7C9F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029BE7-117A-4579-8A93-A607470D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9D6AF6-13E6-42DC-8C3D-874A0F4A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54619D-504E-46F7-A30D-1CB15F35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190ACC-A6FA-42BB-A2E5-2A894BB4F7A2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53182F-9F72-426F-875E-EA6C437D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FB862-6358-4890-9719-5DC6E08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2FA99E-EE5D-42D5-A0CE-D039750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BCB508-62FA-4499-883A-FBEDE7292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A76389-08EB-4349-AAFD-4FB0FE55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09A93E-3A69-4C75-9586-5AC1865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E832FA-0ADE-4CC3-9C26-A12655C76AFA}" type="datetime1">
              <a:rPr lang="en-US" smtClean="0"/>
              <a:t>5/29/2025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721CCE-7723-471A-BD65-9D8CCAF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5C0D4A-8161-4A10-BB44-D39767C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2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76A419-4CA4-403A-BE06-86726F883EF4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B37CBEA-0E40-4DFC-85FD-07BE589D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20D60B-26A8-4170-8FD2-B8817921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AE0027-8CEC-4D91-9E99-3F1C396F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תמונה 7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2037E423-0CCC-491C-ADBF-6D1F76FDAD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2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64FCCB-24D1-4C9B-882F-7C89F98B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A3AE31-8943-49FC-93CC-FC573C1B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1A515-43A0-412C-B482-C2F2A1D3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D5A82-7B7D-4626-B7F7-B6516D3E6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DF45B9-CE9E-46C2-A3DE-FD9D44E3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76A419-4CA4-403A-BE06-86726F883EF4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B37CBEA-0E40-4DFC-85FD-07BE589D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20D60B-26A8-4170-8FD2-B8817921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AE0027-8CEC-4D91-9E99-3F1C396F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תמונה 7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2037E423-0CCC-491C-ADBF-6D1F76FDAD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760" y="5946561"/>
            <a:ext cx="1625727" cy="8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6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24" r:id="rId12"/>
  </p:sldLayoutIdLst>
  <p:hf sldNum="0"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64FCCB-24D1-4C9B-882F-7C89F98B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A3AE31-8943-49FC-93CC-FC573C1B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1A515-43A0-412C-B482-C2F2A1D3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7937-2F35-4C92-8E0B-09E5F7DF9A9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D5A82-7B7D-4626-B7F7-B6516D3E6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DF45B9-CE9E-46C2-A3DE-FD9D44E3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Holland</a:t>
            </a:r>
          </a:p>
          <a:p>
            <a:pPr algn="ctr"/>
            <a:r>
              <a:rPr lang="en-US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SPS MLV + JC Loader</a:t>
            </a:r>
            <a:endParaRPr lang="he-IL" sz="5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he-IL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סקר תוכנה</a:t>
            </a:r>
          </a:p>
          <a:p>
            <a:pPr algn="ctr"/>
            <a:endParaRPr lang="he-IL" sz="5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000" b="1" dirty="0">
                <a:solidFill>
                  <a:srgbClr val="4285F4"/>
                </a:solidFill>
              </a:rPr>
              <a:t>29</a:t>
            </a:r>
            <a:r>
              <a:rPr lang="en-US" sz="3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-5-2025</a:t>
            </a:r>
            <a:endParaRPr lang="he-IL" sz="3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3000" b="1" dirty="0">
                <a:solidFill>
                  <a:srgbClr val="4285F4"/>
                </a:solidFill>
              </a:rPr>
              <a:t>ersion 1.0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3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C7ED4-BE3B-B765-3E5E-5DB8017B3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A15742-2764-5838-DDEC-7B44777D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0BC483A-9E39-249E-D655-EDAB19E42B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2E2BB-03D3-97AF-25B9-C6C9D5395000}"/>
              </a:ext>
            </a:extLst>
          </p:cNvPr>
          <p:cNvSpPr txBox="1"/>
          <p:nvPr/>
        </p:nvSpPr>
        <p:spPr>
          <a:xfrm>
            <a:off x="583866" y="1444752"/>
            <a:ext cx="1122732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b="1" dirty="0"/>
              <a:t>Export BIN</a:t>
            </a:r>
            <a:r>
              <a:rPr lang="he-IL" dirty="0"/>
              <a:t>  – ייצוא של הקבצים הבינאריים ל </a:t>
            </a:r>
            <a:r>
              <a:rPr lang="en-US" dirty="0"/>
              <a:t>DOK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b="1" dirty="0"/>
              <a:t>Export CSV</a:t>
            </a:r>
            <a:r>
              <a:rPr lang="he-IL" b="1" dirty="0"/>
              <a:t> </a:t>
            </a:r>
            <a:r>
              <a:rPr lang="he-IL" dirty="0"/>
              <a:t>– ייצוא של קובצי ה </a:t>
            </a:r>
            <a:r>
              <a:rPr lang="en-US" dirty="0"/>
              <a:t>CSV</a:t>
            </a:r>
            <a:r>
              <a:rPr lang="he-IL" dirty="0"/>
              <a:t> שנוצרו בסעיף 2 ל </a:t>
            </a:r>
            <a:r>
              <a:rPr lang="en-US" dirty="0"/>
              <a:t>DOK</a:t>
            </a:r>
            <a:endParaRPr lang="he-IL" dirty="0"/>
          </a:p>
          <a:p>
            <a:pPr marL="342900" indent="-342900">
              <a:buAutoNum type="arabicPeriod" startAt="8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321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B8B44-85A9-8D5E-1E28-A0596E1CC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1D06DB-75CC-A3D6-D146-102FEED2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Version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7AB8868-A6EB-8F44-3AC2-15095E4DE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E97A33-2933-B797-267B-6D697A75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649" y="1531253"/>
            <a:ext cx="8275674" cy="46841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20FDD3-52EA-C804-4889-46948839FC25}"/>
              </a:ext>
            </a:extLst>
          </p:cNvPr>
          <p:cNvSpPr txBox="1"/>
          <p:nvPr/>
        </p:nvSpPr>
        <p:spPr>
          <a:xfrm>
            <a:off x="9856268" y="3688639"/>
            <a:ext cx="21474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הצגת גרסאות מערכת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88BB4F-1AE9-EF5C-94AE-EC67892FBF9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7521804" y="3843755"/>
            <a:ext cx="2334464" cy="2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7D6B3D-9ADF-619F-9680-4F8A9C935F6E}"/>
              </a:ext>
            </a:extLst>
          </p:cNvPr>
          <p:cNvCxnSpPr>
            <a:cxnSpLocks/>
          </p:cNvCxnSpPr>
          <p:nvPr/>
        </p:nvCxnSpPr>
        <p:spPr>
          <a:xfrm flipH="1">
            <a:off x="2687514" y="5767203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426E6F-A632-13BA-7A6C-F3ECFC66389B}"/>
              </a:ext>
            </a:extLst>
          </p:cNvPr>
          <p:cNvSpPr txBox="1"/>
          <p:nvPr/>
        </p:nvSpPr>
        <p:spPr>
          <a:xfrm>
            <a:off x="3359215" y="5563287"/>
            <a:ext cx="23036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בקשה לקריאת גרסאות</a:t>
            </a:r>
          </a:p>
        </p:txBody>
      </p:sp>
    </p:spTree>
    <p:extLst>
      <p:ext uri="{BB962C8B-B14F-4D97-AF65-F5344CB8AC3E}">
        <p14:creationId xmlns:p14="http://schemas.microsoft.com/office/powerpoint/2010/main" val="386536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A9D81-3B02-231F-B518-D4A2070E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DAD06F-970C-0C14-A047-6667B720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0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Handling 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0B27D9A-2944-F890-F65D-911308269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2D4A28-8775-1250-0AE9-160C3BE5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6" y="1776801"/>
            <a:ext cx="5637568" cy="35192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41F287-0AAA-6928-BCC7-A63B7835726E}"/>
              </a:ext>
            </a:extLst>
          </p:cNvPr>
          <p:cNvSpPr txBox="1"/>
          <p:nvPr/>
        </p:nvSpPr>
        <p:spPr>
          <a:xfrm>
            <a:off x="6161954" y="1773570"/>
            <a:ext cx="5891279" cy="170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79388">
              <a:lnSpc>
                <a:spcPct val="150000"/>
              </a:lnSpc>
              <a:buFont typeface="+mj-lt"/>
              <a:buAutoNum type="arabicPeriod"/>
              <a:tabLst>
                <a:tab pos="539750" algn="l"/>
              </a:tabLst>
            </a:pPr>
            <a:r>
              <a:rPr lang="he-IL" dirty="0"/>
              <a:t>בחירת הטכניקה הפעילה במערכת: לקוח או </a:t>
            </a:r>
            <a:r>
              <a:rPr lang="he-IL" dirty="0" err="1"/>
              <a:t>אלאופ</a:t>
            </a:r>
            <a:r>
              <a:rPr lang="he-IL" dirty="0"/>
              <a:t>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קריאה והצגה של הטכניקה הפעילה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מחיקת הטכניקה של הלקוח בפקודת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הצגת סטטוס – </a:t>
            </a:r>
            <a:r>
              <a:rPr lang="en-US" dirty="0"/>
              <a:t>TBD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791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DD9E7-E519-8E73-3BC8-5B70BD7BF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B08F00-2276-3174-47C5-272251F5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0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Handling 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A9F43DA-B1C3-D33C-01D7-335CDF0D1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09BAE-A276-8097-DEE9-5D0E18FC6F55}"/>
              </a:ext>
            </a:extLst>
          </p:cNvPr>
          <p:cNvSpPr txBox="1"/>
          <p:nvPr/>
        </p:nvSpPr>
        <p:spPr>
          <a:xfrm>
            <a:off x="2332129" y="1561232"/>
            <a:ext cx="9547849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b="1" dirty="0"/>
              <a:t>נקודות חשובות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לפני בחירת </a:t>
            </a:r>
            <a:r>
              <a:rPr lang="en-US" dirty="0"/>
              <a:t> JC</a:t>
            </a:r>
            <a:r>
              <a:rPr lang="he-IL" dirty="0"/>
              <a:t> תופיע הודעת מקדימה שדורשת את אישור המשתמש.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במהלך בחירת </a:t>
            </a:r>
            <a:r>
              <a:rPr lang="en-US" dirty="0"/>
              <a:t> JC</a:t>
            </a:r>
            <a:r>
              <a:rPr lang="he-IL" dirty="0"/>
              <a:t> פעולת </a:t>
            </a:r>
            <a:r>
              <a:rPr lang="en-US" dirty="0"/>
              <a:t>Selection</a:t>
            </a:r>
            <a:r>
              <a:rPr lang="he-IL" dirty="0"/>
              <a:t> יוצג חיווי התקדמות.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תהליך בחירת </a:t>
            </a:r>
            <a:r>
              <a:rPr lang="en-US" dirty="0"/>
              <a:t> JC</a:t>
            </a:r>
            <a:r>
              <a:rPr lang="he-IL" dirty="0"/>
              <a:t> </a:t>
            </a:r>
            <a:r>
              <a:rPr lang="en-US" dirty="0"/>
              <a:t>Selection</a:t>
            </a:r>
            <a:r>
              <a:rPr lang="he-IL" dirty="0"/>
              <a:t> תוצג הודעה הצלחה או כשלון.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תהליך בחירת </a:t>
            </a:r>
            <a:r>
              <a:rPr lang="en-US" dirty="0"/>
              <a:t> JC </a:t>
            </a:r>
            <a:r>
              <a:rPr lang="he-IL" dirty="0"/>
              <a:t>המערכת מבצעת אתחול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פעולות </a:t>
            </a:r>
            <a:r>
              <a:rPr lang="en-US" dirty="0" err="1"/>
              <a:t>Zeroise</a:t>
            </a:r>
            <a:r>
              <a:rPr lang="he-IL" dirty="0"/>
              <a:t> לא מאופשרת עד שתיבת הסימון לא סומנה על ידי המשתמש</a:t>
            </a:r>
          </a:p>
        </p:txBody>
      </p:sp>
    </p:spTree>
    <p:extLst>
      <p:ext uri="{BB962C8B-B14F-4D97-AF65-F5344CB8AC3E}">
        <p14:creationId xmlns:p14="http://schemas.microsoft.com/office/powerpoint/2010/main" val="305619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3435D-A708-8F5E-C8C3-13C498183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68C5AF-B9BC-1F6A-4F75-B607BA5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Handling – New Commands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99206AF-991B-E6A1-37A6-ACAE4567A4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0B2DD-9B09-E0B1-BEB4-F3AEB00D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95" y="1457636"/>
            <a:ext cx="5371432" cy="47826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4B8006-7F6B-C8D6-201C-E7AD8F303555}"/>
              </a:ext>
            </a:extLst>
          </p:cNvPr>
          <p:cNvSpPr txBox="1"/>
          <p:nvPr/>
        </p:nvSpPr>
        <p:spPr>
          <a:xfrm>
            <a:off x="7671335" y="1798497"/>
            <a:ext cx="434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e-IL" dirty="0"/>
              <a:t>חסרה פקודה לקריאת </a:t>
            </a:r>
            <a:r>
              <a:rPr lang="en-US" dirty="0"/>
              <a:t> Current JC Selection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5714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8DC78-5A16-3E2A-0D45-056C4FF3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967359-9998-5D0D-6312-4FE15108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מנגנון הרשאות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7581DE3-4177-A47B-A637-5414E7429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2A501D1-72F9-2134-3A5D-77ED53DA13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90661-A577-DEEA-A157-4F29FA5268CA}"/>
              </a:ext>
            </a:extLst>
          </p:cNvPr>
          <p:cNvCxnSpPr/>
          <p:nvPr/>
        </p:nvCxnSpPr>
        <p:spPr>
          <a:xfrm>
            <a:off x="5063691" y="4415249"/>
            <a:ext cx="81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6A9776-418C-595C-5BA2-0B3AD101D930}"/>
              </a:ext>
            </a:extLst>
          </p:cNvPr>
          <p:cNvSpPr txBox="1"/>
          <p:nvPr/>
        </p:nvSpPr>
        <p:spPr>
          <a:xfrm>
            <a:off x="1439879" y="1479992"/>
            <a:ext cx="1013067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e-IL" dirty="0"/>
              <a:t>ניתן להגדיר מספר רמות של הרשאות במערכת, כאשר לכל הרשאה יכולות משלה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בתמונה מטה הוגדרו 2 הרשאות: </a:t>
            </a:r>
            <a:r>
              <a:rPr lang="en-US" dirty="0"/>
              <a:t>Admin</a:t>
            </a:r>
            <a:r>
              <a:rPr lang="he-IL" dirty="0"/>
              <a:t> ו </a:t>
            </a:r>
            <a:r>
              <a:rPr lang="en-US" dirty="0"/>
              <a:t>USER</a:t>
            </a:r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B84F84-4676-A922-08A2-7D9D5844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29" y="2591004"/>
            <a:ext cx="3182114" cy="33541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44E63D-5038-CF2F-80DF-32B5214B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36" y="2424814"/>
            <a:ext cx="4049155" cy="38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6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D6130-5CE2-570A-B988-897A082EB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BCA5D6-AD4D-A861-07DF-162ABFD6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מנגנון הרשאות - משתמשים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18D1641-4FCC-ABA2-D460-62C4C43A4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1B6D15-31A6-0244-451E-9544575D4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59E925-B621-77EE-3AB5-63DC56FF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55" y="2812947"/>
            <a:ext cx="4238625" cy="24669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5188AC-BD35-7E91-61AD-CED1BC9DA0EA}"/>
              </a:ext>
            </a:extLst>
          </p:cNvPr>
          <p:cNvCxnSpPr/>
          <p:nvPr/>
        </p:nvCxnSpPr>
        <p:spPr>
          <a:xfrm>
            <a:off x="5371950" y="4082188"/>
            <a:ext cx="81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324A4C-53CC-2D32-D1F0-0EB70496F5C4}"/>
              </a:ext>
            </a:extLst>
          </p:cNvPr>
          <p:cNvSpPr txBox="1"/>
          <p:nvPr/>
        </p:nvSpPr>
        <p:spPr>
          <a:xfrm>
            <a:off x="1439879" y="1479992"/>
            <a:ext cx="101306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e-IL" dirty="0"/>
              <a:t>בתמונה מטה הוגדרו 2 משתמשים. הראשון עם הרשאת מנהל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37AF46-92B5-ED26-9B26-602B8B200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04" y="2309369"/>
            <a:ext cx="3442168" cy="36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9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392D4-24B8-7315-34F5-B8B76EE0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1E2E9A04-78F9-2E5D-F7F0-F746A2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A5AF7CB-604F-E851-0F17-7AEB731C3946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en-US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JC Loader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BE26EA1B-F531-E07D-934B-345D5F2C8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8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019A0-5816-6CEE-9643-3D3C8EB86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672781-F0D6-B1CD-ADA6-A6C63178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596201-C77F-0F2F-C5C0-C557EEAD9D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D669D-EB51-0F46-FC2C-D5BA1E8D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204" y="1592782"/>
            <a:ext cx="4857592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07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FB730-4D15-5655-85C6-CECA835C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BF518C-6E30-6935-961E-5D282B48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Loader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FFA811C-BC82-779A-D724-83BA5C31A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3B15F-1990-40B4-8047-A900AA87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12" y="1887502"/>
            <a:ext cx="5657850" cy="3646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5E63DD-6BC9-AA2F-E89E-CF57F8C4D5F4}"/>
              </a:ext>
            </a:extLst>
          </p:cNvPr>
          <p:cNvSpPr txBox="1"/>
          <p:nvPr/>
        </p:nvSpPr>
        <p:spPr>
          <a:xfrm>
            <a:off x="6237172" y="2566510"/>
            <a:ext cx="5813248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79388">
              <a:lnSpc>
                <a:spcPct val="150000"/>
              </a:lnSpc>
              <a:buFont typeface="+mj-lt"/>
              <a:buAutoNum type="arabicPeriod"/>
              <a:tabLst>
                <a:tab pos="539750" algn="l"/>
              </a:tabLst>
            </a:pPr>
            <a:r>
              <a:rPr lang="he-IL" dirty="0"/>
              <a:t>בחירת הטכניקה הפעילה במערכת: לקוח או </a:t>
            </a:r>
            <a:r>
              <a:rPr lang="he-IL" dirty="0" err="1"/>
              <a:t>אלאופ</a:t>
            </a:r>
            <a:r>
              <a:rPr lang="he-IL" dirty="0"/>
              <a:t>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קריאה והצגה של הטכניקה הפעילה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מחיקת הטכניקה של הלקוח בפקודת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הצגת סטטוס – </a:t>
            </a:r>
            <a:r>
              <a:rPr lang="en-US" dirty="0"/>
              <a:t>TBD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טעינת קובץ </a:t>
            </a:r>
            <a:r>
              <a:rPr lang="en-US" dirty="0"/>
              <a:t>LWC.dat</a:t>
            </a:r>
            <a:r>
              <a:rPr lang="he-IL" dirty="0"/>
              <a:t> + </a:t>
            </a:r>
            <a:r>
              <a:rPr lang="en-US" dirty="0"/>
              <a:t>SWC.dat</a:t>
            </a:r>
            <a:r>
              <a:rPr lang="he-IL" dirty="0"/>
              <a:t> למערכת (</a:t>
            </a:r>
            <a:r>
              <a:rPr lang="en-US" dirty="0"/>
              <a:t>FTP</a:t>
            </a:r>
            <a:r>
              <a:rPr lang="he-IL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מחיקת הטכניקה של </a:t>
            </a:r>
            <a:r>
              <a:rPr lang="he-IL" dirty="0" err="1"/>
              <a:t>אלאופ</a:t>
            </a:r>
            <a:r>
              <a:rPr lang="he-IL" dirty="0"/>
              <a:t> – מחיקת 2 הקבצים הנ"ל ב </a:t>
            </a:r>
            <a:r>
              <a:rPr lang="en-US" dirty="0"/>
              <a:t>FTP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5C89BA-3C08-8B94-C30F-A88C66920EB7}"/>
              </a:ext>
            </a:extLst>
          </p:cNvPr>
          <p:cNvSpPr txBox="1"/>
          <p:nvPr/>
        </p:nvSpPr>
        <p:spPr>
          <a:xfrm>
            <a:off x="7103033" y="1572226"/>
            <a:ext cx="4947385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האפליקציה מאפשרת לטעון טכניקה מתיקייה ייעודית במחשב וכוללת את היכולות הבאות:</a:t>
            </a:r>
          </a:p>
        </p:txBody>
      </p:sp>
    </p:spTree>
    <p:extLst>
      <p:ext uri="{BB962C8B-B14F-4D97-AF65-F5344CB8AC3E}">
        <p14:creationId xmlns:p14="http://schemas.microsoft.com/office/powerpoint/2010/main" val="164083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כללי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315" y="1399688"/>
            <a:ext cx="10744200" cy="4429514"/>
          </a:xfrm>
        </p:spPr>
        <p:txBody>
          <a:bodyPr>
            <a:normAutofit fontScale="92500"/>
          </a:bodyPr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נדרש לפתח שתי אפליקציות:</a:t>
            </a:r>
          </a:p>
          <a:p>
            <a:pPr marL="1143000" lvl="1" indent="-457200">
              <a:lnSpc>
                <a:spcPct val="150000"/>
              </a:lnSpc>
            </a:pPr>
            <a:r>
              <a:rPr lang="he-IL" altLang="en-US" sz="3000" dirty="0"/>
              <a:t>תוכנה למחשב טכנאי – </a:t>
            </a:r>
            <a:r>
              <a:rPr lang="en-US" altLang="en-US" sz="3000" dirty="0"/>
              <a:t>MLV</a:t>
            </a:r>
            <a:endParaRPr lang="he-IL" altLang="en-US" sz="3000" dirty="0"/>
          </a:p>
          <a:p>
            <a:pPr lvl="1" indent="0">
              <a:lnSpc>
                <a:spcPct val="150000"/>
              </a:lnSpc>
              <a:buNone/>
            </a:pPr>
            <a:r>
              <a:rPr lang="he-IL" altLang="en-US" sz="3000" dirty="0"/>
              <a:t>	  תפותח על בסיס תוכנת למחשב טכנאי נובה חד צריחי</a:t>
            </a:r>
            <a:endParaRPr lang="en-US" altLang="en-US" sz="3000" dirty="0"/>
          </a:p>
          <a:p>
            <a:pPr marL="1143000" lvl="1" indent="-457200">
              <a:lnSpc>
                <a:spcPct val="150000"/>
              </a:lnSpc>
            </a:pPr>
            <a:r>
              <a:rPr lang="he-IL" altLang="en-US" sz="3000" dirty="0"/>
              <a:t>טוען קודים  - </a:t>
            </a:r>
            <a:r>
              <a:rPr lang="en-US" altLang="en-US" sz="3000" dirty="0"/>
              <a:t>JC Loader</a:t>
            </a:r>
            <a:endParaRPr lang="he-IL" altLang="en-US" sz="3000" dirty="0"/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האפליקציות יפותחו ב </a:t>
            </a:r>
            <a:r>
              <a:rPr lang="en-US" altLang="en-US" sz="3000" dirty="0"/>
              <a:t>C</a:t>
            </a:r>
            <a:r>
              <a:rPr lang="he-IL" altLang="en-US" sz="3000" dirty="0"/>
              <a:t>#</a:t>
            </a:r>
            <a:r>
              <a:rPr lang="en-US" altLang="en-US" sz="3000" dirty="0"/>
              <a:t> 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בדומה למחשבי טכנאי קודמים, בסיס הנתונים הוא </a:t>
            </a:r>
            <a:r>
              <a:rPr lang="he-IL" altLang="en-US" sz="3000" dirty="0" err="1"/>
              <a:t>אקסס</a:t>
            </a:r>
            <a:r>
              <a:rPr lang="he-IL" altLang="en-US" sz="3000" dirty="0"/>
              <a:t> מקומי </a:t>
            </a:r>
            <a:endParaRPr lang="en-US" altLang="en-US" sz="3000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83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74DBE-362D-C893-2603-98F5BA387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A3358A-596B-76C3-8F9E-40A28D11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Loader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364C51E-8BF5-C00E-B2A1-30D39F04D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C1E60-0066-9284-71D6-B1C80AA36122}"/>
              </a:ext>
            </a:extLst>
          </p:cNvPr>
          <p:cNvSpPr txBox="1"/>
          <p:nvPr/>
        </p:nvSpPr>
        <p:spPr>
          <a:xfrm>
            <a:off x="2435192" y="1611223"/>
            <a:ext cx="9547849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b="1" dirty="0"/>
              <a:t>נקודות חשובות</a:t>
            </a:r>
            <a:endParaRPr lang="he-I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לפני ביצוע כתיבה, צריבה מחיקה ובחירת  </a:t>
            </a:r>
            <a:r>
              <a:rPr lang="en-US" dirty="0"/>
              <a:t>JC</a:t>
            </a:r>
            <a:r>
              <a:rPr lang="he-IL" dirty="0"/>
              <a:t> תופיע הודעת מקדימה שדורשת את אישור המשתמש.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עבור פעולת כתיבה, צריבה, מחיקה ובחירת  </a:t>
            </a:r>
            <a:r>
              <a:rPr lang="en-US" dirty="0"/>
              <a:t>JC</a:t>
            </a:r>
            <a:r>
              <a:rPr lang="he-IL" dirty="0"/>
              <a:t> יוצג חיווי התקדמות.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תהליך כתיבה, צריבה, מחיקה ובחירת </a:t>
            </a:r>
            <a:r>
              <a:rPr lang="en-US" dirty="0"/>
              <a:t> JC</a:t>
            </a:r>
            <a:r>
              <a:rPr lang="he-IL" dirty="0"/>
              <a:t>תוצג הודעה הצלחה או כשלון.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כתיבה, צריבה, מחיקה ובחירת </a:t>
            </a:r>
            <a:r>
              <a:rPr lang="en-US" dirty="0"/>
              <a:t> JC</a:t>
            </a:r>
            <a:r>
              <a:rPr lang="he-IL" dirty="0"/>
              <a:t>המערכת מבצע אתחול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פעולות </a:t>
            </a:r>
            <a:r>
              <a:rPr lang="en-US" dirty="0" err="1"/>
              <a:t>Zeroise</a:t>
            </a:r>
            <a:r>
              <a:rPr lang="he-IL" dirty="0"/>
              <a:t> לא מאופשרות עד שתיבת הסימון לא סומנה על ידי המשתמש</a:t>
            </a:r>
          </a:p>
        </p:txBody>
      </p:sp>
    </p:spTree>
    <p:extLst>
      <p:ext uri="{BB962C8B-B14F-4D97-AF65-F5344CB8AC3E}">
        <p14:creationId xmlns:p14="http://schemas.microsoft.com/office/powerpoint/2010/main" val="4257775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FC1A4-C352-22F5-C9E2-1BDDEF16E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8FF381-E3F3-BCFF-0D13-C747C5FA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>
                <a:solidFill>
                  <a:schemeClr val="bg1"/>
                </a:solidFill>
              </a:rPr>
              <a:t>ניהול רישיונות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44831ED-7D12-5D76-BBAD-673C8CE67C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2421DF-2665-A6C9-20B8-0714AB0BECF1}"/>
              </a:ext>
            </a:extLst>
          </p:cNvPr>
          <p:cNvSpPr txBox="1"/>
          <p:nvPr/>
        </p:nvSpPr>
        <p:spPr>
          <a:xfrm>
            <a:off x="2916455" y="1724266"/>
            <a:ext cx="8996429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בעת עליית המערכת, נקרא מזהה של מספר רכיבי חומרה במחשב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תוצג למשתמש הודעה שכוללת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	מזהה ייחודי על בסיס המזהה שנקרא בסעיף 1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שדה להזנת רישיון</a:t>
            </a:r>
          </a:p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/>
              <a:t>הלקוח ישלח את המזהה שקיבל בסעיף 2 </a:t>
            </a:r>
            <a:r>
              <a:rPr lang="he-IL" altLang="en-US" dirty="0" err="1"/>
              <a:t>לאלאופ</a:t>
            </a:r>
            <a:endParaRPr lang="he-IL" altLang="en-US" dirty="0"/>
          </a:p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 err="1"/>
              <a:t>אלאופ</a:t>
            </a:r>
            <a:r>
              <a:rPr lang="he-IL" altLang="en-US" dirty="0"/>
              <a:t> תנפיק ללקוח רישיון, על בסיס מזהה, באמצעות אפליקציה ייעודית</a:t>
            </a:r>
          </a:p>
          <a:p>
            <a:pPr marL="1143000" lvl="1">
              <a:lnSpc>
                <a:spcPct val="150000"/>
              </a:lnSpc>
              <a:tabLst>
                <a:tab pos="1617663" algn="l"/>
              </a:tabLst>
            </a:pPr>
            <a:r>
              <a:rPr lang="he-IL" altLang="en-US" sz="1800" dirty="0"/>
              <a:t> </a:t>
            </a:r>
          </a:p>
          <a:p>
            <a:pPr marL="1143000" lvl="1" indent="20478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sz="1800" dirty="0"/>
              <a:t>נוסיף לטופס תיבת גלילה שתכיל את סוג המוצר עבור</a:t>
            </a:r>
          </a:p>
          <a:p>
            <a:pPr marL="1143000" lvl="1">
              <a:lnSpc>
                <a:spcPct val="150000"/>
              </a:lnSpc>
              <a:tabLst>
                <a:tab pos="1617663" algn="l"/>
              </a:tabLst>
            </a:pPr>
            <a:r>
              <a:rPr lang="he-IL" altLang="en-US" dirty="0"/>
              <a:t>    נרצה להנפיק את הרישיון</a:t>
            </a:r>
            <a:endParaRPr lang="he-IL" alt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426DCC-8F00-E9E1-DF1D-BB5E93CE2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82" y="2295367"/>
            <a:ext cx="4526282" cy="1133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D8469F-BD0E-D5F3-6CAC-C4D05D363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99" y="4254282"/>
            <a:ext cx="4526281" cy="17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4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4EAB8-6DEE-93E7-0A2B-266A8B3BF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92EA65-D519-4A77-7940-28BEAA6E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 dirty="0">
                <a:solidFill>
                  <a:schemeClr val="bg1"/>
                </a:solidFill>
              </a:rPr>
              <a:t>ניהול רישיונות – צד לקוח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928276F-24F5-6F88-A328-7159F37E9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6BAA3-656C-3AFE-6341-D8F07E2FE101}"/>
              </a:ext>
            </a:extLst>
          </p:cNvPr>
          <p:cNvSpPr txBox="1"/>
          <p:nvPr/>
        </p:nvSpPr>
        <p:spPr>
          <a:xfrm>
            <a:off x="875899" y="1724266"/>
            <a:ext cx="11036985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בעת עליית המערכת, נקרא מזהה של מספר רכיבי חומרה במחשב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תוצג למשתמש הודעה שכוללת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	מזהה ייחודי על בסיס המזהה שנקרא בסעיף 1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שדה להזנת רישיון</a:t>
            </a:r>
          </a:p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/>
              <a:t>הלקוח ישלח את המזהה שקיבל בסעיף 2 </a:t>
            </a:r>
            <a:r>
              <a:rPr lang="he-IL" altLang="en-US" dirty="0" err="1"/>
              <a:t>לאלאופ</a:t>
            </a:r>
            <a:endParaRPr lang="he-IL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9FC17-AD4B-BA4C-B013-2D1879B0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86" y="4301928"/>
            <a:ext cx="452628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62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FFB9B-41BC-6AEC-DE4D-D34FF5951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9D90ED-80D5-5E4B-AF22-BC8691C6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 dirty="0">
                <a:solidFill>
                  <a:schemeClr val="bg1"/>
                </a:solidFill>
              </a:rPr>
              <a:t>ניהול רישיונות – צד </a:t>
            </a:r>
            <a:r>
              <a:rPr lang="he-IL" altLang="en-US" sz="4400" dirty="0" err="1">
                <a:solidFill>
                  <a:schemeClr val="bg1"/>
                </a:solidFill>
              </a:rPr>
              <a:t>אלאופ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021E9AB-E4F1-13F7-2528-B6DB78D8A5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CF914-D5B3-8D1C-5C8F-83F50CB220C9}"/>
              </a:ext>
            </a:extLst>
          </p:cNvPr>
          <p:cNvSpPr txBox="1"/>
          <p:nvPr/>
        </p:nvSpPr>
        <p:spPr>
          <a:xfrm>
            <a:off x="856648" y="1548377"/>
            <a:ext cx="11100334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 err="1"/>
              <a:t>אלאופ</a:t>
            </a:r>
            <a:r>
              <a:rPr lang="he-IL" altLang="en-US" dirty="0"/>
              <a:t> תנפיק ללקוח רישיון, על בסיס מזהה, באמצעות אפליקציה ייעודית</a:t>
            </a:r>
            <a:endParaRPr lang="he-IL" altLang="en-US" sz="1800" dirty="0"/>
          </a:p>
          <a:p>
            <a:pPr marL="1143000" lvl="1" indent="20478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sz="1800" dirty="0"/>
              <a:t>נוסיף לטופס תיבת גלילה שתכיל את סוג המוצר עבור </a:t>
            </a:r>
            <a:r>
              <a:rPr lang="he-IL" altLang="en-US" dirty="0"/>
              <a:t>נרצה להנפיק את הרישיון</a:t>
            </a:r>
            <a:endParaRPr lang="he-IL" alt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E2019-BA78-9D55-471A-FA04D6D1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268" y="2748824"/>
            <a:ext cx="4526281" cy="17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2">
            <a:extLst>
              <a:ext uri="{FF2B5EF4-FFF2-40B4-BE49-F238E27FC236}">
                <a16:creationId xmlns:a16="http://schemas.microsoft.com/office/drawing/2014/main" id="{B2182D63-1A2C-0BE4-B153-AAFCC735D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548" y="4872295"/>
            <a:ext cx="1839619" cy="1206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l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l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      DIRCM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כללי של </a:t>
            </a:r>
            <a:r>
              <a:rPr lang="he-IL" dirty="0" err="1"/>
              <a:t>מודולי</a:t>
            </a:r>
            <a:r>
              <a:rPr lang="he-IL" dirty="0"/>
              <a:t> התוכנה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D1CB56AD-54D3-4CD8-B187-8D4DED8F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815" y="2207908"/>
            <a:ext cx="1803352" cy="12210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MLV</a:t>
            </a: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Application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grpSp>
        <p:nvGrpSpPr>
          <p:cNvPr id="25" name="Group 77">
            <a:extLst>
              <a:ext uri="{FF2B5EF4-FFF2-40B4-BE49-F238E27FC236}">
                <a16:creationId xmlns:a16="http://schemas.microsoft.com/office/drawing/2014/main" id="{23AEACED-E09C-485F-85A9-9773F10737A4}"/>
              </a:ext>
            </a:extLst>
          </p:cNvPr>
          <p:cNvGrpSpPr>
            <a:grpSpLocks/>
          </p:cNvGrpSpPr>
          <p:nvPr/>
        </p:nvGrpSpPr>
        <p:grpSpPr bwMode="auto">
          <a:xfrm>
            <a:off x="8075661" y="2041249"/>
            <a:ext cx="2641604" cy="1402367"/>
            <a:chOff x="3840" y="895"/>
            <a:chExt cx="1664" cy="763"/>
          </a:xfrm>
        </p:grpSpPr>
        <p:sp>
          <p:nvSpPr>
            <p:cNvPr id="26" name="AutoShape 22">
              <a:extLst>
                <a:ext uri="{FF2B5EF4-FFF2-40B4-BE49-F238E27FC236}">
                  <a16:creationId xmlns:a16="http://schemas.microsoft.com/office/drawing/2014/main" id="{FADCE7C6-729B-4EDC-9C8D-B6009F515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895"/>
              <a:ext cx="946" cy="763"/>
            </a:xfrm>
            <a:prstGeom prst="flowChartMagneticDisk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AF09E76-E98C-4302-9231-4032B261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4"/>
              <a:ext cx="71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0" dirty="0">
                  <a:solidFill>
                    <a:schemeClr val="tx1"/>
                  </a:solidFill>
                </a:rPr>
                <a:t>User </a:t>
              </a:r>
              <a:br>
                <a:rPr lang="en-US" altLang="en-US" sz="1400" b="0" dirty="0">
                  <a:solidFill>
                    <a:schemeClr val="tx1"/>
                  </a:solidFill>
                </a:rPr>
              </a:br>
              <a:r>
                <a:rPr lang="en-US" altLang="en-US" sz="1400" b="0" dirty="0">
                  <a:solidFill>
                    <a:schemeClr val="tx1"/>
                  </a:solidFill>
                </a:rPr>
                <a:t>Registration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AFDFAB-E0D8-039E-E3CF-65BD0514C472}"/>
              </a:ext>
            </a:extLst>
          </p:cNvPr>
          <p:cNvCxnSpPr>
            <a:cxnSpLocks/>
          </p:cNvCxnSpPr>
          <p:nvPr/>
        </p:nvCxnSpPr>
        <p:spPr>
          <a:xfrm>
            <a:off x="7871380" y="3112141"/>
            <a:ext cx="124841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117">
            <a:extLst>
              <a:ext uri="{FF2B5EF4-FFF2-40B4-BE49-F238E27FC236}">
                <a16:creationId xmlns:a16="http://schemas.microsoft.com/office/drawing/2014/main" id="{4AC55782-E97B-833E-8F0B-45AEF55A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549" y="4904035"/>
            <a:ext cx="1822990" cy="299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3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+mn-cs"/>
              </a:rPr>
              <a:t>Manage</a:t>
            </a:r>
            <a:endParaRPr lang="en-US" sz="13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84A276-E1A9-0AF9-5FDD-9FCDC9C8E3EE}"/>
              </a:ext>
            </a:extLst>
          </p:cNvPr>
          <p:cNvCxnSpPr>
            <a:cxnSpLocks/>
          </p:cNvCxnSpPr>
          <p:nvPr/>
        </p:nvCxnSpPr>
        <p:spPr>
          <a:xfrm>
            <a:off x="6765303" y="3519030"/>
            <a:ext cx="0" cy="12320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66">
            <a:extLst>
              <a:ext uri="{FF2B5EF4-FFF2-40B4-BE49-F238E27FC236}">
                <a16:creationId xmlns:a16="http://schemas.microsoft.com/office/drawing/2014/main" id="{5049D30C-6FB3-44C4-DE1A-8B48ECE2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895" y="3929788"/>
            <a:ext cx="11672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TCP - </a:t>
            </a:r>
            <a:r>
              <a:rPr lang="en-US" altLang="en-US" sz="1400" b="0" dirty="0" err="1">
                <a:solidFill>
                  <a:schemeClr val="tx1"/>
                </a:solidFill>
              </a:rPr>
              <a:t>Lshell</a:t>
            </a:r>
            <a:endParaRPr lang="en-US" altLang="en-US" sz="1400" b="0" dirty="0">
              <a:solidFill>
                <a:schemeClr val="tx1"/>
              </a:solidFill>
            </a:endParaRPr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E668C5CD-8611-619E-E328-33B163D1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640" y="2207908"/>
            <a:ext cx="1501698" cy="1195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JC Loader</a:t>
            </a: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Application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50" name="AutoShape 22">
            <a:extLst>
              <a:ext uri="{FF2B5EF4-FFF2-40B4-BE49-F238E27FC236}">
                <a16:creationId xmlns:a16="http://schemas.microsoft.com/office/drawing/2014/main" id="{C497DB90-260F-52F8-E3F5-60A48A9AD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1675" y="2550838"/>
            <a:ext cx="744538" cy="911630"/>
          </a:xfrm>
          <a:prstGeom prst="flowChartMagneticDis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1" name="Rectangle 66">
            <a:extLst>
              <a:ext uri="{FF2B5EF4-FFF2-40B4-BE49-F238E27FC236}">
                <a16:creationId xmlns:a16="http://schemas.microsoft.com/office/drawing/2014/main" id="{D25194AF-BB6B-F6BF-5E1D-D246EE1E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848" y="2536134"/>
            <a:ext cx="1139827" cy="52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User </a:t>
            </a:r>
            <a:br>
              <a:rPr lang="en-US" altLang="en-US" sz="1400" b="0" dirty="0">
                <a:solidFill>
                  <a:schemeClr val="tx1"/>
                </a:solidFill>
              </a:rPr>
            </a:br>
            <a:r>
              <a:rPr lang="en-US" altLang="en-US" sz="1400" b="0" dirty="0">
                <a:solidFill>
                  <a:schemeClr val="tx1"/>
                </a:solidFill>
              </a:rPr>
              <a:t>Registration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029AE0-3D8C-4356-A123-6CC211B3287D}"/>
              </a:ext>
            </a:extLst>
          </p:cNvPr>
          <p:cNvCxnSpPr>
            <a:cxnSpLocks/>
          </p:cNvCxnSpPr>
          <p:nvPr/>
        </p:nvCxnSpPr>
        <p:spPr>
          <a:xfrm>
            <a:off x="3316602" y="3130994"/>
            <a:ext cx="124841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3EBCF4-B629-E06B-46AE-C426FC4EEB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9456" y="2739720"/>
            <a:ext cx="1871499" cy="3311433"/>
          </a:xfrm>
          <a:prstGeom prst="bent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 66">
            <a:extLst>
              <a:ext uri="{FF2B5EF4-FFF2-40B4-BE49-F238E27FC236}">
                <a16:creationId xmlns:a16="http://schemas.microsoft.com/office/drawing/2014/main" id="{4DBAEF18-2A22-ED67-94E0-86CC9886A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254" y="4696324"/>
            <a:ext cx="13297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0" dirty="0">
                <a:solidFill>
                  <a:schemeClr val="tx1"/>
                </a:solidFill>
              </a:rPr>
              <a:t>TCP – </a:t>
            </a:r>
            <a:r>
              <a:rPr lang="en-US" altLang="en-US" sz="1400" b="0" dirty="0" err="1">
                <a:solidFill>
                  <a:schemeClr val="tx1"/>
                </a:solidFill>
              </a:rPr>
              <a:t>Lshell</a:t>
            </a:r>
            <a:endParaRPr lang="en-US" altLang="en-US" sz="1400" b="0" dirty="0">
              <a:solidFill>
                <a:schemeClr val="tx1"/>
              </a:solidFill>
            </a:endParaRPr>
          </a:p>
          <a:p>
            <a:pPr algn="l" rtl="0" eaLnBrk="1" hangingPunct="1"/>
            <a:r>
              <a:rPr lang="en-US" altLang="en-US" sz="1400" b="0" dirty="0">
                <a:solidFill>
                  <a:schemeClr val="tx1"/>
                </a:solidFill>
              </a:rPr>
              <a:t>FTP </a:t>
            </a:r>
          </a:p>
        </p:txBody>
      </p:sp>
    </p:spTree>
    <p:extLst>
      <p:ext uri="{BB962C8B-B14F-4D97-AF65-F5344CB8AC3E}">
        <p14:creationId xmlns:p14="http://schemas.microsoft.com/office/powerpoint/2010/main" val="60305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EA682-A689-4522-A5E2-7B0944D8A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B6040636-7B10-F6DC-7D61-A6693C53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8C6C5A5-E543-CFAB-1AB6-A6401F95C64E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תוכנת טכנאי </a:t>
            </a:r>
            <a:r>
              <a:rPr lang="en-US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MLV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CC694962-31BF-B0B7-B74B-8D29FD608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8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71755-BC68-4DC7-D256-95E5F28D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08" y="1503383"/>
            <a:ext cx="4872610" cy="469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3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4A136-F4A9-1E45-9AD1-22F8D42D0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5FA5A0-53D0-87FE-145E-2B3FC716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Form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77443B9-EA41-E679-7276-3E92024B10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0FBBB3C-E867-8873-246F-183248ECA5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4845181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D2D357-EB61-E21C-8436-E859A9FB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5" y="1531068"/>
            <a:ext cx="7533437" cy="4258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13253-C362-9DDB-EFF2-697C8C7FCEB1}"/>
              </a:ext>
            </a:extLst>
          </p:cNvPr>
          <p:cNvSpPr txBox="1"/>
          <p:nvPr/>
        </p:nvSpPr>
        <p:spPr>
          <a:xfrm>
            <a:off x="1425609" y="2411788"/>
            <a:ext cx="4353022" cy="212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79388">
              <a:lnSpc>
                <a:spcPct val="150000"/>
              </a:lnSpc>
              <a:tabLst>
                <a:tab pos="539750" algn="l"/>
              </a:tabLst>
            </a:pPr>
            <a:r>
              <a:rPr lang="he-IL" dirty="0"/>
              <a:t>הטופס הראשי מורכב מ 4 לשוניות:</a:t>
            </a:r>
            <a:endParaRPr lang="en-US" dirty="0"/>
          </a:p>
          <a:p>
            <a:pPr marL="342900" indent="-342900" algn="l" defTabSz="179388" rtl="0">
              <a:lnSpc>
                <a:spcPct val="150000"/>
              </a:lnSpc>
              <a:buFont typeface="+mj-lt"/>
              <a:buAutoNum type="arabicPeriod"/>
              <a:tabLst>
                <a:tab pos="539750" algn="l"/>
              </a:tabLst>
            </a:pPr>
            <a:r>
              <a:rPr lang="en-US" dirty="0"/>
              <a:t>System Status Tab</a:t>
            </a:r>
            <a:endParaRPr lang="he-IL" dirty="0"/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Logs Viewer</a:t>
            </a:r>
            <a:endParaRPr lang="he-IL" dirty="0"/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Versions</a:t>
            </a:r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JC Handling</a:t>
            </a:r>
            <a:endParaRPr lang="he-I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4AB6D-BC6B-FEA5-9236-352713DBD612}"/>
              </a:ext>
            </a:extLst>
          </p:cNvPr>
          <p:cNvCxnSpPr>
            <a:cxnSpLocks/>
          </p:cNvCxnSpPr>
          <p:nvPr/>
        </p:nvCxnSpPr>
        <p:spPr>
          <a:xfrm flipH="1">
            <a:off x="7447579" y="5426197"/>
            <a:ext cx="937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8FF165-B370-6100-7D2F-C8546285EA70}"/>
              </a:ext>
            </a:extLst>
          </p:cNvPr>
          <p:cNvSpPr txBox="1"/>
          <p:nvPr/>
        </p:nvSpPr>
        <p:spPr>
          <a:xfrm>
            <a:off x="8728787" y="5241531"/>
            <a:ext cx="3143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סטטוס תקשורת מול ה </a:t>
            </a:r>
            <a:r>
              <a:rPr lang="en-US" dirty="0"/>
              <a:t>manage</a:t>
            </a:r>
            <a:endParaRPr lang="he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9398EF-B80A-09C4-5746-D99B2DB381C7}"/>
              </a:ext>
            </a:extLst>
          </p:cNvPr>
          <p:cNvCxnSpPr>
            <a:cxnSpLocks/>
          </p:cNvCxnSpPr>
          <p:nvPr/>
        </p:nvCxnSpPr>
        <p:spPr>
          <a:xfrm flipH="1">
            <a:off x="7412598" y="2170878"/>
            <a:ext cx="100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2FAE06-0941-94BF-D524-4E5197EF9499}"/>
              </a:ext>
            </a:extLst>
          </p:cNvPr>
          <p:cNvSpPr txBox="1"/>
          <p:nvPr/>
        </p:nvSpPr>
        <p:spPr>
          <a:xfrm>
            <a:off x="10490160" y="1944673"/>
            <a:ext cx="13386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מוד מערכת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FA082E-DBCB-7957-29E1-25189982E6B2}"/>
              </a:ext>
            </a:extLst>
          </p:cNvPr>
          <p:cNvCxnSpPr>
            <a:cxnSpLocks/>
          </p:cNvCxnSpPr>
          <p:nvPr/>
        </p:nvCxnSpPr>
        <p:spPr>
          <a:xfrm flipH="1">
            <a:off x="7412598" y="2950702"/>
            <a:ext cx="100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F505D8-E3FD-61E1-B4E5-1FD85FF6C97D}"/>
              </a:ext>
            </a:extLst>
          </p:cNvPr>
          <p:cNvSpPr txBox="1"/>
          <p:nvPr/>
        </p:nvSpPr>
        <p:spPr>
          <a:xfrm>
            <a:off x="8345151" y="2426885"/>
            <a:ext cx="3485880" cy="1287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סטטוס </a:t>
            </a:r>
            <a:r>
              <a:rPr lang="en-US" dirty="0"/>
              <a:t>BIT</a:t>
            </a:r>
            <a:r>
              <a:rPr lang="he-IL" dirty="0"/>
              <a:t>  עבור ה </a:t>
            </a:r>
            <a:r>
              <a:rPr lang="en-US" dirty="0"/>
              <a:t> Unit</a:t>
            </a:r>
            <a:r>
              <a:rPr lang="he-IL" dirty="0"/>
              <a:t>ים השונים הרשימה נבנית באופן דינאמי מתוכן ההודעה שמתקבל מהמערכת</a:t>
            </a:r>
          </a:p>
        </p:txBody>
      </p:sp>
    </p:spTree>
    <p:extLst>
      <p:ext uri="{BB962C8B-B14F-4D97-AF65-F5344CB8AC3E}">
        <p14:creationId xmlns:p14="http://schemas.microsoft.com/office/powerpoint/2010/main" val="81043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95AA-1369-5D09-A981-C112712D1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2E5950-6EBE-B915-8628-70382A7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Status Tab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70800EF-BA45-62DF-11C0-634CFCE9A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041D1C1-BBAF-A6CC-71AA-EAE324D75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4845181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9E20E-60EE-EAB6-8C9D-888544D8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002" y="1390261"/>
            <a:ext cx="7533437" cy="42582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7B2174-984A-6E73-517D-52B4F7E57D21}"/>
              </a:ext>
            </a:extLst>
          </p:cNvPr>
          <p:cNvCxnSpPr>
            <a:cxnSpLocks/>
          </p:cNvCxnSpPr>
          <p:nvPr/>
        </p:nvCxnSpPr>
        <p:spPr>
          <a:xfrm flipH="1">
            <a:off x="8165895" y="2031564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B75E3B-3E55-D34E-9A8C-2B9F64FC2380}"/>
              </a:ext>
            </a:extLst>
          </p:cNvPr>
          <p:cNvCxnSpPr>
            <a:cxnSpLocks/>
          </p:cNvCxnSpPr>
          <p:nvPr/>
        </p:nvCxnSpPr>
        <p:spPr>
          <a:xfrm flipH="1">
            <a:off x="8191087" y="5277940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13EBEB-E5C6-CAE9-AF49-7F3C02665E04}"/>
              </a:ext>
            </a:extLst>
          </p:cNvPr>
          <p:cNvCxnSpPr>
            <a:cxnSpLocks/>
          </p:cNvCxnSpPr>
          <p:nvPr/>
        </p:nvCxnSpPr>
        <p:spPr>
          <a:xfrm flipH="1">
            <a:off x="8214641" y="3613666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62E387F-0A7F-2E7A-84AE-F430F0CA47E5}"/>
              </a:ext>
            </a:extLst>
          </p:cNvPr>
          <p:cNvSpPr txBox="1"/>
          <p:nvPr/>
        </p:nvSpPr>
        <p:spPr>
          <a:xfrm>
            <a:off x="9022613" y="1846898"/>
            <a:ext cx="13386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מוד מערכת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69050B-4792-4455-1D24-7EE18F97D91A}"/>
              </a:ext>
            </a:extLst>
          </p:cNvPr>
          <p:cNvSpPr txBox="1"/>
          <p:nvPr/>
        </p:nvSpPr>
        <p:spPr>
          <a:xfrm>
            <a:off x="2950534" y="3429000"/>
            <a:ext cx="29372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רשימת תקלות במערכת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26F008-0B5D-D0D7-BE5D-42E2B421A2DE}"/>
              </a:ext>
            </a:extLst>
          </p:cNvPr>
          <p:cNvSpPr txBox="1"/>
          <p:nvPr/>
        </p:nvSpPr>
        <p:spPr>
          <a:xfrm>
            <a:off x="8797491" y="2952151"/>
            <a:ext cx="3394509" cy="87203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סטטוס </a:t>
            </a:r>
            <a:r>
              <a:rPr lang="en-US" dirty="0"/>
              <a:t>BIT</a:t>
            </a:r>
            <a:r>
              <a:rPr lang="he-IL" dirty="0"/>
              <a:t>  עבור ה </a:t>
            </a:r>
            <a:r>
              <a:rPr lang="en-US" dirty="0"/>
              <a:t>Unit</a:t>
            </a:r>
            <a:r>
              <a:rPr lang="he-IL" dirty="0"/>
              <a:t> השונים נבנה באופן דינאמי מתוכן ההודעה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D4A92-B17A-8E69-6C03-77E36F04031E}"/>
              </a:ext>
            </a:extLst>
          </p:cNvPr>
          <p:cNvSpPr txBox="1"/>
          <p:nvPr/>
        </p:nvSpPr>
        <p:spPr>
          <a:xfrm>
            <a:off x="8922916" y="5039429"/>
            <a:ext cx="3143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סטטוס תקשורת מול ה </a:t>
            </a:r>
            <a:r>
              <a:rPr lang="en-US" dirty="0"/>
              <a:t>manage</a:t>
            </a:r>
            <a:endParaRPr lang="he-I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2A15F2-8170-7893-F170-772586299A35}"/>
              </a:ext>
            </a:extLst>
          </p:cNvPr>
          <p:cNvCxnSpPr>
            <a:cxnSpLocks/>
          </p:cNvCxnSpPr>
          <p:nvPr/>
        </p:nvCxnSpPr>
        <p:spPr>
          <a:xfrm flipH="1">
            <a:off x="4038600" y="5156467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9B9BE8-1A3C-6830-F79E-9AC0D54F2387}"/>
              </a:ext>
            </a:extLst>
          </p:cNvPr>
          <p:cNvSpPr txBox="1"/>
          <p:nvPr/>
        </p:nvSpPr>
        <p:spPr>
          <a:xfrm>
            <a:off x="4574468" y="4971801"/>
            <a:ext cx="12544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ביצוע </a:t>
            </a:r>
            <a:r>
              <a:rPr lang="en-US" dirty="0"/>
              <a:t>IBIT</a:t>
            </a:r>
            <a:endParaRPr lang="he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75EF95-5DAC-0C7A-03B7-C6B47AF40212}"/>
              </a:ext>
            </a:extLst>
          </p:cNvPr>
          <p:cNvCxnSpPr>
            <a:cxnSpLocks/>
          </p:cNvCxnSpPr>
          <p:nvPr/>
        </p:nvCxnSpPr>
        <p:spPr>
          <a:xfrm flipV="1">
            <a:off x="2203435" y="5098717"/>
            <a:ext cx="8874" cy="62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CC9E5D-2445-0845-C62B-F287F37276C6}"/>
              </a:ext>
            </a:extLst>
          </p:cNvPr>
          <p:cNvSpPr txBox="1"/>
          <p:nvPr/>
        </p:nvSpPr>
        <p:spPr>
          <a:xfrm>
            <a:off x="1076344" y="5699555"/>
            <a:ext cx="22541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סינון התקלות לפי </a:t>
            </a:r>
            <a:r>
              <a:rPr lang="en-US" dirty="0"/>
              <a:t>Unit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4208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6E2D2-F4CE-767E-E132-221129F7E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73A10E-FC0A-F71C-BA76-BD499B72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D0B780-421E-F2E0-6FA0-2D13D063F2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EA8636-A9BE-50DA-ADEE-828479AC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09" y="1473444"/>
            <a:ext cx="8286781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2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873D-842E-8BA4-CA08-A3B08D298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44612C-361F-392C-4E0C-EAD6DE5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A9C2E84-03DC-501D-958A-276FF89879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F1D4D-AD54-09C7-04B1-F55BE0252D05}"/>
              </a:ext>
            </a:extLst>
          </p:cNvPr>
          <p:cNvSpPr txBox="1"/>
          <p:nvPr/>
        </p:nvSpPr>
        <p:spPr>
          <a:xfrm>
            <a:off x="583866" y="1319625"/>
            <a:ext cx="11227323" cy="46180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בחירת </a:t>
            </a:r>
            <a:r>
              <a:rPr lang="en-US" dirty="0"/>
              <a:t>Tail</a:t>
            </a:r>
            <a:r>
              <a:rPr lang="he-IL" dirty="0"/>
              <a:t> + הוספת יכולת להוספת חדש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Download</a:t>
            </a:r>
            <a:r>
              <a:rPr lang="he-IL" dirty="0"/>
              <a:t> </a:t>
            </a:r>
          </a:p>
          <a:p>
            <a:pPr marL="742950" indent="-20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    הורדת לוגים מתבצעת בערוץ </a:t>
            </a:r>
            <a:r>
              <a:rPr lang="en-US" dirty="0"/>
              <a:t>FTP</a:t>
            </a:r>
            <a:r>
              <a:rPr lang="he-IL" dirty="0"/>
              <a:t> מ </a:t>
            </a:r>
            <a:r>
              <a:rPr lang="en-US" dirty="0"/>
              <a:t>Spare CPU Flash</a:t>
            </a:r>
            <a:r>
              <a:rPr lang="he-IL" dirty="0"/>
              <a:t> מתיקיית </a:t>
            </a:r>
            <a:r>
              <a:rPr lang="en-US" dirty="0"/>
              <a:t>tffs1</a:t>
            </a:r>
            <a:r>
              <a:rPr lang="he-IL" dirty="0"/>
              <a:t> (</a:t>
            </a:r>
            <a:r>
              <a:rPr lang="en-US" dirty="0"/>
              <a:t>manage</a:t>
            </a:r>
            <a:r>
              <a:rPr lang="he-IL" dirty="0"/>
              <a:t>)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הקבצים מורדים לתיקיית </a:t>
            </a:r>
            <a:r>
              <a:rPr lang="en-US" dirty="0"/>
              <a:t>Logs\</a:t>
            </a:r>
            <a:r>
              <a:rPr lang="en-US" dirty="0" err="1"/>
              <a:t>TailNumber</a:t>
            </a:r>
            <a:r>
              <a:rPr lang="en-US" dirty="0"/>
              <a:t>\</a:t>
            </a:r>
            <a:r>
              <a:rPr lang="en-US" dirty="0" err="1"/>
              <a:t>YY-MM-DD-hh:mm:ss</a:t>
            </a:r>
            <a:endParaRPr lang="en-US" dirty="0"/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לאחר הורדת הקבצים, מריצים את האפליקציה </a:t>
            </a:r>
            <a:r>
              <a:rPr lang="he-IL" dirty="0" err="1"/>
              <a:t>האלאופית</a:t>
            </a:r>
            <a:r>
              <a:rPr lang="he-IL" dirty="0"/>
              <a:t> </a:t>
            </a:r>
            <a:r>
              <a:rPr lang="en-US" dirty="0" err="1"/>
              <a:t>ElopLog</a:t>
            </a:r>
            <a:r>
              <a:rPr lang="he-IL" dirty="0"/>
              <a:t> לקבלת קובצי </a:t>
            </a:r>
            <a:r>
              <a:rPr lang="en-US" dirty="0"/>
              <a:t>CSV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מבצעים עיבוד על הקבצים ומציגים מקבץ נתונים מתוך אוסף קובצי ה </a:t>
            </a:r>
            <a:r>
              <a:rPr lang="en-US" dirty="0"/>
              <a:t>CSV</a:t>
            </a:r>
            <a:r>
              <a:rPr lang="he-IL" dirty="0"/>
              <a:t> שנוצר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רשימת </a:t>
            </a:r>
            <a:r>
              <a:rPr lang="he-IL" dirty="0" err="1"/>
              <a:t>הטאבים</a:t>
            </a:r>
            <a:r>
              <a:rPr lang="he-IL" dirty="0"/>
              <a:t> ולוגיקת הצגת הנתונים שיוצגו בכל </a:t>
            </a:r>
            <a:r>
              <a:rPr lang="he-IL" dirty="0" err="1"/>
              <a:t>טאב</a:t>
            </a:r>
            <a:r>
              <a:rPr lang="he-IL" dirty="0"/>
              <a:t> נקרא מקובץ ייעודי שמאוחסן בתיקיית </a:t>
            </a:r>
            <a:r>
              <a:rPr lang="en-US" dirty="0"/>
              <a:t>.INI</a:t>
            </a:r>
          </a:p>
          <a:p>
            <a:pPr marL="722312" lvl="1">
              <a:lnSpc>
                <a:spcPct val="150000"/>
              </a:lnSpc>
            </a:pPr>
            <a:r>
              <a:rPr lang="he-IL" dirty="0"/>
              <a:t>     קובץ ההגדרות מחולל דרך מחשב טכנאי בהרשאת מנהל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התהליך נמחקים קובצי ה </a:t>
            </a:r>
            <a:r>
              <a:rPr lang="en-US" dirty="0"/>
              <a:t>CSV</a:t>
            </a:r>
            <a:r>
              <a:rPr lang="he-IL" dirty="0"/>
              <a:t> שנוצרו ע"י </a:t>
            </a:r>
            <a:r>
              <a:rPr lang="en-US" dirty="0" err="1"/>
              <a:t>ElopLog</a:t>
            </a:r>
            <a:r>
              <a:rPr lang="he-IL" dirty="0"/>
              <a:t> ונשמרים קובצי </a:t>
            </a:r>
            <a:r>
              <a:rPr lang="en-US" dirty="0"/>
              <a:t>CSV</a:t>
            </a:r>
            <a:r>
              <a:rPr lang="he-IL" dirty="0"/>
              <a:t> בהתאם לטבלאות בתצוגה</a:t>
            </a:r>
          </a:p>
          <a:p>
            <a:pPr>
              <a:lnSpc>
                <a:spcPct val="150000"/>
              </a:lnSpc>
            </a:pPr>
            <a:r>
              <a:rPr lang="he-IL" dirty="0"/>
              <a:t>7. </a:t>
            </a:r>
            <a:r>
              <a:rPr lang="en-US" b="1" dirty="0"/>
              <a:t>Delete</a:t>
            </a:r>
            <a:r>
              <a:rPr lang="he-IL" dirty="0"/>
              <a:t> – מחיקה מתאפשרת לאחר הורדת נתונים. רשימת הקבצים שיימחקו נגזרת מהרשימה שהורדה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b="1" dirty="0"/>
              <a:t>Open</a:t>
            </a:r>
            <a:r>
              <a:rPr lang="he-IL" dirty="0"/>
              <a:t> – פתיחה של קובצי ה </a:t>
            </a:r>
            <a:r>
              <a:rPr lang="en-US" dirty="0"/>
              <a:t>CSV</a:t>
            </a:r>
            <a:r>
              <a:rPr lang="he-IL" dirty="0"/>
              <a:t> שנשמרו בסעיף 2</a:t>
            </a:r>
          </a:p>
        </p:txBody>
      </p:sp>
    </p:spTree>
    <p:extLst>
      <p:ext uri="{BB962C8B-B14F-4D97-AF65-F5344CB8AC3E}">
        <p14:creationId xmlns:p14="http://schemas.microsoft.com/office/powerpoint/2010/main" val="1952643249"/>
      </p:ext>
    </p:extLst>
  </p:cSld>
  <p:clrMapOvr>
    <a:masterClrMapping/>
  </p:clrMapOvr>
</p:sld>
</file>

<file path=ppt/theme/theme1.xml><?xml version="1.0" encoding="utf-8"?>
<a:theme xmlns:a="http://schemas.openxmlformats.org/drawingml/2006/main" name="orionTemplate_with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onTemplate_withblank" id="{5121A077-EE7D-45E8-978F-A31FF1F66735}" vid="{E5280390-0025-4E4C-BB7F-470D0C7740EB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rionTemplate_withblank_andsmall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onTemplate_withblank_andsmalllogo" id="{9DD5CD9A-79E6-47D7-B987-31C0BAC7D794}" vid="{E71EA31B-2B7A-4310-A623-A3490568EEC6}"/>
    </a:ext>
  </a:extLst>
</a:theme>
</file>

<file path=ppt/theme/theme4.xml><?xml version="1.0" encoding="utf-8"?>
<a:theme xmlns:a="http://schemas.openxmlformats.org/drawingml/2006/main" name="1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orionTemplate_withblank</Template>
  <TotalTime>3391</TotalTime>
  <Words>819</Words>
  <Application>Microsoft Office PowerPoint</Application>
  <PresentationFormat>Widescreen</PresentationFormat>
  <Paragraphs>147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Times New Roman</vt:lpstr>
      <vt:lpstr>orionTemplate_withblank</vt:lpstr>
      <vt:lpstr>עיצוב מותאם אישית</vt:lpstr>
      <vt:lpstr>orionTemplate_withblank_andsmalllogo</vt:lpstr>
      <vt:lpstr>1_עיצוב מותאם אישית</vt:lpstr>
      <vt:lpstr>PowerPoint Presentation</vt:lpstr>
      <vt:lpstr>כללי</vt:lpstr>
      <vt:lpstr>תיאור כללי של מודולי התוכנה</vt:lpstr>
      <vt:lpstr>PowerPoint Presentation</vt:lpstr>
      <vt:lpstr>Login</vt:lpstr>
      <vt:lpstr>Main Form</vt:lpstr>
      <vt:lpstr>System Status Tab</vt:lpstr>
      <vt:lpstr>Tab Log Viewer</vt:lpstr>
      <vt:lpstr>Tab Log Viewer</vt:lpstr>
      <vt:lpstr>Tab Log Viewer</vt:lpstr>
      <vt:lpstr>Tab Version</vt:lpstr>
      <vt:lpstr>JC Handling Tab </vt:lpstr>
      <vt:lpstr>JC Handling Tab </vt:lpstr>
      <vt:lpstr>JC Handling – New Commands </vt:lpstr>
      <vt:lpstr>מנגנון הרשאות</vt:lpstr>
      <vt:lpstr>מנגנון הרשאות - משתמשים</vt:lpstr>
      <vt:lpstr>PowerPoint Presentation</vt:lpstr>
      <vt:lpstr>Login</vt:lpstr>
      <vt:lpstr>JC Loader</vt:lpstr>
      <vt:lpstr>JC Loader</vt:lpstr>
      <vt:lpstr>ניהול רישיונות</vt:lpstr>
      <vt:lpstr>ניהול רישיונות – צד לקוח</vt:lpstr>
      <vt:lpstr>ניהול רישיונות – צד אלאופ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 h</dc:creator>
  <cp:lastModifiedBy>Ronen Harambam</cp:lastModifiedBy>
  <cp:revision>935</cp:revision>
  <cp:lastPrinted>2021-10-27T07:30:14Z</cp:lastPrinted>
  <dcterms:created xsi:type="dcterms:W3CDTF">2020-07-07T20:11:39Z</dcterms:created>
  <dcterms:modified xsi:type="dcterms:W3CDTF">2025-05-29T08:08:07Z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