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2"/>
    <p:sldMasterId id="2147483888" r:id="rId3"/>
    <p:sldMasterId id="2147483900" r:id="rId4"/>
    <p:sldMasterId id="2147483912" r:id="rId5"/>
  </p:sldMasterIdLst>
  <p:notesMasterIdLst>
    <p:notesMasterId r:id="rId87"/>
  </p:notesMasterIdLst>
  <p:sldIdLst>
    <p:sldId id="312" r:id="rId6"/>
    <p:sldId id="349" r:id="rId7"/>
    <p:sldId id="350" r:id="rId8"/>
    <p:sldId id="419" r:id="rId9"/>
    <p:sldId id="448" r:id="rId10"/>
    <p:sldId id="469" r:id="rId11"/>
    <p:sldId id="466" r:id="rId12"/>
    <p:sldId id="467" r:id="rId13"/>
    <p:sldId id="468" r:id="rId14"/>
    <p:sldId id="470" r:id="rId15"/>
    <p:sldId id="456" r:id="rId16"/>
    <p:sldId id="450" r:id="rId17"/>
    <p:sldId id="457" r:id="rId18"/>
    <p:sldId id="458" r:id="rId19"/>
    <p:sldId id="471" r:id="rId20"/>
    <p:sldId id="472" r:id="rId21"/>
    <p:sldId id="474" r:id="rId22"/>
    <p:sldId id="475" r:id="rId23"/>
    <p:sldId id="478" r:id="rId24"/>
    <p:sldId id="479" r:id="rId25"/>
    <p:sldId id="480" r:id="rId26"/>
    <p:sldId id="374" r:id="rId27"/>
    <p:sldId id="415" r:id="rId28"/>
    <p:sldId id="451" r:id="rId29"/>
    <p:sldId id="382" r:id="rId30"/>
    <p:sldId id="459" r:id="rId31"/>
    <p:sldId id="452" r:id="rId32"/>
    <p:sldId id="460" r:id="rId33"/>
    <p:sldId id="454" r:id="rId34"/>
    <p:sldId id="461" r:id="rId35"/>
    <p:sldId id="462" r:id="rId36"/>
    <p:sldId id="464" r:id="rId37"/>
    <p:sldId id="465" r:id="rId38"/>
    <p:sldId id="463" r:id="rId39"/>
    <p:sldId id="476" r:id="rId40"/>
    <p:sldId id="481" r:id="rId41"/>
    <p:sldId id="354" r:id="rId42"/>
    <p:sldId id="348" r:id="rId43"/>
    <p:sldId id="313" r:id="rId44"/>
    <p:sldId id="314" r:id="rId45"/>
    <p:sldId id="316" r:id="rId46"/>
    <p:sldId id="317" r:id="rId47"/>
    <p:sldId id="307" r:id="rId48"/>
    <p:sldId id="318" r:id="rId49"/>
    <p:sldId id="371" r:id="rId50"/>
    <p:sldId id="319" r:id="rId51"/>
    <p:sldId id="373" r:id="rId52"/>
    <p:sldId id="321" r:id="rId53"/>
    <p:sldId id="308" r:id="rId54"/>
    <p:sldId id="322" r:id="rId55"/>
    <p:sldId id="323" r:id="rId56"/>
    <p:sldId id="324" r:id="rId57"/>
    <p:sldId id="325" r:id="rId58"/>
    <p:sldId id="326" r:id="rId59"/>
    <p:sldId id="378" r:id="rId60"/>
    <p:sldId id="379" r:id="rId61"/>
    <p:sldId id="380" r:id="rId62"/>
    <p:sldId id="381" r:id="rId63"/>
    <p:sldId id="309" r:id="rId64"/>
    <p:sldId id="327" r:id="rId65"/>
    <p:sldId id="328" r:id="rId66"/>
    <p:sldId id="315" r:id="rId67"/>
    <p:sldId id="332" r:id="rId68"/>
    <p:sldId id="333" r:id="rId69"/>
    <p:sldId id="334" r:id="rId70"/>
    <p:sldId id="310" r:id="rId71"/>
    <p:sldId id="331" r:id="rId72"/>
    <p:sldId id="330" r:id="rId73"/>
    <p:sldId id="336" r:id="rId74"/>
    <p:sldId id="329" r:id="rId75"/>
    <p:sldId id="338" r:id="rId76"/>
    <p:sldId id="335" r:id="rId77"/>
    <p:sldId id="337" r:id="rId78"/>
    <p:sldId id="339" r:id="rId79"/>
    <p:sldId id="340" r:id="rId80"/>
    <p:sldId id="341" r:id="rId81"/>
    <p:sldId id="342" r:id="rId82"/>
    <p:sldId id="343" r:id="rId83"/>
    <p:sldId id="311" r:id="rId84"/>
    <p:sldId id="344" r:id="rId85"/>
    <p:sldId id="346" r:id="rId86"/>
  </p:sldIdLst>
  <p:sldSz cx="12192000" cy="6858000"/>
  <p:notesSz cx="6888163" cy="10021888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4.xml"/><Relationship Id="rId90" Type="http://schemas.openxmlformats.org/officeDocument/2006/relationships/theme" Target="theme/theme1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microsoft.com/office/2016/11/relationships/changesInfo" Target="changesInfos/changesInfo1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Harambam" userId="8db86149435ad310" providerId="LiveId" clId="{8D6A74F9-8D50-48F5-9B63-693AF3FD2CC3}"/>
    <pc:docChg chg="undo custSel modSld">
      <pc:chgData name="Ronen Harambam" userId="8db86149435ad310" providerId="LiveId" clId="{8D6A74F9-8D50-48F5-9B63-693AF3FD2CC3}" dt="2021-09-29T20:10:24.830" v="9" actId="20577"/>
      <pc:docMkLst>
        <pc:docMk/>
      </pc:docMkLst>
      <pc:sldChg chg="modSp mod">
        <pc:chgData name="Ronen Harambam" userId="8db86149435ad310" providerId="LiveId" clId="{8D6A74F9-8D50-48F5-9B63-693AF3FD2CC3}" dt="2021-09-29T20:10:24.830" v="9" actId="20577"/>
        <pc:sldMkLst>
          <pc:docMk/>
          <pc:sldMk cId="3293883881" sldId="349"/>
        </pc:sldMkLst>
        <pc:spChg chg="mod">
          <ac:chgData name="Ronen Harambam" userId="8db86149435ad310" providerId="LiveId" clId="{8D6A74F9-8D50-48F5-9B63-693AF3FD2CC3}" dt="2021-09-29T20:10:24.830" v="9" actId="20577"/>
          <ac:spMkLst>
            <pc:docMk/>
            <pc:sldMk cId="3293883881" sldId="349"/>
            <ac:spMk id="4" creationId="{80FAD636-F3BB-4F18-A87E-19B13A1139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fld id="{66DC5C97-8EEC-42DC-835C-2603F1A63FB3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03292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5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fld id="{DFEA97D4-A4EC-47B4-B31A-0591F20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4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149187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9909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0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299681975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69653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6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7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9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2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0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3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0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9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8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4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7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50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760" y="5946561"/>
            <a:ext cx="1625727" cy="8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4" r:id="rId12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3.xml"/><Relationship Id="rId1" Type="http://schemas.openxmlformats.org/officeDocument/2006/relationships/customXml" Target="../../customXml/item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Holland</a:t>
            </a: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SPS MLV + JC Loader</a:t>
            </a:r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he-IL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סקר תוכנה</a:t>
            </a:r>
          </a:p>
          <a:p>
            <a:pPr algn="ctr"/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</a:rPr>
              <a:t>29</a:t>
            </a:r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-5-2025</a:t>
            </a:r>
            <a:endParaRPr lang="he-IL" sz="3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3000" b="1" dirty="0">
                <a:solidFill>
                  <a:srgbClr val="4285F4"/>
                </a:solidFill>
              </a:rPr>
              <a:t>ersion 1.0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DE991-5888-4B60-4590-A62518631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F7CDE9C8-B5AE-558A-EA10-1D06443A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930426E6-3A2D-A682-FB41-15A418E7754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הממשק החדש -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OTM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EEC76818-F818-F5B3-B014-5FEC01BC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9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7404-96D5-9599-F751-790B9B5DF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DF503A-525B-C69E-4E12-922DDBDF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יחידה</a:t>
            </a:r>
            <a:r>
              <a:rPr lang="en-US" dirty="0"/>
              <a:t> </a:t>
            </a:r>
            <a:r>
              <a:rPr lang="he-IL" dirty="0"/>
              <a:t>נבדקת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F6002A3-23FB-A39F-2DAB-9132DE670A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4ACC62-F0E3-3700-726C-ECCC0028D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438" y="1443763"/>
            <a:ext cx="803069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87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817EF-CBE1-861C-71A4-7E42D99BC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DC143D-2F86-3C13-6A81-5424E06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</a:t>
            </a:r>
            <a:r>
              <a:rPr lang="en-US" dirty="0"/>
              <a:t>Sequence </a:t>
            </a:r>
            <a:r>
              <a:rPr lang="he-IL" dirty="0"/>
              <a:t> להרצה -</a:t>
            </a:r>
            <a:r>
              <a:rPr lang="en-US" dirty="0"/>
              <a:t> MICHAL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8ACFC58-3F53-2B4B-4CEB-0E154A2365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EEFC5-A02B-6E49-C4DC-63F5C24C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66" y="1598446"/>
            <a:ext cx="1051706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46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324D5-2F79-BA32-EA1D-8A786EE0F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EE572A-A192-80A5-06BB-35D09FBF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</a:t>
            </a:r>
            <a:r>
              <a:rPr lang="en-US" dirty="0"/>
              <a:t>Sequence </a:t>
            </a:r>
            <a:r>
              <a:rPr lang="he-IL" dirty="0"/>
              <a:t> להרצה -</a:t>
            </a:r>
            <a:r>
              <a:rPr lang="en-US" dirty="0"/>
              <a:t> TAL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A778CE9-ABA7-438E-A8DA-6C821FD666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F990CE-6F94-2F73-535D-B15B75771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13" y="1599944"/>
            <a:ext cx="1073617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6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0BCB2-6288-874F-8792-380C11617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770996-8D80-A38A-0241-143AC53A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</a:t>
            </a:r>
            <a:r>
              <a:rPr lang="en-US" dirty="0"/>
              <a:t>Sequence </a:t>
            </a:r>
            <a:r>
              <a:rPr lang="he-IL" dirty="0"/>
              <a:t> להרצה -</a:t>
            </a:r>
            <a:r>
              <a:rPr lang="en-US" dirty="0"/>
              <a:t> MEMS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2C5F2AA-076D-BB56-B2D6-29369665FE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379CF-D454-51E7-42FF-A4C7B787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94" y="1493618"/>
            <a:ext cx="8940777" cy="46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01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3CC58-9A2F-6E00-1341-432BA4821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FE0266-4E41-72FB-4110-BF267B4B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 </a:t>
            </a:r>
            <a:r>
              <a:rPr lang="en-US" dirty="0" err="1"/>
              <a:t>Calib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3A1C7B0-9344-3F52-8B7C-040BFF749E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49A38A-75AE-EFDE-EFF3-9462B2E95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2" y="1014287"/>
            <a:ext cx="9688748" cy="5207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7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D1F64-77E5-CA94-0ED3-7831690A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267811-8314-7B49-CFA1-E5A1483F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הרצת בדיקה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8B4ED31-A5FC-5174-8505-31E91A45D4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47BA7-77DC-A04C-EA13-859A4C9CB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041" y="1464042"/>
            <a:ext cx="5904788" cy="30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54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3FE3E-7A00-0D2C-FED2-00C0B897F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6E4527-C3C9-4E5B-E15C-ED9A0377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ארכיון והפקת דו"חות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13A8CA4-EB90-E6D0-E55B-05DDB6C788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E7E49C4-D0A0-5B39-F95A-BD94A73CA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sz="2800" b="1" dirty="0">
                <a:solidFill>
                  <a:prstClr val="black"/>
                </a:solidFill>
              </a:rPr>
              <a:t>כללי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תוצאות ההרצה של הבדיקות ,נשמרות בבסיס הנתונים.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ניתן להפיק דו"ח במהלך ההרצה.</a:t>
            </a:r>
            <a:endParaRPr lang="en-US" altLang="en-US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he-IL" altLang="en-US" dirty="0">
                <a:solidFill>
                  <a:prstClr val="black"/>
                </a:solidFill>
              </a:rPr>
              <a:t>ניתן להפיק 4 סוגים של דו"חות – דו"ח מפורט</a:t>
            </a:r>
            <a:r>
              <a:rPr lang="en-US" altLang="en-US" dirty="0">
                <a:solidFill>
                  <a:prstClr val="black"/>
                </a:solidFill>
              </a:rPr>
              <a:t>,</a:t>
            </a:r>
            <a:r>
              <a:rPr lang="he-IL" altLang="en-US" dirty="0">
                <a:solidFill>
                  <a:prstClr val="black"/>
                </a:solidFill>
              </a:rPr>
              <a:t> מצומצם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he-IL" altLang="en-US" dirty="0">
                <a:solidFill>
                  <a:prstClr val="black"/>
                </a:solidFill>
              </a:rPr>
              <a:t>(לקוח), סיכום ושגיאות.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ניתן לקבוע את התיקייה בה ישמר הדו"ח ,עבור כל הרצה בנפרד.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איתור בדיקות והפקת דו"חות ,מתבצע בעזרת מסך ארכיון.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הדו"חות שיופקו ,יציגו את הקריטריונים המקוריים שאיתם. 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 הורצה הבדיקה.  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פורמט הדו"ח </a:t>
            </a:r>
            <a:r>
              <a:rPr lang="en-US" altLang="en-US" dirty="0">
                <a:solidFill>
                  <a:prstClr val="black"/>
                </a:solidFill>
              </a:rPr>
              <a:t>PDF</a:t>
            </a:r>
            <a:r>
              <a:rPr lang="he-IL" altLang="en-US" dirty="0">
                <a:solidFill>
                  <a:prstClr val="black"/>
                </a:solidFill>
              </a:rPr>
              <a:t>.</a:t>
            </a:r>
            <a:endParaRPr lang="en-US" altLang="en-US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he-IL" altLang="en-US" dirty="0">
                <a:solidFill>
                  <a:prstClr val="black"/>
                </a:solidFill>
              </a:rPr>
              <a:t>שם הקובץ כולל את מאפייני היחידה ושעת ההרצה.</a:t>
            </a:r>
            <a:endParaRPr lang="en-US" altLang="en-US" dirty="0">
              <a:solidFill>
                <a:prstClr val="black"/>
              </a:solidFill>
            </a:endParaRPr>
          </a:p>
          <a:p>
            <a:pPr marL="342900" lvl="0" indent="-34290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76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77FE0-0719-E31F-1A4F-EC67DA12D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DA4E8F5-B8BB-FE38-7E00-6013B3712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ארכיון והפקת דו"חות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C39F35-AD76-DA1A-24E8-E3596C7B4F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6820C2-B3E6-1498-0D8A-A36218E53552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73178" y="1063014"/>
            <a:ext cx="9006369" cy="54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04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68ADD-C8D0-6E3D-ED94-AE570A5A6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7A4015-AC14-12FC-EE10-C52FC8C7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דוח לדוגמא – עמוד ראשון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F67811C-E938-37A6-8D66-16802C2597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3EC7D1-FF23-FEA8-369C-4365A3362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1418835"/>
            <a:ext cx="6769100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50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315" y="1399688"/>
            <a:ext cx="10744200" cy="4429514"/>
          </a:xfrm>
        </p:spPr>
        <p:txBody>
          <a:bodyPr>
            <a:normAutofit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נדרש לפתח שתי אפליקציות:</a:t>
            </a:r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תוכנה למחשב טכנאי – </a:t>
            </a:r>
            <a:r>
              <a:rPr lang="en-US" altLang="en-US" sz="3000" dirty="0"/>
              <a:t>MLV</a:t>
            </a:r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טוען קודים  - </a:t>
            </a:r>
            <a:r>
              <a:rPr lang="en-US" altLang="en-US" sz="3000" dirty="0"/>
              <a:t>JC Loader</a:t>
            </a:r>
            <a:endParaRPr lang="he-IL" altLang="en-US" sz="3000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האפליקציות יפותחו ב </a:t>
            </a:r>
            <a:r>
              <a:rPr lang="en-US" altLang="en-US" sz="3000" dirty="0"/>
              <a:t>C</a:t>
            </a:r>
            <a:r>
              <a:rPr lang="he-IL" altLang="en-US" sz="3000" dirty="0"/>
              <a:t>#</a:t>
            </a:r>
            <a:r>
              <a:rPr lang="en-US" altLang="en-US" sz="3000" dirty="0"/>
              <a:t>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בדומה למחשב טכנאי קודמים, בסיס הנתונים הוא </a:t>
            </a:r>
            <a:r>
              <a:rPr lang="he-IL" altLang="en-US" sz="3000" dirty="0" err="1"/>
              <a:t>אקסס</a:t>
            </a:r>
            <a:r>
              <a:rPr lang="he-IL" altLang="en-US" sz="3000" dirty="0"/>
              <a:t> מקומי </a:t>
            </a:r>
            <a:endParaRPr lang="en-US" altLang="en-US" sz="3000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1EB6-C91F-3FF7-4DFD-870CF583A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F3C8A3-3077-1950-1A8E-9864A789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דוח לדוגמא – סיכום תוצאות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B0CEB97-470D-7EA4-E865-7D25C715F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3F339-5023-C7A7-7D64-93DE8E5DA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1" y="1418835"/>
            <a:ext cx="73056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75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A5F82-3597-5936-707E-205949943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40ED77-BF53-41F1-61FB-DCBF75A4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דוח לדוגמא – פירוט תוצאות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422F82A-B3CD-C01E-00C7-F6BA797DA2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AC6CBD7-F793-B9BE-B7C3-69236DBC8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1" y="1418835"/>
            <a:ext cx="72294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2527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EDDABA3B-9B2D-4630-B547-836F54C9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51E0989-5B70-46E4-A7CC-3F929A37E0E8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סקירת הבדיקות</a:t>
            </a: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022C57CE-FBD8-4EF8-9524-D435B014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1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Setup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B8F02D-E1CC-432D-9CE2-1F238F2C5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52139"/>
              </p:ext>
            </p:extLst>
          </p:nvPr>
        </p:nvGraphicFramePr>
        <p:xfrm>
          <a:off x="693019" y="1412773"/>
          <a:ext cx="10789920" cy="270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8404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7459897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Connect to all the tester devices and execute COMM. test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840827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Turn on UUT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38236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Connect to the UUT and execute COMM. test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2905349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If any of the above steps fail, abort the execution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779780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2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520CF-1083-1EDD-B7AF-6D1C0B4E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86811830-B912-9241-45AE-9A5BB86F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83607B2F-2EA7-45D7-1139-B02D7272554A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סקירת הבדיקות -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MICHAL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540239AF-1BC5-FE96-BD51-5760F3CD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2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Aptos" panose="020B0004020202020204" pitchFamily="34" charset="0"/>
              </a:rPr>
              <a:t>MICHAL Room T </a:t>
            </a:r>
            <a:r>
              <a:rPr lang="en-US" sz="4000" b="1" dirty="0" err="1">
                <a:effectLst/>
                <a:ea typeface="Aptos" panose="020B0004020202020204" pitchFamily="34" charset="0"/>
              </a:rPr>
              <a:t>Calib</a:t>
            </a:r>
            <a:r>
              <a:rPr lang="en-US" sz="4000" b="1" dirty="0">
                <a:effectLst/>
                <a:ea typeface="Aptos" panose="020B0004020202020204" pitchFamily="34" charset="0"/>
              </a:rPr>
              <a:t> </a:t>
            </a:r>
            <a:endParaRPr lang="en-US" sz="4000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0B8F02D-E1CC-432D-9CE2-1F238F2C5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79605"/>
              </p:ext>
            </p:extLst>
          </p:nvPr>
        </p:nvGraphicFramePr>
        <p:xfrm>
          <a:off x="721895" y="1604449"/>
          <a:ext cx="10780294" cy="32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462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6984514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2913318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each of the six edges, execute steps 1-2: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840827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Message to the user “Place the IMU in the current edge...”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38236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Execute room temperature calibration</a:t>
                      </a:r>
                    </a:p>
                    <a:p>
                      <a:pPr marL="285750" indent="-103188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static and dynamic tests 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138393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</a:t>
                      </a:r>
                    </a:p>
                    <a:p>
                      <a:pPr algn="l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Analyze records &amp; save the results to the report (pass or failed by criteria)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4496131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Burn calibration results to the UUT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440517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82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25DF3-3A24-078D-71EE-AEF8BAA92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A96742-F42A-29B9-031D-ABA8B4A7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Aptos" panose="020B0004020202020204" pitchFamily="34" charset="0"/>
              </a:rPr>
              <a:t>MICHAL </a:t>
            </a:r>
            <a:r>
              <a:rPr lang="en-US" sz="4000" dirty="0">
                <a:ea typeface="Aptos" panose="020B0004020202020204" pitchFamily="34" charset="0"/>
              </a:rPr>
              <a:t>Varying T </a:t>
            </a:r>
            <a:r>
              <a:rPr lang="en-US" sz="4000" dirty="0" err="1">
                <a:ea typeface="Aptos" panose="020B0004020202020204" pitchFamily="34" charset="0"/>
              </a:rPr>
              <a:t>Calib</a:t>
            </a:r>
            <a:r>
              <a:rPr lang="en-US" sz="4000" b="1" dirty="0">
                <a:effectLst/>
                <a:ea typeface="Aptos" panose="020B0004020202020204" pitchFamily="34" charset="0"/>
              </a:rPr>
              <a:t> </a:t>
            </a:r>
            <a:endParaRPr lang="en-US" sz="4000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775FEF9-1BD2-6194-9570-1AECB84C98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F86634-0E5E-F73F-1C64-11130EC43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09898"/>
              </p:ext>
            </p:extLst>
          </p:nvPr>
        </p:nvGraphicFramePr>
        <p:xfrm>
          <a:off x="741145" y="1604450"/>
          <a:ext cx="10780295" cy="32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462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6984514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2913319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For each of the six edges, execute the steps 1</a:t>
                      </a:r>
                      <a:endParaRPr lang="he-IL" sz="1600" dirty="0"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6877757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For each temperature t, execute the step 2-3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706407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   Execute varying temperature calibration. </a:t>
                      </a:r>
                    </a:p>
                    <a:p>
                      <a:pPr marL="285750" marR="0" lvl="0" indent="-15875" algn="l" defTabSz="5397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   static and dynamic tests in temperature t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9599535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Analyze records. Save results to the report (pass or failed by criteria)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3426741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4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Burn calibration results to the UUT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06383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7733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5471F-4D28-FD93-C890-4498E1A63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A4E233DA-5F13-15C9-19A4-EF6FE06D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17916CB5-5529-B812-17C9-A756624B8EDD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סקירת הבדיקות -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225D2698-51AE-A04F-8E11-CF248C89A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56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FB5E-8E68-DD13-3FBA-F2B71CC2B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914883-90D7-A841-BE71-476C0BDD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Aptos" panose="020B0004020202020204" pitchFamily="34" charset="0"/>
              </a:rPr>
              <a:t>TAL Room T </a:t>
            </a:r>
            <a:r>
              <a:rPr lang="en-US" sz="4000" b="1" dirty="0" err="1">
                <a:effectLst/>
                <a:ea typeface="Aptos" panose="020B0004020202020204" pitchFamily="34" charset="0"/>
              </a:rPr>
              <a:t>Calib</a:t>
            </a:r>
            <a:r>
              <a:rPr lang="en-US" sz="4000" b="1" dirty="0">
                <a:effectLst/>
                <a:ea typeface="Aptos" panose="020B0004020202020204" pitchFamily="34" charset="0"/>
              </a:rPr>
              <a:t> </a:t>
            </a:r>
            <a:endParaRPr lang="en-US" sz="4000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52B786C-5392-2ED9-C295-029687731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3E05DD-409E-7D0B-A99A-5BF4B0255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783055"/>
              </p:ext>
            </p:extLst>
          </p:nvPr>
        </p:nvGraphicFramePr>
        <p:xfrm>
          <a:off x="760396" y="1604449"/>
          <a:ext cx="10741793" cy="324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9310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6959569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2902914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For each of the six edges, execute steps 1-2: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840827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Message to the user “Place the IMU in the current edge...”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38236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Execute room temperature calibration</a:t>
                      </a:r>
                    </a:p>
                    <a:p>
                      <a:pPr marL="285750" indent="-103188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static and dynamic tests 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138393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</a:t>
                      </a:r>
                    </a:p>
                    <a:p>
                      <a:pPr algn="l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Analyze records. Save results to the report (pass or failed by criteria)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4496131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Burn calibration results to the UUT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06383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326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58EA7-0140-93E2-C5CF-8FCE0659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1A932006-E3B5-E8D3-8D65-1DEBDE38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E314923D-7D01-2481-60FB-9030E2E08B44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סקירת הבדיקות -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MEMS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FCB90E31-7309-2BA2-BD41-A876CD441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2">
            <a:extLst>
              <a:ext uri="{FF2B5EF4-FFF2-40B4-BE49-F238E27FC236}">
                <a16:creationId xmlns:a16="http://schemas.microsoft.com/office/drawing/2014/main" id="{B2182D63-1A2C-0BE4-B153-AAFCC73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9" y="4872295"/>
            <a:ext cx="1822990" cy="875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DIRCM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של </a:t>
            </a:r>
            <a:r>
              <a:rPr lang="he-IL" dirty="0" err="1"/>
              <a:t>מודולי</a:t>
            </a:r>
            <a:r>
              <a:rPr lang="he-IL" dirty="0"/>
              <a:t> התוכנה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D1CB56AD-54D3-4CD8-B187-8D4DED8F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15" y="2578084"/>
            <a:ext cx="1803352" cy="850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MLV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grpSp>
        <p:nvGrpSpPr>
          <p:cNvPr id="25" name="Group 77">
            <a:extLst>
              <a:ext uri="{FF2B5EF4-FFF2-40B4-BE49-F238E27FC236}">
                <a16:creationId xmlns:a16="http://schemas.microsoft.com/office/drawing/2014/main" id="{23AEACED-E09C-485F-85A9-9773F10737A4}"/>
              </a:ext>
            </a:extLst>
          </p:cNvPr>
          <p:cNvGrpSpPr>
            <a:grpSpLocks/>
          </p:cNvGrpSpPr>
          <p:nvPr/>
        </p:nvGrpSpPr>
        <p:grpSpPr bwMode="auto">
          <a:xfrm>
            <a:off x="8075660" y="2517281"/>
            <a:ext cx="1884365" cy="926334"/>
            <a:chOff x="3840" y="1154"/>
            <a:chExt cx="1187" cy="504"/>
          </a:xfrm>
        </p:grpSpPr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FADCE7C6-729B-4EDC-9C8D-B6009F51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62"/>
              <a:ext cx="469" cy="496"/>
            </a:xfrm>
            <a:prstGeom prst="flowChartMagneticDisk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AF09E76-E98C-4302-9231-4032B261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4"/>
              <a:ext cx="7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solidFill>
                    <a:schemeClr val="tx1"/>
                  </a:solidFill>
                </a:rPr>
                <a:t>User </a:t>
              </a:r>
              <a:br>
                <a:rPr lang="en-US" altLang="en-US" sz="1400" b="0" dirty="0">
                  <a:solidFill>
                    <a:schemeClr val="tx1"/>
                  </a:solidFill>
                </a:rPr>
              </a:br>
              <a:r>
                <a:rPr lang="en-US" altLang="en-US" sz="1400" b="0" dirty="0">
                  <a:solidFill>
                    <a:schemeClr val="tx1"/>
                  </a:solidFill>
                </a:rPr>
                <a:t>Registration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FDFAB-E0D8-039E-E3CF-65BD0514C472}"/>
              </a:ext>
            </a:extLst>
          </p:cNvPr>
          <p:cNvCxnSpPr>
            <a:cxnSpLocks/>
          </p:cNvCxnSpPr>
          <p:nvPr/>
        </p:nvCxnSpPr>
        <p:spPr>
          <a:xfrm>
            <a:off x="7871380" y="3112141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117">
            <a:extLst>
              <a:ext uri="{FF2B5EF4-FFF2-40B4-BE49-F238E27FC236}">
                <a16:creationId xmlns:a16="http://schemas.microsoft.com/office/drawing/2014/main" id="{4AC55782-E97B-833E-8F0B-45AEF55A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810" y="4904035"/>
            <a:ext cx="1722170" cy="299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+mn-cs"/>
              </a:rPr>
              <a:t>Manage</a:t>
            </a:r>
            <a:endParaRPr lang="en-US" sz="13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4A276-E1A9-0AF9-5FDD-9FCDC9C8E3EE}"/>
              </a:ext>
            </a:extLst>
          </p:cNvPr>
          <p:cNvCxnSpPr>
            <a:cxnSpLocks/>
          </p:cNvCxnSpPr>
          <p:nvPr/>
        </p:nvCxnSpPr>
        <p:spPr>
          <a:xfrm>
            <a:off x="6765303" y="3519030"/>
            <a:ext cx="0" cy="12320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66">
            <a:extLst>
              <a:ext uri="{FF2B5EF4-FFF2-40B4-BE49-F238E27FC236}">
                <a16:creationId xmlns:a16="http://schemas.microsoft.com/office/drawing/2014/main" id="{5049D30C-6FB3-44C4-DE1A-8B48ECE2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95" y="3929788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E668C5CD-8611-619E-E328-33B163D1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40" y="2578084"/>
            <a:ext cx="1501698" cy="8250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JC Loader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50" name="AutoShape 22">
            <a:extLst>
              <a:ext uri="{FF2B5EF4-FFF2-40B4-BE49-F238E27FC236}">
                <a16:creationId xmlns:a16="http://schemas.microsoft.com/office/drawing/2014/main" id="{C497DB90-260F-52F8-E3F5-60A48A9A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675" y="2550838"/>
            <a:ext cx="744538" cy="91163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25194AF-BB6B-F6BF-5E1D-D246EE1E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8" y="2536134"/>
            <a:ext cx="1139827" cy="5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User </a:t>
            </a:r>
            <a:br>
              <a:rPr lang="en-US" altLang="en-US" sz="1400" b="0" dirty="0">
                <a:solidFill>
                  <a:schemeClr val="tx1"/>
                </a:solidFill>
              </a:rPr>
            </a:br>
            <a:r>
              <a:rPr lang="en-US" altLang="en-US" sz="1400" b="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29AE0-3D8C-4356-A123-6CC211B3287D}"/>
              </a:ext>
            </a:extLst>
          </p:cNvPr>
          <p:cNvCxnSpPr>
            <a:cxnSpLocks/>
          </p:cNvCxnSpPr>
          <p:nvPr/>
        </p:nvCxnSpPr>
        <p:spPr>
          <a:xfrm>
            <a:off x="3316602" y="3130994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3EBCF4-B629-E06B-46AE-C426FC4EEB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9456" y="2739720"/>
            <a:ext cx="1871499" cy="3311433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6">
            <a:extLst>
              <a:ext uri="{FF2B5EF4-FFF2-40B4-BE49-F238E27FC236}">
                <a16:creationId xmlns:a16="http://schemas.microsoft.com/office/drawing/2014/main" id="{4DBAEF18-2A22-ED67-94E0-86CC9886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432" y="4977481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3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3469B-4B3C-96B6-A51A-CEA84F0BC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7B7F4B-2731-97B9-21FF-A0350ED7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Aptos" panose="020B0004020202020204" pitchFamily="34" charset="0"/>
              </a:rPr>
              <a:t>MEMS Room T </a:t>
            </a:r>
            <a:r>
              <a:rPr lang="en-US" sz="4000" b="1" dirty="0" err="1">
                <a:effectLst/>
                <a:ea typeface="Aptos" panose="020B0004020202020204" pitchFamily="34" charset="0"/>
              </a:rPr>
              <a:t>Calib</a:t>
            </a:r>
            <a:r>
              <a:rPr lang="en-US" sz="4000" b="1" dirty="0">
                <a:effectLst/>
                <a:ea typeface="Aptos" panose="020B0004020202020204" pitchFamily="34" charset="0"/>
              </a:rPr>
              <a:t> </a:t>
            </a:r>
            <a:endParaRPr lang="en-US" sz="4000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86C10B4-28C5-BFB0-C12A-EF7086B167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9BE314-45C0-0D2C-4B78-33BCE8F0A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50795"/>
              </p:ext>
            </p:extLst>
          </p:nvPr>
        </p:nvGraphicFramePr>
        <p:xfrm>
          <a:off x="741145" y="1604449"/>
          <a:ext cx="10780295" cy="216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462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6984514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2913319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Execute room temperature calibration</a:t>
                      </a:r>
                    </a:p>
                    <a:p>
                      <a:pPr marL="285750" indent="-103188"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 static and dynamic tests 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13839312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</a:t>
                      </a:r>
                    </a:p>
                    <a:p>
                      <a:pPr algn="l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Analyze records. Save results to the report (pass or failed by criteria)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44961318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7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Burn calibration results to the UUT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06383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479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F414E-3D53-B4B8-0FCA-948F3F0C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D57CA6-5ED1-3C9A-3CC5-31D79F32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Aptos" panose="020B0004020202020204" pitchFamily="34" charset="0"/>
              </a:rPr>
              <a:t>MEMS Varying T </a:t>
            </a:r>
            <a:r>
              <a:rPr lang="en-US" sz="4000" b="1" dirty="0" err="1">
                <a:effectLst/>
                <a:ea typeface="Aptos" panose="020B0004020202020204" pitchFamily="34" charset="0"/>
              </a:rPr>
              <a:t>Calib</a:t>
            </a:r>
            <a:r>
              <a:rPr lang="en-US" sz="4000" b="1" dirty="0">
                <a:effectLst/>
                <a:ea typeface="Aptos" panose="020B0004020202020204" pitchFamily="34" charset="0"/>
              </a:rPr>
              <a:t> </a:t>
            </a:r>
            <a:endParaRPr lang="en-US" sz="4000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7B113AE-E037-19E6-77CB-22199BC25E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601915-F2CF-DACC-A596-35B46E790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911489"/>
              </p:ext>
            </p:extLst>
          </p:nvPr>
        </p:nvGraphicFramePr>
        <p:xfrm>
          <a:off x="712269" y="1604449"/>
          <a:ext cx="10789920" cy="16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3249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6990751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Message to the user “Place up 4 UUT </a:t>
                      </a: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that passed Step 1 and arrange them in a pyramid configuration inside the temperature chamber”</a:t>
                      </a:r>
                      <a:endParaRPr lang="en-US" sz="1600" b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38236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Execute varying temperature calibration – dynamic tests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13839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747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BBF05-8737-5283-248A-D973D380E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31DAEF-F737-4A34-9A70-B55ADD1C5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Aptos" panose="020B0004020202020204" pitchFamily="34" charset="0"/>
              </a:rPr>
              <a:t>Dynamic ATP Tests</a:t>
            </a:r>
            <a:endParaRPr lang="en-US" sz="4000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7AA7DD5-89FE-A1B0-93F5-ABDCFFD715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FCF716-0CB5-D22A-9DA1-A75FD28D5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44980"/>
              </p:ext>
            </p:extLst>
          </p:nvPr>
        </p:nvGraphicFramePr>
        <p:xfrm>
          <a:off x="731520" y="1604450"/>
          <a:ext cx="10761044" cy="10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0886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6972042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2908116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Execute the DYNAMIC_ATP procedure to assess the units under dynamic conditions</a:t>
                      </a:r>
                      <a:endParaRPr lang="en-US" sz="1600" b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38236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6930ED-DF4B-6AAA-1A8D-DABA9CAC928A}"/>
              </a:ext>
            </a:extLst>
          </p:cNvPr>
          <p:cNvSpPr txBox="1"/>
          <p:nvPr/>
        </p:nvSpPr>
        <p:spPr>
          <a:xfrm>
            <a:off x="731520" y="3502476"/>
            <a:ext cx="872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UUTs are arranged in a pyramid configuration inside the temperature chamber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13621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DF558-075B-6109-FC1B-C1FCBC7F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7DC483-BABC-0EAD-8A7F-AAD35C3A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ea typeface="Aptos" panose="020B0004020202020204" pitchFamily="34" charset="0"/>
              </a:rPr>
              <a:t>Static ATP Tests</a:t>
            </a:r>
            <a:endParaRPr lang="en-US" sz="4000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A43887D-AFF4-E1C0-2336-0D4A34BE36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EF6DA6-25B4-6002-13C2-6FBF8786A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110648"/>
              </p:ext>
            </p:extLst>
          </p:nvPr>
        </p:nvGraphicFramePr>
        <p:xfrm>
          <a:off x="712268" y="1604448"/>
          <a:ext cx="10809172" cy="162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4825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8354401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1569946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Flip the pyramid arrangement of the four units</a:t>
                      </a:r>
                      <a:endParaRPr lang="en-US" sz="1600" b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38236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Perform the STATIC_ATP procedure to validate performance under static conditions</a:t>
                      </a:r>
                      <a:endParaRPr lang="en-US" sz="1600" b="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605372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AFE98F-B5E9-D1FD-3B4C-8E8EE582A173}"/>
              </a:ext>
            </a:extLst>
          </p:cNvPr>
          <p:cNvSpPr txBox="1"/>
          <p:nvPr/>
        </p:nvSpPr>
        <p:spPr>
          <a:xfrm>
            <a:off x="2037490" y="4941670"/>
            <a:ext cx="8728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800" b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UUTs are arranged in a pyramid configuration inside the temperature chamber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127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F29E-BCE4-ADE0-6974-742DAEA3C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AB84C4-7CD9-31B8-2A7E-0972AC73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Cleanup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BC0CF63-691A-C1B5-7DE2-476B9C39E2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CA2562-6CAD-9014-DB9B-034E086DB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27486"/>
              </p:ext>
            </p:extLst>
          </p:nvPr>
        </p:nvGraphicFramePr>
        <p:xfrm>
          <a:off x="741144" y="1537903"/>
          <a:ext cx="10886172" cy="216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0030">
                  <a:extLst>
                    <a:ext uri="{9D8B030D-6E8A-4147-A177-3AD203B41FA5}">
                      <a16:colId xmlns:a16="http://schemas.microsoft.com/office/drawing/2014/main" val="2743994978"/>
                    </a:ext>
                  </a:extLst>
                </a:gridCol>
                <a:gridCol w="8084348">
                  <a:extLst>
                    <a:ext uri="{9D8B030D-6E8A-4147-A177-3AD203B41FA5}">
                      <a16:colId xmlns:a16="http://schemas.microsoft.com/office/drawing/2014/main" val="1410833577"/>
                    </a:ext>
                  </a:extLst>
                </a:gridCol>
                <a:gridCol w="2281794">
                  <a:extLst>
                    <a:ext uri="{9D8B030D-6E8A-4147-A177-3AD203B41FA5}">
                      <a16:colId xmlns:a16="http://schemas.microsoft.com/office/drawing/2014/main" val="812200245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4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 </a:t>
                      </a:r>
                      <a:endParaRPr lang="en-US" sz="5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Steps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Remark</a:t>
                      </a:r>
                      <a:endParaRPr lang="en-US" sz="18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69130612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Turn off UUT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8408274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 rtl="0"/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Disconnect from tester devices</a:t>
                      </a: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16382365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Segoe UI" panose="020B0502040204020203" pitchFamily="34" charset="0"/>
                          <a:ea typeface="Times New Roman" panose="02020603050405020304" pitchFamily="18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marL="27557" marR="27557" marT="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kern="1200" baseline="0" dirty="0">
                          <a:solidFill>
                            <a:schemeClr val="dk1"/>
                          </a:solidFill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Disconnect from the UUT</a:t>
                      </a:r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ctr"/>
                </a:tc>
                <a:tc>
                  <a:txBody>
                    <a:bodyPr/>
                    <a:lstStyle/>
                    <a:p>
                      <a:pPr algn="ctr" rtl="0"/>
                      <a:endParaRPr lang="en-US" sz="1600" dirty="0">
                        <a:effectLst/>
                        <a:latin typeface="Segoe UI" panose="020B0502040204020203" pitchFamily="34" charset="0"/>
                        <a:ea typeface="Times New Roman" panose="02020603050405020304" pitchFamily="18" charset="0"/>
                        <a:cs typeface="Segoe UI" panose="020B0502040204020203" pitchFamily="34" charset="0"/>
                      </a:endParaRPr>
                    </a:p>
                  </a:txBody>
                  <a:tcPr marL="27557" marR="27557" marT="0" marB="0" anchor="b"/>
                </a:tc>
                <a:extLst>
                  <a:ext uri="{0D108BD9-81ED-4DB2-BD59-A6C34878D82A}">
                    <a16:rowId xmlns:a16="http://schemas.microsoft.com/office/drawing/2014/main" val="2290534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677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4B6E3-AACD-2008-176F-91E9F6B07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743DF6-A7EA-7D6C-F235-398C0341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סטטוס פיתוח &amp; נושאים פתוחים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0DAD1EA-FF77-CD3F-371F-FA1F08F4189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DCB2A5A-0158-332A-8FBD-C98F07A02E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3825" y="1390261"/>
            <a:ext cx="9972675" cy="2604223"/>
          </a:xfrm>
        </p:spPr>
        <p:txBody>
          <a:bodyPr>
            <a:noAutofit/>
          </a:bodyPr>
          <a:lstStyle/>
          <a:p>
            <a:pPr marL="457200" lvl="1" indent="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None/>
            </a:pPr>
            <a:r>
              <a:rPr lang="he-IL" altLang="en-US" b="1" dirty="0">
                <a:solidFill>
                  <a:prstClr val="black"/>
                </a:solidFill>
              </a:rPr>
              <a:t> </a:t>
            </a:r>
            <a:endParaRPr lang="he-IL" b="1" dirty="0">
              <a:solidFill>
                <a:prstClr val="black"/>
              </a:solidFill>
            </a:endParaRPr>
          </a:p>
          <a:p>
            <a:pPr marL="360362" lvl="1" indent="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  <a:buNone/>
            </a:pPr>
            <a:r>
              <a:rPr lang="he-IL" altLang="en-US" b="1" u="sng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סטטוס פיתוח</a:t>
            </a:r>
            <a:endParaRPr lang="he-IL" altLang="en-US" dirty="0">
              <a:solidFill>
                <a:prstClr val="black"/>
              </a:solidFill>
            </a:endParaRPr>
          </a:p>
          <a:p>
            <a:pPr marL="539750" lvl="1" indent="-179388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הסתיימה האינטגרציה מול הבמות המסתובבות והתנורים.</a:t>
            </a:r>
          </a:p>
          <a:p>
            <a:pPr marL="625475" lvl="1" indent="-265113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רוב הממשקים מול היחידות הנבדקות </a:t>
            </a:r>
            <a:r>
              <a:rPr lang="en-US" altLang="en-US" dirty="0">
                <a:solidFill>
                  <a:prstClr val="black"/>
                </a:solidFill>
              </a:rPr>
              <a:t>MICHAL</a:t>
            </a:r>
            <a:r>
              <a:rPr lang="he-IL" altLang="en-US" dirty="0">
                <a:solidFill>
                  <a:prstClr val="black"/>
                </a:solidFill>
              </a:rPr>
              <a:t>, </a:t>
            </a:r>
            <a:r>
              <a:rPr lang="en-US" altLang="en-US" dirty="0">
                <a:solidFill>
                  <a:prstClr val="black"/>
                </a:solidFill>
              </a:rPr>
              <a:t>TAL</a:t>
            </a:r>
            <a:r>
              <a:rPr lang="he-IL" altLang="en-US" dirty="0">
                <a:solidFill>
                  <a:prstClr val="black"/>
                </a:solidFill>
              </a:rPr>
              <a:t> ו </a:t>
            </a:r>
            <a:r>
              <a:rPr lang="en-US" altLang="en-US" dirty="0">
                <a:solidFill>
                  <a:prstClr val="black"/>
                </a:solidFill>
              </a:rPr>
              <a:t>MEMS</a:t>
            </a:r>
            <a:r>
              <a:rPr lang="he-IL" altLang="en-US" dirty="0">
                <a:solidFill>
                  <a:prstClr val="black"/>
                </a:solidFill>
              </a:rPr>
              <a:t> נכתבו ועבור חלקם   </a:t>
            </a:r>
          </a:p>
          <a:p>
            <a:pPr marL="539750" lvl="1" indent="-179388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  <a:buNone/>
            </a:pPr>
            <a:r>
              <a:rPr lang="he-IL" altLang="en-US" dirty="0">
                <a:solidFill>
                  <a:prstClr val="black"/>
                </a:solidFill>
              </a:rPr>
              <a:t>    בוצעה אינטגרציה.</a:t>
            </a:r>
            <a:endParaRPr lang="en-US" altLang="en-US" dirty="0">
              <a:solidFill>
                <a:prstClr val="black"/>
              </a:solidFill>
            </a:endParaRPr>
          </a:p>
          <a:p>
            <a:pPr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</a:pPr>
            <a:endParaRPr lang="he-IL" altLang="en-US" b="1" dirty="0">
              <a:solidFill>
                <a:prstClr val="black"/>
              </a:solidFill>
            </a:endParaRPr>
          </a:p>
          <a:p>
            <a:pPr marL="342900" lvl="0" indent="-34290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878C2-78F5-04FE-3CC0-7A7D8811B23D}"/>
              </a:ext>
            </a:extLst>
          </p:cNvPr>
          <p:cNvSpPr txBox="1"/>
          <p:nvPr/>
        </p:nvSpPr>
        <p:spPr>
          <a:xfrm>
            <a:off x="1049154" y="3643160"/>
            <a:ext cx="9847346" cy="1881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sz="2000" b="1" u="sng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נושאים פתוחים</a:t>
            </a:r>
          </a:p>
          <a:p>
            <a:pPr marL="625475" lvl="1" indent="-168275" defTabSz="722313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האם נדרשים </a:t>
            </a:r>
            <a:r>
              <a:rPr lang="en-US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 Manual sequences</a:t>
            </a:r>
            <a:endParaRPr lang="he-IL" altLang="en-US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5475" lvl="1" indent="-168275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תיאום פגישה להבנה עמוקה יותר מה נדרש להמיר מהתוכנה הקיימת ב </a:t>
            </a:r>
            <a:r>
              <a:rPr lang="en-US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RAW DATA Visualization</a:t>
            </a: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ו </a:t>
            </a:r>
            <a:r>
              <a:rPr lang="en-US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Processed Data Visualization</a:t>
            </a:r>
            <a:endParaRPr lang="en-US" sz="2000" b="1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85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8AF1B-E8C4-2020-0DCD-2CFAC6F0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150385-6583-A190-BF2A-2449D2E8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משימות ולוחות זמנים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7F015C7-DED2-A233-A9FA-31CE6844F5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A120DF-39FD-082F-6E32-B80D5BC3C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9526"/>
              </p:ext>
            </p:extLst>
          </p:nvPr>
        </p:nvGraphicFramePr>
        <p:xfrm>
          <a:off x="891689" y="1843292"/>
          <a:ext cx="10591249" cy="25908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8827576">
                  <a:extLst>
                    <a:ext uri="{9D8B030D-6E8A-4147-A177-3AD203B41FA5}">
                      <a16:colId xmlns:a16="http://schemas.microsoft.com/office/drawing/2014/main" val="1522592035"/>
                    </a:ext>
                  </a:extLst>
                </a:gridCol>
                <a:gridCol w="1763673">
                  <a:extLst>
                    <a:ext uri="{9D8B030D-6E8A-4147-A177-3AD203B41FA5}">
                      <a16:colId xmlns:a16="http://schemas.microsoft.com/office/drawing/2014/main" val="2566025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משימה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תאריך סיום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07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en-US" dirty="0">
                          <a:solidFill>
                            <a:prstClr val="black"/>
                          </a:solidFill>
                        </a:rPr>
                        <a:t>אינטגרציה של הרצת תהליך מקצה לקצה (עד להורדת קבצים) עבור כל אחת מהיחידות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dirty="0"/>
                        <a:t>30.5.2025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1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en-US" dirty="0">
                          <a:solidFill>
                            <a:prstClr val="black"/>
                          </a:solidFill>
                        </a:rPr>
                        <a:t>הרצת ה </a:t>
                      </a:r>
                      <a:r>
                        <a:rPr lang="en-US" altLang="en-US" dirty="0">
                          <a:solidFill>
                            <a:prstClr val="black"/>
                          </a:solidFill>
                        </a:rPr>
                        <a:t>Analyzer</a:t>
                      </a:r>
                      <a:r>
                        <a:rPr lang="he-IL" altLang="en-US" dirty="0">
                          <a:solidFill>
                            <a:prstClr val="black"/>
                          </a:solidFill>
                        </a:rPr>
                        <a:t> החדש מול הקלטות שיילקחו </a:t>
                      </a:r>
                      <a:r>
                        <a:rPr lang="he-IL" altLang="en-US" dirty="0" err="1">
                          <a:solidFill>
                            <a:prstClr val="black"/>
                          </a:solidFill>
                        </a:rPr>
                        <a:t>מאלאופ</a:t>
                      </a:r>
                      <a:r>
                        <a:rPr lang="he-IL" altLang="en-US" dirty="0">
                          <a:solidFill>
                            <a:prstClr val="black"/>
                          </a:solidFill>
                        </a:rPr>
                        <a:t> והשוואת התוצאות מול אלה שהתקבלו בתוכנה הקיימת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dirty="0"/>
                        <a:t>30.6.2025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91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en-US" dirty="0">
                          <a:solidFill>
                            <a:prstClr val="black"/>
                          </a:solidFill>
                        </a:rPr>
                        <a:t>כתיבת תהליך הבדיקה מיכל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dirty="0"/>
                        <a:t>30.7.2025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altLang="en-US" dirty="0">
                          <a:solidFill>
                            <a:prstClr val="black"/>
                          </a:solidFill>
                        </a:rPr>
                        <a:t>סיום אינטגרציה לתהליך הבדיקה עבור מיכל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>
                        <a:lnSpc>
                          <a:spcPct val="150000"/>
                        </a:lnSpc>
                      </a:pPr>
                      <a:r>
                        <a:rPr lang="he-IL" dirty="0"/>
                        <a:t>30.8.2025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46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062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he-IL" sz="8000" b="1" dirty="0">
                <a:solidFill>
                  <a:srgbClr val="4285F4"/>
                </a:solidFill>
              </a:rPr>
              <a:t>הצגת מנהל הבדיקות</a:t>
            </a:r>
          </a:p>
          <a:p>
            <a:pPr algn="ctr"/>
            <a:r>
              <a:rPr lang="en-US" sz="8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OTM</a:t>
            </a:r>
            <a:r>
              <a:rPr lang="he-IL" sz="8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613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הקדמה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he-IL" altLang="en-US" sz="2400" dirty="0"/>
              <a:t>ה</a:t>
            </a:r>
            <a:r>
              <a:rPr lang="en-US" altLang="en-US" sz="2400" dirty="0"/>
              <a:t>OTM </a:t>
            </a:r>
            <a:r>
              <a:rPr lang="he-IL" altLang="en-US" sz="2400" dirty="0"/>
              <a:t> הוא מנהל בדיקות הכולל את היכולות הבאות:</a:t>
            </a:r>
            <a:endParaRPr lang="en-US" altLang="en-US" sz="2400" dirty="0"/>
          </a:p>
          <a:p>
            <a:pPr>
              <a:lnSpc>
                <a:spcPct val="150000"/>
              </a:lnSpc>
            </a:pPr>
            <a:endParaRPr lang="he-IL" altLang="en-US" dirty="0"/>
          </a:p>
          <a:p>
            <a:pPr marL="342900" indent="-342900">
              <a:lnSpc>
                <a:spcPct val="150000"/>
              </a:lnSpc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he-IL" altLang="en-US" dirty="0"/>
              <a:t>כתיבת בדיקות </a:t>
            </a:r>
            <a:r>
              <a:rPr lang="he-IL" altLang="en-US" b="1" u="sng" dirty="0"/>
              <a:t>ללא קידוד.</a:t>
            </a:r>
          </a:p>
          <a:p>
            <a:pPr marL="342900" indent="-342900">
              <a:lnSpc>
                <a:spcPct val="150000"/>
              </a:lnSpc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he-IL" altLang="en-US" dirty="0"/>
              <a:t>הרצת בדיקות.</a:t>
            </a:r>
          </a:p>
          <a:p>
            <a:pPr marL="342900" indent="-342900">
              <a:lnSpc>
                <a:spcPct val="150000"/>
              </a:lnSpc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he-IL" altLang="en-US" dirty="0"/>
              <a:t>ניהול ארכיון והפקת דו"חות.</a:t>
            </a:r>
            <a:endParaRPr lang="en-US" alt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471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D7E477-2A3F-42CC-9F33-FF509314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מהי בדיקה ב-</a:t>
            </a:r>
            <a:r>
              <a:rPr lang="en-US" dirty="0"/>
              <a:t>OTM</a:t>
            </a:r>
            <a:r>
              <a:rPr lang="he-IL" dirty="0"/>
              <a:t>?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D1E6D4A-142E-431E-88E1-40B701F387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8E18635-0DF4-463A-B855-82C5236E44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202" y="1390260"/>
            <a:ext cx="9972675" cy="4750657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+mj-lt"/>
              <a:buAutoNum type="arabicPeriod"/>
            </a:pPr>
            <a:r>
              <a:rPr lang="he-IL" altLang="en-US" sz="2600" dirty="0"/>
              <a:t>אוסף של </a:t>
            </a:r>
            <a:r>
              <a:rPr lang="en-US" altLang="en-US" sz="2600" dirty="0"/>
              <a:t>step</a:t>
            </a:r>
            <a:r>
              <a:rPr lang="he-IL" altLang="en-US" sz="2600" dirty="0"/>
              <a:t>-ים לביצוע פעולות ומדידות.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+mj-lt"/>
              <a:buAutoNum type="arabicPeriod"/>
            </a:pPr>
            <a:r>
              <a:rPr lang="he-IL" altLang="en-US" sz="2600" dirty="0"/>
              <a:t>כל </a:t>
            </a:r>
            <a:r>
              <a:rPr lang="en-US" altLang="en-US" sz="2600" dirty="0"/>
              <a:t>step</a:t>
            </a:r>
            <a:r>
              <a:rPr lang="he-IL" altLang="en-US" sz="2600" dirty="0"/>
              <a:t> ממומש כקריאה לפונקציה.</a:t>
            </a:r>
          </a:p>
          <a:p>
            <a:pPr marL="457200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+mj-lt"/>
              <a:buAutoNum type="arabicPeriod"/>
            </a:pPr>
            <a:r>
              <a:rPr lang="he-IL" altLang="en-US" sz="2600" dirty="0"/>
              <a:t>יש שני סוגים של </a:t>
            </a:r>
            <a:r>
              <a:rPr lang="en-US" altLang="en-US" sz="2600" dirty="0"/>
              <a:t>step</a:t>
            </a:r>
            <a:r>
              <a:rPr lang="he-IL" altLang="en-US" sz="2600" dirty="0"/>
              <a:t>- ים: 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altLang="en-US" sz="2600" dirty="0"/>
              <a:t>step</a:t>
            </a:r>
            <a:r>
              <a:rPr lang="he-IL" altLang="en-US" sz="2600" dirty="0"/>
              <a:t>-ים שמקורם ב </a:t>
            </a:r>
            <a:r>
              <a:rPr lang="en-US" altLang="en-US" sz="2600" dirty="0"/>
              <a:t>DLL</a:t>
            </a:r>
            <a:r>
              <a:rPr lang="he-IL" altLang="en-US" sz="2600" dirty="0"/>
              <a:t> שנכתב על ידי המשתמש. </a:t>
            </a:r>
            <a:br>
              <a:rPr lang="en-US" altLang="en-US" sz="2600" dirty="0"/>
            </a:br>
            <a:r>
              <a:rPr lang="he-IL" altLang="en-US" sz="2600" dirty="0"/>
              <a:t>לדוגמא: תקשורת מול רכיבי </a:t>
            </a:r>
            <a:r>
              <a:rPr lang="he-IL" altLang="en-US" sz="2600" dirty="0" err="1"/>
              <a:t>הצב"ד</a:t>
            </a:r>
            <a:r>
              <a:rPr lang="he-IL" altLang="en-US" sz="2600" dirty="0"/>
              <a:t> והיחידה הנבדקת.</a:t>
            </a:r>
          </a:p>
          <a:p>
            <a:pPr marL="914400" lvl="1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Courier New" panose="02070309020205020404" pitchFamily="49" charset="0"/>
              <a:buChar char="o"/>
            </a:pPr>
            <a:r>
              <a:rPr lang="en-US" altLang="en-US" sz="2600" dirty="0"/>
              <a:t>step</a:t>
            </a:r>
            <a:r>
              <a:rPr lang="he-IL" altLang="en-US" sz="2600" dirty="0"/>
              <a:t>-ים מובנים, הכוללים בין השאר:</a:t>
            </a:r>
          </a:p>
          <a:p>
            <a:pPr marL="1371600" lvl="2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Wingdings" panose="05000000000000000000" pitchFamily="2" charset="2"/>
              <a:buChar char="ü"/>
            </a:pPr>
            <a:r>
              <a:rPr lang="he-IL" altLang="en-US" sz="2600" dirty="0"/>
              <a:t>הודעות למשתמש</a:t>
            </a:r>
          </a:p>
          <a:p>
            <a:pPr marL="1371600" lvl="2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Wingdings" panose="05000000000000000000" pitchFamily="2" charset="2"/>
              <a:buChar char="ü"/>
            </a:pPr>
            <a:r>
              <a:rPr lang="he-IL" altLang="en-US" sz="2600" dirty="0"/>
              <a:t>פעולות מתמטיות</a:t>
            </a:r>
          </a:p>
          <a:p>
            <a:pPr marL="1371600" lvl="2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Wingdings" panose="05000000000000000000" pitchFamily="2" charset="2"/>
              <a:buChar char="ü"/>
            </a:pPr>
            <a:r>
              <a:rPr lang="he-IL" altLang="en-US" sz="2600" dirty="0"/>
              <a:t>השהיות</a:t>
            </a:r>
          </a:p>
          <a:p>
            <a:pPr marL="1371600" lvl="2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Wingdings" panose="05000000000000000000" pitchFamily="2" charset="2"/>
              <a:buChar char="ü"/>
            </a:pPr>
            <a:r>
              <a:rPr lang="he-IL" altLang="en-US" sz="2600" dirty="0"/>
              <a:t>מדידות זמנים</a:t>
            </a:r>
          </a:p>
          <a:p>
            <a:pPr marL="1371600" lvl="2" indent="-457200">
              <a:lnSpc>
                <a:spcPct val="150000"/>
              </a:lnSpc>
              <a:spcBef>
                <a:spcPct val="20000"/>
              </a:spcBef>
              <a:buClr>
                <a:srgbClr val="4285F4"/>
              </a:buClr>
              <a:buSzPct val="70000"/>
              <a:buFont typeface="Wingdings" panose="05000000000000000000" pitchFamily="2" charset="2"/>
              <a:buChar char="ü"/>
            </a:pPr>
            <a:r>
              <a:rPr lang="he-IL" altLang="en-US" sz="2600" dirty="0"/>
              <a:t>לולאות והתניות</a:t>
            </a:r>
          </a:p>
          <a:p>
            <a:pPr lvl="2">
              <a:lnSpc>
                <a:spcPts val="2300"/>
              </a:lnSpc>
              <a:spcBef>
                <a:spcPct val="20000"/>
              </a:spcBef>
              <a:buClr>
                <a:schemeClr val="tx1"/>
              </a:buClr>
              <a:buSzPct val="150000"/>
            </a:pPr>
            <a:endParaRPr lang="he-IL" altLang="en-US" dirty="0"/>
          </a:p>
          <a:p>
            <a:pPr>
              <a:lnSpc>
                <a:spcPts val="23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8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טופס כניסה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71755-BC68-4DC7-D256-95E5F28D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65" y="1503383"/>
            <a:ext cx="4872610" cy="469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396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2A0072-14D1-44D3-97BA-6B0423CB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הרצת בדיקה ב-</a:t>
            </a:r>
            <a:r>
              <a:rPr lang="en-US" dirty="0"/>
              <a:t>OTM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9C7B2EF-4911-47C4-96A9-57D20A3381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FF323-FF82-4697-8362-A7E9D70FA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254" y="4071328"/>
            <a:ext cx="1295400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DLL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276BA0-373D-4D97-ABA3-5C8A4DBD4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3101366"/>
            <a:ext cx="1655762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Call step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6DE0E2F8-00E7-4CC6-BE00-EE432B0AF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842" y="5406416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9BC8135-0391-440D-9E8C-C97D02010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292" y="3269641"/>
            <a:ext cx="172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en-US" altLang="en-US" sz="1600" b="0" dirty="0">
                <a:solidFill>
                  <a:schemeClr val="tx1"/>
                </a:solidFill>
              </a:rPr>
              <a:t>Step parameters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E9299FA-D53E-4E11-9500-2C89647C7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4604" y="5117491"/>
            <a:ext cx="2087563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1" eaLnBrk="1" hangingPunct="1">
              <a:spcBef>
                <a:spcPct val="50000"/>
              </a:spcBef>
            </a:pPr>
            <a:r>
              <a:rPr lang="en-US" altLang="en-US" sz="1600" b="0" dirty="0">
                <a:solidFill>
                  <a:schemeClr val="tx1"/>
                </a:solidFill>
              </a:rPr>
              <a:t>1. Measurements</a:t>
            </a:r>
          </a:p>
          <a:p>
            <a:pPr algn="l" rtl="1" eaLnBrk="1" hangingPunct="1">
              <a:spcBef>
                <a:spcPct val="50000"/>
              </a:spcBef>
            </a:pPr>
            <a:r>
              <a:rPr lang="en-US" altLang="en-US" sz="1600" b="0" dirty="0">
                <a:solidFill>
                  <a:schemeClr val="tx1"/>
                </a:solidFill>
              </a:rPr>
              <a:t>2. Exceptions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82A9EACE-75CC-4F83-AFD3-A783C6B0B731}"/>
              </a:ext>
            </a:extLst>
          </p:cNvPr>
          <p:cNvCxnSpPr>
            <a:cxnSpLocks noChangeShapeType="1"/>
            <a:stCxn id="8" idx="2"/>
            <a:endCxn id="15" idx="6"/>
          </p:cNvCxnSpPr>
          <p:nvPr/>
        </p:nvCxnSpPr>
        <p:spPr bwMode="auto">
          <a:xfrm rot="5400000">
            <a:off x="8829967" y="3945915"/>
            <a:ext cx="323850" cy="20161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17BF381A-4495-4A0B-A95A-0C6745F2C4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829" y="3677628"/>
            <a:ext cx="2016125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15">
            <a:extLst>
              <a:ext uri="{FF2B5EF4-FFF2-40B4-BE49-F238E27FC236}">
                <a16:creationId xmlns:a16="http://schemas.microsoft.com/office/drawing/2014/main" id="{63C1E42C-314A-4A39-BE36-D5D8F0DC5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4576153"/>
            <a:ext cx="1655762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Execute</a:t>
            </a:r>
          </a:p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78A1EAC2-08D4-482D-88BE-3E6A4FF6A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6979" y="2382228"/>
            <a:ext cx="863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rtl="1" eaLnBrk="1" hangingPunct="1">
              <a:spcBef>
                <a:spcPct val="50000"/>
              </a:spcBef>
            </a:pPr>
            <a:r>
              <a:rPr lang="en-US" altLang="en-US" sz="1600" b="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7" name="Oval 19">
            <a:extLst>
              <a:ext uri="{FF2B5EF4-FFF2-40B4-BE49-F238E27FC236}">
                <a16:creationId xmlns:a16="http://schemas.microsoft.com/office/drawing/2014/main" id="{FD281BAC-B1CA-4718-93A8-9BB504DCC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3101366"/>
            <a:ext cx="1655762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Call step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1524ED3B-B956-468A-ACB9-DD67373C9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842" y="5406416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800" b="0">
              <a:solidFill>
                <a:schemeClr val="tx1"/>
              </a:solidFill>
            </a:endParaRPr>
          </a:p>
        </p:txBody>
      </p:sp>
      <p:cxnSp>
        <p:nvCxnSpPr>
          <p:cNvPr id="20" name="AutoShape 23">
            <a:extLst>
              <a:ext uri="{FF2B5EF4-FFF2-40B4-BE49-F238E27FC236}">
                <a16:creationId xmlns:a16="http://schemas.microsoft.com/office/drawing/2014/main" id="{A6B45BE3-85A6-475A-8517-74774AF348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829" y="3677628"/>
            <a:ext cx="2016125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25">
            <a:extLst>
              <a:ext uri="{FF2B5EF4-FFF2-40B4-BE49-F238E27FC236}">
                <a16:creationId xmlns:a16="http://schemas.microsoft.com/office/drawing/2014/main" id="{1A23E075-EA5D-4949-A89C-D8F515C54A57}"/>
              </a:ext>
            </a:extLst>
          </p:cNvPr>
          <p:cNvCxnSpPr>
            <a:cxnSpLocks noChangeShapeType="1"/>
            <a:endCxn id="28" idx="0"/>
          </p:cNvCxnSpPr>
          <p:nvPr/>
        </p:nvCxnSpPr>
        <p:spPr bwMode="auto">
          <a:xfrm>
            <a:off x="4456404" y="2307616"/>
            <a:ext cx="2700338" cy="7937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Rectangle 27">
            <a:extLst>
              <a:ext uri="{FF2B5EF4-FFF2-40B4-BE49-F238E27FC236}">
                <a16:creationId xmlns:a16="http://schemas.microsoft.com/office/drawing/2014/main" id="{6EBCA94B-BBCD-44B9-A556-6941DEE45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54" y="3242653"/>
            <a:ext cx="24479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b="0">
                <a:solidFill>
                  <a:schemeClr val="bg1"/>
                </a:solidFill>
                <a:latin typeface="Tahoma" panose="020B0604030504040204" pitchFamily="34" charset="0"/>
              </a:rPr>
              <a:t>OTM</a:t>
            </a:r>
          </a:p>
        </p:txBody>
      </p:sp>
      <p:sp>
        <p:nvSpPr>
          <p:cNvPr id="24" name="Oval 28">
            <a:extLst>
              <a:ext uri="{FF2B5EF4-FFF2-40B4-BE49-F238E27FC236}">
                <a16:creationId xmlns:a16="http://schemas.microsoft.com/office/drawing/2014/main" id="{56AC4B82-68BF-4B19-A59D-714B493D4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3101366"/>
            <a:ext cx="1655762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Call step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D3A6F0D7-C6A4-4B82-A175-DE570F08F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842" y="5406416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800" b="0">
              <a:solidFill>
                <a:schemeClr val="tx1"/>
              </a:solidFill>
            </a:endParaRPr>
          </a:p>
        </p:txBody>
      </p:sp>
      <p:cxnSp>
        <p:nvCxnSpPr>
          <p:cNvPr id="26" name="AutoShape 31">
            <a:extLst>
              <a:ext uri="{FF2B5EF4-FFF2-40B4-BE49-F238E27FC236}">
                <a16:creationId xmlns:a16="http://schemas.microsoft.com/office/drawing/2014/main" id="{BD13978B-3F9C-4668-8244-3F3F3DF219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829" y="3677628"/>
            <a:ext cx="2016125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36">
            <a:extLst>
              <a:ext uri="{FF2B5EF4-FFF2-40B4-BE49-F238E27FC236}">
                <a16:creationId xmlns:a16="http://schemas.microsoft.com/office/drawing/2014/main" id="{E3149195-7C2C-48AB-9AAC-B630DDF71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3101366"/>
            <a:ext cx="1655762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Call step </a:t>
            </a:r>
          </a:p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function</a:t>
            </a:r>
          </a:p>
        </p:txBody>
      </p:sp>
      <p:cxnSp>
        <p:nvCxnSpPr>
          <p:cNvPr id="29" name="AutoShape 37">
            <a:extLst>
              <a:ext uri="{FF2B5EF4-FFF2-40B4-BE49-F238E27FC236}">
                <a16:creationId xmlns:a16="http://schemas.microsoft.com/office/drawing/2014/main" id="{138E7A40-1A16-4B7C-A68F-DD015F9534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829" y="3677628"/>
            <a:ext cx="2016125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AutoShape 40">
            <a:extLst>
              <a:ext uri="{FF2B5EF4-FFF2-40B4-BE49-F238E27FC236}">
                <a16:creationId xmlns:a16="http://schemas.microsoft.com/office/drawing/2014/main" id="{1338550D-3A35-490F-90C5-FEA6A8A1E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154" y="4576153"/>
            <a:ext cx="936625" cy="1152525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32" name="Oval 41">
            <a:extLst>
              <a:ext uri="{FF2B5EF4-FFF2-40B4-BE49-F238E27FC236}">
                <a16:creationId xmlns:a16="http://schemas.microsoft.com/office/drawing/2014/main" id="{C4D56C8F-9515-403F-9A7A-052B1C4FF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3101366"/>
            <a:ext cx="1655762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Call step</a:t>
            </a:r>
          </a:p>
        </p:txBody>
      </p:sp>
      <p:cxnSp>
        <p:nvCxnSpPr>
          <p:cNvPr id="34" name="AutoShape 43">
            <a:extLst>
              <a:ext uri="{FF2B5EF4-FFF2-40B4-BE49-F238E27FC236}">
                <a16:creationId xmlns:a16="http://schemas.microsoft.com/office/drawing/2014/main" id="{FC8291A5-64A0-45B9-99C6-74F8640D2E69}"/>
              </a:ext>
            </a:extLst>
          </p:cNvPr>
          <p:cNvCxnSpPr>
            <a:cxnSpLocks noChangeShapeType="1"/>
            <a:endCxn id="36" idx="6"/>
          </p:cNvCxnSpPr>
          <p:nvPr/>
        </p:nvCxnSpPr>
        <p:spPr bwMode="auto">
          <a:xfrm rot="5400000">
            <a:off x="8829967" y="3945915"/>
            <a:ext cx="323850" cy="20161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44">
            <a:extLst>
              <a:ext uri="{FF2B5EF4-FFF2-40B4-BE49-F238E27FC236}">
                <a16:creationId xmlns:a16="http://schemas.microsoft.com/office/drawing/2014/main" id="{65F3A814-1A86-4466-89D4-09FB9F4499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829" y="3677628"/>
            <a:ext cx="2016125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45">
            <a:extLst>
              <a:ext uri="{FF2B5EF4-FFF2-40B4-BE49-F238E27FC236}">
                <a16:creationId xmlns:a16="http://schemas.microsoft.com/office/drawing/2014/main" id="{C4DC1A60-E7F1-4109-A010-90FB48185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4576153"/>
            <a:ext cx="1655762" cy="1079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Execute</a:t>
            </a:r>
          </a:p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Step</a:t>
            </a:r>
          </a:p>
        </p:txBody>
      </p:sp>
      <p:sp>
        <p:nvSpPr>
          <p:cNvPr id="37" name="Oval 46">
            <a:extLst>
              <a:ext uri="{FF2B5EF4-FFF2-40B4-BE49-F238E27FC236}">
                <a16:creationId xmlns:a16="http://schemas.microsoft.com/office/drawing/2014/main" id="{878FB523-96FD-455B-A712-B108539B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642" y="1839303"/>
            <a:ext cx="1655762" cy="9366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 dirty="0">
                <a:solidFill>
                  <a:schemeClr val="bg1"/>
                </a:solidFill>
              </a:rPr>
              <a:t>Step</a:t>
            </a:r>
          </a:p>
          <a:p>
            <a:pPr algn="ctr" rtl="1" eaLnBrk="1" hangingPunct="1"/>
            <a:r>
              <a:rPr lang="en-US" altLang="en-US" sz="1800" b="0" dirty="0">
                <a:solidFill>
                  <a:schemeClr val="bg1"/>
                </a:solidFill>
              </a:rPr>
              <a:t> to execute?</a:t>
            </a:r>
          </a:p>
        </p:txBody>
      </p:sp>
      <p:sp>
        <p:nvSpPr>
          <p:cNvPr id="39" name="Oval 49">
            <a:extLst>
              <a:ext uri="{FF2B5EF4-FFF2-40B4-BE49-F238E27FC236}">
                <a16:creationId xmlns:a16="http://schemas.microsoft.com/office/drawing/2014/main" id="{65E33824-1F2B-4690-A4C0-6916914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3101366"/>
            <a:ext cx="1655762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Call step</a:t>
            </a:r>
          </a:p>
        </p:txBody>
      </p:sp>
      <p:cxnSp>
        <p:nvCxnSpPr>
          <p:cNvPr id="41" name="AutoShape 52">
            <a:extLst>
              <a:ext uri="{FF2B5EF4-FFF2-40B4-BE49-F238E27FC236}">
                <a16:creationId xmlns:a16="http://schemas.microsoft.com/office/drawing/2014/main" id="{DFDFC45A-6D8F-4987-BA65-6529AAC7366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829" y="3677628"/>
            <a:ext cx="2016125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6">
            <a:extLst>
              <a:ext uri="{FF2B5EF4-FFF2-40B4-BE49-F238E27FC236}">
                <a16:creationId xmlns:a16="http://schemas.microsoft.com/office/drawing/2014/main" id="{7E578B30-BEBE-45C2-8880-C6D153EF2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3101366"/>
            <a:ext cx="1655762" cy="10795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Call step</a:t>
            </a:r>
          </a:p>
        </p:txBody>
      </p:sp>
      <p:cxnSp>
        <p:nvCxnSpPr>
          <p:cNvPr id="44" name="AutoShape 58">
            <a:extLst>
              <a:ext uri="{FF2B5EF4-FFF2-40B4-BE49-F238E27FC236}">
                <a16:creationId xmlns:a16="http://schemas.microsoft.com/office/drawing/2014/main" id="{A1B1DF66-06E3-44A9-9B7F-3F7508862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829" y="3677628"/>
            <a:ext cx="2016125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Oval 62">
            <a:extLst>
              <a:ext uri="{FF2B5EF4-FFF2-40B4-BE49-F238E27FC236}">
                <a16:creationId xmlns:a16="http://schemas.microsoft.com/office/drawing/2014/main" id="{074D020F-0C84-4D74-A071-E1EE5F3A6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8067" y="3101366"/>
            <a:ext cx="1655762" cy="1079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Call step </a:t>
            </a:r>
          </a:p>
          <a:p>
            <a:pPr algn="ctr" rtl="1" eaLnBrk="1" hangingPunct="1"/>
            <a:r>
              <a:rPr lang="en-US" altLang="en-US" sz="1800" b="0">
                <a:solidFill>
                  <a:schemeClr val="tx1"/>
                </a:solidFill>
              </a:rPr>
              <a:t>function</a:t>
            </a:r>
          </a:p>
        </p:txBody>
      </p:sp>
      <p:cxnSp>
        <p:nvCxnSpPr>
          <p:cNvPr id="47" name="AutoShape 63">
            <a:extLst>
              <a:ext uri="{FF2B5EF4-FFF2-40B4-BE49-F238E27FC236}">
                <a16:creationId xmlns:a16="http://schemas.microsoft.com/office/drawing/2014/main" id="{E5C9611B-DDED-4BFE-8EEA-1D123CC592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83829" y="3677628"/>
            <a:ext cx="2016125" cy="3952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50">
            <a:extLst>
              <a:ext uri="{FF2B5EF4-FFF2-40B4-BE49-F238E27FC236}">
                <a16:creationId xmlns:a16="http://schemas.microsoft.com/office/drawing/2014/main" id="{9CD19185-37B5-4836-831A-BEC385B7DA7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807910" y="3988288"/>
            <a:ext cx="2520950" cy="11525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Line 61">
            <a:extLst>
              <a:ext uri="{FF2B5EF4-FFF2-40B4-BE49-F238E27FC236}">
                <a16:creationId xmlns:a16="http://schemas.microsoft.com/office/drawing/2014/main" id="{BF0B6E4C-4D09-4B0A-94F5-47485FCB3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2889" y="3979034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" name="Line 64">
            <a:extLst>
              <a:ext uri="{FF2B5EF4-FFF2-40B4-BE49-F238E27FC236}">
                <a16:creationId xmlns:a16="http://schemas.microsoft.com/office/drawing/2014/main" id="{E749C2EE-FD26-4B77-BC71-8C12C1EDF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0589" y="2793171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52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89EFA-355A-4853-86A5-1BA8EE610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098" y="980902"/>
            <a:ext cx="8819804" cy="5167751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38D6C50C-6F74-4B64-89E9-A7F3CDA0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כניסה למערכת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6F90C9D-438A-4D8A-B379-C4FF660248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D10C58E-1586-4B2E-8FA7-D15955DCB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836" y="4729322"/>
            <a:ext cx="3419475" cy="104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en-US" sz="1400" b="0" dirty="0">
                <a:solidFill>
                  <a:schemeClr val="tx1"/>
                </a:solidFill>
              </a:rPr>
              <a:t>כניסה על פי שם משתמש וסיסמא כפי שהוגדרו בבסיס הנתונים. </a:t>
            </a:r>
          </a:p>
          <a:p>
            <a:pPr algn="ctr" rtl="1" eaLnBrk="1" hangingPunct="1">
              <a:spcBef>
                <a:spcPct val="50000"/>
              </a:spcBef>
            </a:pPr>
            <a:r>
              <a:rPr lang="he-IL" altLang="en-US" sz="1400" b="0" dirty="0">
                <a:solidFill>
                  <a:schemeClr val="tx1"/>
                </a:solidFill>
              </a:rPr>
              <a:t>זמינות המנגנונים בתוכנה תקבע על בסיס רמת ההרשאה של המשתמש.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0D5F69C1-0A9A-42ED-A574-2890D31B080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3913" y="5257576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482ED21-D89F-418C-8B8D-C2ABD5BB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66" y="989216"/>
            <a:ext cx="8708742" cy="4898668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בחירת </a:t>
            </a:r>
            <a:r>
              <a:rPr lang="en-US" dirty="0"/>
              <a:t>UUT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83CDF02A-63BD-449F-8E38-5A2C2E8E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16" y="1763747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  <a:defRPr/>
            </a:pPr>
            <a:r>
              <a:rPr lang="he-IL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ארכיון</a:t>
            </a:r>
            <a:endParaRPr lang="en-US" altLang="en-U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8764DD4F-BB8F-4C59-BBED-055D28C49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8117" y="1455668"/>
            <a:ext cx="72603" cy="3547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9">
            <a:extLst>
              <a:ext uri="{FF2B5EF4-FFF2-40B4-BE49-F238E27FC236}">
                <a16:creationId xmlns:a16="http://schemas.microsoft.com/office/drawing/2014/main" id="{8E7FAA7B-793D-451E-8E13-805C813F1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5316" y="1433618"/>
            <a:ext cx="489871" cy="3365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20">
            <a:extLst>
              <a:ext uri="{FF2B5EF4-FFF2-40B4-BE49-F238E27FC236}">
                <a16:creationId xmlns:a16="http://schemas.microsoft.com/office/drawing/2014/main" id="{B3C95A7E-9821-41B7-932A-2A025588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055" y="1770167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  <a:defRPr/>
            </a:pPr>
            <a:r>
              <a:rPr lang="he-IL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בדיקה עצמית</a:t>
            </a:r>
            <a:endParaRPr lang="en-US" altLang="en-U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9E902C9F-264C-4D5E-B58B-90F4C5F63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2438" y="3722284"/>
            <a:ext cx="1549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  <a:defRPr/>
            </a:pPr>
            <a:r>
              <a:rPr lang="he-IL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בחירת </a:t>
            </a:r>
            <a:r>
              <a:rPr lang="en-US" altLang="en-US" sz="14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UUT</a:t>
            </a: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2F79C249-F1AF-4E6A-82ED-FC89FEF7BF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94359" y="3869492"/>
            <a:ext cx="815978" cy="46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8378A4FC-F4EF-4418-B022-C3E44B01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80" y="5887883"/>
            <a:ext cx="85693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  <a:defRPr/>
            </a:pPr>
            <a:r>
              <a:rPr lang="he-IL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תמונות הרקע של המסך ו ה </a:t>
            </a:r>
            <a:r>
              <a:rPr lang="en-US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UUT</a:t>
            </a:r>
            <a:r>
              <a:rPr lang="he-IL" altLang="en-US" sz="14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ים ניתנים לשינוי דרך התוכנה </a:t>
            </a:r>
            <a:endParaRPr lang="en-US" altLang="en-US" sz="14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320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32B04DF3-CD35-4800-8152-09E9134D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021E230-05A6-44B6-8353-0F8796C88CE2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הרצת בדיקות</a:t>
            </a:r>
          </a:p>
        </p:txBody>
      </p:sp>
      <p:pic>
        <p:nvPicPr>
          <p:cNvPr id="4" name="גרפיקה 3" descr="משחק">
            <a:extLst>
              <a:ext uri="{FF2B5EF4-FFF2-40B4-BE49-F238E27FC236}">
                <a16:creationId xmlns:a16="http://schemas.microsoft.com/office/drawing/2014/main" id="{76AAD82F-A45A-408A-B6D3-EFAE1E0E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270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713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0463737-160E-40F9-91FB-9B691532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29" y="1035694"/>
            <a:ext cx="6206215" cy="4786612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הזנת פרטי ה </a:t>
            </a:r>
            <a:r>
              <a:rPr lang="en-US" dirty="0"/>
              <a:t>UUT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787F19AA-0840-4E7D-A221-EEEF956E5E31}"/>
              </a:ext>
            </a:extLst>
          </p:cNvPr>
          <p:cNvGrpSpPr>
            <a:grpSpLocks/>
          </p:cNvGrpSpPr>
          <p:nvPr/>
        </p:nvGrpSpPr>
        <p:grpSpPr bwMode="auto">
          <a:xfrm>
            <a:off x="1275556" y="4308507"/>
            <a:ext cx="2379663" cy="822325"/>
            <a:chOff x="202" y="2750"/>
            <a:chExt cx="1499" cy="518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CC65C60F-25CD-4306-988D-83732C82B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93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AF440586-DD80-400B-A6EA-2E1DFBAFE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" y="2750"/>
              <a:ext cx="101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/>
              <a:r>
                <a:rPr lang="he-IL" altLang="en-US" b="0">
                  <a:solidFill>
                    <a:schemeClr val="tx1"/>
                  </a:solidFill>
                </a:rPr>
                <a:t>הערה לדו"ח</a:t>
              </a:r>
            </a:p>
            <a:p>
              <a:pPr algn="ctr" rtl="1" eaLnBrk="1" hangingPunct="1"/>
              <a:r>
                <a:rPr lang="he-IL" altLang="en-US" b="0">
                  <a:solidFill>
                    <a:schemeClr val="tx1"/>
                  </a:solidFill>
                </a:rPr>
                <a:t>לפני ההרצה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05227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מסך הרצת הבדיקות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38C81E-4CB4-4959-B5B5-4BBAABC7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289" y="971595"/>
            <a:ext cx="9212150" cy="582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321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מסך הרצת הבדיקות – מוד </a:t>
            </a:r>
            <a:r>
              <a:rPr lang="he-IL" dirty="0" err="1"/>
              <a:t>דיבאג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AF18F-2B49-498A-8389-6E5B30D14B24}"/>
              </a:ext>
            </a:extLst>
          </p:cNvPr>
          <p:cNvSpPr txBox="1"/>
          <p:nvPr/>
        </p:nvSpPr>
        <p:spPr>
          <a:xfrm>
            <a:off x="798022" y="1709050"/>
            <a:ext cx="10476113" cy="2716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התוכנה כוללת מנגנונים להרצת בדיקות במוד </a:t>
            </a:r>
            <a:r>
              <a:rPr lang="he-IL" altLang="en-US" sz="2000" dirty="0" err="1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דיבאג</a:t>
            </a:r>
            <a:endParaRPr lang="he-IL" altLang="en-US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endParaRPr lang="he-IL" altLang="en-US" sz="20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  <a:buFont typeface="+mj-lt"/>
              <a:buAutoNum type="arabicPeriod"/>
            </a:pP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הרצה של </a:t>
            </a:r>
            <a:r>
              <a:rPr lang="en-US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 by Test</a:t>
            </a: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מאפשר לחזור על בדיקה מספר פעמים.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  <a:buFont typeface="+mj-lt"/>
              <a:buAutoNum type="arabicPeriod"/>
            </a:pP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הגדרת של נקודות עצירה </a:t>
            </a:r>
            <a:r>
              <a:rPr lang="en-US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breakpoints</a:t>
            </a: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  <a:buFont typeface="+mj-lt"/>
              <a:buAutoNum type="arabicPeriod"/>
            </a:pP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הרצה של </a:t>
            </a:r>
            <a:r>
              <a:rPr lang="en-US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Step by Step</a:t>
            </a:r>
            <a:r>
              <a:rPr lang="he-IL" altLang="en-US" sz="2000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800100" lvl="1" indent="-34290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Font typeface="+mj-lt"/>
              <a:buAutoNum type="arabicPeriod"/>
            </a:pPr>
            <a:endParaRPr lang="en-US" altLang="en-US" sz="1600" dirty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0883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מסך הרצת הבדיקות – מוד </a:t>
            </a:r>
            <a:r>
              <a:rPr lang="he-IL" dirty="0" err="1"/>
              <a:t>דיבאג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F439E-5F37-4387-9FC7-CBAE169B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25" y="987083"/>
            <a:ext cx="9161361" cy="57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89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הודעת סיום הרצה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25">
            <a:extLst>
              <a:ext uri="{FF2B5EF4-FFF2-40B4-BE49-F238E27FC236}">
                <a16:creationId xmlns:a16="http://schemas.microsoft.com/office/drawing/2014/main" id="{54F63D68-ECA2-40AA-93B2-A75598688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63" y="1753605"/>
            <a:ext cx="4392612" cy="437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13">
            <a:extLst>
              <a:ext uri="{FF2B5EF4-FFF2-40B4-BE49-F238E27FC236}">
                <a16:creationId xmlns:a16="http://schemas.microsoft.com/office/drawing/2014/main" id="{F16DD821-7435-4B7D-BDA3-E19F672CC120}"/>
              </a:ext>
            </a:extLst>
          </p:cNvPr>
          <p:cNvGrpSpPr>
            <a:grpSpLocks/>
          </p:cNvGrpSpPr>
          <p:nvPr/>
        </p:nvGrpSpPr>
        <p:grpSpPr bwMode="auto">
          <a:xfrm>
            <a:off x="1733938" y="4561892"/>
            <a:ext cx="2424112" cy="822325"/>
            <a:chOff x="174" y="2750"/>
            <a:chExt cx="1527" cy="518"/>
          </a:xfrm>
        </p:grpSpPr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9A88EB05-FDD3-418D-95D8-7F2B2A8F6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93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F91E18B5-4455-4C84-BD6D-6D523C084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2750"/>
              <a:ext cx="107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rtl="1" eaLnBrk="1" hangingPunct="1"/>
              <a:r>
                <a:rPr lang="he-IL" altLang="en-US" b="0">
                  <a:solidFill>
                    <a:schemeClr val="tx1"/>
                  </a:solidFill>
                </a:rPr>
                <a:t>הערה לדו"ח</a:t>
              </a:r>
            </a:p>
            <a:p>
              <a:pPr algn="ctr" rtl="1" eaLnBrk="1" hangingPunct="1"/>
              <a:r>
                <a:rPr lang="he-IL" altLang="en-US" b="0">
                  <a:solidFill>
                    <a:schemeClr val="tx1"/>
                  </a:solidFill>
                </a:rPr>
                <a:t>אחרי ההרצה</a:t>
              </a:r>
              <a:endParaRPr lang="en-US" altLang="en-US" b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3928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E1366C45-BFC7-40FA-AA55-ACA8B264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72A3110-1266-451E-93C1-80D5ADB3E86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בחירת בדיקות להרצה</a:t>
            </a:r>
          </a:p>
        </p:txBody>
      </p:sp>
      <p:pic>
        <p:nvPicPr>
          <p:cNvPr id="4" name="גרפיקה 3" descr="תרשים החלטה">
            <a:extLst>
              <a:ext uri="{FF2B5EF4-FFF2-40B4-BE49-F238E27FC236}">
                <a16:creationId xmlns:a16="http://schemas.microsoft.com/office/drawing/2014/main" id="{ECA9A722-41B5-4325-9B4C-398B1AF97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4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24B78-D76C-568C-8DC1-218BAF41A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20">
            <a:extLst>
              <a:ext uri="{FF2B5EF4-FFF2-40B4-BE49-F238E27FC236}">
                <a16:creationId xmlns:a16="http://schemas.microsoft.com/office/drawing/2014/main" id="{CE37E168-A90F-6B9C-5E4C-EBECFF8D556B}"/>
              </a:ext>
            </a:extLst>
          </p:cNvPr>
          <p:cNvSpPr>
            <a:spLocks/>
          </p:cNvSpPr>
          <p:nvPr/>
        </p:nvSpPr>
        <p:spPr bwMode="auto">
          <a:xfrm>
            <a:off x="1622656" y="1970564"/>
            <a:ext cx="8859257" cy="30538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45EAACD-4F93-45AC-7D3B-0FCE5D64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של </a:t>
            </a:r>
            <a:r>
              <a:rPr lang="he-IL" dirty="0" err="1"/>
              <a:t>מודולי</a:t>
            </a:r>
            <a:r>
              <a:rPr lang="he-IL" dirty="0"/>
              <a:t> התוכנה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9B850F4-9037-0847-1D17-B4CC2800FB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8" name="Rectangle 117">
            <a:extLst>
              <a:ext uri="{FF2B5EF4-FFF2-40B4-BE49-F238E27FC236}">
                <a16:creationId xmlns:a16="http://schemas.microsoft.com/office/drawing/2014/main" id="{8B982BF1-FE54-AB5F-B8F9-0D6F137D207B}"/>
              </a:ext>
            </a:extLst>
          </p:cNvPr>
          <p:cNvSpPr>
            <a:spLocks/>
          </p:cNvSpPr>
          <p:nvPr/>
        </p:nvSpPr>
        <p:spPr bwMode="auto">
          <a:xfrm>
            <a:off x="5898108" y="2643340"/>
            <a:ext cx="1623878" cy="3095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 &amp; MICHAL</a:t>
            </a:r>
          </a:p>
          <a:p>
            <a:endParaRPr lang="en-US" altLang="en-US" sz="1300" b="0" dirty="0">
              <a:solidFill>
                <a:schemeClr val="tx1"/>
              </a:solidFill>
            </a:endParaRPr>
          </a:p>
        </p:txBody>
      </p:sp>
      <p:sp>
        <p:nvSpPr>
          <p:cNvPr id="5" name="Rectangle 117">
            <a:extLst>
              <a:ext uri="{FF2B5EF4-FFF2-40B4-BE49-F238E27FC236}">
                <a16:creationId xmlns:a16="http://schemas.microsoft.com/office/drawing/2014/main" id="{831D99DA-D16F-6C94-5242-727B7A60D961}"/>
              </a:ext>
            </a:extLst>
          </p:cNvPr>
          <p:cNvSpPr>
            <a:spLocks/>
          </p:cNvSpPr>
          <p:nvPr/>
        </p:nvSpPr>
        <p:spPr bwMode="auto">
          <a:xfrm>
            <a:off x="1938967" y="2574297"/>
            <a:ext cx="1914019" cy="10953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TAL</a:t>
            </a:r>
            <a:r>
              <a:rPr lang="en-US" altLang="en-US" sz="13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altLang="en-US" sz="13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MICHAL</a:t>
            </a:r>
            <a:r>
              <a:rPr lang="en-US" altLang="en-US" sz="13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l" rtl="0"/>
            <a:r>
              <a:rPr lang="en-US" altLang="en-US" sz="13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UUT Manager</a:t>
            </a:r>
            <a:endParaRPr lang="he-IL" altLang="en-US" sz="1300" b="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27CE4-65B1-DE9D-BEF2-CFF2E7B4FAA5}"/>
              </a:ext>
            </a:extLst>
          </p:cNvPr>
          <p:cNvSpPr txBox="1">
            <a:spLocks/>
          </p:cNvSpPr>
          <p:nvPr/>
        </p:nvSpPr>
        <p:spPr>
          <a:xfrm>
            <a:off x="3183772" y="2452511"/>
            <a:ext cx="227908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300" b="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UART Commands</a:t>
            </a:r>
            <a:endParaRPr lang="he-IL" sz="13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17">
            <a:extLst>
              <a:ext uri="{FF2B5EF4-FFF2-40B4-BE49-F238E27FC236}">
                <a16:creationId xmlns:a16="http://schemas.microsoft.com/office/drawing/2014/main" id="{8BF304DD-2109-5F39-E75C-D0F010C4F7BD}"/>
              </a:ext>
            </a:extLst>
          </p:cNvPr>
          <p:cNvSpPr>
            <a:spLocks/>
          </p:cNvSpPr>
          <p:nvPr/>
        </p:nvSpPr>
        <p:spPr bwMode="auto">
          <a:xfrm>
            <a:off x="5898108" y="3381989"/>
            <a:ext cx="1623878" cy="28768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MPU</a:t>
            </a:r>
          </a:p>
          <a:p>
            <a:endParaRPr lang="en-US" altLang="en-US" sz="1300" b="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3E00E2-5BDB-0EF2-60C2-DA123C940319}"/>
              </a:ext>
            </a:extLst>
          </p:cNvPr>
          <p:cNvCxnSpPr>
            <a:cxnSpLocks/>
          </p:cNvCxnSpPr>
          <p:nvPr/>
        </p:nvCxnSpPr>
        <p:spPr>
          <a:xfrm>
            <a:off x="3955878" y="2832303"/>
            <a:ext cx="1736447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F41145A-9B02-8221-CB22-067E92D778C4}"/>
              </a:ext>
            </a:extLst>
          </p:cNvPr>
          <p:cNvSpPr txBox="1">
            <a:spLocks/>
          </p:cNvSpPr>
          <p:nvPr/>
        </p:nvSpPr>
        <p:spPr>
          <a:xfrm>
            <a:off x="3955878" y="3024266"/>
            <a:ext cx="191401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en-US" sz="1300" b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file Request </a:t>
            </a:r>
          </a:p>
          <a:p>
            <a:pPr algn="l" rtl="0"/>
            <a:r>
              <a:rPr lang="en-US" altLang="en-US" sz="1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(Ethernet)</a:t>
            </a:r>
            <a:endParaRPr lang="en-US" altLang="en-US" sz="1300" b="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rtl="0"/>
            <a:endParaRPr lang="he-IL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752B4-8F5F-E34E-E486-6B0B5C75DF68}"/>
              </a:ext>
            </a:extLst>
          </p:cNvPr>
          <p:cNvSpPr txBox="1">
            <a:spLocks/>
          </p:cNvSpPr>
          <p:nvPr/>
        </p:nvSpPr>
        <p:spPr>
          <a:xfrm>
            <a:off x="6720727" y="3937353"/>
            <a:ext cx="355171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Download file to predefined folder in the PC</a:t>
            </a:r>
            <a:endParaRPr lang="he-IL" sz="13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Rectangle 117">
            <a:extLst>
              <a:ext uri="{FF2B5EF4-FFF2-40B4-BE49-F238E27FC236}">
                <a16:creationId xmlns:a16="http://schemas.microsoft.com/office/drawing/2014/main" id="{A9548461-6FEB-B227-6A37-3E38ECF4EF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auto">
          <a:xfrm>
            <a:off x="5923138" y="4443225"/>
            <a:ext cx="1598848" cy="30123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WFTP</a:t>
            </a:r>
          </a:p>
          <a:p>
            <a:endParaRPr lang="en-US" altLang="en-US" sz="1300" b="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C28FAA-E12A-BF3B-D869-D1680A830EC4}"/>
              </a:ext>
            </a:extLst>
          </p:cNvPr>
          <p:cNvCxnSpPr>
            <a:cxnSpLocks/>
          </p:cNvCxnSpPr>
          <p:nvPr/>
        </p:nvCxnSpPr>
        <p:spPr>
          <a:xfrm>
            <a:off x="6722562" y="3756288"/>
            <a:ext cx="0" cy="65451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813E89-9076-D9AA-73B8-555C2E89EFB4}"/>
              </a:ext>
            </a:extLst>
          </p:cNvPr>
          <p:cNvCxnSpPr>
            <a:cxnSpLocks/>
          </p:cNvCxnSpPr>
          <p:nvPr/>
        </p:nvCxnSpPr>
        <p:spPr>
          <a:xfrm>
            <a:off x="3955878" y="3583000"/>
            <a:ext cx="1728140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130DBC5-2D46-E32C-0E50-28DAFB97AB80}"/>
              </a:ext>
            </a:extLst>
          </p:cNvPr>
          <p:cNvSpPr txBox="1">
            <a:spLocks/>
          </p:cNvSpPr>
          <p:nvPr/>
        </p:nvSpPr>
        <p:spPr>
          <a:xfrm>
            <a:off x="1492605" y="5263159"/>
            <a:ext cx="806528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sz="1300" dirty="0">
                <a:latin typeface="Segoe UI" panose="020B0502040204020203" pitchFamily="34" charset="0"/>
                <a:cs typeface="Segoe UI" panose="020B0502040204020203" pitchFamily="34" charset="0"/>
              </a:rPr>
              <a:t>MEMS communication is also implemented via UART and Ethernet. </a:t>
            </a:r>
            <a:endParaRPr lang="he-IL" sz="13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1829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D933DB-6329-4519-BBEB-8769C5D62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53" y="960958"/>
            <a:ext cx="9212150" cy="582469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בחירה ידנית של בדיקות להרצה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48063D4-3E2B-4F75-B485-B1115500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8349" y="2351218"/>
            <a:ext cx="20875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en-US" sz="1800" b="0" dirty="0">
                <a:solidFill>
                  <a:schemeClr val="tx1"/>
                </a:solidFill>
              </a:rPr>
              <a:t>בחירה ידנית</a:t>
            </a:r>
            <a:endParaRPr lang="en-US" altLang="en-US" sz="1800" b="0" dirty="0">
              <a:solidFill>
                <a:schemeClr val="tx1"/>
              </a:solidFill>
            </a:endParaRP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DC1EE8C6-F74D-45D6-B752-1E70E4A1BB8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572130" y="1587404"/>
            <a:ext cx="83127" cy="763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098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 anchor="ctr">
            <a:normAutofit/>
          </a:bodyPr>
          <a:lstStyle/>
          <a:p>
            <a:r>
              <a:rPr lang="he-IL" dirty="0"/>
              <a:t>בחירה ידנית של בדיקות להרצה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6E8B41-A688-4236-B587-AAACCAE9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43" y="1036602"/>
            <a:ext cx="6724513" cy="5228308"/>
          </a:xfrm>
          <a:prstGeom prst="rect">
            <a:avLst/>
          </a:prstGeom>
          <a:noFill/>
        </p:spPr>
      </p:pic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he-IL"/>
              <a:t>אוריון פתרונות תוכנה בע"מ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9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FFE424F-7220-472C-8BAA-CD9D5BD86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53" y="960958"/>
            <a:ext cx="9212150" cy="582469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בחירה בדיקות להרצה מ</a:t>
            </a:r>
            <a:r>
              <a:rPr lang="en-US" dirty="0"/>
              <a:t>Sequence-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3CABD8C-968A-43EC-A725-2BC940302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414" y="2709340"/>
            <a:ext cx="24717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he-IL" altLang="en-US" sz="1800" b="0" dirty="0">
                <a:solidFill>
                  <a:schemeClr val="tx1"/>
                </a:solidFill>
              </a:rPr>
              <a:t>בחירה מה - </a:t>
            </a:r>
            <a:r>
              <a:rPr lang="en-US" altLang="en-US" sz="1800" b="0" dirty="0">
                <a:solidFill>
                  <a:schemeClr val="tx1"/>
                </a:solidFill>
              </a:rPr>
              <a:t>Sequence</a:t>
            </a:r>
          </a:p>
        </p:txBody>
      </p: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EE6B5158-3238-4516-9188-347C1DC3C32D}"/>
              </a:ext>
            </a:extLst>
          </p:cNvPr>
          <p:cNvCxnSpPr>
            <a:cxnSpLocks/>
          </p:cNvCxnSpPr>
          <p:nvPr/>
        </p:nvCxnSpPr>
        <p:spPr>
          <a:xfrm flipH="1" flipV="1">
            <a:off x="5334261" y="1533440"/>
            <a:ext cx="1889499" cy="1076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058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בחירה בדיקות להרצה מ</a:t>
            </a:r>
            <a:r>
              <a:rPr lang="en-US" dirty="0"/>
              <a:t>Sequence-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7F8A9-6D83-4613-867F-71E21859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4881" y="1472666"/>
            <a:ext cx="4802238" cy="46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204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52E02DD-3850-4C1C-9EFF-CB9FA0AA7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53" y="960958"/>
            <a:ext cx="9212150" cy="5824695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בחירה ישירה ממסך ההרצה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934050FD-3F1F-4DF7-B51A-DEAA07C64E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4757" y="3175462"/>
            <a:ext cx="324196" cy="6151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3F0650C-BE0D-433D-9906-0E0E02614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866" y="3684197"/>
            <a:ext cx="172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/>
            <a:r>
              <a:rPr lang="he-IL" altLang="en-US" sz="2000" b="0" dirty="0">
                <a:solidFill>
                  <a:schemeClr val="tx1"/>
                </a:solidFill>
              </a:rPr>
              <a:t>בחירת בדיקה</a:t>
            </a:r>
            <a:endParaRPr lang="en-US" altLang="en-US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21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252E8D19-5419-4ED4-BA3D-688CF07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EC9A3C-18F5-4011-9069-20B1C0841E4B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ניהול קריטריונים</a:t>
            </a:r>
          </a:p>
        </p:txBody>
      </p:sp>
      <p:pic>
        <p:nvPicPr>
          <p:cNvPr id="4" name="גרפיקה 3" descr="מסמך">
            <a:extLst>
              <a:ext uri="{FF2B5EF4-FFF2-40B4-BE49-F238E27FC236}">
                <a16:creationId xmlns:a16="http://schemas.microsoft.com/office/drawing/2014/main" id="{C277139B-244D-42E9-A1AB-BBA166FB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696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קריטריונים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EA19DC0-11C9-4C9C-BBEE-C6B4E8F74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265" y="1554653"/>
            <a:ext cx="9972675" cy="3924300"/>
          </a:xfrm>
        </p:spPr>
        <p:txBody>
          <a:bodyPr/>
          <a:lstStyle/>
          <a:p>
            <a:pPr marL="457200" lvl="1" indent="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None/>
            </a:pPr>
            <a:endParaRPr lang="he-IL" altLang="en-US" dirty="0">
              <a:solidFill>
                <a:prstClr val="black"/>
              </a:solidFill>
            </a:endParaRPr>
          </a:p>
          <a:p>
            <a:pPr marL="800100" lvl="1" indent="-34290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לכל מדידה ניתן לקבוע קריטריון מדידה באמצעות ה </a:t>
            </a:r>
            <a:r>
              <a:rPr lang="en-US" altLang="en-US" dirty="0">
                <a:solidFill>
                  <a:prstClr val="black"/>
                </a:solidFill>
              </a:rPr>
              <a:t>Test Editor</a:t>
            </a:r>
          </a:p>
          <a:p>
            <a:pPr marL="800100" lvl="1" indent="-34290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</a:pP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he-IL" altLang="en-US" dirty="0">
                <a:solidFill>
                  <a:prstClr val="black"/>
                </a:solidFill>
              </a:rPr>
              <a:t>המערכת מאפשרת לשמור את הקריטריונים בקובץ חיצוני ולשייך אותו ל </a:t>
            </a:r>
            <a:r>
              <a:rPr lang="en-US" altLang="en-US" dirty="0">
                <a:solidFill>
                  <a:prstClr val="black"/>
                </a:solidFill>
              </a:rPr>
              <a:t>Sequence</a:t>
            </a:r>
            <a:r>
              <a:rPr lang="he-IL" altLang="en-US" dirty="0">
                <a:solidFill>
                  <a:prstClr val="black"/>
                </a:solidFill>
              </a:rPr>
              <a:t>.</a:t>
            </a:r>
            <a:endParaRPr lang="en-US" altLang="en-US" dirty="0">
              <a:solidFill>
                <a:prstClr val="black"/>
              </a:solidFill>
            </a:endParaRP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None/>
            </a:pPr>
            <a:endParaRPr lang="en-US" b="1" dirty="0">
              <a:solidFill>
                <a:prstClr val="black"/>
              </a:solidFill>
            </a:endParaRP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None/>
            </a:pPr>
            <a:r>
              <a:rPr lang="he-IL" b="1" dirty="0">
                <a:solidFill>
                  <a:prstClr val="black"/>
                </a:solidFill>
              </a:rPr>
              <a:t>לדוגמא – נבנה עבור </a:t>
            </a:r>
            <a:r>
              <a:rPr lang="en-US" b="1" dirty="0">
                <a:solidFill>
                  <a:prstClr val="black"/>
                </a:solidFill>
              </a:rPr>
              <a:t>J</a:t>
            </a:r>
            <a:r>
              <a:rPr lang="he-IL" b="1" dirty="0">
                <a:solidFill>
                  <a:prstClr val="black"/>
                </a:solidFill>
              </a:rPr>
              <a:t> ו </a:t>
            </a:r>
            <a:r>
              <a:rPr lang="en-US" b="1" dirty="0">
                <a:solidFill>
                  <a:prstClr val="black"/>
                </a:solidFill>
              </a:rPr>
              <a:t>C </a:t>
            </a:r>
            <a:r>
              <a:rPr lang="he-IL" b="1" dirty="0">
                <a:solidFill>
                  <a:prstClr val="black"/>
                </a:solidFill>
              </a:rPr>
              <a:t> </a:t>
            </a:r>
            <a:r>
              <a:rPr lang="en-US" b="1" dirty="0">
                <a:solidFill>
                  <a:prstClr val="black"/>
                </a:solidFill>
              </a:rPr>
              <a:t> </a:t>
            </a:r>
            <a:r>
              <a:rPr lang="he-IL" b="1" dirty="0">
                <a:solidFill>
                  <a:prstClr val="black"/>
                </a:solidFill>
              </a:rPr>
              <a:t>עץ בדיקות יחיד.</a:t>
            </a:r>
          </a:p>
          <a:p>
            <a:pPr marL="457200" lvl="1" indent="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None/>
            </a:pPr>
            <a:r>
              <a:rPr lang="he-IL" b="1" dirty="0">
                <a:solidFill>
                  <a:prstClr val="black"/>
                </a:solidFill>
              </a:rPr>
              <a:t>	         עבור כל אחד מהם, נגדיר </a:t>
            </a:r>
            <a:r>
              <a:rPr lang="en-US" b="1" dirty="0">
                <a:solidFill>
                  <a:prstClr val="black"/>
                </a:solidFill>
              </a:rPr>
              <a:t>Sequence</a:t>
            </a:r>
            <a:r>
              <a:rPr lang="he-IL" b="1" dirty="0">
                <a:solidFill>
                  <a:prstClr val="black"/>
                </a:solidFill>
              </a:rPr>
              <a:t> שונה עם קובץ קריטריונים ייעודי.</a:t>
            </a:r>
            <a:endParaRPr lang="en-US" b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267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קריטריונים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EB389-40CA-4222-99D1-A8D6313E4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38" y="994547"/>
            <a:ext cx="9810732" cy="580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375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קריטריונים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אוריון פתרונות תוכנה בע"מ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F13F1-956D-4C3E-B409-72696A07F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017" y="1166285"/>
            <a:ext cx="8844944" cy="5414041"/>
          </a:xfrm>
          <a:prstGeom prst="rect">
            <a:avLst/>
          </a:prstGeom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3C99F4CB-2A28-4911-B292-B57F0F213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724" y="2668526"/>
            <a:ext cx="24717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he-IL" altLang="en-US" sz="1800" b="0" dirty="0">
                <a:solidFill>
                  <a:schemeClr val="tx1"/>
                </a:solidFill>
              </a:rPr>
              <a:t>בחירת קובץ קריטריונים</a:t>
            </a:r>
            <a:endParaRPr lang="en-US" altLang="en-US" sz="1800" b="0" dirty="0">
              <a:solidFill>
                <a:schemeClr val="tx1"/>
              </a:solidFill>
            </a:endParaRPr>
          </a:p>
        </p:txBody>
      </p:sp>
      <p:cxnSp>
        <p:nvCxnSpPr>
          <p:cNvPr id="8" name="מחבר חץ ישר 6">
            <a:extLst>
              <a:ext uri="{FF2B5EF4-FFF2-40B4-BE49-F238E27FC236}">
                <a16:creationId xmlns:a16="http://schemas.microsoft.com/office/drawing/2014/main" id="{F7A89BCA-4CF9-458F-AB45-DD45D0996816}"/>
              </a:ext>
            </a:extLst>
          </p:cNvPr>
          <p:cNvCxnSpPr>
            <a:cxnSpLocks/>
          </p:cNvCxnSpPr>
          <p:nvPr/>
        </p:nvCxnSpPr>
        <p:spPr>
          <a:xfrm flipH="1">
            <a:off x="6621810" y="2853192"/>
            <a:ext cx="9479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139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252E8D19-5419-4ED4-BA3D-688CF07EE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CEC9A3C-18F5-4011-9069-20B1C0841E4B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ארכיון ודוחות</a:t>
            </a:r>
          </a:p>
        </p:txBody>
      </p:sp>
      <p:pic>
        <p:nvPicPr>
          <p:cNvPr id="4" name="גרפיקה 3" descr="מסמך">
            <a:extLst>
              <a:ext uri="{FF2B5EF4-FFF2-40B4-BE49-F238E27FC236}">
                <a16:creationId xmlns:a16="http://schemas.microsoft.com/office/drawing/2014/main" id="{C277139B-244D-42E9-A1AB-BBA166FBB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3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92D4-24B8-7315-34F5-B8B76EE0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1E2E9A04-78F9-2E5D-F7F0-F746A2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A5AF7CB-604F-E851-0F17-7AEB731C394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הממשק הקיים</a:t>
            </a: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BE26EA1B-F531-E07D-934B-345D5F2C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14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ארכיון והפקת דו"חות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EA19DC0-11C9-4C9C-BBEE-C6B4E8F745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3076" y="1530350"/>
            <a:ext cx="9972675" cy="4206942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sz="2800" b="1" dirty="0">
                <a:solidFill>
                  <a:prstClr val="black"/>
                </a:solidFill>
              </a:rPr>
              <a:t>כללי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תוצאות ההרצה של הבדיקות ,נשמרות בבסיס הנתונים.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ניתן להפיק דו"ח במהלך ההרצה.</a:t>
            </a:r>
            <a:endParaRPr lang="en-US" altLang="en-US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he-IL" altLang="en-US" dirty="0">
                <a:solidFill>
                  <a:prstClr val="black"/>
                </a:solidFill>
              </a:rPr>
              <a:t>ניתן להפיק 4 סוגים של דו"חות – דו"ח מפורט</a:t>
            </a:r>
            <a:r>
              <a:rPr lang="en-US" altLang="en-US" dirty="0">
                <a:solidFill>
                  <a:prstClr val="black"/>
                </a:solidFill>
              </a:rPr>
              <a:t>,</a:t>
            </a:r>
            <a:r>
              <a:rPr lang="he-IL" altLang="en-US" dirty="0">
                <a:solidFill>
                  <a:prstClr val="black"/>
                </a:solidFill>
              </a:rPr>
              <a:t> מצומצם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he-IL" altLang="en-US" dirty="0">
                <a:solidFill>
                  <a:prstClr val="black"/>
                </a:solidFill>
              </a:rPr>
              <a:t>(לקוח), סיכום ושגיאות.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ניתן לקבוע את התיקייה בה ישמר הדו"ח ,עבור כל הרצה בנפרד.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איתור בדיקות והפקת דו"חות ,מתבצע בעזרת מסך ארכיון.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הדו"חות שיופקו ,יציגו את הקריטריונים המקוריים שאיתם   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 הורצה הבדיקה.   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he-IL" altLang="en-US" dirty="0">
                <a:solidFill>
                  <a:prstClr val="black"/>
                </a:solidFill>
              </a:rPr>
              <a:t> פורמט הדו"ח </a:t>
            </a:r>
            <a:r>
              <a:rPr lang="en-US" altLang="en-US" dirty="0">
                <a:solidFill>
                  <a:prstClr val="black"/>
                </a:solidFill>
              </a:rPr>
              <a:t>PDF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Clr>
                <a:srgbClr val="4285F4"/>
              </a:buClr>
            </a:pPr>
            <a:r>
              <a:rPr lang="en-US" altLang="en-US" dirty="0">
                <a:solidFill>
                  <a:prstClr val="black"/>
                </a:solidFill>
              </a:rPr>
              <a:t> </a:t>
            </a:r>
            <a:r>
              <a:rPr lang="he-IL" altLang="en-US" dirty="0">
                <a:solidFill>
                  <a:prstClr val="black"/>
                </a:solidFill>
              </a:rPr>
              <a:t>שם הקובץ כולל את מאפייני היחידה ושעת ההרצה.</a:t>
            </a:r>
            <a:endParaRPr lang="en-US" altLang="en-US" dirty="0">
              <a:solidFill>
                <a:prstClr val="black"/>
              </a:solidFill>
            </a:endParaRPr>
          </a:p>
          <a:p>
            <a:pPr marL="342900" lvl="0" indent="-342900">
              <a:lnSpc>
                <a:spcPts val="2800"/>
              </a:lnSpc>
              <a:spcBef>
                <a:spcPts val="0"/>
              </a:spcBef>
              <a:buClr>
                <a:srgbClr val="4285F4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77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993F49-F3B8-41BD-B62E-CE9C8557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ארכיון והפקת דו"חות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DFD17E-C2F6-4C8A-9F76-3AD7C0131B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CFAD8-8218-4A29-91DC-FC1EFF2EF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45" y="1100890"/>
            <a:ext cx="9370244" cy="562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92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21A1B7-DD44-4C6C-9D24-98D47630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דו"חות מותאמים אישית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1E1C45C-5877-4B76-8D95-4D72F04D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6F4F78D-DCF2-441B-BD00-435BAC3CD8DB}"/>
              </a:ext>
            </a:extLst>
          </p:cNvPr>
          <p:cNvSpPr txBox="1"/>
          <p:nvPr/>
        </p:nvSpPr>
        <p:spPr>
          <a:xfrm>
            <a:off x="1053958" y="1451151"/>
            <a:ext cx="10084080" cy="1977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ts val="3000"/>
              </a:lnSpc>
            </a:pPr>
            <a:r>
              <a:rPr lang="he-IL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מחולל המאפשר:</a:t>
            </a:r>
          </a:p>
          <a:p>
            <a:pPr marL="800100" lvl="1" indent="-342900">
              <a:lnSpc>
                <a:spcPts val="3000"/>
              </a:lnSpc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יצירת דו"ח הכולל יותר מהרצה אחת (עבור יחידה עם אותו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(S/N</a:t>
            </a: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800100" lvl="1" indent="-342900">
              <a:lnSpc>
                <a:spcPts val="3000"/>
              </a:lnSpc>
              <a:buClr>
                <a:srgbClr val="4285F4"/>
              </a:buClr>
              <a:buFont typeface="Arial" panose="020B0604020202020204" pitchFamily="34" charset="0"/>
              <a:buChar char="•"/>
            </a:pP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יצירת דו"ח מצומצם שלא כולל את כל הבדיקות.</a:t>
            </a:r>
          </a:p>
          <a:p>
            <a:pPr lvl="1">
              <a:lnSpc>
                <a:spcPts val="3000"/>
              </a:lnSpc>
            </a:pP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   לדוגמא מסמך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ATP</a:t>
            </a: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מצומצם שלא כולל את בדיקת ה-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BIT</a:t>
            </a: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ts val="3000"/>
              </a:lnSpc>
            </a:pP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9F108-CB6E-41D6-8054-0F40589E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26" y="3091617"/>
            <a:ext cx="6475343" cy="32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1311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דוח לדוגמא – עמוד ראשון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1D54976-25AE-49F3-8296-8787066B1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738" y="1418835"/>
            <a:ext cx="6769100" cy="516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9536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דוח לדוגמא – סיכום תוצאות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1CDFAEE-0F97-4641-A7ED-2662C3A27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1" y="1418835"/>
            <a:ext cx="73056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6459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דוח לדוגמא – פירוט תוצאות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500CB6-D96D-47F5-84C9-7943F00E6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1" y="1418835"/>
            <a:ext cx="72294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5766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D2DA1D66-0183-4F67-A848-345EE2A5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48F23980-62C0-41FA-ABC2-669A7AB06BC8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כתיבת בדיקות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עיפרון">
            <a:extLst>
              <a:ext uri="{FF2B5EF4-FFF2-40B4-BE49-F238E27FC236}">
                <a16:creationId xmlns:a16="http://schemas.microsoft.com/office/drawing/2014/main" id="{BCD52E07-132B-4348-B578-BC8930BA6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919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טופס רשימת הבדיקות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AEEE61F-6462-4F44-BABF-6E460CCE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703388"/>
            <a:ext cx="3816350" cy="467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4">
            <a:extLst>
              <a:ext uri="{FF2B5EF4-FFF2-40B4-BE49-F238E27FC236}">
                <a16:creationId xmlns:a16="http://schemas.microsoft.com/office/drawing/2014/main" id="{683B23D9-3976-4E5C-87DB-9AA335E6D7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75" y="2873375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485728E-D940-4053-BC23-D8E3F8952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175" y="3575050"/>
            <a:ext cx="792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84E092C-E2BE-4EEA-AEDA-2E26FBB85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8963" y="2566988"/>
            <a:ext cx="2951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800" b="0">
                <a:solidFill>
                  <a:schemeClr val="tx1"/>
                </a:solidFill>
              </a:rPr>
              <a:t>אתחול רכיבי הצב"ד והיחידה הנבדקת.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5AF3AC66-B9BA-4E0D-9404-47260E5D5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3359150"/>
            <a:ext cx="2951163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800" b="0">
                <a:solidFill>
                  <a:schemeClr val="tx1"/>
                </a:solidFill>
              </a:rPr>
              <a:t>כיבוי רכיבי הצב"ד, היחידה הנבדקת ושחרור משאבים.</a:t>
            </a:r>
          </a:p>
          <a:p>
            <a:pPr algn="r" rtl="1" eaLnBrk="1" hangingPunct="1">
              <a:spcBef>
                <a:spcPct val="50000"/>
              </a:spcBef>
            </a:pPr>
            <a:r>
              <a:rPr lang="he-IL" altLang="en-US" sz="1800" b="0">
                <a:solidFill>
                  <a:schemeClr val="tx1"/>
                </a:solidFill>
              </a:rPr>
              <a:t>בדיקה זו תהיה האחרונה שתרוץ, ללא קשר לתוצאות הבדיקות הקודמות.</a:t>
            </a:r>
            <a:endParaRPr lang="en-US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25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7F5559F8-31B6-4D2B-97E0-9636745F8AE4}"/>
              </a:ext>
            </a:extLst>
          </p:cNvPr>
          <p:cNvSpPr/>
          <p:nvPr/>
        </p:nvSpPr>
        <p:spPr>
          <a:xfrm>
            <a:off x="-1" y="-1"/>
            <a:ext cx="12192000" cy="1390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4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עורך הבדיקות</a:t>
            </a:r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88DF7C7-F2B6-4747-B727-A8DD96EC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2" y="1843088"/>
            <a:ext cx="6480175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4">
            <a:extLst>
              <a:ext uri="{FF2B5EF4-FFF2-40B4-BE49-F238E27FC236}">
                <a16:creationId xmlns:a16="http://schemas.microsoft.com/office/drawing/2014/main" id="{CEA30EDD-68DC-4985-8AB7-A80240A7BE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5050" y="176847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A331361-F089-4BBF-9CFC-9C5762C65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1450" y="1481138"/>
            <a:ext cx="1871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en-US" sz="1400" b="0"/>
              <a:t>שם הבדיקה</a:t>
            </a:r>
            <a:endParaRPr lang="en-US" altLang="en-US" sz="1400" b="0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018803FF-A410-48B5-B949-3C6F0B6F3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3475" y="1841500"/>
            <a:ext cx="119062" cy="1271588"/>
          </a:xfrm>
          <a:custGeom>
            <a:avLst/>
            <a:gdLst>
              <a:gd name="T0" fmla="*/ 2147483646 w 75"/>
              <a:gd name="T1" fmla="*/ 0 h 846"/>
              <a:gd name="T2" fmla="*/ 0 w 75"/>
              <a:gd name="T3" fmla="*/ 2147483646 h 846"/>
              <a:gd name="T4" fmla="*/ 2147483646 w 75"/>
              <a:gd name="T5" fmla="*/ 2147483646 h 84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846">
                <a:moveTo>
                  <a:pt x="2" y="0"/>
                </a:moveTo>
                <a:lnTo>
                  <a:pt x="0" y="728"/>
                </a:lnTo>
                <a:lnTo>
                  <a:pt x="75" y="84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38058D65-9085-4657-93E8-260E8E3DF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2" y="1481138"/>
            <a:ext cx="11525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en-US" sz="1400" b="0"/>
              <a:t>קלט</a:t>
            </a:r>
            <a:endParaRPr lang="en-US" altLang="en-US" sz="1400" b="0"/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D47A6BD7-90B4-4568-AB6B-8DFC9B801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75" y="1481138"/>
            <a:ext cx="26654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en-US" sz="1400" b="0"/>
              <a:t>פלט וקביעת קריטריון </a:t>
            </a:r>
            <a:r>
              <a:rPr lang="en-US" altLang="en-US" sz="1400" b="0"/>
              <a:t>Pass/Fail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756C14EE-3F96-4313-ABF3-543150736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787" y="2732088"/>
            <a:ext cx="1871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en-US" sz="1400" b="0"/>
              <a:t>מאפייני ה</a:t>
            </a:r>
            <a:r>
              <a:rPr lang="en-US" altLang="en-US" sz="1400" b="0"/>
              <a:t>step-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F1C96851-30E8-4C78-BB97-F3781F4BAD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0325" y="2128838"/>
            <a:ext cx="197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EC3D83E4-85BE-45B7-8EAB-415A1D82D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2" y="1897063"/>
            <a:ext cx="1162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en-US" sz="1400" b="0" dirty="0"/>
              <a:t>מאפייני הבדיקה</a:t>
            </a:r>
            <a:endParaRPr lang="en-US" altLang="en-US" sz="1400" b="0" dirty="0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EABA22B2-6E9A-4182-8FC8-2C3CFF3CB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3136900"/>
            <a:ext cx="11874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he-IL" altLang="en-US" sz="1100" b="0"/>
              <a:t>מדידת זמנים</a:t>
            </a:r>
            <a:endParaRPr lang="en-US" altLang="en-US" sz="1100" b="0"/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FA38723-FAC8-4923-B040-0D93BAC0A4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36877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995D4811-20E7-4982-A3E1-2DEA37E86C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39290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1440B72F-C000-4DE4-A2D2-4D0DD31090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34798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F742DD61-183E-430A-B47B-0C14BD8D20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3281363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457B088B-9488-4CB7-8241-5010981A9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30654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C18F84CF-7184-4023-80F5-6CD6E0C55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2921000"/>
            <a:ext cx="11874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he-IL" altLang="en-US" sz="1100" b="0"/>
              <a:t>מד התקדמות</a:t>
            </a:r>
            <a:endParaRPr lang="en-US" altLang="en-US" sz="1100" b="0"/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7EE83251-ADE5-4354-B56F-B220D5B033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409733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" name="Line 20">
            <a:extLst>
              <a:ext uri="{FF2B5EF4-FFF2-40B4-BE49-F238E27FC236}">
                <a16:creationId xmlns:a16="http://schemas.microsoft.com/office/drawing/2014/main" id="{BFCF87B6-BD64-40FC-A82B-316F486B8A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448627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40C9FB83-8B46-4575-A61D-2D34D6C3F6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28924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8BD5B645-A125-4D89-A0C4-200D7C37A9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4289425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9B671AC5-AB57-4E4C-8008-935E5021FA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5400" y="52974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562BF068-5611-4E96-9AF1-8D075C90D0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5275" y="1641475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5">
            <a:extLst>
              <a:ext uri="{FF2B5EF4-FFF2-40B4-BE49-F238E27FC236}">
                <a16:creationId xmlns:a16="http://schemas.microsoft.com/office/drawing/2014/main" id="{7082E546-2DAC-4507-A247-0A9C385EDF9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07075" y="2921000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89F4573D-9E57-474C-87DB-77E86A7FBD0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38875" y="5441950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DAFB62D5-DABC-4A4D-B296-619C42E2C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6937" y="5297488"/>
            <a:ext cx="720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50000"/>
              </a:spcBef>
            </a:pPr>
            <a:r>
              <a:rPr lang="he-IL" altLang="en-US" sz="1400" b="0"/>
              <a:t>תיעוד</a:t>
            </a:r>
            <a:endParaRPr lang="en-US" altLang="en-US" sz="1400" b="0"/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2A1E5F4D-79C3-4121-862E-D83C934027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2705100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3" name="Text Box 29">
            <a:extLst>
              <a:ext uri="{FF2B5EF4-FFF2-40B4-BE49-F238E27FC236}">
                <a16:creationId xmlns:a16="http://schemas.microsoft.com/office/drawing/2014/main" id="{0F07E0D9-D931-49FE-824D-CE19B92EB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2489200"/>
            <a:ext cx="11874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en-US" altLang="en-US" sz="1100" b="0"/>
              <a:t>Step</a:t>
            </a:r>
            <a:r>
              <a:rPr lang="he-IL" altLang="en-US" sz="1100" b="0"/>
              <a:t> חיצוני </a:t>
            </a:r>
            <a:endParaRPr lang="en-US" altLang="en-US" sz="1100" b="0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8BC4408B-F7C3-40D9-9308-4942C2467F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551338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A04441C0-20AB-4BF5-8666-8D16B9294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5373688"/>
            <a:ext cx="118745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100" b="0" dirty="0"/>
              <a:t>קביעת סדר </a:t>
            </a:r>
            <a:br>
              <a:rPr lang="en-US" altLang="en-US" sz="1100" b="0" dirty="0"/>
            </a:br>
            <a:r>
              <a:rPr lang="he-IL" altLang="en-US" sz="1100" b="0" dirty="0"/>
              <a:t>ה </a:t>
            </a:r>
            <a:r>
              <a:rPr lang="en-US" altLang="en-US" sz="1100" b="0" dirty="0"/>
              <a:t>step</a:t>
            </a:r>
            <a:r>
              <a:rPr lang="he-IL" altLang="en-US" sz="1100" b="0" dirty="0"/>
              <a:t>-ים</a:t>
            </a:r>
            <a:endParaRPr lang="en-US" altLang="en-US" sz="1100" b="0" dirty="0"/>
          </a:p>
        </p:txBody>
      </p:sp>
      <p:sp>
        <p:nvSpPr>
          <p:cNvPr id="36" name="Line 36">
            <a:extLst>
              <a:ext uri="{FF2B5EF4-FFF2-40B4-BE49-F238E27FC236}">
                <a16:creationId xmlns:a16="http://schemas.microsoft.com/office/drawing/2014/main" id="{37BFC541-A476-439C-A859-FF7EDE51D5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7" y="464978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DBD81B8D-F95E-482A-9500-CEB0E551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2733675"/>
            <a:ext cx="11874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100" b="0"/>
              <a:t>השהייה</a:t>
            </a:r>
            <a:endParaRPr lang="en-US" altLang="en-US" sz="1100" b="0"/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34B6BF29-59D7-447C-AAF2-5925096E8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3309938"/>
            <a:ext cx="11874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100" b="0"/>
              <a:t>הודעות למשתמש</a:t>
            </a:r>
            <a:endParaRPr lang="en-US" altLang="en-US" sz="1100" b="0"/>
          </a:p>
        </p:txBody>
      </p:sp>
      <p:sp>
        <p:nvSpPr>
          <p:cNvPr id="39" name="Text Box 39">
            <a:extLst>
              <a:ext uri="{FF2B5EF4-FFF2-40B4-BE49-F238E27FC236}">
                <a16:creationId xmlns:a16="http://schemas.microsoft.com/office/drawing/2014/main" id="{E551BDEA-E5AA-438A-8089-8B40BAED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3538538"/>
            <a:ext cx="11874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100" b="0"/>
              <a:t>פונקציות מתמטיות</a:t>
            </a:r>
            <a:endParaRPr lang="en-US" altLang="en-US" sz="1100" b="0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37A6BB35-3F59-46C9-AC1C-655E9638E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3776663"/>
            <a:ext cx="11874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100" b="0"/>
              <a:t>מחרוזות</a:t>
            </a:r>
            <a:endParaRPr lang="en-US" altLang="en-US" sz="1100" b="0"/>
          </a:p>
        </p:txBody>
      </p:sp>
      <p:sp>
        <p:nvSpPr>
          <p:cNvPr id="41" name="Text Box 41">
            <a:extLst>
              <a:ext uri="{FF2B5EF4-FFF2-40B4-BE49-F238E27FC236}">
                <a16:creationId xmlns:a16="http://schemas.microsoft.com/office/drawing/2014/main" id="{C1E50CAC-D16A-4AA4-8647-8B67B8CB2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562" y="3968750"/>
            <a:ext cx="13684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100" b="0"/>
              <a:t>פונקציות על קבצים</a:t>
            </a:r>
            <a:endParaRPr lang="en-US" altLang="en-US" sz="1100" b="0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45D87F03-C2ED-42A0-A3BE-3A3535C88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7" y="4151313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100" b="0"/>
              <a:t>פונקציות מתקדמות</a:t>
            </a:r>
            <a:endParaRPr lang="en-US" altLang="en-US" sz="1100" b="0"/>
          </a:p>
        </p:txBody>
      </p:sp>
      <p:sp>
        <p:nvSpPr>
          <p:cNvPr id="43" name="Text Box 43">
            <a:extLst>
              <a:ext uri="{FF2B5EF4-FFF2-40B4-BE49-F238E27FC236}">
                <a16:creationId xmlns:a16="http://schemas.microsoft.com/office/drawing/2014/main" id="{C3303288-E0C6-48DA-9E13-ACE464A99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7" y="4349750"/>
            <a:ext cx="11858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100" b="0"/>
              <a:t>לולאות והתניות</a:t>
            </a:r>
            <a:endParaRPr lang="en-US" altLang="en-US" sz="1100" b="0"/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0C33BC83-9EB0-4250-8EAF-1525874C0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87" y="4505325"/>
            <a:ext cx="12954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1100" b="0"/>
              <a:t>קריאה לתת בדיקה</a:t>
            </a:r>
            <a:endParaRPr lang="en-US" altLang="en-US" sz="1100" b="0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E20D5B10-96FC-4E71-83EB-43A32C45E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537" y="5181600"/>
            <a:ext cx="11874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1100" b="0" dirty="0"/>
              <a:t>תיעוד</a:t>
            </a:r>
            <a:endParaRPr lang="en-US" altLang="en-US" sz="1100" b="0" dirty="0"/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D6067570-6701-466E-944A-28122CCC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49" y="4721225"/>
            <a:ext cx="1295401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1100" b="0" dirty="0"/>
              <a:t>הפעלת </a:t>
            </a:r>
            <a:r>
              <a:rPr lang="en-US" altLang="en-US" sz="1100" b="0" dirty="0"/>
              <a:t>thread</a:t>
            </a: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A20169DF-897E-4004-AF25-5253FC798B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5400" y="48656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EA0E741F-B204-43D3-B86D-2C78AB984F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8575" y="5081588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C8ABAA27-F825-4CD4-BF74-970BAFA4F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4" y="4937125"/>
            <a:ext cx="1295401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1100" b="0" dirty="0"/>
              <a:t>גרפים</a:t>
            </a:r>
            <a:endParaRPr lang="en-US" altLang="en-US" sz="1100" b="0" dirty="0"/>
          </a:p>
        </p:txBody>
      </p:sp>
    </p:spTree>
    <p:extLst>
      <p:ext uri="{BB962C8B-B14F-4D97-AF65-F5344CB8AC3E}">
        <p14:creationId xmlns:p14="http://schemas.microsoft.com/office/powerpoint/2010/main" val="3589719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מאפייני ה </a:t>
            </a:r>
            <a:r>
              <a:rPr lang="en-US" dirty="0"/>
              <a:t>Step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198993-FA4D-4F4F-A1D3-A0BFC9F10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18" y="1574800"/>
            <a:ext cx="7421563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E73EF137-D5D5-4FBE-8AEA-04A74BFF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1481" y="3863975"/>
            <a:ext cx="2878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800" b="0">
                <a:solidFill>
                  <a:schemeClr val="tx1"/>
                </a:solidFill>
              </a:rPr>
              <a:t>הוספת הערה לדו"ח במקרה של כישלון - דיאגנוסטיקה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8DDEEE03-C8B7-4468-BC24-7105AAFB9A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6868" y="4217988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8E65-63B3-A7E9-29EA-42A637048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55F0C9-91EE-241A-F0E6-E00BC757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MICHAL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E30837-33ED-CE03-EDBD-62A8F65932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03AE0-8B65-73A9-9081-6C7B18EF6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939" y="1044529"/>
            <a:ext cx="7161196" cy="520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404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מאפייני הבדיקה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C3FACAE-54B9-4E22-9461-9BB141756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525" y="1785938"/>
            <a:ext cx="2678112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4">
            <a:extLst>
              <a:ext uri="{FF2B5EF4-FFF2-40B4-BE49-F238E27FC236}">
                <a16:creationId xmlns:a16="http://schemas.microsoft.com/office/drawing/2014/main" id="{66EE0F51-4495-4785-9A43-134A71904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5525" y="2865438"/>
            <a:ext cx="15843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047F0BF-BEDF-47BD-ACC4-3F9D6EC8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50" y="3081338"/>
            <a:ext cx="3443287" cy="1105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00160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משתנה קלט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id="{80974F5A-8849-44BC-A909-8982DCB366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3287713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BA9A9787-BE6A-4FE2-8E7D-C49E29057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3576638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D6730EF-ACEF-456B-9776-1A88AA928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2784475"/>
            <a:ext cx="14271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1800" b="0">
                <a:solidFill>
                  <a:schemeClr val="tx1"/>
                </a:solidFill>
              </a:rPr>
              <a:t>משתנה מקומי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1A3F7EB-276E-4345-91DB-0BE2105FB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3071813"/>
            <a:ext cx="1452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1800" b="0">
                <a:solidFill>
                  <a:schemeClr val="tx1"/>
                </a:solidFill>
              </a:rPr>
              <a:t>משתנה גלובלי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CE6592F7-2EC5-496D-B0C4-7DFD9DC04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360738"/>
            <a:ext cx="16033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1800" b="0">
                <a:solidFill>
                  <a:schemeClr val="tx1"/>
                </a:solidFill>
              </a:rPr>
              <a:t>משתנה תחזוקה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B1839DD1-B30B-4376-A402-A912F7A7F4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30003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A5CB42-6207-49E4-9E44-830D25FE3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3" y="1631950"/>
            <a:ext cx="41529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Box 11">
            <a:extLst>
              <a:ext uri="{FF2B5EF4-FFF2-40B4-BE49-F238E27FC236}">
                <a16:creationId xmlns:a16="http://schemas.microsoft.com/office/drawing/2014/main" id="{43FC3EA7-1DC9-4552-BFA6-19EC590CF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75" y="3648075"/>
            <a:ext cx="165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r>
              <a:rPr lang="he-IL" altLang="en-US" sz="1800" b="0">
                <a:solidFill>
                  <a:schemeClr val="tx1"/>
                </a:solidFill>
              </a:rPr>
              <a:t>משתנה ארגומנט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F33791B2-C03F-48A7-B48D-829A66ECC2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32125" y="386397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943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קריטריון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35113FDF-2E47-421F-B0FB-D387D7E41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18" y="1714500"/>
            <a:ext cx="7345363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71000122-BE62-4E61-B117-2C97E8AF3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" y="3041650"/>
            <a:ext cx="11874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800" b="0">
                <a:solidFill>
                  <a:schemeClr val="tx1"/>
                </a:solidFill>
              </a:rPr>
              <a:t>שמירת התוצאות במשתנים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E73B0122-51F9-4E2F-8A7D-8943CA547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5663" y="3544888"/>
            <a:ext cx="649287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74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</a:t>
            </a:r>
            <a:r>
              <a:rPr lang="en-US" dirty="0"/>
              <a:t>Step</a:t>
            </a:r>
            <a:r>
              <a:rPr lang="he-IL" dirty="0"/>
              <a:t> עבור חישוב מתמטי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6B1C26E-5594-4077-A790-069320E7B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013" y="5478463"/>
            <a:ext cx="12239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800" b="0">
                <a:solidFill>
                  <a:schemeClr val="tx1"/>
                </a:solidFill>
              </a:rPr>
              <a:t>תוצאת קומפילציה לביטוי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D7F2DF5A-2A88-46BD-A66A-388C50E7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1589088"/>
            <a:ext cx="5583238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5D2DC5AD-F81D-4361-9257-B009564B81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1975" y="58356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63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דוגמא לכתיבת תנאי עבור </a:t>
            </a:r>
            <a:r>
              <a:rPr lang="en-US" dirty="0"/>
              <a:t>While/If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4361379-A5D4-47A2-8FBE-286C63CBB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2" y="5564188"/>
            <a:ext cx="1223962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800" b="0">
                <a:solidFill>
                  <a:schemeClr val="tx1"/>
                </a:solidFill>
              </a:rPr>
              <a:t>תוצאת קומפילציה לביטוי</a:t>
            </a:r>
            <a:endParaRPr lang="en-US" altLang="en-US" sz="1800" b="0">
              <a:solidFill>
                <a:schemeClr val="tx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9246642-98C4-4D74-AB44-A76DE7F00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662" y="1582738"/>
            <a:ext cx="5400675" cy="481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5">
            <a:extLst>
              <a:ext uri="{FF2B5EF4-FFF2-40B4-BE49-F238E27FC236}">
                <a16:creationId xmlns:a16="http://schemas.microsoft.com/office/drawing/2014/main" id="{95EB8E28-E2AF-45AB-811D-17D4540AD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9762" y="57594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51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DF0B57B3-7FF4-461F-B597-140A731A1D11}"/>
              </a:ext>
            </a:extLst>
          </p:cNvPr>
          <p:cNvSpPr txBox="1"/>
          <p:nvPr/>
        </p:nvSpPr>
        <p:spPr>
          <a:xfrm>
            <a:off x="1133078" y="1637747"/>
            <a:ext cx="1008408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he-IL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משתנה מקומי:</a:t>
            </a: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משתנה שתחום ההכרה שלו ברמת בדיקה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משמש להעברת נתונים בין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step</a:t>
            </a: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-ים בתוך הבדיקה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דוגמא: אחסון 2 מתחים שנמדדו במהלך הבדיקה</a:t>
            </a:r>
          </a:p>
          <a:p>
            <a:pPr>
              <a:lnSpc>
                <a:spcPct val="90000"/>
              </a:lnSpc>
            </a:pPr>
            <a:endParaRPr lang="he-IL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he-IL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משתנה גלובלי: 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משתנה שתחום ההכרה שלו ברמת הרצה</a:t>
            </a:r>
            <a:endParaRPr lang="he-IL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משמש להעברת נתונים בין בדיקות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דוגמא: אחסון שתי טמפרטורות שנמדדו בשתי בדיקות שונות</a:t>
            </a:r>
          </a:p>
          <a:p>
            <a:pPr>
              <a:lnSpc>
                <a:spcPct val="90000"/>
              </a:lnSpc>
            </a:pPr>
            <a:endParaRPr lang="he-IL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90000"/>
              </a:lnSpc>
            </a:pPr>
            <a:r>
              <a:rPr lang="he-IL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משתנה תחזוקה: 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משתנה שתחום ההכרה שלו ברמת מערכת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משמש לאחסון נתוני אתחול וכיול של </a:t>
            </a:r>
            <a:r>
              <a:rPr lang="he-IL" alt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הצב"ד</a:t>
            </a:r>
            <a:endParaRPr lang="he-IL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דוגמא: מספר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PORT</a:t>
            </a: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תקשורת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ניתן לייצא ולייבא מקובץ חיצוני</a:t>
            </a:r>
          </a:p>
          <a:p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קבוצת משתנים זו כוללת גרסה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347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D1448B3-08C7-4F2C-8A69-B98683225E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he-IL" altLang="en-US" b="1" dirty="0"/>
              <a:t>משתנה </a:t>
            </a:r>
            <a:r>
              <a:rPr lang="en-US" altLang="en-US" b="1" dirty="0"/>
              <a:t>Criteria</a:t>
            </a:r>
            <a:r>
              <a:rPr lang="he-IL" altLang="en-US" b="1" dirty="0"/>
              <a:t>:</a:t>
            </a:r>
            <a:r>
              <a:rPr lang="he-IL" altLang="en-US" dirty="0"/>
              <a:t> </a:t>
            </a:r>
          </a:p>
          <a:p>
            <a:r>
              <a:rPr lang="he-IL" altLang="en-US" dirty="0"/>
              <a:t>משתנה שתחום ההכרה שלו ברמת מערכת</a:t>
            </a:r>
          </a:p>
          <a:p>
            <a:r>
              <a:rPr lang="he-IL" altLang="en-US" dirty="0"/>
              <a:t>משמש לאחסון קריטריון עובר\נכשל עבור מדידות (</a:t>
            </a:r>
            <a:r>
              <a:rPr lang="he-IL" altLang="en-US" dirty="0" err="1"/>
              <a:t>טולרנסים</a:t>
            </a:r>
            <a:r>
              <a:rPr lang="he-IL" altLang="en-US" dirty="0"/>
              <a:t>)</a:t>
            </a:r>
          </a:p>
          <a:p>
            <a:r>
              <a:rPr lang="he-IL" altLang="en-US" dirty="0"/>
              <a:t>דוגמא: תחום טמפרטורה או גרסת תוכנה של היחידה הנבדקת</a:t>
            </a:r>
          </a:p>
          <a:p>
            <a:r>
              <a:rPr lang="he-IL" altLang="en-US" dirty="0"/>
              <a:t>ניתן לייצא ולייבא מקובץ חיצוני</a:t>
            </a:r>
          </a:p>
          <a:p>
            <a:r>
              <a:rPr lang="he-IL" altLang="en-US" dirty="0"/>
              <a:t>קבוצת משתנים זו כוללת גרסה</a:t>
            </a:r>
          </a:p>
          <a:p>
            <a:endParaRPr lang="he-IL" altLang="en-US" b="1" dirty="0"/>
          </a:p>
          <a:p>
            <a:r>
              <a:rPr lang="he-IL" altLang="en-US" b="1" dirty="0"/>
              <a:t>משתנה </a:t>
            </a:r>
            <a:r>
              <a:rPr lang="en-US" altLang="en-US" b="1" dirty="0"/>
              <a:t>Argument in\out</a:t>
            </a:r>
            <a:r>
              <a:rPr lang="he-IL" altLang="en-US" b="1" dirty="0"/>
              <a:t>:</a:t>
            </a:r>
            <a:r>
              <a:rPr lang="he-IL" altLang="en-US" dirty="0"/>
              <a:t> </a:t>
            </a:r>
          </a:p>
          <a:p>
            <a:r>
              <a:rPr lang="he-IL" altLang="en-US" dirty="0"/>
              <a:t>משתנה שתחום ההכרה שלו ברמת בדיקה</a:t>
            </a:r>
          </a:p>
          <a:p>
            <a:r>
              <a:rPr lang="he-IL" altLang="en-US" dirty="0"/>
              <a:t>משמש להעברת פרמטרים בין בדיקות</a:t>
            </a:r>
          </a:p>
          <a:p>
            <a:endParaRPr lang="he-IL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651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משתנים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04ADF2B-D1BD-4F2E-A341-7104C1412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403" y="1486789"/>
            <a:ext cx="4735194" cy="457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7">
            <a:extLst>
              <a:ext uri="{FF2B5EF4-FFF2-40B4-BE49-F238E27FC236}">
                <a16:creationId xmlns:a16="http://schemas.microsoft.com/office/drawing/2014/main" id="{46B0724E-987F-4413-BF24-1EDC72010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89" y="4724880"/>
            <a:ext cx="24569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50000"/>
              </a:spcBef>
            </a:pPr>
            <a:r>
              <a:rPr lang="he-IL" altLang="en-US" sz="1800" b="0" dirty="0">
                <a:solidFill>
                  <a:schemeClr val="tx1"/>
                </a:solidFill>
              </a:rPr>
              <a:t>גרסת משתני קריטריון – יודפס בדו"ח</a:t>
            </a:r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999A1D0-35B7-4151-9D4A-BDF867E625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3198" y="5375626"/>
            <a:ext cx="675033" cy="9211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94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AF173B-1538-47CA-8494-453ACE1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</a:t>
            </a:r>
            <a:r>
              <a:rPr lang="en-US" dirty="0"/>
              <a:t>Sequence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1744B0-8C36-4F6F-9A45-6341D97682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183F2DC-90E8-49AF-B05A-E6381A9E7863}"/>
              </a:ext>
            </a:extLst>
          </p:cNvPr>
          <p:cNvSpPr txBox="1"/>
          <p:nvPr/>
        </p:nvSpPr>
        <p:spPr>
          <a:xfrm>
            <a:off x="1053959" y="1517485"/>
            <a:ext cx="1008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סט של בדיקות המגדיר הליך בדיקה.</a:t>
            </a:r>
          </a:p>
          <a:p>
            <a:pPr lvl="1" algn="ctr"/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לדוגמא בדיקות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ATP</a:t>
            </a: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או בדיקות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ESS</a:t>
            </a:r>
            <a:r>
              <a:rPr lang="he-IL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4141D69-8EEB-4DEB-94E0-FF98608A1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2" y="2225371"/>
            <a:ext cx="6739333" cy="410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86592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EDDABA3B-9B2D-4630-B547-836F54C9E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51E0989-5B70-46E4-A7CC-3F929A37E0E8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נושאים נוספים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022C57CE-FBD8-4EF8-9524-D435B014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D5D1-8AC8-537C-C253-1A5360564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FE1295-58E9-A3FE-46D6-0CA08818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1EE8014-55DE-6A93-DE06-D30FDCEF78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7F55A-3568-6258-5E47-5F221D1F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545" y="971145"/>
            <a:ext cx="7512386" cy="546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801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4E92EF-B4B9-48D0-9330-ACD5DE18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בדיקת תאימות גרסאות </a:t>
            </a:r>
            <a:r>
              <a:rPr lang="en-US" dirty="0"/>
              <a:t>DLL</a:t>
            </a:r>
            <a:r>
              <a:rPr lang="he-IL" dirty="0"/>
              <a:t> - 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CF695D0-6BF9-4701-B912-50BFA54C5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08F682B9-E87B-4CD7-8C38-438D7C8F5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6090" y="1632883"/>
            <a:ext cx="6459820" cy="452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46748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F4E92EF-B4B9-48D0-9330-ACD5DE18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מנגנונים נוספים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8CF695D0-6BF9-4701-B912-50BFA54C5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BDA2E80-7019-41A9-A8D9-F46B287C22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ct val="0"/>
              </a:spcBef>
              <a:buClr>
                <a:srgbClr val="4285F4"/>
              </a:buClr>
              <a:buFontTx/>
              <a:buChar char="•"/>
            </a:pPr>
            <a:r>
              <a:rPr lang="he-IL" altLang="en-US" sz="2400" dirty="0">
                <a:solidFill>
                  <a:prstClr val="black"/>
                </a:solidFill>
              </a:rPr>
              <a:t> מנגנון הרשאות.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Clr>
                <a:srgbClr val="4285F4"/>
              </a:buClr>
              <a:buFontTx/>
              <a:buChar char="•"/>
            </a:pPr>
            <a:r>
              <a:rPr lang="he-IL" altLang="en-US" sz="2400" dirty="0">
                <a:solidFill>
                  <a:prstClr val="black"/>
                </a:solidFill>
              </a:rPr>
              <a:t> הרצת בדיקה עבור מספר </a:t>
            </a:r>
            <a:r>
              <a:rPr lang="en-US" altLang="en-US" sz="2400" dirty="0">
                <a:solidFill>
                  <a:prstClr val="black"/>
                </a:solidFill>
              </a:rPr>
              <a:t>UUT </a:t>
            </a:r>
            <a:r>
              <a:rPr lang="he-IL" altLang="en-US" sz="2400" dirty="0">
                <a:solidFill>
                  <a:prstClr val="black"/>
                </a:solidFill>
              </a:rPr>
              <a:t>-ים.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Clr>
                <a:srgbClr val="4285F4"/>
              </a:buClr>
              <a:buFontTx/>
              <a:buChar char="•"/>
            </a:pPr>
            <a:r>
              <a:rPr lang="he-IL" altLang="en-US" sz="2400" dirty="0">
                <a:solidFill>
                  <a:prstClr val="black"/>
                </a:solidFill>
              </a:rPr>
              <a:t> הרצת מספר </a:t>
            </a:r>
            <a:r>
              <a:rPr lang="en-US" altLang="en-US" sz="2400" dirty="0">
                <a:solidFill>
                  <a:prstClr val="black"/>
                </a:solidFill>
              </a:rPr>
              <a:t>cycle</a:t>
            </a:r>
            <a:r>
              <a:rPr lang="he-IL" altLang="en-US" sz="2400" dirty="0">
                <a:solidFill>
                  <a:prstClr val="black"/>
                </a:solidFill>
              </a:rPr>
              <a:t>-ים.</a:t>
            </a:r>
            <a:endParaRPr lang="en-US" altLang="en-US" sz="24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>
                <a:srgbClr val="4285F4"/>
              </a:buClr>
              <a:buFontTx/>
              <a:buChar char="•"/>
            </a:pPr>
            <a:r>
              <a:rPr lang="he-IL" altLang="en-US" sz="2400" dirty="0">
                <a:solidFill>
                  <a:prstClr val="black"/>
                </a:solidFill>
              </a:rPr>
              <a:t>הרצה של בדיקות במוד </a:t>
            </a:r>
            <a:r>
              <a:rPr lang="en-US" altLang="en-US" sz="2400" dirty="0">
                <a:solidFill>
                  <a:prstClr val="black"/>
                </a:solidFill>
              </a:rPr>
              <a:t>Debug</a:t>
            </a:r>
            <a:r>
              <a:rPr lang="he-IL" altLang="en-US" sz="2400" dirty="0">
                <a:solidFill>
                  <a:prstClr val="black"/>
                </a:solidFill>
              </a:rPr>
              <a:t>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4285F4"/>
              </a:buClr>
              <a:buFontTx/>
              <a:buChar char="•"/>
            </a:pPr>
            <a:r>
              <a:rPr lang="en-US" altLang="en-US" sz="2400" dirty="0">
                <a:solidFill>
                  <a:prstClr val="black"/>
                </a:solidFill>
              </a:rPr>
              <a:t>Step by Step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Clr>
                <a:srgbClr val="4285F4"/>
              </a:buClr>
              <a:buFontTx/>
              <a:buChar char="•"/>
            </a:pPr>
            <a:r>
              <a:rPr lang="en-US" altLang="en-US" sz="2400" dirty="0">
                <a:solidFill>
                  <a:prstClr val="black"/>
                </a:solidFill>
              </a:rPr>
              <a:t>Test By Test</a:t>
            </a:r>
            <a:endParaRPr lang="he-IL" altLang="en-US" sz="24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  <a:spcBef>
                <a:spcPct val="0"/>
              </a:spcBef>
              <a:buClr>
                <a:srgbClr val="4285F4"/>
              </a:buClr>
              <a:buFontTx/>
              <a:buChar char="•"/>
            </a:pPr>
            <a:r>
              <a:rPr lang="he-IL" altLang="en-US" sz="2400" dirty="0">
                <a:solidFill>
                  <a:prstClr val="black"/>
                </a:solidFill>
              </a:rPr>
              <a:t> מנגנון גיבוי ושיחזור.</a:t>
            </a:r>
          </a:p>
          <a:p>
            <a:pPr lvl="0">
              <a:lnSpc>
                <a:spcPct val="150000"/>
              </a:lnSpc>
              <a:spcBef>
                <a:spcPct val="0"/>
              </a:spcBef>
              <a:buClr>
                <a:srgbClr val="4285F4"/>
              </a:buClr>
              <a:buFontTx/>
              <a:buChar char="•"/>
            </a:pPr>
            <a:r>
              <a:rPr lang="he-IL" altLang="en-US" sz="2400" dirty="0">
                <a:solidFill>
                  <a:prstClr val="black"/>
                </a:solidFill>
              </a:rPr>
              <a:t> מאפייני הדו"ח.</a:t>
            </a:r>
            <a:endParaRPr lang="en-US" altLang="en-US" sz="24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5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5EA86-347D-1EAC-94D8-31B2823D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A3E38C7-63C0-A806-36B8-4A9DCE40A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MEMS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E41E81D-A33B-68DD-B408-05C5F07BED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8132DF-E6D3-C414-3B67-D59CC511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272" y="995021"/>
            <a:ext cx="7444294" cy="541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42567"/>
      </p:ext>
    </p:extLst>
  </p:cSld>
  <p:clrMapOvr>
    <a:masterClrMapping/>
  </p:clrMapOvr>
</p:sld>
</file>

<file path=ppt/theme/theme1.xml><?xml version="1.0" encoding="utf-8"?>
<a:theme xmlns:a="http://schemas.openxmlformats.org/drawingml/2006/main" name="orionTemplate_with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" id="{5121A077-EE7D-45E8-978F-A31FF1F66735}" vid="{E5280390-0025-4E4C-BB7F-470D0C7740EB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ionTemplate_withblank_andsmall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_andsmalllogo" id="{9DD5CD9A-79E6-47D7-B987-31C0BAC7D794}" vid="{E71EA31B-2B7A-4310-A623-A3490568EEC6}"/>
    </a:ext>
  </a:extLst>
</a:theme>
</file>

<file path=ppt/theme/theme4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f5075344-5421-4ab1-a850-bbe6e89e1f6c" Revision="1" Stencil="System.MyShapes" StencilVersion="1.0"/>
</Control>
</file>

<file path=customXml/itemProps1.xml><?xml version="1.0" encoding="utf-8"?>
<ds:datastoreItem xmlns:ds="http://schemas.openxmlformats.org/officeDocument/2006/customXml" ds:itemID="{7495D99E-6094-42E4-B82C-267EF22C8E5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orionTemplate_withblank</Template>
  <TotalTime>2777</TotalTime>
  <Words>1936</Words>
  <Application>Microsoft Office PowerPoint</Application>
  <PresentationFormat>Widescreen</PresentationFormat>
  <Paragraphs>465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81</vt:i4>
      </vt:variant>
    </vt:vector>
  </HeadingPairs>
  <TitlesOfParts>
    <vt:vector size="94" baseType="lpstr">
      <vt:lpstr>Aptos</vt:lpstr>
      <vt:lpstr>Arial</vt:lpstr>
      <vt:lpstr>Calibri</vt:lpstr>
      <vt:lpstr>Calibri Light</vt:lpstr>
      <vt:lpstr>Courier New</vt:lpstr>
      <vt:lpstr>Segoe UI</vt:lpstr>
      <vt:lpstr>Tahoma</vt:lpstr>
      <vt:lpstr>Times New Roman</vt:lpstr>
      <vt:lpstr>Wingdings</vt:lpstr>
      <vt:lpstr>orionTemplate_withblank</vt:lpstr>
      <vt:lpstr>עיצוב מותאם אישית</vt:lpstr>
      <vt:lpstr>orionTemplate_withblank_andsmalllogo</vt:lpstr>
      <vt:lpstr>1_עיצוב מותאם אישית</vt:lpstr>
      <vt:lpstr>PowerPoint Presentation</vt:lpstr>
      <vt:lpstr>כללי</vt:lpstr>
      <vt:lpstr>תיאור כללי של מודולי התוכנה</vt:lpstr>
      <vt:lpstr>טופס כניסה</vt:lpstr>
      <vt:lpstr>תיאור כללי של מודולי התוכנה</vt:lpstr>
      <vt:lpstr>PowerPoint Presentation</vt:lpstr>
      <vt:lpstr>MICHAL</vt:lpstr>
      <vt:lpstr>TAL</vt:lpstr>
      <vt:lpstr>MEMS</vt:lpstr>
      <vt:lpstr>PowerPoint Presentation</vt:lpstr>
      <vt:lpstr>בחירת יחידה נבדקת</vt:lpstr>
      <vt:lpstr>בחירתSequence  להרצה - MICHAL</vt:lpstr>
      <vt:lpstr>בחירתSequence  להרצה - TAL</vt:lpstr>
      <vt:lpstr>בחירתSequence  להרצה - MEMS</vt:lpstr>
      <vt:lpstr>Varying T Calib</vt:lpstr>
      <vt:lpstr>הרצת בדיקה</vt:lpstr>
      <vt:lpstr>ארכיון והפקת דו"חות</vt:lpstr>
      <vt:lpstr>ארכיון והפקת דו"חות</vt:lpstr>
      <vt:lpstr>דוח לדוגמא – עמוד ראשון</vt:lpstr>
      <vt:lpstr>דוח לדוגמא – סיכום תוצאות</vt:lpstr>
      <vt:lpstr>דוח לדוגמא – פירוט תוצאות</vt:lpstr>
      <vt:lpstr>PowerPoint Presentation</vt:lpstr>
      <vt:lpstr>Setup</vt:lpstr>
      <vt:lpstr>PowerPoint Presentation</vt:lpstr>
      <vt:lpstr>MICHAL Room T Calib </vt:lpstr>
      <vt:lpstr>MICHAL Varying T Calib </vt:lpstr>
      <vt:lpstr>PowerPoint Presentation</vt:lpstr>
      <vt:lpstr>TAL Room T Calib </vt:lpstr>
      <vt:lpstr>PowerPoint Presentation</vt:lpstr>
      <vt:lpstr>MEMS Room T Calib </vt:lpstr>
      <vt:lpstr>MEMS Varying T Calib </vt:lpstr>
      <vt:lpstr>Dynamic ATP Tests</vt:lpstr>
      <vt:lpstr>Static ATP Tests</vt:lpstr>
      <vt:lpstr>Cleanup</vt:lpstr>
      <vt:lpstr>סטטוס פיתוח &amp; נושאים פתוחים</vt:lpstr>
      <vt:lpstr>משימות ולוחות זמנים</vt:lpstr>
      <vt:lpstr>PowerPoint Presentation</vt:lpstr>
      <vt:lpstr>הקדמה</vt:lpstr>
      <vt:lpstr>מהי בדיקה ב-OTM?</vt:lpstr>
      <vt:lpstr>הרצת בדיקה ב-OTM</vt:lpstr>
      <vt:lpstr>כניסה למערכת</vt:lpstr>
      <vt:lpstr>בחירת UUT</vt:lpstr>
      <vt:lpstr>PowerPoint Presentation</vt:lpstr>
      <vt:lpstr>הזנת פרטי ה UUT</vt:lpstr>
      <vt:lpstr>מסך הרצת הבדיקות</vt:lpstr>
      <vt:lpstr>מסך הרצת הבדיקות – מוד דיבאג</vt:lpstr>
      <vt:lpstr>מסך הרצת הבדיקות – מוד דיבאג</vt:lpstr>
      <vt:lpstr>הודעת סיום הרצה</vt:lpstr>
      <vt:lpstr>PowerPoint Presentation</vt:lpstr>
      <vt:lpstr>בחירה ידנית של בדיקות להרצה</vt:lpstr>
      <vt:lpstr>בחירה ידנית של בדיקות להרצה</vt:lpstr>
      <vt:lpstr>בחירה בדיקות להרצה מSequence-</vt:lpstr>
      <vt:lpstr>בחירה בדיקות להרצה מSequence-</vt:lpstr>
      <vt:lpstr>בחירה ישירה ממסך ההרצה</vt:lpstr>
      <vt:lpstr>PowerPoint Presentation</vt:lpstr>
      <vt:lpstr>קריטריונים</vt:lpstr>
      <vt:lpstr>קריטריונים</vt:lpstr>
      <vt:lpstr>קריטריונים</vt:lpstr>
      <vt:lpstr>PowerPoint Presentation</vt:lpstr>
      <vt:lpstr>ארכיון והפקת דו"חות</vt:lpstr>
      <vt:lpstr>ארכיון והפקת דו"חות</vt:lpstr>
      <vt:lpstr>דו"חות מותאמים אישית</vt:lpstr>
      <vt:lpstr>דוח לדוגמא – עמוד ראשון</vt:lpstr>
      <vt:lpstr>דוח לדוגמא – סיכום תוצאות</vt:lpstr>
      <vt:lpstr>דוח לדוגמא – פירוט תוצאות</vt:lpstr>
      <vt:lpstr>PowerPoint Presentation</vt:lpstr>
      <vt:lpstr>טופס רשימת הבדיקות</vt:lpstr>
      <vt:lpstr>PowerPoint Presentation</vt:lpstr>
      <vt:lpstr>מאפייני ה Step</vt:lpstr>
      <vt:lpstr>הגדרת מאפייני הבדיקה</vt:lpstr>
      <vt:lpstr>הגדרת משתנה קלט</vt:lpstr>
      <vt:lpstr>הגדרת קריטריון</vt:lpstr>
      <vt:lpstr>דוגמא לStep עבור חישוב מתמטי</vt:lpstr>
      <vt:lpstr>דוגמא לכתיבת תנאי עבור While/If</vt:lpstr>
      <vt:lpstr>משתנים</vt:lpstr>
      <vt:lpstr>משתנים</vt:lpstr>
      <vt:lpstr>משתנים</vt:lpstr>
      <vt:lpstr>הגדרת Sequence</vt:lpstr>
      <vt:lpstr>PowerPoint Presentation</vt:lpstr>
      <vt:lpstr>בדיקת תאימות גרסאות DLL - ים</vt:lpstr>
      <vt:lpstr>מנגנונים נוספים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</dc:creator>
  <cp:lastModifiedBy>Ronen Harambam</cp:lastModifiedBy>
  <cp:revision>811</cp:revision>
  <cp:lastPrinted>2021-10-27T07:30:14Z</cp:lastPrinted>
  <dcterms:created xsi:type="dcterms:W3CDTF">2020-07-07T20:11:39Z</dcterms:created>
  <dcterms:modified xsi:type="dcterms:W3CDTF">2025-05-26T15:23:54Z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