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  <p:sldMasterId id="2147483888" r:id="rId2"/>
    <p:sldMasterId id="2147483900" r:id="rId3"/>
    <p:sldMasterId id="2147483912" r:id="rId4"/>
  </p:sldMasterIdLst>
  <p:notesMasterIdLst>
    <p:notesMasterId r:id="rId23"/>
  </p:notesMasterIdLst>
  <p:sldIdLst>
    <p:sldId id="312" r:id="rId5"/>
    <p:sldId id="349" r:id="rId6"/>
    <p:sldId id="350" r:id="rId7"/>
    <p:sldId id="488" r:id="rId8"/>
    <p:sldId id="419" r:id="rId9"/>
    <p:sldId id="491" r:id="rId10"/>
    <p:sldId id="487" r:id="rId11"/>
    <p:sldId id="492" r:id="rId12"/>
    <p:sldId id="493" r:id="rId13"/>
    <p:sldId id="489" r:id="rId14"/>
    <p:sldId id="490" r:id="rId15"/>
    <p:sldId id="483" r:id="rId16"/>
    <p:sldId id="497" r:id="rId17"/>
    <p:sldId id="486" r:id="rId18"/>
    <p:sldId id="482" r:id="rId19"/>
    <p:sldId id="494" r:id="rId20"/>
    <p:sldId id="496" r:id="rId21"/>
    <p:sldId id="469" r:id="rId22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29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-5-2025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8B44-85A9-8D5E-1E28-A0596E1C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D06DB-75CC-A3D6-D146-102FEE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AB8868-A6EB-8F44-3AC2-15095E4DE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7A33-2933-B797-267B-6D697A75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49" y="1531253"/>
            <a:ext cx="8275674" cy="4684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0FDD3-52EA-C804-4889-46948839FC25}"/>
              </a:ext>
            </a:extLst>
          </p:cNvPr>
          <p:cNvSpPr txBox="1"/>
          <p:nvPr/>
        </p:nvSpPr>
        <p:spPr>
          <a:xfrm>
            <a:off x="9856268" y="3688639"/>
            <a:ext cx="21474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הצגת גרסאות מערכת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8BB4F-1AE9-EF5C-94AE-EC67892FBF9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521804" y="3843755"/>
            <a:ext cx="2334464" cy="2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7D6B3D-9ADF-619F-9680-4F8A9C935F6E}"/>
              </a:ext>
            </a:extLst>
          </p:cNvPr>
          <p:cNvCxnSpPr>
            <a:cxnSpLocks/>
          </p:cNvCxnSpPr>
          <p:nvPr/>
        </p:nvCxnSpPr>
        <p:spPr>
          <a:xfrm flipH="1">
            <a:off x="2687514" y="5767203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26E6F-A632-13BA-7A6C-F3ECFC66389B}"/>
              </a:ext>
            </a:extLst>
          </p:cNvPr>
          <p:cNvSpPr txBox="1"/>
          <p:nvPr/>
        </p:nvSpPr>
        <p:spPr>
          <a:xfrm>
            <a:off x="3359215" y="5563287"/>
            <a:ext cx="23036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בקשה לקריאת גרסאות</a:t>
            </a:r>
          </a:p>
        </p:txBody>
      </p:sp>
    </p:spTree>
    <p:extLst>
      <p:ext uri="{BB962C8B-B14F-4D97-AF65-F5344CB8AC3E}">
        <p14:creationId xmlns:p14="http://schemas.microsoft.com/office/powerpoint/2010/main" val="386536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9D81-3B02-231F-B518-D4A2070E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AD06F-970C-0C14-A047-6667B7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B27D9A-2944-F890-F65D-911308269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1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35D-A708-8F5E-C8C3-13C49818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8C5AF-B9BC-1F6A-4F75-B607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פקודות חדשות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9206AF-991B-E6A1-37A6-ACAE4567A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4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DC78-5A16-3E2A-0D45-056C4FF3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67359-9998-5D0D-6312-4FE1510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7581DE3-4177-A47B-A637-5414E742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A501D1-72F9-2134-3A5D-77ED53DA13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90661-A577-DEEA-A157-4F29FA5268CA}"/>
              </a:ext>
            </a:extLst>
          </p:cNvPr>
          <p:cNvCxnSpPr/>
          <p:nvPr/>
        </p:nvCxnSpPr>
        <p:spPr>
          <a:xfrm>
            <a:off x="5063691" y="4415249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A9776-418C-595C-5BA2-0B3AD101D930}"/>
              </a:ext>
            </a:extLst>
          </p:cNvPr>
          <p:cNvSpPr txBox="1"/>
          <p:nvPr/>
        </p:nvSpPr>
        <p:spPr>
          <a:xfrm>
            <a:off x="1439879" y="1479992"/>
            <a:ext cx="101306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ניתן להגדיר מספר רמות של הרשאות במערכת, כאשר לכל הרשאה יכולות משלה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הרשאות: </a:t>
            </a:r>
            <a:r>
              <a:rPr lang="en-US" dirty="0"/>
              <a:t>Admin</a:t>
            </a:r>
            <a:r>
              <a:rPr lang="he-IL" dirty="0"/>
              <a:t> ו </a:t>
            </a:r>
            <a:r>
              <a:rPr lang="en-US" dirty="0"/>
              <a:t>USER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4F84-4676-A922-08A2-7D9D584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29" y="2591004"/>
            <a:ext cx="3182114" cy="3354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4E63D-5038-CF2F-80DF-32B5214B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6" y="2424814"/>
            <a:ext cx="4049155" cy="38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6130-5CE2-570A-B988-897A082E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CA5D6-AD4D-A861-07DF-162ABFD6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 - משתמשים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8D1641-4FCC-ABA2-D460-62C4C43A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B6D15-31A6-0244-451E-9544575D4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9E925-B621-77EE-3AB5-63DC56F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55" y="2812947"/>
            <a:ext cx="4238625" cy="24669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188AC-BD35-7E91-61AD-CED1BC9DA0EA}"/>
              </a:ext>
            </a:extLst>
          </p:cNvPr>
          <p:cNvCxnSpPr/>
          <p:nvPr/>
        </p:nvCxnSpPr>
        <p:spPr>
          <a:xfrm>
            <a:off x="5371950" y="4082188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324A4C-53CC-2D32-D1F0-0EB70496F5C4}"/>
              </a:ext>
            </a:extLst>
          </p:cNvPr>
          <p:cNvSpPr txBox="1"/>
          <p:nvPr/>
        </p:nvSpPr>
        <p:spPr>
          <a:xfrm>
            <a:off x="1439879" y="1479992"/>
            <a:ext cx="1013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משתמשים. הראשון עם הרשאת מנהל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37AF46-92B5-ED26-9B26-602B8B20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04" y="2309369"/>
            <a:ext cx="3442168" cy="3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C1A4-C352-22F5-C9E2-1BDDEF16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FF381-E3F3-BCFF-0D13-C747C5FA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>
                <a:solidFill>
                  <a:schemeClr val="bg1"/>
                </a:solidFill>
              </a:rPr>
              <a:t>ניהול רישיונות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44831ED-7D12-5D76-BBAD-673C8CE67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421DF-2665-A6C9-20B8-0714AB0BECF1}"/>
              </a:ext>
            </a:extLst>
          </p:cNvPr>
          <p:cNvSpPr txBox="1"/>
          <p:nvPr/>
        </p:nvSpPr>
        <p:spPr>
          <a:xfrm>
            <a:off x="2916455" y="1724266"/>
            <a:ext cx="899642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sz="1800" dirty="0"/>
              <a:t> </a:t>
            </a:r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dirty="0"/>
              <a:t>    נרצה להנפיק את הרישיון</a:t>
            </a:r>
            <a:endParaRPr lang="he-IL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26DCC-8F00-E9E1-DF1D-BB5E93CE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2" y="2295367"/>
            <a:ext cx="4526282" cy="113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8469F-BD0E-D5F3-6CAC-C4D05D36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" y="4254282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EAB8-6DEE-93E7-0A2B-266A8B3B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2EA65-D519-4A77-7940-28BEAA6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לקוח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28276F-24F5-6F88-A328-7159F37E9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BAA3-656C-3AFE-6341-D8F07E2FE101}"/>
              </a:ext>
            </a:extLst>
          </p:cNvPr>
          <p:cNvSpPr txBox="1"/>
          <p:nvPr/>
        </p:nvSpPr>
        <p:spPr>
          <a:xfrm>
            <a:off x="875899" y="1724266"/>
            <a:ext cx="1103698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9FC17-AD4B-BA4C-B013-2D1879B0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86" y="4301928"/>
            <a:ext cx="452628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FB9B-41BC-6AEC-DE4D-D34FF595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9D90ED-80D5-5E4B-AF22-BC8691C6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</a:t>
            </a:r>
            <a:r>
              <a:rPr lang="he-IL" altLang="en-US" sz="4400" dirty="0" err="1">
                <a:solidFill>
                  <a:schemeClr val="bg1"/>
                </a:solidFill>
              </a:rPr>
              <a:t>אלאופ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21E9AB-E4F1-13F7-2528-B6DB78D8A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F914-D5B3-8D1C-5C8F-83F50CB220C9}"/>
              </a:ext>
            </a:extLst>
          </p:cNvPr>
          <p:cNvSpPr txBox="1"/>
          <p:nvPr/>
        </p:nvSpPr>
        <p:spPr>
          <a:xfrm>
            <a:off x="856648" y="1548377"/>
            <a:ext cx="1110033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  <a:endParaRPr lang="he-IL" altLang="en-US" sz="1800" dirty="0"/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 </a:t>
            </a:r>
            <a:r>
              <a:rPr lang="he-IL" altLang="en-US" dirty="0"/>
              <a:t>נרצה להנפיק את הרישיון</a:t>
            </a:r>
            <a:endParaRPr lang="he-IL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2019-BA78-9D55-471A-FA04D6D1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68" y="2748824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JC Loader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  <a:endParaRPr lang="he-IL" altLang="en-US" sz="3000" dirty="0"/>
          </a:p>
          <a:p>
            <a:pPr lvl="1" indent="0">
              <a:lnSpc>
                <a:spcPct val="150000"/>
              </a:lnSpc>
              <a:buNone/>
            </a:pPr>
            <a:r>
              <a:rPr lang="he-IL" altLang="en-US" sz="3000" dirty="0"/>
              <a:t>	  תפותח על בסיס תוכנת למחשב טכנאי נובה חד צריחי</a:t>
            </a:r>
            <a:endParaRPr lang="en-US" altLang="en-US" sz="3000" dirty="0"/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למחשבי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8" y="4872295"/>
            <a:ext cx="1839619" cy="1206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      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207908"/>
            <a:ext cx="1803352" cy="1221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1" y="2041249"/>
            <a:ext cx="2641604" cy="1402367"/>
            <a:chOff x="3840" y="895"/>
            <a:chExt cx="1664" cy="763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895"/>
              <a:ext cx="946" cy="763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904035"/>
            <a:ext cx="182299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207908"/>
            <a:ext cx="1501698" cy="1195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432" y="4977481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A682-A689-4522-A5E2-7B0944D8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B6040636-7B10-F6DC-7D61-A6693C5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8C6C5A5-E543-CFAB-1AB6-A6401F95C64E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תוכנת טכנאי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MLV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CC694962-31BF-B0B7-B74B-8D29FD60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08" y="1503383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95AA-1369-5D09-A981-C112712D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2E5950-6EBE-B915-8628-70382A7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 Tab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0800EF-BA45-62DF-11C0-634CFCE9A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41D1C1-BBAF-A6CC-71AA-EAE324D75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E20E-60EE-EAB6-8C9D-888544D8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96" y="1444928"/>
            <a:ext cx="8286781" cy="46841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B2174-984A-6E73-517D-52B4F7E57D21}"/>
              </a:ext>
            </a:extLst>
          </p:cNvPr>
          <p:cNvCxnSpPr>
            <a:cxnSpLocks/>
          </p:cNvCxnSpPr>
          <p:nvPr/>
        </p:nvCxnSpPr>
        <p:spPr>
          <a:xfrm flipH="1">
            <a:off x="9851009" y="2130458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75E3B-3E55-D34E-9A8C-2B9F64FC2380}"/>
              </a:ext>
            </a:extLst>
          </p:cNvPr>
          <p:cNvCxnSpPr>
            <a:cxnSpLocks/>
          </p:cNvCxnSpPr>
          <p:nvPr/>
        </p:nvCxnSpPr>
        <p:spPr>
          <a:xfrm flipH="1">
            <a:off x="9851009" y="5714215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3EBEB-E5C6-CAE9-AF49-7F3C02665E04}"/>
              </a:ext>
            </a:extLst>
          </p:cNvPr>
          <p:cNvCxnSpPr>
            <a:cxnSpLocks/>
          </p:cNvCxnSpPr>
          <p:nvPr/>
        </p:nvCxnSpPr>
        <p:spPr>
          <a:xfrm flipH="1">
            <a:off x="9851009" y="3726730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2E387F-0A7F-2E7A-84AE-F430F0CA47E5}"/>
              </a:ext>
            </a:extLst>
          </p:cNvPr>
          <p:cNvSpPr txBox="1"/>
          <p:nvPr/>
        </p:nvSpPr>
        <p:spPr>
          <a:xfrm>
            <a:off x="10501459" y="1916392"/>
            <a:ext cx="1338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מוד מערכת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9050B-4792-4455-1D24-7EE18F97D91A}"/>
              </a:ext>
            </a:extLst>
          </p:cNvPr>
          <p:cNvSpPr txBox="1"/>
          <p:nvPr/>
        </p:nvSpPr>
        <p:spPr>
          <a:xfrm>
            <a:off x="3101420" y="3080399"/>
            <a:ext cx="2937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תקלות במערכת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6F008-0B5D-D0D7-BE5D-42E2B421A2DE}"/>
              </a:ext>
            </a:extLst>
          </p:cNvPr>
          <p:cNvSpPr txBox="1"/>
          <p:nvPr/>
        </p:nvSpPr>
        <p:spPr>
          <a:xfrm>
            <a:off x="10394524" y="2907631"/>
            <a:ext cx="172805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</a:t>
            </a:r>
            <a:r>
              <a:rPr lang="en-US" dirty="0"/>
              <a:t>BIT</a:t>
            </a:r>
            <a:r>
              <a:rPr lang="he-IL" dirty="0"/>
              <a:t> של תת מערכות</a:t>
            </a:r>
          </a:p>
          <a:p>
            <a:r>
              <a:rPr lang="he-IL" dirty="0"/>
              <a:t>רשימת תתי המערכות נבנה באופן דינאמי מתוכן ההודעה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D4A92-B17A-8E69-6C03-77E36F04031E}"/>
              </a:ext>
            </a:extLst>
          </p:cNvPr>
          <p:cNvSpPr txBox="1"/>
          <p:nvPr/>
        </p:nvSpPr>
        <p:spPr>
          <a:xfrm>
            <a:off x="10482605" y="5355506"/>
            <a:ext cx="17280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תקשורת מול ה </a:t>
            </a:r>
            <a:r>
              <a:rPr lang="en-US" dirty="0"/>
              <a:t>manage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20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E2D2-F4CE-767E-E132-221129F7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3A10E-FC0A-F71C-BA76-BD499B7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D0B780-421E-F2E0-6FA0-2D13D063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A8636-A9BE-50DA-ADEE-828479AC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1473444"/>
            <a:ext cx="828678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873D-842E-8BA4-CA08-A3B08D2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4612C-361F-392C-4E0C-EAD6DE5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9C2E84-03DC-501D-958A-276FF898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F1D4D-AD54-09C7-04B1-F55BE0252D05}"/>
              </a:ext>
            </a:extLst>
          </p:cNvPr>
          <p:cNvSpPr txBox="1"/>
          <p:nvPr/>
        </p:nvSpPr>
        <p:spPr>
          <a:xfrm>
            <a:off x="583866" y="1319625"/>
            <a:ext cx="11227323" cy="46180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בחירת </a:t>
            </a:r>
            <a:r>
              <a:rPr lang="en-US" dirty="0"/>
              <a:t>Tail</a:t>
            </a:r>
            <a:r>
              <a:rPr lang="he-IL" dirty="0"/>
              <a:t> + הוספת יכולת להוספת חדש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Download</a:t>
            </a:r>
            <a:r>
              <a:rPr lang="he-IL" dirty="0"/>
              <a:t> </a:t>
            </a:r>
          </a:p>
          <a:p>
            <a:pPr marL="742950" indent="-20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    הורדת לוגים מתבצעת בערוץ </a:t>
            </a:r>
            <a:r>
              <a:rPr lang="en-US" dirty="0"/>
              <a:t>FTP</a:t>
            </a:r>
            <a:r>
              <a:rPr lang="he-IL" dirty="0"/>
              <a:t> מ </a:t>
            </a:r>
            <a:r>
              <a:rPr lang="en-US" dirty="0"/>
              <a:t>Spare CPU Flash</a:t>
            </a:r>
            <a:r>
              <a:rPr lang="he-IL" dirty="0"/>
              <a:t> מתיקיית </a:t>
            </a:r>
            <a:r>
              <a:rPr lang="en-US" dirty="0"/>
              <a:t>tffs1</a:t>
            </a:r>
            <a:r>
              <a:rPr lang="he-IL" dirty="0"/>
              <a:t> (</a:t>
            </a:r>
            <a:r>
              <a:rPr lang="en-US" dirty="0"/>
              <a:t>manage</a:t>
            </a:r>
            <a:r>
              <a:rPr lang="he-IL" dirty="0"/>
              <a:t>)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הקבצים מורדים לתיקיית </a:t>
            </a:r>
            <a:r>
              <a:rPr lang="en-US" dirty="0"/>
              <a:t>Logs\</a:t>
            </a:r>
            <a:r>
              <a:rPr lang="en-US" dirty="0" err="1"/>
              <a:t>TailNumber</a:t>
            </a:r>
            <a:r>
              <a:rPr lang="en-US" dirty="0"/>
              <a:t>\</a:t>
            </a:r>
            <a:r>
              <a:rPr lang="en-US" dirty="0" err="1"/>
              <a:t>YY-MM-DD-hh:mm:ss</a:t>
            </a:r>
            <a:endParaRPr lang="en-US" dirty="0"/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לאחר הורדת הקבצים, מריצים את האפליקציה </a:t>
            </a:r>
            <a:r>
              <a:rPr lang="he-IL" dirty="0" err="1"/>
              <a:t>האלאופית</a:t>
            </a:r>
            <a:r>
              <a:rPr lang="he-IL" dirty="0"/>
              <a:t> </a:t>
            </a:r>
            <a:r>
              <a:rPr lang="en-US" dirty="0" err="1"/>
              <a:t>ElopLog</a:t>
            </a:r>
            <a:r>
              <a:rPr lang="he-IL" dirty="0"/>
              <a:t> לקבלת קובצי </a:t>
            </a:r>
            <a:r>
              <a:rPr lang="en-US" dirty="0"/>
              <a:t>CSV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מבצעים עיבוד על הקבצים ומציגים מקבץ נתונים מתוך אוסף קובצי ה </a:t>
            </a:r>
            <a:r>
              <a:rPr lang="en-US" dirty="0"/>
              <a:t>CSV</a:t>
            </a:r>
            <a:r>
              <a:rPr lang="he-IL" dirty="0"/>
              <a:t> שנוצר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רשימת </a:t>
            </a:r>
            <a:r>
              <a:rPr lang="he-IL" dirty="0" err="1"/>
              <a:t>הטאבים</a:t>
            </a:r>
            <a:r>
              <a:rPr lang="he-IL" dirty="0"/>
              <a:t> ולוגיקת הצגת הנתונים שיוצגו בכל </a:t>
            </a:r>
            <a:r>
              <a:rPr lang="he-IL" dirty="0" err="1"/>
              <a:t>טאב</a:t>
            </a:r>
            <a:r>
              <a:rPr lang="he-IL" dirty="0"/>
              <a:t> נקרא מקובץ ייעודי שמאוחסן בתיקיית </a:t>
            </a:r>
            <a:r>
              <a:rPr lang="en-US" dirty="0"/>
              <a:t>.INI</a:t>
            </a:r>
          </a:p>
          <a:p>
            <a:pPr marL="722312" lvl="1">
              <a:lnSpc>
                <a:spcPct val="150000"/>
              </a:lnSpc>
            </a:pPr>
            <a:r>
              <a:rPr lang="he-IL" dirty="0"/>
              <a:t>     קובץ ההגדרות מחולל דרך מחשב טכנאי בהרשאת מנהל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התהליך נמחקים קובצי ה </a:t>
            </a:r>
            <a:r>
              <a:rPr lang="en-US" dirty="0"/>
              <a:t>CSV</a:t>
            </a:r>
            <a:r>
              <a:rPr lang="he-IL" dirty="0"/>
              <a:t> שנוצרו ע"י </a:t>
            </a:r>
            <a:r>
              <a:rPr lang="en-US" dirty="0" err="1"/>
              <a:t>ElopLog</a:t>
            </a:r>
            <a:r>
              <a:rPr lang="he-IL" dirty="0"/>
              <a:t> ונשמרים קובצי </a:t>
            </a:r>
            <a:r>
              <a:rPr lang="en-US" dirty="0"/>
              <a:t>CSV</a:t>
            </a:r>
            <a:r>
              <a:rPr lang="he-IL" dirty="0"/>
              <a:t> בהתאם לטבלאות בתצוגה</a:t>
            </a:r>
          </a:p>
          <a:p>
            <a:pPr>
              <a:lnSpc>
                <a:spcPct val="150000"/>
              </a:lnSpc>
            </a:pPr>
            <a:r>
              <a:rPr lang="he-IL" dirty="0"/>
              <a:t>7. </a:t>
            </a:r>
            <a:r>
              <a:rPr lang="en-US" b="1" dirty="0"/>
              <a:t>Delete</a:t>
            </a:r>
            <a:r>
              <a:rPr lang="he-IL" dirty="0"/>
              <a:t> – מחיקה מתאפשרת לאחר הורדת נתונים. רשימת הקבצים שיימחקו נגזרת מהרשימה שהורדה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Open</a:t>
            </a:r>
            <a:r>
              <a:rPr lang="he-IL" dirty="0"/>
              <a:t> – פתיחה של קובצי ה </a:t>
            </a:r>
            <a:r>
              <a:rPr lang="en-US" dirty="0"/>
              <a:t>CSV</a:t>
            </a:r>
            <a:r>
              <a:rPr lang="he-IL" dirty="0"/>
              <a:t> שנשמרו בסעיף 2</a:t>
            </a:r>
          </a:p>
        </p:txBody>
      </p:sp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7ED4-BE3B-B765-3E5E-5DB801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15742-2764-5838-DDEC-7B44777D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BC483A-9E39-249E-D655-EDAB19E42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2E2BB-03D3-97AF-25B9-C6C9D5395000}"/>
              </a:ext>
            </a:extLst>
          </p:cNvPr>
          <p:cNvSpPr txBox="1"/>
          <p:nvPr/>
        </p:nvSpPr>
        <p:spPr>
          <a:xfrm>
            <a:off x="583866" y="1444752"/>
            <a:ext cx="112273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BIN</a:t>
            </a:r>
            <a:r>
              <a:rPr lang="he-IL" dirty="0"/>
              <a:t>  – ייצוא של הקבצים הבינאריים ל </a:t>
            </a:r>
            <a:r>
              <a:rPr lang="en-US" dirty="0"/>
              <a:t>DOK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CSV</a:t>
            </a:r>
            <a:r>
              <a:rPr lang="he-IL" b="1" dirty="0"/>
              <a:t> </a:t>
            </a:r>
            <a:r>
              <a:rPr lang="he-IL" dirty="0"/>
              <a:t>– ייצוא של קובצי ה </a:t>
            </a:r>
            <a:r>
              <a:rPr lang="en-US" dirty="0"/>
              <a:t>CSV</a:t>
            </a:r>
            <a:r>
              <a:rPr lang="he-IL" dirty="0"/>
              <a:t> שנוצרו בסעיף 2 ל </a:t>
            </a:r>
            <a:r>
              <a:rPr lang="en-US" dirty="0"/>
              <a:t>DOK</a:t>
            </a:r>
            <a:endParaRPr lang="he-IL" dirty="0"/>
          </a:p>
          <a:p>
            <a:pPr marL="342900" indent="-342900">
              <a:buAutoNum type="arabicPeriod" startAt="8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214716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3256</TotalTime>
  <Words>523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Times New Roman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PowerPoint Presentation</vt:lpstr>
      <vt:lpstr>Login</vt:lpstr>
      <vt:lpstr>System Status Tab</vt:lpstr>
      <vt:lpstr>Tab Log Viewer</vt:lpstr>
      <vt:lpstr>Tab Log Viewer</vt:lpstr>
      <vt:lpstr>Tab Log Viewer</vt:lpstr>
      <vt:lpstr>Tab Version</vt:lpstr>
      <vt:lpstr>JC Handling Tab </vt:lpstr>
      <vt:lpstr>פקודות חדשות </vt:lpstr>
      <vt:lpstr>מנגנון הרשאות</vt:lpstr>
      <vt:lpstr>מנגנון הרשאות - משתמשים</vt:lpstr>
      <vt:lpstr>ניהול רישיונות</vt:lpstr>
      <vt:lpstr>ניהול רישיונות – צד לקוח</vt:lpstr>
      <vt:lpstr>ניהול רישיונות – צד אלאופ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874</cp:revision>
  <cp:lastPrinted>2021-10-27T07:30:14Z</cp:lastPrinted>
  <dcterms:created xsi:type="dcterms:W3CDTF">2020-07-07T20:11:39Z</dcterms:created>
  <dcterms:modified xsi:type="dcterms:W3CDTF">2025-05-28T14:03:25Z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