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4" r:id="rId5"/>
    <p:sldId id="265" r:id="rId6"/>
    <p:sldId id="268" r:id="rId7"/>
    <p:sldId id="270" r:id="rId8"/>
    <p:sldId id="271" r:id="rId9"/>
    <p:sldId id="277" r:id="rId10"/>
    <p:sldId id="266" r:id="rId11"/>
    <p:sldId id="272" r:id="rId12"/>
    <p:sldId id="275" r:id="rId13"/>
    <p:sldId id="274" r:id="rId14"/>
    <p:sldId id="276" r:id="rId15"/>
    <p:sldId id="267" r:id="rId16"/>
    <p:sldId id="273" r:id="rId17"/>
    <p:sldId id="269" r:id="rId18"/>
  </p:sldIdLst>
  <p:sldSz cx="12192000" cy="6858000"/>
  <p:notesSz cx="6858000" cy="9144000"/>
  <p:embeddedFontLst>
    <p:embeddedFont>
      <p:font typeface="Gill San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/iYv2Suwp3YfSanLxajvqVvpp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1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 rtl="1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 rtl="1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 rtl="1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 rtl="1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 rtl="1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1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1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1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1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 rtl="1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 rtl="1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 rtl="1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 rtl="1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r" rtl="1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r" rtl="1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r" rtl="1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r" rtl="1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r" rtl="1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1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r" rtl="1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r" rtl="1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r" rtl="1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r" rtl="1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r" rtl="1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r" rtl="1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r" rtl="1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r" rtl="1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r" rtl="1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r" rtl="1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r" rtl="1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r" rtl="1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r" rtl="1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r" rtl="1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r" rtl="1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r" rtl="1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r" rtl="1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r" rtl="1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r" rtl="1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r" rtl="1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r" rtl="1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r" rtl="1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r" rtl="1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r" rtl="1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r" rtl="1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r" rtl="1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r" rtl="1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r" rtl="1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r" rtl="1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r" rtl="1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r" rtl="1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r" rtl="1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r" rtl="1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r" rtl="1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r" rtl="1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r" rtl="1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r" rtl="1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r" rtl="1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r" rtl="1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r" rtl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r" rtl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r" rtl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r" rtl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r" rtl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r" rtl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r" rtl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r" rtl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iw-IL" dirty="0"/>
              <a:t>הפרויקט המסכם</a:t>
            </a:r>
            <a:r>
              <a:rPr lang="he-IL" dirty="0"/>
              <a:t> – קריאה וכתיבה של ספר הפרויקט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he-IL" dirty="0"/>
              <a:t>דצמבר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21BF-BAC7-9612-6C3A-7044F93B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לתרשים זרימה טוב של תהליך העבודה/אלגוריתם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3C4B-9065-16A0-2E06-DDCCCDDB5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9C6CC-D419-4574-C56F-AED4BDE1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39" y="2308503"/>
            <a:ext cx="8111750" cy="50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21BF-BAC7-9612-6C3A-7044F93B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לתרשים זרימה טוב של תהליך העבודה/אלגוריתם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6B6E4-E1AD-9554-F03F-9AFF03BE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59" y="1857101"/>
            <a:ext cx="3275748" cy="47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5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21BF-BAC7-9612-6C3A-7044F93B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לתרשים זרימה טוב של תהליך העבודה/אלגוריתם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2A8B0-4131-94F5-2818-DCB460AE4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88" y="1964016"/>
            <a:ext cx="4930966" cy="48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3C02-96F1-F859-54B2-FCC96CE8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דוגנאות</a:t>
            </a:r>
            <a:r>
              <a:rPr lang="he-IL" dirty="0"/>
              <a:t> לארכיטקטורת מערכת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139E-E4BC-3C97-AB03-EB6B24B08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A9F64-49D5-27D2-0C45-E3CA07D1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2184049"/>
            <a:ext cx="7573882" cy="43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3C02-96F1-F859-54B2-FCC96CE8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לדיאגרמת מחלקות (</a:t>
            </a:r>
            <a:r>
              <a:rPr lang="he-IL" dirty="0" err="1"/>
              <a:t>פרויקטי</a:t>
            </a:r>
            <a:r>
              <a:rPr lang="he-IL" dirty="0"/>
              <a:t> פיתוח)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12FFC-BC77-2EF2-1AF3-E60373E5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7" y="1880342"/>
            <a:ext cx="4755401" cy="2620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BDE06-832E-C5AB-8DD4-82E6DD27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46" y="1880342"/>
            <a:ext cx="4560741" cy="49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AAE6-3745-A9C2-CE6A-9A3EDD7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מדידת התועלת הצפויה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4051-D081-6123-82D8-6DBB0467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50" y="1948104"/>
            <a:ext cx="11029615" cy="2581343"/>
          </a:xfrm>
        </p:spPr>
        <p:txBody>
          <a:bodyPr/>
          <a:lstStyle/>
          <a:p>
            <a:r>
              <a:rPr lang="he-IL" dirty="0"/>
              <a:t>כיצד נוודא שהתוצר שלנו הועיל?</a:t>
            </a:r>
          </a:p>
          <a:p>
            <a:r>
              <a:rPr lang="he-IL" dirty="0"/>
              <a:t>פרויקט מחקר – מדדי יעילות (מהירות, זמן ריצה, כמות פתרונות מוצעים וכו')</a:t>
            </a:r>
          </a:p>
          <a:p>
            <a:r>
              <a:rPr lang="he-IL" dirty="0"/>
              <a:t>פרויקט פיתוח – זמן תגובה, </a:t>
            </a:r>
            <a:r>
              <a:rPr lang="he-IL" dirty="0" err="1"/>
              <a:t>תוצרים,כמות</a:t>
            </a:r>
            <a:r>
              <a:rPr lang="he-IL" dirty="0"/>
              <a:t> משתמשים </a:t>
            </a:r>
            <a:r>
              <a:rPr lang="he-IL" dirty="0" err="1"/>
              <a:t>וכו</a:t>
            </a:r>
            <a:endParaRPr lang="he-IL" dirty="0"/>
          </a:p>
          <a:p>
            <a:r>
              <a:rPr lang="he-IL" dirty="0"/>
              <a:t>ניתן </a:t>
            </a:r>
            <a:r>
              <a:rPr lang="he-IL" dirty="0" err="1"/>
              <a:t>להעזר</a:t>
            </a:r>
            <a:r>
              <a:rPr lang="he-IL" dirty="0"/>
              <a:t> ב –</a:t>
            </a:r>
            <a:r>
              <a:rPr lang="en-US" dirty="0"/>
              <a:t>MOV  - Measured organizational value</a:t>
            </a:r>
            <a:r>
              <a:rPr lang="he-IL" dirty="0"/>
              <a:t>:</a:t>
            </a:r>
            <a:br>
              <a:rPr lang="en-US" dirty="0"/>
            </a:br>
            <a:endParaRPr lang="LID4096" dirty="0"/>
          </a:p>
        </p:txBody>
      </p:sp>
      <p:pic>
        <p:nvPicPr>
          <p:cNvPr id="1026" name="Picture 2" descr="Information Technology Project Management – Fourth Edition">
            <a:extLst>
              <a:ext uri="{FF2B5EF4-FFF2-40B4-BE49-F238E27FC236}">
                <a16:creationId xmlns:a16="http://schemas.microsoft.com/office/drawing/2014/main" id="{55C65889-21BD-FA80-B43E-7B85A598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6" y="4529447"/>
            <a:ext cx="6875768" cy="220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06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78DD-A072-A1A0-6C65-E2455DAC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כתיבת </a:t>
            </a:r>
            <a:r>
              <a:rPr lang="he-IL" dirty="0" err="1"/>
              <a:t>רפרנסים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1CA7-16A7-CF4A-4F4E-43F260FF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4926" y="3267009"/>
            <a:ext cx="4305882" cy="1168879"/>
          </a:xfrm>
        </p:spPr>
        <p:txBody>
          <a:bodyPr>
            <a:noAutofit/>
          </a:bodyPr>
          <a:lstStyle/>
          <a:p>
            <a:r>
              <a:rPr lang="he-IL" dirty="0" err="1"/>
              <a:t>רפרנסים</a:t>
            </a:r>
            <a:r>
              <a:rPr lang="he-IL" dirty="0"/>
              <a:t> אקדמיים יש לקחת מ</a:t>
            </a:r>
            <a:r>
              <a:rPr lang="en-US" dirty="0"/>
              <a:t>   google scholar </a:t>
            </a:r>
            <a:r>
              <a:rPr lang="he-IL" dirty="0"/>
              <a:t>:</a:t>
            </a:r>
          </a:p>
          <a:p>
            <a:r>
              <a:rPr lang="he-IL" dirty="0"/>
              <a:t>מקובל לסדר </a:t>
            </a:r>
            <a:r>
              <a:rPr lang="he-IL" dirty="0" err="1"/>
              <a:t>רפרנסים</a:t>
            </a:r>
            <a:r>
              <a:rPr lang="he-IL" dirty="0"/>
              <a:t> לפי שם משפחה של כותב ראשון</a:t>
            </a:r>
          </a:p>
          <a:p>
            <a:r>
              <a:rPr lang="he-IL" dirty="0"/>
              <a:t>אם מעתיקים טקסט כפי שהוא ממאמר, מקובל לשים אותו בגרשיים ולהוסיף את </a:t>
            </a:r>
            <a:r>
              <a:rPr lang="he-IL" dirty="0" err="1"/>
              <a:t>הרפרנס</a:t>
            </a:r>
            <a:r>
              <a:rPr lang="he-IL" dirty="0"/>
              <a:t> כולל מספר עמוד ממנו נלקח הטקסט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43FF6-2313-A6F3-E445-2A959943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595" y="2099140"/>
            <a:ext cx="4073794" cy="1394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29CEA-B4EA-69A5-C021-E843A57EB438}"/>
              </a:ext>
            </a:extLst>
          </p:cNvPr>
          <p:cNvSpPr txBox="1"/>
          <p:nvPr/>
        </p:nvSpPr>
        <p:spPr>
          <a:xfrm>
            <a:off x="5428179" y="3375730"/>
            <a:ext cx="503434" cy="160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5E47F-44B8-13CA-4016-C567BD560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04" y="3142023"/>
            <a:ext cx="3281309" cy="2432237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C93F147-7B77-340D-99E2-D21E8C36E6B0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4137286" y="2722504"/>
            <a:ext cx="728968" cy="2356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366D9-22FE-EB4E-2F00-080343DC97F2}"/>
              </a:ext>
            </a:extLst>
          </p:cNvPr>
          <p:cNvSpPr txBox="1"/>
          <p:nvPr/>
        </p:nvSpPr>
        <p:spPr>
          <a:xfrm>
            <a:off x="42334" y="4017776"/>
            <a:ext cx="3281309" cy="781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602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342A-E1EA-F5CF-E676-FCBA75F4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המלצות לסיום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D8212-921B-0968-3D50-F0E1EA8BA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להזכירכם – כל המוצג בספר (סקירת ספרות, כולל </a:t>
            </a:r>
            <a:r>
              <a:rPr lang="he-IL" dirty="0" err="1"/>
              <a:t>תרשימים,אלגוריתמים</a:t>
            </a:r>
            <a:r>
              <a:rPr lang="he-IL" dirty="0"/>
              <a:t>, הנחיות </a:t>
            </a:r>
            <a:r>
              <a:rPr lang="he-IL" dirty="0" err="1"/>
              <a:t>וכו</a:t>
            </a:r>
            <a:r>
              <a:rPr lang="he-IL" dirty="0"/>
              <a:t>,) חייב להיות חומר מקורי. במידה ונלקח טקסט או תרשים ממקור חיצוני יש לתת קישור מדויק לדברים, כולל </a:t>
            </a:r>
            <a:r>
              <a:rPr lang="he-IL" dirty="0" err="1"/>
              <a:t>רפרנס</a:t>
            </a:r>
            <a:r>
              <a:rPr lang="he-IL" dirty="0"/>
              <a:t> אקדמי ומס ' עמוד רלוונטי. אי עמידה בדרישה זו היא עילה </a:t>
            </a:r>
            <a:r>
              <a:rPr lang="he-IL" dirty="0" err="1"/>
              <a:t>לועדת</a:t>
            </a:r>
            <a:r>
              <a:rPr lang="he-IL" dirty="0"/>
              <a:t> משמעת.</a:t>
            </a:r>
          </a:p>
          <a:p>
            <a:endParaRPr lang="he-IL" dirty="0"/>
          </a:p>
          <a:p>
            <a:r>
              <a:rPr lang="he-IL" dirty="0"/>
              <a:t>עיבדו עם המנחה בצורה אינטנסיבית על מנת לוודא שהתוצר עומד בסטנדרטים הנדרשים</a:t>
            </a:r>
          </a:p>
          <a:p>
            <a:r>
              <a:rPr lang="he-IL" dirty="0"/>
              <a:t>מומלץ לכתוב את הספר וממנו לגזור את חלקי המצגת</a:t>
            </a:r>
          </a:p>
          <a:p>
            <a:r>
              <a:rPr lang="he-IL" dirty="0"/>
              <a:t>מומלץ להכין את המצגת והדמו כשבוע לפני ההצגה ולבצע חזרה (רצוי מול המנחה)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57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 dirty="0"/>
              <a:t>שלב א:</a:t>
            </a:r>
            <a:r>
              <a:rPr lang="he-IL" dirty="0"/>
              <a:t> - תזכורת</a:t>
            </a:r>
            <a:br>
              <a:rPr lang="iw-IL" dirty="0"/>
            </a:br>
            <a:endParaRPr dirty="0"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23513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32"/>
              <a:buFont typeface="Arial"/>
              <a:buChar char="◼"/>
            </a:pPr>
            <a:r>
              <a:rPr lang="iw-IL" sz="2065">
                <a:latin typeface="Arial"/>
                <a:ea typeface="Arial"/>
                <a:cs typeface="Arial"/>
                <a:sym typeface="Arial"/>
              </a:rPr>
              <a:t>סקר ספרות קצר (בסיוע המנחה , גוגל סקולר)</a:t>
            </a: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323513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932"/>
              <a:buFont typeface="Arial"/>
              <a:buChar char="◼"/>
            </a:pPr>
            <a:r>
              <a:rPr lang="iw-IL" sz="2065">
                <a:latin typeface="Arial"/>
                <a:ea typeface="Arial"/>
                <a:cs typeface="Arial"/>
                <a:sym typeface="Arial"/>
              </a:rPr>
              <a:t>כתיבת הצעת פרויקט (inception) – באישור המנחה!</a:t>
            </a: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323513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932"/>
              <a:buFont typeface="Arial"/>
              <a:buChar char="◼"/>
            </a:pPr>
            <a:r>
              <a:rPr lang="iw-IL" sz="2065">
                <a:latin typeface="Arial"/>
                <a:ea typeface="Arial"/>
                <a:cs typeface="Arial"/>
                <a:sym typeface="Arial"/>
              </a:rPr>
              <a:t>סקר ספרות</a:t>
            </a: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323513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932"/>
              <a:buFont typeface="Arial"/>
              <a:buChar char="◼"/>
            </a:pPr>
            <a:r>
              <a:rPr lang="iw-IL" sz="2065">
                <a:latin typeface="Arial"/>
                <a:ea typeface="Arial"/>
                <a:cs typeface="Arial"/>
                <a:sym typeface="Arial"/>
              </a:rPr>
              <a:t>איסוף דרישות ומידע (שיטות איסוף דרישות)</a:t>
            </a: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323513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932"/>
              <a:buFont typeface="Arial"/>
              <a:buChar char="◼"/>
            </a:pPr>
            <a:r>
              <a:rPr lang="iw-IL" sz="2065">
                <a:latin typeface="Arial"/>
                <a:ea typeface="Arial"/>
                <a:cs typeface="Arial"/>
                <a:sym typeface="Arial"/>
              </a:rPr>
              <a:t>פיתוח:כתיבת דיאגרמות (UML, ארכיטקטורת מערכת)  מחקר: קביעת פונקצית מטרה</a:t>
            </a: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323513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932"/>
              <a:buFont typeface="Arial"/>
              <a:buChar char="◼"/>
            </a:pPr>
            <a:r>
              <a:rPr lang="iw-IL" sz="2065">
                <a:latin typeface="Arial"/>
                <a:ea typeface="Arial"/>
                <a:cs typeface="Arial"/>
                <a:sym typeface="Arial"/>
              </a:rPr>
              <a:t>כתיבת שלבי העבודה , אתגרים, תוצאות צפויות, בדיקות</a:t>
            </a: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323513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932"/>
              <a:buFont typeface="Arial"/>
              <a:buChar char="◼"/>
            </a:pPr>
            <a:r>
              <a:rPr lang="iw-IL" sz="2065">
                <a:latin typeface="Arial"/>
                <a:ea typeface="Arial"/>
                <a:cs typeface="Arial"/>
                <a:sym typeface="Arial"/>
              </a:rPr>
              <a:t>מסכי אב טיפוס (?)</a:t>
            </a: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323513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932"/>
              <a:buFont typeface="Arial"/>
              <a:buChar char="◼"/>
            </a:pPr>
            <a:r>
              <a:rPr lang="iw-IL" sz="2065">
                <a:latin typeface="Arial"/>
                <a:ea typeface="Arial"/>
                <a:cs typeface="Arial"/>
                <a:sym typeface="Arial"/>
              </a:rPr>
              <a:t>כתיבת הספר והמצגת – הגשה 24/1/23</a:t>
            </a: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200844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532"/>
              <a:buNone/>
            </a:pP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200844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532"/>
              <a:buNone/>
            </a:pPr>
            <a:endParaRPr sz="2065">
              <a:latin typeface="Arial"/>
              <a:ea typeface="Arial"/>
              <a:cs typeface="Arial"/>
              <a:sym typeface="Arial"/>
            </a:endParaRPr>
          </a:p>
          <a:p>
            <a:pPr marL="306000" lvl="0" indent="-200844" algn="r" rtl="1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532"/>
              <a:buNone/>
            </a:pPr>
            <a:endParaRPr sz="206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 dirty="0"/>
              <a:t>שלב ב</a:t>
            </a:r>
            <a:r>
              <a:rPr lang="he-IL" dirty="0"/>
              <a:t> - תזכורת</a:t>
            </a:r>
            <a:r>
              <a:rPr lang="iw-IL" dirty="0"/>
              <a:t>:</a:t>
            </a:r>
            <a:br>
              <a:rPr lang="iw-IL" dirty="0"/>
            </a:b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5050" algn="r" rtl="1">
              <a:spcBef>
                <a:spcPts val="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iw-IL" sz="2100">
                <a:latin typeface="Arial"/>
                <a:ea typeface="Arial"/>
                <a:cs typeface="Arial"/>
                <a:sym typeface="Arial"/>
              </a:rPr>
              <a:t>הכרת הטכנולוגיות בהן יתבצע היישום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06000" lvl="0" indent="-325050" algn="r" rtl="1">
              <a:spcBef>
                <a:spcPts val="96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iw-IL" sz="2100">
                <a:latin typeface="Arial"/>
                <a:ea typeface="Arial"/>
                <a:cs typeface="Arial"/>
                <a:sym typeface="Arial"/>
              </a:rPr>
              <a:t>כתיבת הקוד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06000" lvl="0" indent="-325050" algn="r" rtl="1">
              <a:spcBef>
                <a:spcPts val="96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iw-IL" sz="2100">
                <a:latin typeface="Arial"/>
                <a:ea typeface="Arial"/>
                <a:cs typeface="Arial"/>
                <a:sym typeface="Arial"/>
              </a:rPr>
              <a:t>אינטגרציה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06000" lvl="0" indent="-325050" algn="r" rtl="1">
              <a:spcBef>
                <a:spcPts val="96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iw-IL" sz="2100">
                <a:latin typeface="Arial"/>
                <a:ea typeface="Arial"/>
                <a:cs typeface="Arial"/>
                <a:sym typeface="Arial"/>
              </a:rPr>
              <a:t>ביצוע בדיקות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06000" lvl="0" indent="-325050" algn="r" rtl="1">
              <a:spcBef>
                <a:spcPts val="96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iw-IL" sz="2100">
                <a:latin typeface="Arial"/>
                <a:ea typeface="Arial"/>
                <a:cs typeface="Arial"/>
                <a:sym typeface="Arial"/>
              </a:rPr>
              <a:t>הגשת הקוד , הספר והמצגת (הכוללת הרצה חיה של המערכת) – הגשה יוני 2023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06000" lvl="0" indent="-200844" algn="r" rtl="1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06000" lvl="0" indent="-200844" algn="r" rtl="1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06000" lvl="0" indent="-200844" algn="r" rtl="1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/>
              <a:t>הגדרת מוטיבציה לפרויקט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44100" algn="r" rtl="1">
              <a:spcBef>
                <a:spcPts val="0"/>
              </a:spcBef>
              <a:spcAft>
                <a:spcPts val="0"/>
              </a:spcAft>
              <a:buSzPts val="2256"/>
              <a:buFont typeface="Arial"/>
              <a:buChar char="◼"/>
            </a:pPr>
            <a:r>
              <a:rPr lang="iw-IL" sz="2400" dirty="0">
                <a:latin typeface="Arial"/>
                <a:ea typeface="Arial"/>
                <a:cs typeface="Arial"/>
                <a:sym typeface="Arial"/>
              </a:rPr>
              <a:t>מהי הבעיה?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06000" lvl="0" indent="-344100" algn="r" rtl="1">
              <a:spcBef>
                <a:spcPts val="960"/>
              </a:spcBef>
              <a:spcAft>
                <a:spcPts val="0"/>
              </a:spcAft>
              <a:buSzPts val="2256"/>
              <a:buFont typeface="Arial"/>
              <a:buChar char="◼"/>
            </a:pPr>
            <a:r>
              <a:rPr lang="iw-IL" sz="2400" dirty="0">
                <a:latin typeface="Arial"/>
                <a:ea typeface="Arial"/>
                <a:cs typeface="Arial"/>
                <a:sym typeface="Arial"/>
              </a:rPr>
              <a:t>איסוף מידע על המצב הנוכחי (ראיונות, שאלונים, סקירת מסמכים , קריאת מאמרים)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06000" lvl="0" indent="-344100" algn="r" rtl="1">
              <a:spcBef>
                <a:spcPts val="960"/>
              </a:spcBef>
              <a:spcAft>
                <a:spcPts val="0"/>
              </a:spcAft>
              <a:buSzPts val="2256"/>
              <a:buFont typeface="Arial"/>
              <a:buChar char="◼"/>
            </a:pPr>
            <a:r>
              <a:rPr lang="iw-IL" sz="2400" dirty="0">
                <a:latin typeface="Arial"/>
                <a:ea typeface="Arial"/>
                <a:cs typeface="Arial"/>
                <a:sym typeface="Arial"/>
              </a:rPr>
              <a:t>מה התועלת הצפויה?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r" rtl="1">
              <a:spcBef>
                <a:spcPts val="96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/>
              <a:t>תחילת עבודה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18700" algn="r" rtl="1">
              <a:spcBef>
                <a:spcPts val="0"/>
              </a:spcBef>
              <a:spcAft>
                <a:spcPts val="0"/>
              </a:spcAft>
              <a:buSzPts val="1856"/>
              <a:buFont typeface="Arial"/>
              <a:buChar char="◼"/>
            </a:pPr>
            <a:r>
              <a:rPr lang="iw-IL" sz="2000">
                <a:latin typeface="Arial"/>
                <a:ea typeface="Arial"/>
                <a:cs typeface="Arial"/>
                <a:sym typeface="Arial"/>
              </a:rPr>
              <a:t>סקר ספרות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6000" lvl="0" indent="-318700" algn="r" rtl="1">
              <a:spcBef>
                <a:spcPts val="960"/>
              </a:spcBef>
              <a:spcAft>
                <a:spcPts val="0"/>
              </a:spcAft>
              <a:buSzPts val="1856"/>
              <a:buFont typeface="Arial"/>
              <a:buChar char="◼"/>
            </a:pPr>
            <a:r>
              <a:rPr lang="iw-IL" sz="2000">
                <a:latin typeface="Arial"/>
                <a:ea typeface="Arial"/>
                <a:cs typeface="Arial"/>
                <a:sym typeface="Arial"/>
              </a:rPr>
              <a:t>קריאה של מאמרים בתחום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6000" lvl="0" indent="-318700" algn="r" rtl="1">
              <a:spcBef>
                <a:spcPts val="960"/>
              </a:spcBef>
              <a:spcAft>
                <a:spcPts val="0"/>
              </a:spcAft>
              <a:buSzPts val="1856"/>
              <a:buFont typeface="Arial"/>
              <a:buChar char="◼"/>
            </a:pPr>
            <a:r>
              <a:rPr lang="iw-IL" sz="2000">
                <a:latin typeface="Arial"/>
                <a:ea typeface="Arial"/>
                <a:cs typeface="Arial"/>
                <a:sym typeface="Arial"/>
              </a:rPr>
              <a:t>חיפוש בגוגל סקולר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6000" lvl="0" indent="-318700" algn="r" rtl="1">
              <a:spcBef>
                <a:spcPts val="960"/>
              </a:spcBef>
              <a:spcAft>
                <a:spcPts val="0"/>
              </a:spcAft>
              <a:buSzPts val="1856"/>
              <a:buFont typeface="Arial"/>
              <a:buChar char="◼"/>
            </a:pPr>
            <a:r>
              <a:rPr lang="iw-IL" sz="2000">
                <a:latin typeface="Arial"/>
                <a:ea typeface="Arial"/>
                <a:cs typeface="Arial"/>
                <a:sym typeface="Arial"/>
              </a:rPr>
              <a:t>Skimming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3E9C-8E06-ADF3-1F32-5BB14FB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קריאת מאמר – </a:t>
            </a:r>
            <a:r>
              <a:rPr lang="en-US" dirty="0"/>
              <a:t>skim reading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E329-F513-00D3-504E-096DD9599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האם יש לקרוא את המאמר כולו?</a:t>
            </a:r>
            <a:br>
              <a:rPr lang="en-US" sz="2400" dirty="0"/>
            </a:br>
            <a:r>
              <a:rPr lang="he-IL" sz="2400" dirty="0"/>
              <a:t>לא ולא!</a:t>
            </a:r>
          </a:p>
          <a:p>
            <a:r>
              <a:rPr lang="he-IL" sz="2400" dirty="0"/>
              <a:t>קריאה ביקורתית , כאשר מחפשים את הנושא </a:t>
            </a:r>
            <a:r>
              <a:rPr lang="he-IL" sz="2400" b="1" dirty="0" err="1"/>
              <a:t>המענין</a:t>
            </a:r>
            <a:r>
              <a:rPr lang="he-IL" sz="2400" dirty="0"/>
              <a:t> אותנו: תקציר, מבוא (שאלות מחקר), תוצאות, גרפים וטבלאות, סיכום המאמר.</a:t>
            </a:r>
          </a:p>
          <a:p>
            <a:r>
              <a:rPr lang="he-IL" sz="2400" dirty="0"/>
              <a:t>מסכמים את הרעיון המרכזי של כל מאמר בכמה משפטים קצרים, ולא לשכוח לרשום </a:t>
            </a:r>
            <a:r>
              <a:rPr lang="he-IL" sz="2400" dirty="0" err="1"/>
              <a:t>רפרנס</a:t>
            </a:r>
            <a:r>
              <a:rPr lang="he-IL" sz="2400" dirty="0"/>
              <a:t>.</a:t>
            </a:r>
          </a:p>
          <a:p>
            <a:r>
              <a:rPr lang="he-IL" sz="2400" dirty="0"/>
              <a:t>אם מצטטים משפט, חייבים לרשום עם גרשיים, ולהוסיף </a:t>
            </a:r>
            <a:r>
              <a:rPr lang="he-IL" sz="2400" dirty="0" err="1"/>
              <a:t>רפרנס</a:t>
            </a:r>
            <a:r>
              <a:rPr lang="he-IL" sz="2400" dirty="0"/>
              <a:t> עם מספר עמוד ממנו ציטטנו</a:t>
            </a:r>
          </a:p>
        </p:txBody>
      </p:sp>
    </p:spTree>
    <p:extLst>
      <p:ext uri="{BB962C8B-B14F-4D97-AF65-F5344CB8AC3E}">
        <p14:creationId xmlns:p14="http://schemas.microsoft.com/office/powerpoint/2010/main" val="332280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1D39-4AA4-E904-CA43-4D6B834D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לגבי האנגלית????</a:t>
            </a:r>
            <a:endParaRPr lang="LID4096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51A5E4-9A50-6A61-4503-3D2A5952E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he-IL" sz="2400" dirty="0"/>
              <a:t>המנחה אמור לעבור על העבודה ולתת הערות גם מבחינת האנגלית</a:t>
            </a:r>
          </a:p>
          <a:p>
            <a:r>
              <a:rPr lang="he-IL" sz="2400" dirty="0"/>
              <a:t>ניתן </a:t>
            </a:r>
            <a:r>
              <a:rPr lang="he-IL" sz="2400" dirty="0" err="1"/>
              <a:t>להעזר</a:t>
            </a:r>
            <a:r>
              <a:rPr lang="he-IL" sz="2400" dirty="0"/>
              <a:t> בגוגל </a:t>
            </a:r>
            <a:r>
              <a:rPr lang="he-IL" sz="2400" dirty="0" err="1"/>
              <a:t>טרנסלייט</a:t>
            </a:r>
            <a:r>
              <a:rPr lang="he-IL" sz="2400" dirty="0"/>
              <a:t>. שימו לב שהתרגום שם לוקה בחסר.</a:t>
            </a:r>
          </a:p>
          <a:p>
            <a:r>
              <a:rPr lang="he-IL" sz="2400" dirty="0"/>
              <a:t>כלים נוספים (בתשלום):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https://www.grammarly.com/</a:t>
            </a:r>
            <a:br>
              <a:rPr lang="en-US" sz="2400" dirty="0"/>
            </a:br>
            <a:r>
              <a:rPr lang="en-US" sz="2400" dirty="0"/>
              <a:t>https://www.gingersoftware.com/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88926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1D39-4AA4-E904-CA43-4D6B834D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לסקירה טובה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9315C-671C-C1C3-8168-7419B6F5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9" y="2577435"/>
            <a:ext cx="10048126" cy="38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1D39-4AA4-E904-CA43-4D6B834D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לסקירה טובה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8E318-DF24-456B-3BD9-2CAD5849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2421797"/>
            <a:ext cx="1135538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013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493</Words>
  <Application>Microsoft Office PowerPoint</Application>
  <PresentationFormat>Widescreen</PresentationFormat>
  <Paragraphs>61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</vt:lpstr>
      <vt:lpstr>Noto Sans Symbols</vt:lpstr>
      <vt:lpstr>Dividend</vt:lpstr>
      <vt:lpstr>הפרויקט המסכם – קריאה וכתיבה של ספר הפרויקט</vt:lpstr>
      <vt:lpstr>שלב א: - תזכורת </vt:lpstr>
      <vt:lpstr>שלב ב - תזכורת: </vt:lpstr>
      <vt:lpstr>הגדרת מוטיבציה לפרויקט</vt:lpstr>
      <vt:lpstr>תחילת עבודה</vt:lpstr>
      <vt:lpstr>קריאת מאמר – skim reading</vt:lpstr>
      <vt:lpstr>מה לגבי האנגלית????</vt:lpstr>
      <vt:lpstr>דוגמאות לסקירה טובה</vt:lpstr>
      <vt:lpstr>דוגמאות לסקירה טובה</vt:lpstr>
      <vt:lpstr>דוגמא לתרשים זרימה טוב של תהליך העבודה/אלגוריתם</vt:lpstr>
      <vt:lpstr>דוגמא לתרשים זרימה טוב של תהליך העבודה/אלגוריתם</vt:lpstr>
      <vt:lpstr>דוגמא לתרשים זרימה טוב של תהליך העבודה/אלגוריתם</vt:lpstr>
      <vt:lpstr>דוגנאות לארכיטקטורת מערכת </vt:lpstr>
      <vt:lpstr>דוגמא לדיאגרמת מחלקות (פרויקטי פיתוח)</vt:lpstr>
      <vt:lpstr>מדידת התועלת הצפויה</vt:lpstr>
      <vt:lpstr>כתיבת רפרנסים</vt:lpstr>
      <vt:lpstr>המלצות לסיום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הפרויקט המסכם – קריאה וכתיבה של ספר הפרויקט</dc:title>
  <dc:creator>נעמי אונקלוס-שפיגל</dc:creator>
  <cp:lastModifiedBy>נעמי אונקלוס-שפיגל</cp:lastModifiedBy>
  <cp:revision>3</cp:revision>
  <dcterms:created xsi:type="dcterms:W3CDTF">2022-03-06T20:56:07Z</dcterms:created>
  <dcterms:modified xsi:type="dcterms:W3CDTF">2022-12-06T19:38:38Z</dcterms:modified>
</cp:coreProperties>
</file>