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6" r:id="rId4"/>
    <p:sldId id="273" r:id="rId5"/>
    <p:sldId id="269" r:id="rId6"/>
    <p:sldId id="267" r:id="rId7"/>
    <p:sldId id="270" r:id="rId8"/>
    <p:sldId id="258" r:id="rId9"/>
    <p:sldId id="259" r:id="rId10"/>
    <p:sldId id="261" r:id="rId11"/>
    <p:sldId id="262" r:id="rId12"/>
    <p:sldId id="271" r:id="rId13"/>
    <p:sldId id="278" r:id="rId14"/>
    <p:sldId id="274" r:id="rId15"/>
    <p:sldId id="265" r:id="rId16"/>
    <p:sldId id="275" r:id="rId17"/>
    <p:sldId id="263" r:id="rId18"/>
    <p:sldId id="260"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61" autoAdjust="0"/>
  </p:normalViewPr>
  <p:slideViewPr>
    <p:cSldViewPr snapToGrid="0">
      <p:cViewPr varScale="1">
        <p:scale>
          <a:sx n="57" d="100"/>
          <a:sy n="57"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B6448-05F9-4431-863D-31EDA50279AE}" type="datetimeFigureOut">
              <a:rPr lang="en-US" smtClean="0"/>
              <a:t>5/7/2024</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D4F97-D92A-414E-AA23-AE80D50FF0BE}" type="slidenum">
              <a:rPr lang="en-US" smtClean="0"/>
              <a:t>‹#›</a:t>
            </a:fld>
            <a:endParaRPr lang="en-US"/>
          </a:p>
        </p:txBody>
      </p:sp>
    </p:spTree>
    <p:extLst>
      <p:ext uri="{BB962C8B-B14F-4D97-AF65-F5344CB8AC3E}">
        <p14:creationId xmlns:p14="http://schemas.microsoft.com/office/powerpoint/2010/main" val="90186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a:t>
            </a:fld>
            <a:endParaRPr lang="en-US"/>
          </a:p>
        </p:txBody>
      </p:sp>
    </p:spTree>
    <p:extLst>
      <p:ext uri="{BB962C8B-B14F-4D97-AF65-F5344CB8AC3E}">
        <p14:creationId xmlns:p14="http://schemas.microsoft.com/office/powerpoint/2010/main" val="291900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לפרויקט</a:t>
            </a:r>
            <a:r>
              <a:rPr lang="he-IL" baseline="0" dirty="0" smtClean="0"/>
              <a:t> שלנו קבענו מדדים ומטרות שרצינו לקבל </a:t>
            </a:r>
          </a:p>
          <a:p>
            <a:r>
              <a:rPr lang="he-IL" baseline="0" dirty="0" smtClean="0"/>
              <a:t>עכשיו נסכם את המטרות שהיו לנו ומה קיבלנו בתוצאות</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12</a:t>
            </a:fld>
            <a:endParaRPr lang="en-US"/>
          </a:p>
        </p:txBody>
      </p:sp>
    </p:spTree>
    <p:extLst>
      <p:ext uri="{BB962C8B-B14F-4D97-AF65-F5344CB8AC3E}">
        <p14:creationId xmlns:p14="http://schemas.microsoft.com/office/powerpoint/2010/main" val="3827261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חלק</a:t>
            </a:r>
            <a:r>
              <a:rPr lang="he-IL" baseline="0" dirty="0" smtClean="0"/>
              <a:t> מהאתרים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13</a:t>
            </a:fld>
            <a:endParaRPr lang="en-US"/>
          </a:p>
        </p:txBody>
      </p:sp>
    </p:spTree>
    <p:extLst>
      <p:ext uri="{BB962C8B-B14F-4D97-AF65-F5344CB8AC3E}">
        <p14:creationId xmlns:p14="http://schemas.microsoft.com/office/powerpoint/2010/main" val="76762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ב</a:t>
            </a:r>
            <a:r>
              <a:rPr lang="he-IL" baseline="0" dirty="0" smtClean="0"/>
              <a:t> 97 אחוז </a:t>
            </a:r>
          </a:p>
          <a:p>
            <a:r>
              <a:rPr lang="he-IL" baseline="0" dirty="0" smtClean="0"/>
              <a:t>קיבלנו כך </a:t>
            </a:r>
          </a:p>
          <a:p>
            <a:endParaRPr lang="he-IL" baseline="0" dirty="0" smtClean="0"/>
          </a:p>
          <a:p>
            <a:r>
              <a:rPr lang="he-IL" baseline="0" dirty="0" smtClean="0"/>
              <a:t>חלק מהאתרים לא מארשים </a:t>
            </a:r>
            <a:r>
              <a:rPr lang="he-IL" baseline="0" dirty="0" err="1" smtClean="0"/>
              <a:t>סקראפינג</a:t>
            </a:r>
            <a:r>
              <a:rPr lang="he-IL" baseline="0" dirty="0" smtClean="0"/>
              <a:t> או </a:t>
            </a:r>
            <a:r>
              <a:rPr lang="he-IL" baseline="0" dirty="0" err="1" smtClean="0"/>
              <a:t>קרולינג</a:t>
            </a:r>
            <a:r>
              <a:rPr lang="he-IL" baseline="0" dirty="0" smtClean="0"/>
              <a:t>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14</a:t>
            </a:fld>
            <a:endParaRPr lang="en-US"/>
          </a:p>
        </p:txBody>
      </p:sp>
    </p:spTree>
    <p:extLst>
      <p:ext uri="{BB962C8B-B14F-4D97-AF65-F5344CB8AC3E}">
        <p14:creationId xmlns:p14="http://schemas.microsoft.com/office/powerpoint/2010/main" val="3802311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בשלב</a:t>
            </a:r>
            <a:r>
              <a:rPr lang="he-IL" baseline="0" dirty="0" smtClean="0"/>
              <a:t> הראשון של הפתרון שלנו היה לנו אתגר של זיהוי התוכן הטקסטואלי ואיך לחלץ אותו בצורה נקייה ונכונה כך שאנחנו לא יודעים באיזה תגים נמצא התוכן הטקסטואלי</a:t>
            </a:r>
          </a:p>
          <a:p>
            <a:r>
              <a:rPr lang="he-IL" baseline="0" dirty="0" smtClean="0"/>
              <a:t>אז כדי להתגבר על אתגר זה השתמשנו </a:t>
            </a:r>
            <a:r>
              <a:rPr lang="he-IL" baseline="0" dirty="0" err="1" smtClean="0"/>
              <a:t>בפיוטיפול</a:t>
            </a:r>
            <a:r>
              <a:rPr lang="he-IL" baseline="0" dirty="0" smtClean="0"/>
              <a:t> סוב שבעזרתו חילצנו התוכן מכל התגים של הדף ואז בעזרת </a:t>
            </a:r>
            <a:r>
              <a:rPr lang="he-IL" baseline="0" dirty="0" err="1" smtClean="0"/>
              <a:t>ריגיולאר</a:t>
            </a:r>
            <a:r>
              <a:rPr lang="he-IL" baseline="0" dirty="0" smtClean="0"/>
              <a:t> </a:t>
            </a:r>
            <a:r>
              <a:rPr lang="he-IL" baseline="0" dirty="0" err="1" smtClean="0"/>
              <a:t>אקספרשן</a:t>
            </a:r>
            <a:r>
              <a:rPr lang="he-IL" baseline="0" dirty="0" smtClean="0"/>
              <a:t> פיצלנו הטקסט וקיבלנו תוכן נקי ורצוי </a:t>
            </a:r>
          </a:p>
          <a:p>
            <a:endParaRPr lang="he-IL" baseline="0" dirty="0" smtClean="0"/>
          </a:p>
          <a:p>
            <a:r>
              <a:rPr lang="he-IL" baseline="0" dirty="0" smtClean="0"/>
              <a:t>עוד אתגר שזה היה בשלב ב והוא איך למחוק תוכן של כתבה לא רצויה כך שאנחנו לא יודעים איזה תגים בדף </a:t>
            </a:r>
            <a:r>
              <a:rPr lang="he-IL" baseline="0" dirty="0" err="1" smtClean="0"/>
              <a:t>הטשטמל</a:t>
            </a:r>
            <a:r>
              <a:rPr lang="he-IL" baseline="0" dirty="0" smtClean="0"/>
              <a:t> שייכים לכתבה הלא רצויה וכדי להתגבר על האתגר הזה התחלנו בסריקת הרבה אתרי חדשות ובדיקת אם קיים משהו משותף או חוקיות שנוכל </a:t>
            </a:r>
            <a:r>
              <a:rPr lang="he-IL" baseline="0" dirty="0" err="1" smtClean="0"/>
              <a:t>להסמתך</a:t>
            </a:r>
            <a:r>
              <a:rPr lang="he-IL" baseline="0" dirty="0" smtClean="0"/>
              <a:t> עליו בסוף מצאנו שברוב המקרים קיים תג אבא שמכיל בתוכו התגים </a:t>
            </a:r>
            <a:r>
              <a:rPr lang="he-IL" baseline="0" dirty="0" err="1" smtClean="0"/>
              <a:t>ששיכים</a:t>
            </a:r>
            <a:r>
              <a:rPr lang="he-IL" baseline="0" dirty="0" smtClean="0"/>
              <a:t> לכתבה ואז המשימה שלנו הפכה לחיפוש האבא הזה ומחיקתו. אז כדי למצוא האבא עשינו אלגוריתם שקראנו לו בשם טיפוס היררכי ובקצרה הוא שאנחנו מחפשים תג קשור לכתבה שאנחנו מכירים אותו וזה קיים והוא ה א תג ואז מתחילים ממנו ועוברים לאבא שלו בעזרת </a:t>
            </a:r>
            <a:r>
              <a:rPr lang="he-IL" baseline="0" dirty="0" err="1" smtClean="0"/>
              <a:t>ביוטיפול</a:t>
            </a:r>
            <a:r>
              <a:rPr lang="he-IL" baseline="0" dirty="0" smtClean="0"/>
              <a:t> סוב ובודקים אם אבא מכיל תגי א שהם של כתבה אחרת ואם לא אז ממשיכים לאבא של אבא וכך עד שנגיע לאבא שמכיל בתוכו או בתוך הצצים א תג של כתבות אחרות ושמוצאים אז מוחקים הבן שממנו הגענו לאבא הזה וזה עבד לנו ברוב הזמן </a:t>
            </a:r>
          </a:p>
          <a:p>
            <a:endParaRPr lang="he-IL" baseline="0" dirty="0" smtClean="0"/>
          </a:p>
          <a:p>
            <a:r>
              <a:rPr lang="he-IL" baseline="0" dirty="0" smtClean="0"/>
              <a:t>אתגר שלישי הוא אי קיום מבנה אחיד לדפי </a:t>
            </a:r>
            <a:r>
              <a:rPr lang="he-IL" baseline="0" dirty="0" err="1" smtClean="0"/>
              <a:t>הטשטמל</a:t>
            </a:r>
            <a:r>
              <a:rPr lang="he-IL" baseline="0" dirty="0" smtClean="0"/>
              <a:t> כלומר כל מתכנת יכול לתכנת הדף בצורה אחרת וקשה למצוא חוקיות מסוימת או דברים דומים בתוך הדף עצמו לכן זה חייב אותנו לנסות להתאים המסנן שלנו לכל סוג של מבנה </a:t>
            </a:r>
          </a:p>
          <a:p>
            <a:endParaRPr lang="he-IL" baseline="0" dirty="0" smtClean="0"/>
          </a:p>
          <a:p>
            <a:r>
              <a:rPr lang="he-IL" baseline="0" dirty="0" smtClean="0"/>
              <a:t>האתגר הרביעי והוא זמן הסינון : בהתחלה מצאנו שהסינון לוקח הרבה ועלול להיות לא נסבל עבור משתמש רגיל לכן חשבנו על איך לשפר הזמן של הסינון. ואז הדרך שלנו כדי לזרז הזמן הם כך בהתחלה ראינו שדפי האתרים יש מלא קישורים משותפים כמו קישורי הנאו באר והפוטר וגם כתבות שמוצעות בתוך כתבות אחרות שגם הופיעו בכתבות אחרות לכן מה שעשינו שאחרי הסינון של הדף הראשי של אתר החדשות שמרנו סיווג הכתבות כלומר לרצוי ולא רצוי וכדי לשמור הסיווג הזה שהוא זמני אז שמרנו בתוך אחסון קטן שנקרא </a:t>
            </a:r>
            <a:r>
              <a:rPr lang="he-IL" baseline="0" dirty="0" err="1" smtClean="0"/>
              <a:t>פלאסק</a:t>
            </a:r>
            <a:r>
              <a:rPr lang="he-IL" baseline="0" dirty="0" smtClean="0"/>
              <a:t> </a:t>
            </a:r>
            <a:r>
              <a:rPr lang="he-IL" baseline="0" dirty="0" err="1" smtClean="0"/>
              <a:t>סישן</a:t>
            </a:r>
            <a:r>
              <a:rPr lang="he-IL" baseline="0" dirty="0" smtClean="0"/>
              <a:t> והוא מהיר כמו </a:t>
            </a:r>
            <a:r>
              <a:rPr lang="he-IL" baseline="0" dirty="0" err="1" smtClean="0"/>
              <a:t>הקאש</a:t>
            </a:r>
            <a:r>
              <a:rPr lang="he-IL" baseline="0" dirty="0" smtClean="0"/>
              <a:t> של </a:t>
            </a:r>
            <a:r>
              <a:rPr lang="he-IL" baseline="0" dirty="0" err="1" smtClean="0"/>
              <a:t>הזכרון</a:t>
            </a:r>
            <a:r>
              <a:rPr lang="he-IL" baseline="0" dirty="0" smtClean="0"/>
              <a:t> בשליפה ובשמירה לכן שמרנו בתוכו הסיווגים האלה ועם כל ביצוע סינון לדף אנחנו שולחים סיווג הכתבות שכבר עשינו ובזמן הסינון לפני שליפת התוכן ובדיקה אנחנו בודקים אם הכתבה קיימת וסווגה לפני ואם כן אז לא בודקים מחדש וישר קובעים אם להשאיר או למחוק </a:t>
            </a:r>
          </a:p>
          <a:p>
            <a:r>
              <a:rPr lang="he-IL" baseline="0" dirty="0" smtClean="0"/>
              <a:t>ואז בזה קיבלנו שרק הדף הראשי של הדף לוקח יותר זמן משאר דפי האתר ובנוסף לזה רצינו לשפר עוד הזמן אז </a:t>
            </a:r>
            <a:r>
              <a:rPr lang="he-IL" baseline="0" dirty="0" err="1" smtClean="0"/>
              <a:t>מאצנו</a:t>
            </a:r>
            <a:r>
              <a:rPr lang="he-IL" baseline="0" dirty="0" smtClean="0"/>
              <a:t> שקיים בספריית </a:t>
            </a:r>
            <a:r>
              <a:rPr lang="he-IL" baseline="0" dirty="0" err="1" smtClean="0"/>
              <a:t>ריקויסט</a:t>
            </a:r>
            <a:r>
              <a:rPr lang="he-IL" baseline="0" dirty="0" smtClean="0"/>
              <a:t> </a:t>
            </a:r>
            <a:r>
              <a:rPr lang="he-IL" baseline="0" dirty="0" err="1" smtClean="0"/>
              <a:t>סיישן</a:t>
            </a:r>
            <a:r>
              <a:rPr lang="he-IL" baseline="0" dirty="0" smtClean="0"/>
              <a:t> שהוא מיועד לזרז את פעולת השליפה במקרה שאנחנו שולפים מאותו שרת והדרך היא על ידי שמירת קשר בין </a:t>
            </a:r>
            <a:r>
              <a:rPr lang="he-IL" baseline="0" dirty="0" err="1" smtClean="0"/>
              <a:t>הסישן</a:t>
            </a:r>
            <a:r>
              <a:rPr lang="he-IL" baseline="0" dirty="0" smtClean="0"/>
              <a:t> והאתר הרצוי ואז לא נאלצים כל פעם לשלוח מחדש ולחכות ששרת יאשר לשלוח לנו ויאמת הנתונים ששולחים אליו </a:t>
            </a:r>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15</a:t>
            </a:fld>
            <a:endParaRPr lang="en-US"/>
          </a:p>
        </p:txBody>
      </p:sp>
    </p:spTree>
    <p:extLst>
      <p:ext uri="{BB962C8B-B14F-4D97-AF65-F5344CB8AC3E}">
        <p14:creationId xmlns:p14="http://schemas.microsoft.com/office/powerpoint/2010/main" val="200963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17</a:t>
            </a:fld>
            <a:endParaRPr lang="en-US"/>
          </a:p>
        </p:txBody>
      </p:sp>
    </p:spTree>
    <p:extLst>
      <p:ext uri="{BB962C8B-B14F-4D97-AF65-F5344CB8AC3E}">
        <p14:creationId xmlns:p14="http://schemas.microsoft.com/office/powerpoint/2010/main" val="356252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2</a:t>
            </a:fld>
            <a:endParaRPr lang="en-US"/>
          </a:p>
        </p:txBody>
      </p:sp>
    </p:spTree>
    <p:extLst>
      <p:ext uri="{BB962C8B-B14F-4D97-AF65-F5344CB8AC3E}">
        <p14:creationId xmlns:p14="http://schemas.microsoft.com/office/powerpoint/2010/main" val="335086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Enhanced Security and Emotional Well-being: The system aims to provide a safer browsing experience on news websites, shielding users from content that can cause emotional distress such as anxiety or sadness. This is crucial in maintaining mental health while navigating through potentially harmful digital content.</a:t>
            </a:r>
          </a:p>
          <a:p>
            <a:r>
              <a:rPr lang="en-US" dirty="0" smtClean="0"/>
              <a:t>Selective News Consumption: It enables users to stay updated with news without being overwhelmed by undesirable information. This selective approach allows for an informed yet concise consumption of news, focusing only on content that aligns with individual preferences.</a:t>
            </a:r>
          </a:p>
          <a:p>
            <a:r>
              <a:rPr lang="en-US" dirty="0" smtClean="0"/>
              <a:t>Targeted Content Filtering: Unlike broader filtering solutions that may block access to entire websites, our system refines the filtering process to target only unwanted news articles within a site. This precision ensures that valuable content is retained while only removing the specific elements that users wish to avoid.</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3</a:t>
            </a:fld>
            <a:endParaRPr lang="en-US"/>
          </a:p>
        </p:txBody>
      </p:sp>
    </p:spTree>
    <p:extLst>
      <p:ext uri="{BB962C8B-B14F-4D97-AF65-F5344CB8AC3E}">
        <p14:creationId xmlns:p14="http://schemas.microsoft.com/office/powerpoint/2010/main" val="305049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המטרות שלנו היו </a:t>
            </a:r>
          </a:p>
          <a:p>
            <a:pPr marL="228600" indent="-228600">
              <a:buAutoNum type="arabicPeriod"/>
            </a:pPr>
            <a:r>
              <a:rPr lang="he-IL" dirty="0" smtClean="0"/>
              <a:t>לקבל</a:t>
            </a:r>
            <a:r>
              <a:rPr lang="he-IL" baseline="0" dirty="0" smtClean="0"/>
              <a:t> סינון דף מלא כלומר שכל הדף שמוצג למשתמש שיהיה </a:t>
            </a:r>
            <a:r>
              <a:rPr lang="he-IL" baseline="0" dirty="0" err="1" smtClean="0"/>
              <a:t>מוסרק</a:t>
            </a:r>
            <a:r>
              <a:rPr lang="he-IL" baseline="0" dirty="0" smtClean="0"/>
              <a:t> ומוערך</a:t>
            </a:r>
          </a:p>
          <a:p>
            <a:pPr marL="228600" indent="-228600">
              <a:buAutoNum type="arabicPeriod"/>
            </a:pPr>
            <a:r>
              <a:rPr lang="he-IL" baseline="0" dirty="0" smtClean="0"/>
              <a:t>דיוק בסינון כלומר שהדף לא יכיל תוכן לא רצוי אחרי הסינון או שימחק תוכן רצוי בטעות </a:t>
            </a:r>
          </a:p>
          <a:p>
            <a:pPr marL="228600" indent="-228600">
              <a:buAutoNum type="arabicPeriod"/>
            </a:pPr>
            <a:r>
              <a:rPr lang="he-IL" baseline="0" dirty="0" smtClean="0"/>
              <a:t>זמן מקובל למשתמש כך שלא </a:t>
            </a:r>
            <a:r>
              <a:rPr lang="he-IL" baseline="0" dirty="0" err="1" smtClean="0"/>
              <a:t>ישתעם</a:t>
            </a:r>
            <a:r>
              <a:rPr lang="he-IL" baseline="0" dirty="0" smtClean="0"/>
              <a:t> לו או יחכה זמן יותר מהרגיל </a:t>
            </a:r>
          </a:p>
          <a:p>
            <a:pPr marL="228600" indent="-228600">
              <a:buAutoNum type="arabicPeriod"/>
            </a:pPr>
            <a:r>
              <a:rPr lang="he-IL" baseline="0" dirty="0" smtClean="0"/>
              <a:t>ממשק משתמש מקובל ומובן וכמובן קבלת פידבק חיובית מהאנשים </a:t>
            </a:r>
          </a:p>
          <a:p>
            <a:pPr marL="228600" indent="-228600">
              <a:buAutoNum type="arabicPeriod"/>
            </a:pPr>
            <a:r>
              <a:rPr lang="he-IL" baseline="0" dirty="0" smtClean="0"/>
              <a:t>אתר החדשות שנציג שיוצג כמו המקורי בדיוק כלומר כל </a:t>
            </a:r>
            <a:r>
              <a:rPr lang="he-IL" baseline="0" dirty="0" err="1" smtClean="0"/>
              <a:t>הפונקצינלאיות</a:t>
            </a:r>
            <a:r>
              <a:rPr lang="he-IL" baseline="0" dirty="0" smtClean="0"/>
              <a:t> שקיימת בתוכו שתעבוד כמו </a:t>
            </a:r>
            <a:r>
              <a:rPr lang="he-IL" baseline="0" dirty="0" err="1" smtClean="0"/>
              <a:t>המקרוי</a:t>
            </a:r>
            <a:r>
              <a:rPr lang="he-IL" baseline="0" dirty="0" smtClean="0"/>
              <a:t> כמו הנאו באר ותמונות מוצגות עיצוב כמו המקורי והכל כמו המקורי ללא הבדל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4</a:t>
            </a:fld>
            <a:endParaRPr lang="en-US"/>
          </a:p>
        </p:txBody>
      </p:sp>
    </p:spTree>
    <p:extLst>
      <p:ext uri="{BB962C8B-B14F-4D97-AF65-F5344CB8AC3E}">
        <p14:creationId xmlns:p14="http://schemas.microsoft.com/office/powerpoint/2010/main" val="364615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אוקי</a:t>
            </a:r>
            <a:r>
              <a:rPr lang="he-IL" baseline="0" dirty="0" smtClean="0"/>
              <a:t> תודה אדהם </a:t>
            </a:r>
          </a:p>
          <a:p>
            <a:r>
              <a:rPr lang="he-IL" baseline="0" dirty="0" smtClean="0"/>
              <a:t>אז אחרי שאדהם דיבר על מה הפרויקט שלנו אני אתחיל להסביר איך התקשרו האתר עם המסנן. קודם כל אנחנו </a:t>
            </a:r>
            <a:r>
              <a:rPr lang="he-IL" baseline="0" dirty="0" err="1" smtClean="0"/>
              <a:t>חיקלנו</a:t>
            </a:r>
            <a:r>
              <a:rPr lang="he-IL" baseline="0" dirty="0" smtClean="0"/>
              <a:t> הבנייה של האתר והמסנן שלני חלקים נפרדים והאתר מתקשר עם המסנן כשירות ששולח אליו </a:t>
            </a:r>
            <a:r>
              <a:rPr lang="he-IL" baseline="0" dirty="0" err="1" smtClean="0"/>
              <a:t>הנתנוים</a:t>
            </a:r>
            <a:r>
              <a:rPr lang="he-IL" baseline="0" dirty="0" smtClean="0"/>
              <a:t> הדרושים כמו קישור האתר וסוג הסינון הנתונים הדרושים ואז בחזקה המסנן מחזיר לו הדף מסונן</a:t>
            </a:r>
          </a:p>
          <a:p>
            <a:r>
              <a:rPr lang="he-IL" baseline="0" dirty="0" smtClean="0"/>
              <a:t>כאן בתמונה יש פירוט. כאן זו החלוקה זה האתר זה המסנן. המשתמש מכניס קישור האתר וממלא סוג הסינון שהוא רוצה </a:t>
            </a:r>
          </a:p>
          <a:p>
            <a:r>
              <a:rPr lang="he-IL" baseline="0" dirty="0" smtClean="0"/>
              <a:t>ואז האתר שולח למסנן את הקישור והנתונים למשל המילים שהכניס ואז המסנן שולח התוכן לפי הקישור ומבצע את הסינון ואז שולח בשתיים את קוד </a:t>
            </a:r>
            <a:r>
              <a:rPr lang="he-IL" baseline="0" dirty="0" err="1" smtClean="0"/>
              <a:t>הטשטמל</a:t>
            </a:r>
            <a:r>
              <a:rPr lang="he-IL" baseline="0" dirty="0" smtClean="0"/>
              <a:t> מוערך ומסונן לאתר בחזרה ואז האתר משתיל את זה בתוך דף </a:t>
            </a:r>
            <a:r>
              <a:rPr lang="he-IL" baseline="0" dirty="0" err="1" smtClean="0"/>
              <a:t>הטשטמל</a:t>
            </a:r>
            <a:r>
              <a:rPr lang="he-IL" baseline="0" dirty="0" smtClean="0"/>
              <a:t> ומציג למשתמש.</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7</a:t>
            </a:fld>
            <a:endParaRPr lang="en-US"/>
          </a:p>
        </p:txBody>
      </p:sp>
    </p:spTree>
    <p:extLst>
      <p:ext uri="{BB962C8B-B14F-4D97-AF65-F5344CB8AC3E}">
        <p14:creationId xmlns:p14="http://schemas.microsoft.com/office/powerpoint/2010/main" val="2311746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הפתרון</a:t>
            </a:r>
            <a:r>
              <a:rPr lang="he-IL" baseline="0" dirty="0" smtClean="0"/>
              <a:t> שלנו התחלק לשני שלבים עיקרים הם זיהוי הכתבות הלא רצויות בדף שרוצים לסנן </a:t>
            </a:r>
          </a:p>
          <a:p>
            <a:r>
              <a:rPr lang="he-IL" baseline="0" dirty="0" smtClean="0"/>
              <a:t>והשלב השני הוא עריכת הדף והתאמתו למשתמש</a:t>
            </a:r>
          </a:p>
          <a:p>
            <a:r>
              <a:rPr lang="he-IL" baseline="0" dirty="0" smtClean="0"/>
              <a:t>בפירוט השלב הראשון התחלק לשלוש חלקים והם חילוץ כל הקישורים שבתוך הדף שאנחנו רוצים דף יכול להיות של הדף הראשי של אתר החדשות או כתבה כל שהיא או כל דף בתוך האתר </a:t>
            </a:r>
          </a:p>
          <a:p>
            <a:r>
              <a:rPr lang="he-IL" baseline="0" dirty="0" smtClean="0"/>
              <a:t>אחרי החילוץ של כל הקישורים אנחנו שומרים אלה </a:t>
            </a:r>
            <a:r>
              <a:rPr lang="he-IL" baseline="0" dirty="0" err="1" smtClean="0"/>
              <a:t>הרלוונטים</a:t>
            </a:r>
            <a:r>
              <a:rPr lang="he-IL" baseline="0" dirty="0" smtClean="0"/>
              <a:t> ודוחים לא </a:t>
            </a:r>
            <a:r>
              <a:rPr lang="he-IL" baseline="0" dirty="0" err="1" smtClean="0"/>
              <a:t>רללונטים</a:t>
            </a:r>
            <a:r>
              <a:rPr lang="he-IL" baseline="0" dirty="0" smtClean="0"/>
              <a:t> כמו של פרסומות או של כל אתר אחר שהוא לא אתר החדשות </a:t>
            </a:r>
          </a:p>
          <a:p>
            <a:r>
              <a:rPr lang="he-IL" baseline="0" dirty="0" smtClean="0"/>
              <a:t>בשלב השני אנחנו מתחיל לחלץ התוכן מכל הקישורים שהתקבלו בחלק הראשון ומפעילים עליהם השירוש זה במטרה לעלות את הדיוק בזיהוי מילים לא רצויות </a:t>
            </a:r>
          </a:p>
          <a:p>
            <a:r>
              <a:rPr lang="he-IL" baseline="0" dirty="0" smtClean="0"/>
              <a:t>בשלב השלישי אנחנו מתחיל לחפש מופע המילים </a:t>
            </a:r>
            <a:r>
              <a:rPr lang="he-IL" baseline="0" dirty="0" err="1" smtClean="0"/>
              <a:t>שהוכנוסו</a:t>
            </a:r>
            <a:r>
              <a:rPr lang="he-IL" baseline="0" dirty="0" smtClean="0"/>
              <a:t> או הקטגוריות ושומרים קישורי הכתבות הלא רצויות </a:t>
            </a:r>
          </a:p>
          <a:p>
            <a:endParaRPr lang="he-IL" baseline="0" dirty="0" smtClean="0"/>
          </a:p>
          <a:p>
            <a:r>
              <a:rPr lang="he-IL" baseline="0" dirty="0" smtClean="0"/>
              <a:t>בשלב השני אחרי זיהוי הדפים הלא </a:t>
            </a:r>
            <a:r>
              <a:rPr lang="he-IL" baseline="0" dirty="0" err="1" smtClean="0"/>
              <a:t>רצוים</a:t>
            </a:r>
            <a:r>
              <a:rPr lang="he-IL" baseline="0" dirty="0" smtClean="0"/>
              <a:t> אז נמחק הכתבות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8</a:t>
            </a:fld>
            <a:endParaRPr lang="en-US"/>
          </a:p>
        </p:txBody>
      </p:sp>
    </p:spTree>
    <p:extLst>
      <p:ext uri="{BB962C8B-B14F-4D97-AF65-F5344CB8AC3E}">
        <p14:creationId xmlns:p14="http://schemas.microsoft.com/office/powerpoint/2010/main" val="281153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אחרי הצגת</a:t>
            </a:r>
            <a:r>
              <a:rPr lang="he-IL" baseline="0" dirty="0" smtClean="0"/>
              <a:t> הפתרון </a:t>
            </a:r>
          </a:p>
          <a:p>
            <a:r>
              <a:rPr lang="he-IL" baseline="0" dirty="0" smtClean="0"/>
              <a:t>אנחנו נציג את הכלים והטכנולוגיות שעזרו לנו לבנות את הפרויקט </a:t>
            </a:r>
          </a:p>
          <a:p>
            <a:r>
              <a:rPr lang="he-IL" dirty="0" smtClean="0"/>
              <a:t>כמו שהצגנו</a:t>
            </a:r>
            <a:r>
              <a:rPr lang="he-IL" baseline="0" dirty="0" smtClean="0"/>
              <a:t> הפרויקט שלנו התחלק לשני יחידות והם האתר עצמו ובצד השני יש את המסנן ולכל אחד מהם קיים כלים </a:t>
            </a:r>
            <a:r>
              <a:rPr lang="he-IL" baseline="0" dirty="0" err="1" smtClean="0"/>
              <a:t>וטכנולגיות</a:t>
            </a:r>
            <a:r>
              <a:rPr lang="he-IL" baseline="0" dirty="0" smtClean="0"/>
              <a:t> שהשתמשנו בהם כדי להגיע לתוצר הסופי שלנו.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9</a:t>
            </a:fld>
            <a:endParaRPr lang="en-US"/>
          </a:p>
        </p:txBody>
      </p:sp>
    </p:spTree>
    <p:extLst>
      <p:ext uri="{BB962C8B-B14F-4D97-AF65-F5344CB8AC3E}">
        <p14:creationId xmlns:p14="http://schemas.microsoft.com/office/powerpoint/2010/main" val="260704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10</a:t>
            </a:fld>
            <a:endParaRPr lang="en-US"/>
          </a:p>
        </p:txBody>
      </p:sp>
    </p:spTree>
    <p:extLst>
      <p:ext uri="{BB962C8B-B14F-4D97-AF65-F5344CB8AC3E}">
        <p14:creationId xmlns:p14="http://schemas.microsoft.com/office/powerpoint/2010/main" val="413340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בקשר לכלים וטכנולוגיות</a:t>
            </a:r>
            <a:r>
              <a:rPr lang="he-IL" baseline="0" dirty="0" smtClean="0"/>
              <a:t> של המסנן </a:t>
            </a:r>
          </a:p>
          <a:p>
            <a:r>
              <a:rPr lang="he-IL" baseline="0" dirty="0" smtClean="0"/>
              <a:t>השניים העקרוניים הם </a:t>
            </a:r>
            <a:r>
              <a:rPr lang="he-IL" baseline="0" dirty="0" err="1" smtClean="0"/>
              <a:t>ריקויסטס</a:t>
            </a:r>
            <a:r>
              <a:rPr lang="he-IL" baseline="0" dirty="0" smtClean="0"/>
              <a:t> ו </a:t>
            </a:r>
            <a:r>
              <a:rPr lang="he-IL" baseline="0" dirty="0" err="1" smtClean="0"/>
              <a:t>ביוטיפולסוב</a:t>
            </a:r>
            <a:r>
              <a:rPr lang="he-IL" baseline="0" dirty="0" smtClean="0"/>
              <a:t> </a:t>
            </a:r>
          </a:p>
          <a:p>
            <a:r>
              <a:rPr lang="he-IL" baseline="0" dirty="0" err="1" smtClean="0"/>
              <a:t>ריקויסטס</a:t>
            </a:r>
            <a:r>
              <a:rPr lang="he-IL" baseline="0" dirty="0" smtClean="0"/>
              <a:t> עזר לנו למשוך תוכן הדפים </a:t>
            </a:r>
            <a:r>
              <a:rPr lang="he-IL" baseline="0" dirty="0" err="1" smtClean="0"/>
              <a:t>מהקיושרים</a:t>
            </a:r>
            <a:r>
              <a:rPr lang="he-IL" baseline="0" dirty="0" smtClean="0"/>
              <a:t> </a:t>
            </a:r>
            <a:endParaRPr lang="en-US" baseline="0" dirty="0" smtClean="0"/>
          </a:p>
          <a:p>
            <a:r>
              <a:rPr lang="he-IL" baseline="0" dirty="0" err="1" smtClean="0"/>
              <a:t>וביוטיפול</a:t>
            </a:r>
            <a:r>
              <a:rPr lang="he-IL" baseline="0" dirty="0" smtClean="0"/>
              <a:t> סוב עזר לנו </a:t>
            </a:r>
            <a:r>
              <a:rPr lang="he-IL" baseline="0" dirty="0" err="1" smtClean="0"/>
              <a:t>לפאקסינק</a:t>
            </a:r>
            <a:r>
              <a:rPr lang="he-IL" baseline="0" dirty="0" smtClean="0"/>
              <a:t> התוכן של הכתבות </a:t>
            </a:r>
            <a:r>
              <a:rPr lang="en-US" baseline="0" dirty="0" smtClean="0"/>
              <a:t> </a:t>
            </a:r>
            <a:r>
              <a:rPr lang="he-IL" baseline="0" dirty="0" smtClean="0"/>
              <a:t>ואז לחלץ כל הקישורים ותוכן מהדף </a:t>
            </a:r>
            <a:r>
              <a:rPr lang="en-US" baseline="0" dirty="0" smtClean="0"/>
              <a:t> </a:t>
            </a:r>
          </a:p>
          <a:p>
            <a:r>
              <a:rPr lang="en-US" baseline="0" dirty="0" smtClean="0"/>
              <a:t>NLTK </a:t>
            </a:r>
          </a:p>
          <a:p>
            <a:endParaRPr lang="en-US" baseline="0" dirty="0" smtClean="0"/>
          </a:p>
          <a:p>
            <a:r>
              <a:rPr lang="he-IL" baseline="0" dirty="0" smtClean="0"/>
              <a:t>כמובן המסנן מימשנו בעזרת </a:t>
            </a:r>
            <a:r>
              <a:rPr lang="he-IL" baseline="0" dirty="0" err="1" smtClean="0"/>
              <a:t>פייתון</a:t>
            </a:r>
            <a:r>
              <a:rPr lang="he-IL" baseline="0" dirty="0" smtClean="0"/>
              <a:t> ולכל הפרויקט השתמשנו </a:t>
            </a:r>
            <a:r>
              <a:rPr lang="he-IL" baseline="0" dirty="0" err="1" smtClean="0"/>
              <a:t>בהכלי</a:t>
            </a:r>
            <a:r>
              <a:rPr lang="he-IL" baseline="0" dirty="0" smtClean="0"/>
              <a:t> </a:t>
            </a:r>
            <a:r>
              <a:rPr lang="he-IL" baseline="0" dirty="0" err="1" smtClean="0"/>
              <a:t>ויסקוד</a:t>
            </a:r>
            <a:r>
              <a:rPr lang="he-IL" baseline="0" dirty="0" smtClean="0"/>
              <a:t> שהוא חינמי וממש טוב  </a:t>
            </a:r>
            <a:endParaRPr lang="en-US" dirty="0"/>
          </a:p>
        </p:txBody>
      </p:sp>
      <p:sp>
        <p:nvSpPr>
          <p:cNvPr id="4" name="מציין מיקום של מספר שקופית 3"/>
          <p:cNvSpPr>
            <a:spLocks noGrp="1"/>
          </p:cNvSpPr>
          <p:nvPr>
            <p:ph type="sldNum" sz="quarter" idx="10"/>
          </p:nvPr>
        </p:nvSpPr>
        <p:spPr/>
        <p:txBody>
          <a:bodyPr/>
          <a:lstStyle/>
          <a:p>
            <a:fld id="{E2ED4F97-D92A-414E-AA23-AE80D50FF0BE}" type="slidenum">
              <a:rPr lang="en-US" smtClean="0"/>
              <a:t>11</a:t>
            </a:fld>
            <a:endParaRPr lang="en-US"/>
          </a:p>
        </p:txBody>
      </p:sp>
    </p:spTree>
    <p:extLst>
      <p:ext uri="{BB962C8B-B14F-4D97-AF65-F5344CB8AC3E}">
        <p14:creationId xmlns:p14="http://schemas.microsoft.com/office/powerpoint/2010/main" val="21028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3C08A00-91F4-492D-90FC-E731A6CA900E}"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132980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48ED077-B429-4CA4-9863-1D441607A626}"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122607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smtClean="0"/>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9C3CC374-5224-4652-85BD-75122C07D07C}"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27699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smtClean="0"/>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smtClean="0"/>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A4219B37-FEA9-4835-87C9-EB97A51C418E}"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0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78D08070-0671-4816-AC0F-2EE3D713D7B4}"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34840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747F70-6B3A-4F3D-A865-7F50C006F2BE}" type="datetime1">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232771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F2D569-9A0A-4E0F-9C39-9B032971F880}" type="datetime1">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175097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A766CFF-DD81-4091-BB29-1CB0F4A74821}"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49367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5EBF146-97FF-41A7-B4C5-B19288AD9E3D}"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59320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3"/>
          <p:cNvSpPr>
            <a:spLocks noGrp="1"/>
          </p:cNvSpPr>
          <p:nvPr>
            <p:ph type="dt" sz="half" idx="10"/>
          </p:nvPr>
        </p:nvSpPr>
        <p:spPr/>
        <p:txBody>
          <a:bodyPr/>
          <a:lstStyle/>
          <a:p>
            <a:fld id="{9FA77977-7BA4-4F7F-84C8-FDCD71B76AE0}"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270294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F50453B2-E891-4DFA-8798-B1343E3778E3}"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404673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3CA63DE4-FF82-4657-9668-9A10D17A7267}"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6788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0557F7DF-ED79-455C-8EB2-C20CA0FA17C1}" type="datetime1">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893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2A69CEDE-1325-431B-8D53-4ECD4F7FD7C7}" type="datetime1">
              <a:rPr lang="en-US" smtClean="0"/>
              <a:t>5/7/2024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78651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9D7C5B-08BE-4EF2-9739-D6F2976F2BE0}" type="datetime1">
              <a:rPr lang="en-US" smtClean="0"/>
              <a:t>5/7/2024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32397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7" name="Date Placeholder 4"/>
          <p:cNvSpPr>
            <a:spLocks noGrp="1"/>
          </p:cNvSpPr>
          <p:nvPr>
            <p:ph type="dt" sz="half" idx="10"/>
          </p:nvPr>
        </p:nvSpPr>
        <p:spPr/>
        <p:txBody>
          <a:bodyPr/>
          <a:lstStyle/>
          <a:p>
            <a:fld id="{6A18CEB4-6167-4380-825D-1284403D5EEF}" type="datetime1">
              <a:rPr lang="en-US" smtClean="0"/>
              <a:t>5/7/2024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27967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2D104271-45DC-43CA-8CBA-C5A8ED50FC4E}"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1EDCA-0F17-4A09-B49F-01423804B73C}" type="slidenum">
              <a:rPr lang="en-US" smtClean="0"/>
              <a:t>‹#›</a:t>
            </a:fld>
            <a:endParaRPr lang="en-US"/>
          </a:p>
        </p:txBody>
      </p:sp>
    </p:spTree>
    <p:extLst>
      <p:ext uri="{BB962C8B-B14F-4D97-AF65-F5344CB8AC3E}">
        <p14:creationId xmlns:p14="http://schemas.microsoft.com/office/powerpoint/2010/main" val="22231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D8F0ED-0E8B-45BF-B122-1E10AC5E2873}" type="datetime1">
              <a:rPr lang="en-US" smtClean="0"/>
              <a:t>5/7/2024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C1EDCA-0F17-4A09-B49F-01423804B73C}" type="slidenum">
              <a:rPr lang="en-US" smtClean="0"/>
              <a:t>‹#›</a:t>
            </a:fld>
            <a:endParaRPr lang="en-US"/>
          </a:p>
        </p:txBody>
      </p:sp>
    </p:spTree>
    <p:extLst>
      <p:ext uri="{BB962C8B-B14F-4D97-AF65-F5344CB8AC3E}">
        <p14:creationId xmlns:p14="http://schemas.microsoft.com/office/powerpoint/2010/main" val="2339871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lTjMpSsNNers-R0U1oL8j1QccK5VT65P/view"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009934" y="1876096"/>
            <a:ext cx="9371569" cy="2504835"/>
          </a:xfrm>
        </p:spPr>
        <p:txBody>
          <a:bodyPr/>
          <a:lstStyle/>
          <a:p>
            <a:pPr lvl="0" algn="ctr">
              <a:lnSpc>
                <a:spcPct val="150000"/>
              </a:lnSpc>
              <a:spcBef>
                <a:spcPts val="0"/>
              </a:spcBef>
            </a:pPr>
            <a:r>
              <a:rPr lang="en-US" sz="4800" b="1" dirty="0"/>
              <a:t/>
            </a:r>
            <a:br>
              <a:rPr lang="en-US" sz="4800" b="1" dirty="0"/>
            </a:br>
            <a:r>
              <a:rPr lang="en-US" sz="4800" b="1" dirty="0"/>
              <a:t/>
            </a:r>
            <a:br>
              <a:rPr lang="en-US" sz="4800" b="1" dirty="0"/>
            </a:br>
            <a:r>
              <a:rPr lang="en-US" sz="2800" b="1" dirty="0"/>
              <a:t>Capstone Project Phase </a:t>
            </a:r>
            <a:r>
              <a:rPr lang="en-US" sz="2800" b="1" dirty="0" smtClean="0"/>
              <a:t>B</a:t>
            </a:r>
            <a:r>
              <a:rPr lang="en-US" sz="5400" b="1" dirty="0"/>
              <a:t/>
            </a:r>
            <a:br>
              <a:rPr lang="en-US" sz="5400" b="1" dirty="0"/>
            </a:br>
            <a:r>
              <a:rPr lang="en-US" sz="4800" b="1" dirty="0"/>
              <a:t>news website content filtering</a:t>
            </a:r>
          </a:p>
        </p:txBody>
      </p:sp>
      <p:pic>
        <p:nvPicPr>
          <p:cNvPr id="4" name="Google Shape;64;p13"/>
          <p:cNvPicPr preferRelativeResize="0"/>
          <p:nvPr/>
        </p:nvPicPr>
        <p:blipFill>
          <a:blip r:embed="rId3">
            <a:alphaModFix/>
          </a:blip>
          <a:stretch>
            <a:fillRect/>
          </a:stretch>
        </p:blipFill>
        <p:spPr>
          <a:xfrm>
            <a:off x="1621863" y="218111"/>
            <a:ext cx="8543497" cy="2254015"/>
          </a:xfrm>
          <a:prstGeom prst="rect">
            <a:avLst/>
          </a:prstGeom>
          <a:noFill/>
          <a:ln>
            <a:noFill/>
          </a:ln>
        </p:spPr>
      </p:pic>
      <p:sp>
        <p:nvSpPr>
          <p:cNvPr id="5" name="TextBox 4"/>
          <p:cNvSpPr txBox="1"/>
          <p:nvPr/>
        </p:nvSpPr>
        <p:spPr>
          <a:xfrm>
            <a:off x="1226076" y="4380932"/>
            <a:ext cx="8939284" cy="2595711"/>
          </a:xfrm>
          <a:prstGeom prst="rect">
            <a:avLst/>
          </a:prstGeom>
          <a:noFill/>
        </p:spPr>
        <p:txBody>
          <a:bodyPr wrap="square" rtlCol="0">
            <a:spAutoFit/>
          </a:bodyPr>
          <a:lstStyle/>
          <a:p>
            <a:pPr algn="ctr">
              <a:lnSpc>
                <a:spcPct val="150000"/>
              </a:lnSpc>
            </a:pPr>
            <a:r>
              <a:rPr lang="en-US" sz="2800" b="1" dirty="0" smtClean="0"/>
              <a:t>Supervisor :   Dr. Natali Levi</a:t>
            </a:r>
          </a:p>
          <a:p>
            <a:pPr algn="ctr">
              <a:lnSpc>
                <a:spcPct val="150000"/>
              </a:lnSpc>
            </a:pPr>
            <a:r>
              <a:rPr lang="en-US" sz="2800" b="1" dirty="0" smtClean="0"/>
              <a:t>Students   :   Ronen Zeyan</a:t>
            </a:r>
          </a:p>
          <a:p>
            <a:pPr algn="ctr">
              <a:lnSpc>
                <a:spcPct val="150000"/>
              </a:lnSpc>
            </a:pPr>
            <a:r>
              <a:rPr lang="en-US" sz="2800" b="1" dirty="0" smtClean="0"/>
              <a:t>  	               Adham Asaad</a:t>
            </a:r>
          </a:p>
          <a:p>
            <a:pPr algn="ctr">
              <a:lnSpc>
                <a:spcPct val="150000"/>
              </a:lnSpc>
            </a:pPr>
            <a:endParaRPr lang="en-US" sz="2800" b="1" dirty="0"/>
          </a:p>
        </p:txBody>
      </p:sp>
      <p:sp>
        <p:nvSpPr>
          <p:cNvPr id="3" name="מציין מיקום של מספר שקופית 2"/>
          <p:cNvSpPr>
            <a:spLocks noGrp="1"/>
          </p:cNvSpPr>
          <p:nvPr>
            <p:ph type="sldNum" sz="quarter" idx="12"/>
          </p:nvPr>
        </p:nvSpPr>
        <p:spPr/>
        <p:txBody>
          <a:bodyPr/>
          <a:lstStyle/>
          <a:p>
            <a:fld id="{97C1EDCA-0F17-4A09-B49F-01423804B73C}" type="slidenum">
              <a:rPr lang="en-US" b="1" smtClean="0"/>
              <a:t>1</a:t>
            </a:fld>
            <a:endParaRPr lang="en-US" b="1" dirty="0"/>
          </a:p>
        </p:txBody>
      </p:sp>
    </p:spTree>
    <p:extLst>
      <p:ext uri="{BB962C8B-B14F-4D97-AF65-F5344CB8AC3E}">
        <p14:creationId xmlns:p14="http://schemas.microsoft.com/office/powerpoint/2010/main" val="105017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74899" y="195483"/>
            <a:ext cx="11145555" cy="1400530"/>
          </a:xfrm>
        </p:spPr>
        <p:txBody>
          <a:bodyPr/>
          <a:lstStyle/>
          <a:p>
            <a:r>
              <a:rPr lang="en-US" b="1" dirty="0" smtClean="0"/>
              <a:t>Website Platform - </a:t>
            </a:r>
            <a:r>
              <a:rPr lang="en-US" b="1" dirty="0"/>
              <a:t>Technologies and Tools</a:t>
            </a:r>
          </a:p>
        </p:txBody>
      </p:sp>
      <p:sp>
        <p:nvSpPr>
          <p:cNvPr id="3" name="מציין מיקום תוכן 2"/>
          <p:cNvSpPr>
            <a:spLocks noGrp="1"/>
          </p:cNvSpPr>
          <p:nvPr>
            <p:ph idx="1"/>
          </p:nvPr>
        </p:nvSpPr>
        <p:spPr>
          <a:xfrm>
            <a:off x="1076016" y="1534303"/>
            <a:ext cx="10033262" cy="4975679"/>
          </a:xfrm>
        </p:spPr>
        <p:txBody>
          <a:bodyPr>
            <a:normAutofit fontScale="85000" lnSpcReduction="20000"/>
          </a:bodyPr>
          <a:lstStyle/>
          <a:p>
            <a:pPr marL="0" indent="0">
              <a:buNone/>
            </a:pPr>
            <a:r>
              <a:rPr lang="en-US" sz="3000" b="1" dirty="0" smtClean="0"/>
              <a:t>Back End : </a:t>
            </a:r>
          </a:p>
          <a:p>
            <a:pPr lvl="1"/>
            <a:r>
              <a:rPr lang="en-US" b="1" dirty="0" smtClean="0"/>
              <a:t>Flask</a:t>
            </a:r>
            <a:r>
              <a:rPr lang="en-US" dirty="0" smtClean="0"/>
              <a:t> – a web application framework used to build the backend of our website,</a:t>
            </a:r>
          </a:p>
          <a:p>
            <a:pPr marL="457200" lvl="1" indent="0">
              <a:buNone/>
            </a:pPr>
            <a:r>
              <a:rPr lang="en-US" dirty="0" smtClean="0"/>
              <a:t>	Providing essential tools for routing and dynamic content generation . </a:t>
            </a:r>
          </a:p>
          <a:p>
            <a:pPr lvl="1"/>
            <a:r>
              <a:rPr lang="en-US" b="1" dirty="0" smtClean="0"/>
              <a:t>Jinja2</a:t>
            </a:r>
            <a:r>
              <a:rPr lang="en-US" dirty="0" smtClean="0"/>
              <a:t> – a templating engine for python, facilitating the creation of </a:t>
            </a:r>
          </a:p>
          <a:p>
            <a:pPr marL="457200" lvl="1" indent="0">
              <a:buNone/>
            </a:pPr>
            <a:r>
              <a:rPr lang="en-US" dirty="0"/>
              <a:t> </a:t>
            </a:r>
            <a:r>
              <a:rPr lang="en-US" dirty="0" smtClean="0"/>
              <a:t>   	 dynamic web pages by integrating expressions into HTML pages.</a:t>
            </a:r>
          </a:p>
          <a:p>
            <a:pPr marL="457200" lvl="1" indent="0">
              <a:buNone/>
            </a:pPr>
            <a:endParaRPr lang="en-US" dirty="0" smtClean="0"/>
          </a:p>
          <a:p>
            <a:pPr marL="0" indent="0">
              <a:buNone/>
            </a:pPr>
            <a:r>
              <a:rPr lang="en-US" sz="3000" b="1" dirty="0" smtClean="0"/>
              <a:t>Front End : </a:t>
            </a:r>
          </a:p>
          <a:p>
            <a:pPr lvl="1"/>
            <a:r>
              <a:rPr lang="en-US" b="1" dirty="0" smtClean="0"/>
              <a:t>HTML</a:t>
            </a:r>
            <a:r>
              <a:rPr lang="en-US" dirty="0" smtClean="0"/>
              <a:t> - used to build the structure of the web pages. </a:t>
            </a:r>
          </a:p>
          <a:p>
            <a:pPr lvl="1"/>
            <a:r>
              <a:rPr lang="en-US" b="1" dirty="0" smtClean="0"/>
              <a:t>CSS</a:t>
            </a:r>
            <a:r>
              <a:rPr lang="en-US" dirty="0" smtClean="0"/>
              <a:t> &amp; </a:t>
            </a:r>
            <a:r>
              <a:rPr lang="en-US" b="1" dirty="0" smtClean="0"/>
              <a:t>Tailwind</a:t>
            </a:r>
            <a:r>
              <a:rPr lang="en-US" dirty="0" smtClean="0"/>
              <a:t> – used to design and styling our website pages.</a:t>
            </a:r>
          </a:p>
          <a:p>
            <a:pPr lvl="1"/>
            <a:r>
              <a:rPr lang="en-US" b="1" dirty="0" smtClean="0"/>
              <a:t>JAVASCRIPT</a:t>
            </a:r>
            <a:r>
              <a:rPr lang="en-US" dirty="0" smtClean="0"/>
              <a:t> (JS) - used to enable a dynamic user interaction in pages.</a:t>
            </a:r>
          </a:p>
          <a:p>
            <a:pPr marL="457200" lvl="1" indent="0">
              <a:buNone/>
            </a:pPr>
            <a:endParaRPr lang="en-US" dirty="0" smtClean="0"/>
          </a:p>
          <a:p>
            <a:pPr marL="0" indent="0">
              <a:buNone/>
            </a:pPr>
            <a:r>
              <a:rPr lang="en-US" sz="3000" b="1" dirty="0" smtClean="0"/>
              <a:t>Database : </a:t>
            </a:r>
          </a:p>
          <a:p>
            <a:pPr lvl="1"/>
            <a:r>
              <a:rPr lang="en-US" b="1" dirty="0" smtClean="0"/>
              <a:t>SQLite</a:t>
            </a:r>
            <a:r>
              <a:rPr lang="en-US" dirty="0" smtClean="0"/>
              <a:t> managed with </a:t>
            </a:r>
            <a:r>
              <a:rPr lang="en-US" b="1" dirty="0" smtClean="0"/>
              <a:t>SQLAlchemy</a:t>
            </a:r>
            <a:r>
              <a:rPr lang="en-US" dirty="0" smtClean="0"/>
              <a:t> for robust data handling</a:t>
            </a:r>
          </a:p>
          <a:p>
            <a:pPr marL="457200" lvl="1" indent="0">
              <a:buNone/>
            </a:pPr>
            <a:r>
              <a:rPr lang="en-US" dirty="0" smtClean="0"/>
              <a:t> and object-relational mapping (ORM).</a:t>
            </a:r>
          </a:p>
          <a:p>
            <a:pPr marL="0" indent="0">
              <a:buNone/>
            </a:pPr>
            <a:endParaRPr lang="en-US" dirty="0"/>
          </a:p>
        </p:txBody>
      </p:sp>
      <p:pic>
        <p:nvPicPr>
          <p:cNvPr id="1026" name="Picture 2" descr="Flask&quot; Icon - Download for free – Icondu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8056" y="2071625"/>
            <a:ext cx="1269242" cy="999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so de Desarrollo Web con HTML, CSS y JavaScript | Básico GRATIS –  Software y Hardwa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39171" y="3763872"/>
            <a:ext cx="1351127" cy="1026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ilwind As Online Business Tool For More Traffic On - Tailwind Logo, HD  Png Download , Transparent Png Image - PNGi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18578" y="3763871"/>
            <a:ext cx="1277440" cy="10268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reate a Database with SQLite, a short introduc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6015" y="5741908"/>
            <a:ext cx="1277440" cy="10273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QLAlchemyでシンプルにjoinする | ヤマムギ"/>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44891" y="5741908"/>
            <a:ext cx="1351127" cy="1016904"/>
          </a:xfrm>
          <a:prstGeom prst="rect">
            <a:avLst/>
          </a:prstGeom>
          <a:noFill/>
          <a:extLst>
            <a:ext uri="{909E8E84-426E-40DD-AFC4-6F175D3DCCD1}">
              <a14:hiddenFill xmlns:a14="http://schemas.microsoft.com/office/drawing/2010/main">
                <a:solidFill>
                  <a:srgbClr val="FFFFFF"/>
                </a:solidFill>
              </a14:hiddenFill>
            </a:ext>
          </a:extLst>
        </p:spPr>
      </p:pic>
      <p:sp>
        <p:nvSpPr>
          <p:cNvPr id="6" name="מציין מיקום של מספר שקופית 5"/>
          <p:cNvSpPr>
            <a:spLocks noGrp="1"/>
          </p:cNvSpPr>
          <p:nvPr>
            <p:ph type="sldNum" sz="quarter" idx="12"/>
          </p:nvPr>
        </p:nvSpPr>
        <p:spPr>
          <a:xfrm>
            <a:off x="10325791" y="420374"/>
            <a:ext cx="838199" cy="767687"/>
          </a:xfrm>
        </p:spPr>
        <p:txBody>
          <a:bodyPr/>
          <a:lstStyle/>
          <a:p>
            <a:fld id="{97C1EDCA-0F17-4A09-B49F-01423804B73C}" type="slidenum">
              <a:rPr lang="en-US" smtClean="0"/>
              <a:t>10</a:t>
            </a:fld>
            <a:endParaRPr lang="en-US"/>
          </a:p>
        </p:txBody>
      </p:sp>
    </p:spTree>
    <p:extLst>
      <p:ext uri="{BB962C8B-B14F-4D97-AF65-F5344CB8AC3E}">
        <p14:creationId xmlns:p14="http://schemas.microsoft.com/office/powerpoint/2010/main" val="272602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17210" y="384480"/>
            <a:ext cx="10674706" cy="1400530"/>
          </a:xfrm>
        </p:spPr>
        <p:txBody>
          <a:bodyPr/>
          <a:lstStyle/>
          <a:p>
            <a:r>
              <a:rPr lang="en-US" b="1" dirty="0" smtClean="0"/>
              <a:t>The Filter - </a:t>
            </a:r>
            <a:r>
              <a:rPr lang="en-US" b="1" dirty="0"/>
              <a:t>Technologies and Tools</a:t>
            </a:r>
          </a:p>
        </p:txBody>
      </p:sp>
      <p:sp>
        <p:nvSpPr>
          <p:cNvPr id="3" name="מציין מיקום תוכן 2"/>
          <p:cNvSpPr>
            <a:spLocks noGrp="1"/>
          </p:cNvSpPr>
          <p:nvPr>
            <p:ph idx="1"/>
          </p:nvPr>
        </p:nvSpPr>
        <p:spPr>
          <a:xfrm>
            <a:off x="287867" y="1379923"/>
            <a:ext cx="11176000" cy="4195481"/>
          </a:xfrm>
        </p:spPr>
        <p:txBody>
          <a:bodyPr>
            <a:normAutofit fontScale="85000" lnSpcReduction="20000"/>
          </a:bodyPr>
          <a:lstStyle/>
          <a:p>
            <a:pPr marL="0" indent="0">
              <a:buNone/>
            </a:pPr>
            <a:r>
              <a:rPr lang="en-US" sz="2800" b="1" dirty="0" smtClean="0"/>
              <a:t>Tools</a:t>
            </a:r>
          </a:p>
          <a:p>
            <a:pPr marL="0" indent="0">
              <a:buNone/>
            </a:pPr>
            <a:endParaRPr lang="en-US" dirty="0"/>
          </a:p>
          <a:p>
            <a:pPr>
              <a:lnSpc>
                <a:spcPct val="160000"/>
              </a:lnSpc>
            </a:pPr>
            <a:r>
              <a:rPr lang="en-US" b="1" dirty="0" smtClean="0"/>
              <a:t>Requests</a:t>
            </a:r>
            <a:r>
              <a:rPr lang="en-US" dirty="0" smtClean="0"/>
              <a:t> – Using to make a HTTP Request to </a:t>
            </a:r>
            <a:r>
              <a:rPr lang="en-US" b="1" dirty="0" smtClean="0"/>
              <a:t>fetch</a:t>
            </a:r>
            <a:r>
              <a:rPr lang="en-US" dirty="0" smtClean="0"/>
              <a:t> the data from news websites pages.</a:t>
            </a:r>
          </a:p>
          <a:p>
            <a:pPr>
              <a:lnSpc>
                <a:spcPct val="160000"/>
              </a:lnSpc>
            </a:pPr>
            <a:r>
              <a:rPr lang="en-US" b="1" dirty="0" smtClean="0"/>
              <a:t>BeautifulSoup</a:t>
            </a:r>
            <a:r>
              <a:rPr lang="en-US" dirty="0" smtClean="0"/>
              <a:t> – using to </a:t>
            </a:r>
            <a:r>
              <a:rPr lang="en-US" b="1" dirty="0" smtClean="0"/>
              <a:t>parse</a:t>
            </a:r>
            <a:r>
              <a:rPr lang="en-US" dirty="0" smtClean="0"/>
              <a:t> the data such as links, page elements etc. from the fetched web pages of the news website.</a:t>
            </a:r>
          </a:p>
          <a:p>
            <a:pPr>
              <a:lnSpc>
                <a:spcPct val="160000"/>
              </a:lnSpc>
            </a:pPr>
            <a:r>
              <a:rPr lang="en-US" b="1" dirty="0"/>
              <a:t>Regular Expressions </a:t>
            </a:r>
            <a:r>
              <a:rPr lang="en-US" dirty="0"/>
              <a:t>– using to extract the textual content</a:t>
            </a:r>
            <a:r>
              <a:rPr lang="he-IL" dirty="0"/>
              <a:t> </a:t>
            </a:r>
            <a:r>
              <a:rPr lang="en-US" dirty="0"/>
              <a:t>as words of pages/articles. </a:t>
            </a:r>
            <a:endParaRPr lang="he-IL" dirty="0" smtClean="0"/>
          </a:p>
          <a:p>
            <a:pPr>
              <a:lnSpc>
                <a:spcPct val="160000"/>
              </a:lnSpc>
            </a:pPr>
            <a:r>
              <a:rPr lang="en-US" b="1" dirty="0" smtClean="0"/>
              <a:t>NLTK</a:t>
            </a:r>
            <a:r>
              <a:rPr lang="en-US" dirty="0" smtClean="0"/>
              <a:t> </a:t>
            </a:r>
            <a:r>
              <a:rPr lang="en-US" dirty="0"/>
              <a:t>– using </a:t>
            </a:r>
            <a:r>
              <a:rPr lang="en-US" b="1" dirty="0"/>
              <a:t>Porter Stem </a:t>
            </a:r>
            <a:r>
              <a:rPr lang="en-US" dirty="0"/>
              <a:t>to simplify the words to their root</a:t>
            </a:r>
            <a:r>
              <a:rPr lang="he-IL" dirty="0"/>
              <a:t>.</a:t>
            </a:r>
            <a:endParaRPr lang="en-US" dirty="0" smtClean="0"/>
          </a:p>
          <a:p>
            <a:endParaRPr lang="en-US" dirty="0" smtClean="0"/>
          </a:p>
          <a:p>
            <a:pPr marL="0" indent="0">
              <a:buNone/>
            </a:pPr>
            <a:r>
              <a:rPr lang="en-US" b="1" dirty="0" smtClean="0"/>
              <a:t>Programing Language </a:t>
            </a:r>
          </a:p>
          <a:p>
            <a:r>
              <a:rPr lang="en-US" b="1" dirty="0" smtClean="0"/>
              <a:t>Python</a:t>
            </a:r>
            <a:r>
              <a:rPr lang="en-US" dirty="0" smtClean="0"/>
              <a:t> – used in the implementation of the Filter &amp;  Back End of the website.</a:t>
            </a:r>
            <a:endParaRPr lang="en-US" dirty="0"/>
          </a:p>
        </p:txBody>
      </p:sp>
      <p:pic>
        <p:nvPicPr>
          <p:cNvPr id="1028" name="Picture 4" descr="8 Best VS Code Courses for Beginners to Learn Online in 2024 | by javinpaul  | Javarevisited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0663" y="5776980"/>
            <a:ext cx="1639614" cy="895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12A01: FUNDAMENTALS OF PYTHON PROGRAMMING (SF) (SYNCHRONOUS E-LEARNING) -  NTUC Learning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490" y="5776981"/>
            <a:ext cx="1598750" cy="895300"/>
          </a:xfrm>
          <a:prstGeom prst="rect">
            <a:avLst/>
          </a:prstGeom>
          <a:noFill/>
          <a:extLst>
            <a:ext uri="{909E8E84-426E-40DD-AFC4-6F175D3DCCD1}">
              <a14:hiddenFill xmlns:a14="http://schemas.microsoft.com/office/drawing/2010/main">
                <a:solidFill>
                  <a:srgbClr val="FFFFFF"/>
                </a:solidFill>
              </a14:hiddenFill>
            </a:ext>
          </a:extLst>
        </p:spPr>
      </p:pic>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11</a:t>
            </a:fld>
            <a:endParaRPr lang="en-US" b="1" dirty="0"/>
          </a:p>
        </p:txBody>
      </p:sp>
      <p:pic>
        <p:nvPicPr>
          <p:cNvPr id="1026" name="Picture 2" descr="Request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70363" y="1349018"/>
            <a:ext cx="1121553" cy="12085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eautiful Soup: Introduction to web scraping with Pyth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140" y="2657406"/>
            <a:ext cx="1341776" cy="6687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LTK Logo | Programming tutorial, Python programming, Web development  tutoria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77879" y="4030244"/>
            <a:ext cx="1614037" cy="84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6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78624" y="3100384"/>
            <a:ext cx="9404723" cy="1400530"/>
          </a:xfrm>
        </p:spPr>
        <p:txBody>
          <a:bodyPr/>
          <a:lstStyle/>
          <a:p>
            <a:pPr algn="ctr"/>
            <a:r>
              <a:rPr lang="en-US" b="1" dirty="0"/>
              <a:t>Project Metrics and Compliance</a:t>
            </a:r>
            <a:br>
              <a:rPr lang="en-US" b="1" dirty="0"/>
            </a:br>
            <a:endParaRPr lang="en-US" dirty="0"/>
          </a:p>
        </p:txBody>
      </p:sp>
      <p:pic>
        <p:nvPicPr>
          <p:cNvPr id="7170" name="Picture 2" descr="Compliance - Free files and folder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589" y="3986760"/>
            <a:ext cx="2729515" cy="2729516"/>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4"/>
          <p:cNvSpPr>
            <a:spLocks noGrp="1"/>
          </p:cNvSpPr>
          <p:nvPr>
            <p:ph type="sldNum" sz="quarter" idx="12"/>
          </p:nvPr>
        </p:nvSpPr>
        <p:spPr/>
        <p:txBody>
          <a:bodyPr/>
          <a:lstStyle/>
          <a:p>
            <a:fld id="{97C1EDCA-0F17-4A09-B49F-01423804B73C}" type="slidenum">
              <a:rPr lang="en-US" b="1" smtClean="0"/>
              <a:t>12</a:t>
            </a:fld>
            <a:endParaRPr lang="en-US" b="1" dirty="0"/>
          </a:p>
        </p:txBody>
      </p:sp>
    </p:spTree>
    <p:extLst>
      <p:ext uri="{BB962C8B-B14F-4D97-AF65-F5344CB8AC3E}">
        <p14:creationId xmlns:p14="http://schemas.microsoft.com/office/powerpoint/2010/main" val="413865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Calculate </a:t>
            </a:r>
            <a:r>
              <a:rPr lang="en-US" dirty="0" smtClean="0"/>
              <a:t>M</a:t>
            </a:r>
            <a:r>
              <a:rPr lang="en-US" dirty="0"/>
              <a:t>e</a:t>
            </a:r>
            <a:r>
              <a:rPr lang="en-US" dirty="0" smtClean="0"/>
              <a:t>trics</a:t>
            </a:r>
            <a:endParaRPr lang="en-US" dirty="0"/>
          </a:p>
        </p:txBody>
      </p:sp>
      <p:sp>
        <p:nvSpPr>
          <p:cNvPr id="3" name="מציין מיקום תוכן 2"/>
          <p:cNvSpPr>
            <a:spLocks noGrp="1"/>
          </p:cNvSpPr>
          <p:nvPr>
            <p:ph idx="1"/>
          </p:nvPr>
        </p:nvSpPr>
        <p:spPr>
          <a:xfrm>
            <a:off x="646111" y="1544918"/>
            <a:ext cx="8946541" cy="4737349"/>
          </a:xfrm>
        </p:spPr>
        <p:txBody>
          <a:bodyPr>
            <a:normAutofit lnSpcReduction="10000"/>
          </a:bodyPr>
          <a:lstStyle/>
          <a:p>
            <a:pPr marL="0" indent="0">
              <a:buNone/>
            </a:pPr>
            <a:r>
              <a:rPr lang="en-US" dirty="0"/>
              <a:t>We tested the efficiency and accuracy of our content filtering system across a diverse range of news websites. Included both Israeli and international news websites.</a:t>
            </a:r>
          </a:p>
          <a:p>
            <a:pPr marL="0" indent="0">
              <a:buNone/>
            </a:pPr>
            <a:endParaRPr lang="en-US" dirty="0"/>
          </a:p>
          <a:p>
            <a:r>
              <a:rPr lang="en-US" b="1" dirty="0"/>
              <a:t>Examples of </a:t>
            </a:r>
            <a:r>
              <a:rPr lang="en-US" b="1" dirty="0" smtClean="0"/>
              <a:t>Websites we tested</a:t>
            </a:r>
            <a:r>
              <a:rPr lang="en-US" dirty="0" smtClean="0"/>
              <a:t>:</a:t>
            </a:r>
          </a:p>
          <a:p>
            <a:pPr lvl="1"/>
            <a:r>
              <a:rPr lang="en-US" dirty="0" smtClean="0"/>
              <a:t>JPOST – Israeli</a:t>
            </a:r>
          </a:p>
          <a:p>
            <a:pPr lvl="1"/>
            <a:r>
              <a:rPr lang="en-US" dirty="0" smtClean="0"/>
              <a:t>YNET – Israeli</a:t>
            </a:r>
          </a:p>
          <a:p>
            <a:pPr lvl="1"/>
            <a:r>
              <a:rPr lang="en-US" dirty="0" smtClean="0"/>
              <a:t>IsraelHayom - Israeli</a:t>
            </a:r>
            <a:endParaRPr lang="en-US" dirty="0"/>
          </a:p>
          <a:p>
            <a:pPr lvl="1"/>
            <a:r>
              <a:rPr lang="en-US" dirty="0" smtClean="0"/>
              <a:t>Fox </a:t>
            </a:r>
            <a:r>
              <a:rPr lang="en-US" dirty="0"/>
              <a:t>News – International</a:t>
            </a:r>
          </a:p>
          <a:p>
            <a:pPr lvl="1"/>
            <a:r>
              <a:rPr lang="en-US" dirty="0"/>
              <a:t>Sky News – International</a:t>
            </a:r>
          </a:p>
          <a:p>
            <a:pPr lvl="1"/>
            <a:r>
              <a:rPr lang="en-US" dirty="0"/>
              <a:t>The Guardian – </a:t>
            </a:r>
            <a:r>
              <a:rPr lang="en-US" dirty="0" smtClean="0"/>
              <a:t>International</a:t>
            </a:r>
          </a:p>
          <a:p>
            <a:pPr lvl="1"/>
            <a:r>
              <a:rPr lang="en-US" dirty="0"/>
              <a:t>CNN – </a:t>
            </a:r>
            <a:r>
              <a:rPr lang="en-US" dirty="0" smtClean="0"/>
              <a:t>International</a:t>
            </a:r>
          </a:p>
          <a:p>
            <a:pPr lvl="1"/>
            <a:r>
              <a:rPr lang="en-US" dirty="0" smtClean="0"/>
              <a:t>…</a:t>
            </a:r>
            <a:endParaRPr lang="en-US" dirty="0"/>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97C1EDCA-0F17-4A09-B49F-01423804B73C}" type="slidenum">
              <a:rPr lang="en-US" smtClean="0"/>
              <a:t>13</a:t>
            </a:fld>
            <a:endParaRPr lang="en-US"/>
          </a:p>
        </p:txBody>
      </p:sp>
    </p:spTree>
    <p:extLst>
      <p:ext uri="{BB962C8B-B14F-4D97-AF65-F5344CB8AC3E}">
        <p14:creationId xmlns:p14="http://schemas.microsoft.com/office/powerpoint/2010/main" val="409356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smtClean="0"/>
              <a:t>Metrics and Results</a:t>
            </a:r>
            <a:endParaRPr lang="en-US" b="1" dirty="0"/>
          </a:p>
        </p:txBody>
      </p:sp>
      <p:sp>
        <p:nvSpPr>
          <p:cNvPr id="3" name="מציין מיקום תוכן 2"/>
          <p:cNvSpPr>
            <a:spLocks noGrp="1"/>
          </p:cNvSpPr>
          <p:nvPr>
            <p:ph idx="1"/>
          </p:nvPr>
        </p:nvSpPr>
        <p:spPr>
          <a:xfrm>
            <a:off x="136477" y="1411474"/>
            <a:ext cx="11805313" cy="4702724"/>
          </a:xfrm>
        </p:spPr>
        <p:txBody>
          <a:bodyPr>
            <a:noAutofit/>
          </a:bodyPr>
          <a:lstStyle/>
          <a:p>
            <a:pPr>
              <a:lnSpc>
                <a:spcPct val="200000"/>
              </a:lnSpc>
            </a:pPr>
            <a:r>
              <a:rPr lang="en-US" sz="1200" b="1" dirty="0" smtClean="0"/>
              <a:t>Full page Filtering : achieved full filtering of page on 90% of the tested news websites.</a:t>
            </a:r>
          </a:p>
          <a:p>
            <a:pPr>
              <a:lnSpc>
                <a:spcPct val="200000"/>
              </a:lnSpc>
            </a:pPr>
            <a:r>
              <a:rPr lang="en-US" sz="1200" b="1" dirty="0" smtClean="0"/>
              <a:t>Accurate page Filtering : </a:t>
            </a:r>
            <a:r>
              <a:rPr lang="he-IL" sz="1200" b="1" dirty="0" smtClean="0"/>
              <a:t>97</a:t>
            </a:r>
            <a:r>
              <a:rPr lang="en-US" sz="1200" b="1" dirty="0" smtClean="0"/>
              <a:t>% accuracy in filtering content based on keywords or categories.</a:t>
            </a:r>
          </a:p>
          <a:p>
            <a:pPr>
              <a:lnSpc>
                <a:spcPct val="200000"/>
              </a:lnSpc>
            </a:pPr>
            <a:r>
              <a:rPr lang="en-US" sz="1200" b="1" dirty="0" smtClean="0"/>
              <a:t>Acceptable and tolerable filtering time : (Using a time library in python to calculate the time)  </a:t>
            </a:r>
          </a:p>
          <a:p>
            <a:pPr lvl="1">
              <a:lnSpc>
                <a:spcPct val="200000"/>
              </a:lnSpc>
            </a:pPr>
            <a:r>
              <a:rPr lang="en-US" sz="1100" b="1" dirty="0" smtClean="0"/>
              <a:t>The average time of filtering the main page of a news Website including 300-500 and even more links in average is 50 seconds.</a:t>
            </a:r>
          </a:p>
          <a:p>
            <a:pPr marL="457200" lvl="1" indent="0">
              <a:lnSpc>
                <a:spcPct val="200000"/>
              </a:lnSpc>
              <a:buNone/>
            </a:pPr>
            <a:endParaRPr lang="en-US" sz="1100" b="1" dirty="0" smtClean="0"/>
          </a:p>
          <a:p>
            <a:pPr lvl="1">
              <a:lnSpc>
                <a:spcPct val="200000"/>
              </a:lnSpc>
            </a:pPr>
            <a:r>
              <a:rPr lang="en-US" sz="1100" b="1" dirty="0" smtClean="0"/>
              <a:t>Average time of filtering article page of news Website including </a:t>
            </a:r>
            <a:r>
              <a:rPr lang="he-IL" sz="1100" b="1" dirty="0" smtClean="0"/>
              <a:t>70</a:t>
            </a:r>
            <a:r>
              <a:rPr lang="en-US" sz="1100" b="1" dirty="0" smtClean="0"/>
              <a:t> links is in average 3 seconds.</a:t>
            </a:r>
          </a:p>
          <a:p>
            <a:pPr marL="0" indent="0">
              <a:lnSpc>
                <a:spcPct val="200000"/>
              </a:lnSpc>
              <a:buNone/>
            </a:pPr>
            <a:endParaRPr lang="en-US" sz="1200" b="1" dirty="0" smtClean="0"/>
          </a:p>
          <a:p>
            <a:pPr>
              <a:lnSpc>
                <a:spcPct val="200000"/>
              </a:lnSpc>
            </a:pPr>
            <a:r>
              <a:rPr lang="en-US" sz="1200" b="1" dirty="0" smtClean="0"/>
              <a:t>Smooth interface and optimal user experience : Receiving positive feedback from people we suggested to use the site and experience it</a:t>
            </a:r>
            <a:r>
              <a:rPr lang="he-IL" sz="1200" b="1" dirty="0" smtClean="0"/>
              <a:t>.</a:t>
            </a:r>
            <a:endParaRPr lang="en-US" sz="1200" b="1" dirty="0" smtClean="0"/>
          </a:p>
          <a:p>
            <a:pPr>
              <a:lnSpc>
                <a:spcPct val="200000"/>
              </a:lnSpc>
            </a:pPr>
            <a:r>
              <a:rPr lang="en-US" sz="1200" b="1" dirty="0" smtClean="0"/>
              <a:t>News website displayed with full functionality : All functionalities were preserved in </a:t>
            </a:r>
            <a:r>
              <a:rPr lang="en-US" sz="1200" b="1" dirty="0"/>
              <a:t>9</a:t>
            </a:r>
            <a:r>
              <a:rPr lang="en-US" sz="1200" b="1" dirty="0" smtClean="0"/>
              <a:t>0% of the news websites we tested, while others encountered issues due to JavaScript.</a:t>
            </a:r>
          </a:p>
          <a:p>
            <a:pPr marL="0" indent="0">
              <a:buNone/>
            </a:pPr>
            <a:endParaRPr lang="en-US" sz="1200" b="1" dirty="0" smtClean="0"/>
          </a:p>
          <a:p>
            <a:endParaRPr lang="en-US" sz="1200" b="1" dirty="0"/>
          </a:p>
        </p:txBody>
      </p:sp>
      <p:pic>
        <p:nvPicPr>
          <p:cNvPr id="8" name="תמונה 7"/>
          <p:cNvPicPr>
            <a:picLocks noChangeAspect="1"/>
          </p:cNvPicPr>
          <p:nvPr/>
        </p:nvPicPr>
        <p:blipFill>
          <a:blip r:embed="rId3"/>
          <a:stretch>
            <a:fillRect/>
          </a:stretch>
        </p:blipFill>
        <p:spPr>
          <a:xfrm>
            <a:off x="1138487" y="4281714"/>
            <a:ext cx="7116168" cy="571851"/>
          </a:xfrm>
          <a:prstGeom prst="rect">
            <a:avLst/>
          </a:prstGeom>
        </p:spPr>
      </p:pic>
      <p:pic>
        <p:nvPicPr>
          <p:cNvPr id="9" name="תמונה 8"/>
          <p:cNvPicPr>
            <a:picLocks noChangeAspect="1"/>
          </p:cNvPicPr>
          <p:nvPr/>
        </p:nvPicPr>
        <p:blipFill>
          <a:blip r:embed="rId4"/>
          <a:stretch>
            <a:fillRect/>
          </a:stretch>
        </p:blipFill>
        <p:spPr>
          <a:xfrm>
            <a:off x="1138487" y="3379372"/>
            <a:ext cx="7116168" cy="523948"/>
          </a:xfrm>
          <a:prstGeom prst="rect">
            <a:avLst/>
          </a:prstGeom>
        </p:spPr>
      </p:pic>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14</a:t>
            </a:fld>
            <a:endParaRPr lang="en-US" b="1" dirty="0"/>
          </a:p>
        </p:txBody>
      </p:sp>
    </p:spTree>
    <p:extLst>
      <p:ext uri="{BB962C8B-B14F-4D97-AF65-F5344CB8AC3E}">
        <p14:creationId xmlns:p14="http://schemas.microsoft.com/office/powerpoint/2010/main" val="4193487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52511" y="409175"/>
            <a:ext cx="9404723" cy="1400530"/>
          </a:xfrm>
        </p:spPr>
        <p:txBody>
          <a:bodyPr/>
          <a:lstStyle/>
          <a:p>
            <a:pPr algn="ctr"/>
            <a:r>
              <a:rPr lang="en-US" b="1" dirty="0" smtClean="0"/>
              <a:t>Challenges</a:t>
            </a:r>
            <a:endParaRPr lang="en-US" b="1" dirty="0"/>
          </a:p>
        </p:txBody>
      </p:sp>
      <p:sp>
        <p:nvSpPr>
          <p:cNvPr id="3" name="מציין מיקום תוכן 2"/>
          <p:cNvSpPr>
            <a:spLocks noGrp="1"/>
          </p:cNvSpPr>
          <p:nvPr>
            <p:ph idx="1"/>
          </p:nvPr>
        </p:nvSpPr>
        <p:spPr>
          <a:xfrm>
            <a:off x="1661994" y="1432063"/>
            <a:ext cx="8795240" cy="5004752"/>
          </a:xfrm>
        </p:spPr>
        <p:txBody>
          <a:bodyPr>
            <a:normAutofit fontScale="92500" lnSpcReduction="20000"/>
          </a:bodyPr>
          <a:lstStyle/>
          <a:p>
            <a:r>
              <a:rPr lang="en-US" b="1" dirty="0" smtClean="0"/>
              <a:t>Extract Textual Content From HTML page.</a:t>
            </a:r>
          </a:p>
          <a:p>
            <a:pPr lvl="1"/>
            <a:r>
              <a:rPr lang="en-US" b="1" dirty="0" err="1" smtClean="0"/>
              <a:t>BeautifulSoup</a:t>
            </a:r>
            <a:endParaRPr lang="en-US" b="1" dirty="0" smtClean="0"/>
          </a:p>
          <a:p>
            <a:pPr lvl="1"/>
            <a:r>
              <a:rPr lang="en-US" b="1" dirty="0" smtClean="0"/>
              <a:t>Regular Expression</a:t>
            </a:r>
          </a:p>
          <a:p>
            <a:pPr marL="457200" lvl="1" indent="0">
              <a:buNone/>
            </a:pPr>
            <a:endParaRPr lang="en-US" b="1" dirty="0" smtClean="0"/>
          </a:p>
          <a:p>
            <a:r>
              <a:rPr lang="en-US" b="1" dirty="0" smtClean="0"/>
              <a:t>Delete unwanted articles from HTML page.</a:t>
            </a:r>
          </a:p>
          <a:p>
            <a:pPr lvl="1"/>
            <a:r>
              <a:rPr lang="en-US" b="1" dirty="0"/>
              <a:t>H</a:t>
            </a:r>
            <a:r>
              <a:rPr lang="en-US" b="1" dirty="0" smtClean="0"/>
              <a:t>ierarchically Traverse</a:t>
            </a:r>
            <a:r>
              <a:rPr lang="en-US" dirty="0" smtClean="0"/>
              <a:t> </a:t>
            </a:r>
          </a:p>
          <a:p>
            <a:pPr marL="457200" lvl="1" indent="0">
              <a:buNone/>
            </a:pPr>
            <a:endParaRPr lang="en-US" b="1" dirty="0" smtClean="0"/>
          </a:p>
          <a:p>
            <a:r>
              <a:rPr lang="en-US" b="1" dirty="0" smtClean="0"/>
              <a:t>Uniform structure for HTML pages.</a:t>
            </a:r>
          </a:p>
          <a:p>
            <a:pPr marL="0" indent="0">
              <a:buNone/>
            </a:pPr>
            <a:endParaRPr lang="en-US" b="1" dirty="0" smtClean="0"/>
          </a:p>
          <a:p>
            <a:r>
              <a:rPr lang="en-US" b="1" dirty="0"/>
              <a:t>Filtering </a:t>
            </a:r>
            <a:r>
              <a:rPr lang="en-US" b="1" dirty="0" smtClean="0"/>
              <a:t>Time.</a:t>
            </a:r>
          </a:p>
          <a:p>
            <a:pPr lvl="1"/>
            <a:r>
              <a:rPr lang="en-US" b="1" dirty="0"/>
              <a:t>Flask </a:t>
            </a:r>
            <a:r>
              <a:rPr lang="en-US" b="1" dirty="0" smtClean="0"/>
              <a:t>Session</a:t>
            </a:r>
          </a:p>
          <a:p>
            <a:pPr lvl="1"/>
            <a:r>
              <a:rPr lang="en-US" b="1" dirty="0"/>
              <a:t>Requests </a:t>
            </a:r>
            <a:r>
              <a:rPr lang="en-US" b="1" dirty="0" smtClean="0"/>
              <a:t>Session</a:t>
            </a:r>
          </a:p>
          <a:p>
            <a:pPr marL="457200" lvl="1" indent="0">
              <a:buNone/>
            </a:pPr>
            <a:endParaRPr lang="en-US" b="1" dirty="0" smtClean="0"/>
          </a:p>
          <a:p>
            <a:r>
              <a:rPr lang="en-US" b="1" dirty="0" smtClean="0"/>
              <a:t>Scraping.</a:t>
            </a:r>
          </a:p>
          <a:p>
            <a:endParaRPr lang="en-US" b="1" dirty="0" smtClean="0"/>
          </a:p>
        </p:txBody>
      </p:sp>
      <p:pic>
        <p:nvPicPr>
          <p:cNvPr id="2050" name="Picture 2" descr="Starting your own business -Common challenges need to overc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089" y="4310054"/>
            <a:ext cx="3784272" cy="2126761"/>
          </a:xfrm>
          <a:prstGeom prst="rect">
            <a:avLst/>
          </a:prstGeom>
          <a:noFill/>
          <a:extLst>
            <a:ext uri="{909E8E84-426E-40DD-AFC4-6F175D3DCCD1}">
              <a14:hiddenFill xmlns:a14="http://schemas.microsoft.com/office/drawing/2010/main">
                <a:solidFill>
                  <a:srgbClr val="FFFFFF"/>
                </a:solidFill>
              </a14:hiddenFill>
            </a:ext>
          </a:extLst>
        </p:spPr>
      </p:pic>
      <p:sp>
        <p:nvSpPr>
          <p:cNvPr id="7" name="מציין מיקום של מספר שקופית 6"/>
          <p:cNvSpPr>
            <a:spLocks noGrp="1"/>
          </p:cNvSpPr>
          <p:nvPr>
            <p:ph type="sldNum" sz="quarter" idx="12"/>
          </p:nvPr>
        </p:nvSpPr>
        <p:spPr/>
        <p:txBody>
          <a:bodyPr/>
          <a:lstStyle/>
          <a:p>
            <a:fld id="{97C1EDCA-0F17-4A09-B49F-01423804B73C}" type="slidenum">
              <a:rPr lang="en-US" b="1" smtClean="0"/>
              <a:t>15</a:t>
            </a:fld>
            <a:endParaRPr lang="en-US" b="1" dirty="0"/>
          </a:p>
        </p:txBody>
      </p:sp>
    </p:spTree>
    <p:extLst>
      <p:ext uri="{BB962C8B-B14F-4D97-AF65-F5344CB8AC3E}">
        <p14:creationId xmlns:p14="http://schemas.microsoft.com/office/powerpoint/2010/main" val="4804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smtClean="0"/>
              <a:t>Constraints</a:t>
            </a:r>
            <a:endParaRPr lang="en-US" b="1" dirty="0"/>
          </a:p>
        </p:txBody>
      </p:sp>
      <p:sp>
        <p:nvSpPr>
          <p:cNvPr id="3" name="מציין מיקום תוכן 2"/>
          <p:cNvSpPr>
            <a:spLocks noGrp="1"/>
          </p:cNvSpPr>
          <p:nvPr>
            <p:ph idx="1"/>
          </p:nvPr>
        </p:nvSpPr>
        <p:spPr>
          <a:xfrm>
            <a:off x="1103312" y="1853248"/>
            <a:ext cx="8946541" cy="4395151"/>
          </a:xfrm>
        </p:spPr>
        <p:txBody>
          <a:bodyPr>
            <a:normAutofit/>
          </a:bodyPr>
          <a:lstStyle/>
          <a:p>
            <a:r>
              <a:rPr lang="en-US" sz="1800" b="1" dirty="0"/>
              <a:t>Technical Constraints</a:t>
            </a:r>
            <a:r>
              <a:rPr lang="en-US" sz="1800" b="1" dirty="0" smtClean="0"/>
              <a:t>:</a:t>
            </a:r>
          </a:p>
          <a:p>
            <a:pPr lvl="1"/>
            <a:r>
              <a:rPr lang="en-US" sz="1600" b="1" dirty="0" smtClean="0"/>
              <a:t> </a:t>
            </a:r>
            <a:r>
              <a:rPr lang="en-US" sz="1600" b="1" dirty="0"/>
              <a:t>Utilizing specific technologies such as the Flask framework, Requests, </a:t>
            </a:r>
            <a:r>
              <a:rPr lang="en-US" sz="1600" b="1" dirty="0" err="1"/>
              <a:t>BeautifulSoup</a:t>
            </a:r>
            <a:r>
              <a:rPr lang="en-US" sz="1600" b="1" dirty="0"/>
              <a:t>, and NLTK for web scraping and content processing. These choices limit certain aspects of how data can be manipulated and presented</a:t>
            </a:r>
            <a:r>
              <a:rPr lang="en-US" sz="1600" b="1" dirty="0" smtClean="0"/>
              <a:t>.</a:t>
            </a:r>
          </a:p>
          <a:p>
            <a:pPr marL="457200" lvl="1" indent="0">
              <a:buNone/>
            </a:pPr>
            <a:endParaRPr lang="en-US" sz="1600" b="1" dirty="0" smtClean="0"/>
          </a:p>
          <a:p>
            <a:r>
              <a:rPr lang="en-US" sz="1800" b="1" dirty="0" smtClean="0"/>
              <a:t>Time </a:t>
            </a:r>
            <a:r>
              <a:rPr lang="en-US" sz="1800" b="1" dirty="0"/>
              <a:t>Constraints </a:t>
            </a:r>
            <a:r>
              <a:rPr lang="en-US" sz="1800" b="1" dirty="0" smtClean="0"/>
              <a:t>:</a:t>
            </a:r>
          </a:p>
          <a:p>
            <a:pPr marL="685800" lvl="1"/>
            <a:r>
              <a:rPr lang="en-US" sz="1600" b="1" dirty="0" smtClean="0"/>
              <a:t> </a:t>
            </a:r>
            <a:r>
              <a:rPr lang="en-US" sz="1600" b="1" dirty="0"/>
              <a:t>due to the war, there was a shortened semester, which naturally made things a bit harder. Additionally, we are both working, so there was a constraint in finding suitable times for both of us.</a:t>
            </a:r>
            <a:endParaRPr lang="en-US" sz="1600" dirty="0"/>
          </a:p>
        </p:txBody>
      </p:sp>
      <p:pic>
        <p:nvPicPr>
          <p:cNvPr id="3074" name="Picture 2" descr="THE OPPORTUNITY ALWAYS CHALLENGES ITS TAKERS | Entrepreneurial Business and  Life in Finland | Tampere Univers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216" y="4524703"/>
            <a:ext cx="4652907" cy="2080775"/>
          </a:xfrm>
          <a:prstGeom prst="rect">
            <a:avLst/>
          </a:prstGeom>
          <a:noFill/>
          <a:extLst>
            <a:ext uri="{909E8E84-426E-40DD-AFC4-6F175D3DCCD1}">
              <a14:hiddenFill xmlns:a14="http://schemas.microsoft.com/office/drawing/2010/main">
                <a:solidFill>
                  <a:srgbClr val="FFFFFF"/>
                </a:solidFill>
              </a14:hiddenFill>
            </a:ext>
          </a:extLst>
        </p:spPr>
      </p:pic>
      <p:sp>
        <p:nvSpPr>
          <p:cNvPr id="7" name="מציין מיקום של מספר שקופית 6"/>
          <p:cNvSpPr>
            <a:spLocks noGrp="1"/>
          </p:cNvSpPr>
          <p:nvPr>
            <p:ph type="sldNum" sz="quarter" idx="12"/>
          </p:nvPr>
        </p:nvSpPr>
        <p:spPr/>
        <p:txBody>
          <a:bodyPr/>
          <a:lstStyle/>
          <a:p>
            <a:fld id="{97C1EDCA-0F17-4A09-B49F-01423804B73C}" type="slidenum">
              <a:rPr lang="en-US" b="1" smtClean="0"/>
              <a:t>16</a:t>
            </a:fld>
            <a:endParaRPr lang="en-US" b="1" dirty="0"/>
          </a:p>
        </p:txBody>
      </p:sp>
    </p:spTree>
    <p:extLst>
      <p:ext uri="{BB962C8B-B14F-4D97-AF65-F5344CB8AC3E}">
        <p14:creationId xmlns:p14="http://schemas.microsoft.com/office/powerpoint/2010/main" val="593759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smtClean="0"/>
              <a:t>System Demonstration</a:t>
            </a:r>
            <a:endParaRPr lang="en-US" b="1" dirty="0"/>
          </a:p>
        </p:txBody>
      </p:sp>
      <p:sp>
        <p:nvSpPr>
          <p:cNvPr id="3" name="מציין מיקום תוכן 2"/>
          <p:cNvSpPr>
            <a:spLocks noGrp="1"/>
          </p:cNvSpPr>
          <p:nvPr>
            <p:ph idx="1"/>
          </p:nvPr>
        </p:nvSpPr>
        <p:spPr/>
        <p:txBody>
          <a:bodyPr/>
          <a:lstStyle/>
          <a:p>
            <a:pPr algn="ctr"/>
            <a:r>
              <a:rPr lang="en-US" dirty="0" smtClean="0"/>
              <a:t>Video </a:t>
            </a:r>
            <a:r>
              <a:rPr lang="en-US" dirty="0" smtClean="0"/>
              <a:t>Link: </a:t>
            </a:r>
            <a:r>
              <a:rPr lang="en-US" dirty="0" smtClean="0">
                <a:hlinkClick r:id="rId3"/>
              </a:rPr>
              <a:t>https://drive.google.com/file/d/1lTjMpSsNNers-R0U1oL8j1QccK5VT65P/view</a:t>
            </a:r>
            <a:endParaRPr lang="en-US" dirty="0" smtClean="0"/>
          </a:p>
        </p:txBody>
      </p:sp>
      <p:pic>
        <p:nvPicPr>
          <p:cNvPr id="4110" name="Picture 14" descr="Video Icon, Transparent Video.PNG Images &amp; Vector - Free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9493" y="368913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Video Icon, Transparent Video.PNG Images &amp; Vector - FreeIc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9854" y="3689130"/>
            <a:ext cx="3048000" cy="2803634"/>
          </a:xfrm>
          <a:prstGeom prst="rect">
            <a:avLst/>
          </a:prstGeom>
          <a:noFill/>
          <a:extLst>
            <a:ext uri="{909E8E84-426E-40DD-AFC4-6F175D3DCCD1}">
              <a14:hiddenFill xmlns:a14="http://schemas.microsoft.com/office/drawing/2010/main">
                <a:solidFill>
                  <a:srgbClr val="FFFFFF"/>
                </a:solidFill>
              </a14:hiddenFill>
            </a:ext>
          </a:extLst>
        </p:spPr>
      </p:pic>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17</a:t>
            </a:fld>
            <a:endParaRPr lang="en-US" b="1" dirty="0"/>
          </a:p>
        </p:txBody>
      </p:sp>
    </p:spTree>
    <p:extLst>
      <p:ext uri="{BB962C8B-B14F-4D97-AF65-F5344CB8AC3E}">
        <p14:creationId xmlns:p14="http://schemas.microsoft.com/office/powerpoint/2010/main" val="481212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33216" y="2827428"/>
            <a:ext cx="9404723" cy="1400530"/>
          </a:xfrm>
        </p:spPr>
        <p:txBody>
          <a:bodyPr/>
          <a:lstStyle/>
          <a:p>
            <a:r>
              <a:rPr lang="en-US" sz="6600" dirty="0" smtClean="0"/>
              <a:t>Thanks For Listening </a:t>
            </a:r>
            <a:r>
              <a:rPr lang="en-US" sz="6600" dirty="0" smtClean="0">
                <a:sym typeface="Wingdings" panose="05000000000000000000" pitchFamily="2" charset="2"/>
              </a:rPr>
              <a:t> </a:t>
            </a:r>
            <a:endParaRPr lang="en-US" sz="6600" dirty="0"/>
          </a:p>
        </p:txBody>
      </p:sp>
      <p:sp>
        <p:nvSpPr>
          <p:cNvPr id="5" name="מציין מיקום של מספר שקופית 4"/>
          <p:cNvSpPr>
            <a:spLocks noGrp="1"/>
          </p:cNvSpPr>
          <p:nvPr>
            <p:ph type="sldNum" sz="quarter" idx="12"/>
          </p:nvPr>
        </p:nvSpPr>
        <p:spPr/>
        <p:txBody>
          <a:bodyPr/>
          <a:lstStyle/>
          <a:p>
            <a:fld id="{97C1EDCA-0F17-4A09-B49F-01423804B73C}" type="slidenum">
              <a:rPr lang="en-US" b="1" smtClean="0"/>
              <a:t>18</a:t>
            </a:fld>
            <a:endParaRPr lang="en-US" b="1" dirty="0"/>
          </a:p>
        </p:txBody>
      </p:sp>
    </p:spTree>
    <p:extLst>
      <p:ext uri="{BB962C8B-B14F-4D97-AF65-F5344CB8AC3E}">
        <p14:creationId xmlns:p14="http://schemas.microsoft.com/office/powerpoint/2010/main" val="3191982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091820" y="2743200"/>
            <a:ext cx="9976514" cy="1107996"/>
          </a:xfrm>
          <a:prstGeom prst="rect">
            <a:avLst/>
          </a:prstGeom>
        </p:spPr>
        <p:txBody>
          <a:bodyPr wrap="square">
            <a:spAutoFit/>
          </a:bodyPr>
          <a:lstStyle/>
          <a:p>
            <a:pPr algn="ctr"/>
            <a:r>
              <a:rPr lang="en-US" sz="6600" dirty="0" smtClean="0"/>
              <a:t>Questions ?</a:t>
            </a:r>
            <a:endParaRPr lang="en-US" sz="6600" dirty="0"/>
          </a:p>
        </p:txBody>
      </p:sp>
      <p:sp>
        <p:nvSpPr>
          <p:cNvPr id="5" name="מציין מיקום של מספר שקופית 4"/>
          <p:cNvSpPr>
            <a:spLocks noGrp="1"/>
          </p:cNvSpPr>
          <p:nvPr>
            <p:ph type="sldNum" sz="quarter" idx="12"/>
          </p:nvPr>
        </p:nvSpPr>
        <p:spPr/>
        <p:txBody>
          <a:bodyPr/>
          <a:lstStyle/>
          <a:p>
            <a:fld id="{97C1EDCA-0F17-4A09-B49F-01423804B73C}" type="slidenum">
              <a:rPr lang="en-US" b="1" smtClean="0"/>
              <a:t>19</a:t>
            </a:fld>
            <a:endParaRPr lang="en-US" b="1" dirty="0"/>
          </a:p>
        </p:txBody>
      </p:sp>
    </p:spTree>
    <p:extLst>
      <p:ext uri="{BB962C8B-B14F-4D97-AF65-F5344CB8AC3E}">
        <p14:creationId xmlns:p14="http://schemas.microsoft.com/office/powerpoint/2010/main" val="3634360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6111" y="504966"/>
            <a:ext cx="9404723" cy="1348281"/>
          </a:xfrm>
        </p:spPr>
        <p:txBody>
          <a:bodyPr/>
          <a:lstStyle/>
          <a:p>
            <a:pPr algn="ctr"/>
            <a:r>
              <a:rPr lang="en-US" b="1" dirty="0" smtClean="0"/>
              <a:t>The Problem</a:t>
            </a:r>
            <a:endParaRPr lang="en-US" b="1" dirty="0"/>
          </a:p>
        </p:txBody>
      </p:sp>
      <p:sp>
        <p:nvSpPr>
          <p:cNvPr id="3" name="מציין מיקום תוכן 2"/>
          <p:cNvSpPr>
            <a:spLocks noGrp="1"/>
          </p:cNvSpPr>
          <p:nvPr>
            <p:ph idx="1"/>
          </p:nvPr>
        </p:nvSpPr>
        <p:spPr/>
        <p:txBody>
          <a:bodyPr/>
          <a:lstStyle/>
          <a:p>
            <a:pPr marL="0" indent="0" algn="ctr">
              <a:buNone/>
            </a:pPr>
            <a:r>
              <a:rPr lang="en-US" b="1" dirty="0"/>
              <a:t>In today’s digital environment, not everyone wants to be exposed to all types of content found on news websites. Users often face the challenge of filtering vast amounts of uninteresting or harmful content that fails to consider individual preferences, leading to mental and physical health issues like anxiety and depression. Studies have emphasized the severe consequences of unregulated exposure to negative and unwanted information.</a:t>
            </a:r>
          </a:p>
        </p:txBody>
      </p:sp>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2</a:t>
            </a:fld>
            <a:endParaRPr lang="en-US" b="1" dirty="0"/>
          </a:p>
        </p:txBody>
      </p:sp>
    </p:spTree>
    <p:extLst>
      <p:ext uri="{BB962C8B-B14F-4D97-AF65-F5344CB8AC3E}">
        <p14:creationId xmlns:p14="http://schemas.microsoft.com/office/powerpoint/2010/main" val="3147881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need for development</a:t>
            </a:r>
            <a:endParaRPr lang="en-US" dirty="0"/>
          </a:p>
        </p:txBody>
      </p:sp>
      <p:sp>
        <p:nvSpPr>
          <p:cNvPr id="3" name="מציין מיקום תוכן 2"/>
          <p:cNvSpPr>
            <a:spLocks noGrp="1"/>
          </p:cNvSpPr>
          <p:nvPr>
            <p:ph idx="1"/>
          </p:nvPr>
        </p:nvSpPr>
        <p:spPr>
          <a:xfrm>
            <a:off x="1103312" y="1853248"/>
            <a:ext cx="8946541" cy="4395151"/>
          </a:xfrm>
        </p:spPr>
        <p:txBody>
          <a:bodyPr/>
          <a:lstStyle/>
          <a:p>
            <a:pPr marL="0" indent="0">
              <a:buNone/>
            </a:pPr>
            <a:r>
              <a:rPr lang="en-US" b="1" dirty="0"/>
              <a:t>The need for our system:</a:t>
            </a:r>
          </a:p>
          <a:p>
            <a:pPr>
              <a:lnSpc>
                <a:spcPct val="150000"/>
              </a:lnSpc>
            </a:pPr>
            <a:r>
              <a:rPr lang="en-US" dirty="0"/>
              <a:t>To </a:t>
            </a:r>
            <a:r>
              <a:rPr lang="en-US" b="1" dirty="0"/>
              <a:t>feel safer </a:t>
            </a:r>
            <a:r>
              <a:rPr lang="en-US" dirty="0"/>
              <a:t>while browsing news sites and to avoid negative emotions such as distress</a:t>
            </a:r>
            <a:r>
              <a:rPr lang="en-US" dirty="0" smtClean="0"/>
              <a:t>.</a:t>
            </a:r>
            <a:endParaRPr lang="en-US" dirty="0"/>
          </a:p>
          <a:p>
            <a:pPr>
              <a:lnSpc>
                <a:spcPct val="150000"/>
              </a:lnSpc>
            </a:pPr>
            <a:r>
              <a:rPr lang="en-US" dirty="0"/>
              <a:t>To stay updated with all the news </a:t>
            </a:r>
            <a:r>
              <a:rPr lang="en-US" dirty="0" smtClean="0"/>
              <a:t>without encountering </a:t>
            </a:r>
            <a:r>
              <a:rPr lang="en-US" b="1" dirty="0" smtClean="0"/>
              <a:t>unwanted</a:t>
            </a:r>
            <a:r>
              <a:rPr lang="en-US" dirty="0" smtClean="0"/>
              <a:t> </a:t>
            </a:r>
            <a:r>
              <a:rPr lang="en-US" b="1" dirty="0" smtClean="0"/>
              <a:t>content</a:t>
            </a:r>
            <a:r>
              <a:rPr lang="en-US" dirty="0" smtClean="0"/>
              <a:t>.</a:t>
            </a:r>
            <a:endParaRPr lang="en-US" dirty="0"/>
          </a:p>
          <a:p>
            <a:pPr>
              <a:lnSpc>
                <a:spcPct val="150000"/>
              </a:lnSpc>
            </a:pPr>
            <a:r>
              <a:rPr lang="en-US" dirty="0"/>
              <a:t>To </a:t>
            </a:r>
            <a:r>
              <a:rPr lang="en-US" b="1" dirty="0"/>
              <a:t>filter</a:t>
            </a:r>
            <a:r>
              <a:rPr lang="en-US" dirty="0"/>
              <a:t> only the unwanted news on the site, rather than filtering the entire site.</a:t>
            </a:r>
          </a:p>
          <a:p>
            <a:pPr marL="0" indent="0">
              <a:buNone/>
            </a:pPr>
            <a:endParaRPr lang="en-US" dirty="0"/>
          </a:p>
        </p:txBody>
      </p:sp>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3</a:t>
            </a:fld>
            <a:endParaRPr lang="en-US" b="1" dirty="0"/>
          </a:p>
        </p:txBody>
      </p:sp>
    </p:spTree>
    <p:extLst>
      <p:ext uri="{BB962C8B-B14F-4D97-AF65-F5344CB8AC3E}">
        <p14:creationId xmlns:p14="http://schemas.microsoft.com/office/powerpoint/2010/main" val="4154662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00854" y="409175"/>
            <a:ext cx="9404723" cy="1400530"/>
          </a:xfrm>
        </p:spPr>
        <p:txBody>
          <a:bodyPr/>
          <a:lstStyle/>
          <a:p>
            <a:pPr algn="ctr"/>
            <a:r>
              <a:rPr lang="en-US" b="1" dirty="0" smtClean="0"/>
              <a:t>Project Objectives</a:t>
            </a:r>
            <a:endParaRPr lang="en-US" b="1" dirty="0"/>
          </a:p>
        </p:txBody>
      </p:sp>
      <p:sp>
        <p:nvSpPr>
          <p:cNvPr id="3" name="מציין מיקום תוכן 2"/>
          <p:cNvSpPr>
            <a:spLocks noGrp="1"/>
          </p:cNvSpPr>
          <p:nvPr>
            <p:ph idx="1"/>
          </p:nvPr>
        </p:nvSpPr>
        <p:spPr/>
        <p:txBody>
          <a:bodyPr/>
          <a:lstStyle/>
          <a:p>
            <a:pPr>
              <a:lnSpc>
                <a:spcPct val="200000"/>
              </a:lnSpc>
            </a:pPr>
            <a:r>
              <a:rPr lang="en-US" b="1" dirty="0" smtClean="0"/>
              <a:t>Full page Filtering</a:t>
            </a:r>
          </a:p>
          <a:p>
            <a:pPr>
              <a:lnSpc>
                <a:spcPct val="200000"/>
              </a:lnSpc>
            </a:pPr>
            <a:r>
              <a:rPr lang="en-US" b="1" dirty="0" smtClean="0"/>
              <a:t>Accurate page Filtering</a:t>
            </a:r>
          </a:p>
          <a:p>
            <a:pPr>
              <a:lnSpc>
                <a:spcPct val="200000"/>
              </a:lnSpc>
            </a:pPr>
            <a:r>
              <a:rPr lang="en-US" b="1" dirty="0" smtClean="0"/>
              <a:t>Acceptable and tolerable filtering time</a:t>
            </a:r>
          </a:p>
          <a:p>
            <a:pPr>
              <a:lnSpc>
                <a:spcPct val="200000"/>
              </a:lnSpc>
            </a:pPr>
            <a:r>
              <a:rPr lang="en-US" b="1" dirty="0" smtClean="0"/>
              <a:t>Smooth interface and optimal user experience </a:t>
            </a:r>
          </a:p>
          <a:p>
            <a:pPr>
              <a:lnSpc>
                <a:spcPct val="200000"/>
              </a:lnSpc>
            </a:pPr>
            <a:r>
              <a:rPr lang="en-US" b="1" dirty="0" smtClean="0"/>
              <a:t>News website displayed in our website with full functionality</a:t>
            </a:r>
          </a:p>
          <a:p>
            <a:pPr marL="0" indent="0">
              <a:buNone/>
            </a:pPr>
            <a:endParaRPr lang="en-US" dirty="0"/>
          </a:p>
        </p:txBody>
      </p:sp>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4</a:t>
            </a:fld>
            <a:endParaRPr lang="en-US" b="1" dirty="0"/>
          </a:p>
        </p:txBody>
      </p:sp>
    </p:spTree>
    <p:extLst>
      <p:ext uri="{BB962C8B-B14F-4D97-AF65-F5344CB8AC3E}">
        <p14:creationId xmlns:p14="http://schemas.microsoft.com/office/powerpoint/2010/main" val="3343393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218370" y="2894341"/>
            <a:ext cx="9404723" cy="1400530"/>
          </a:xfrm>
        </p:spPr>
        <p:txBody>
          <a:bodyPr/>
          <a:lstStyle/>
          <a:p>
            <a:pPr algn="ctr"/>
            <a:r>
              <a:rPr lang="en-US" sz="6600" b="1" dirty="0" smtClean="0"/>
              <a:t>Solution</a:t>
            </a:r>
            <a:endParaRPr lang="en-US" sz="6600" b="1" dirty="0"/>
          </a:p>
        </p:txBody>
      </p:sp>
      <p:sp>
        <p:nvSpPr>
          <p:cNvPr id="5" name="מציין מיקום של מספר שקופית 4"/>
          <p:cNvSpPr>
            <a:spLocks noGrp="1"/>
          </p:cNvSpPr>
          <p:nvPr>
            <p:ph type="sldNum" sz="quarter" idx="12"/>
          </p:nvPr>
        </p:nvSpPr>
        <p:spPr/>
        <p:txBody>
          <a:bodyPr/>
          <a:lstStyle/>
          <a:p>
            <a:fld id="{97C1EDCA-0F17-4A09-B49F-01423804B73C}" type="slidenum">
              <a:rPr lang="en-US" b="1" smtClean="0"/>
              <a:t>5</a:t>
            </a:fld>
            <a:endParaRPr lang="en-US" b="1" dirty="0"/>
          </a:p>
        </p:txBody>
      </p:sp>
    </p:spTree>
    <p:extLst>
      <p:ext uri="{BB962C8B-B14F-4D97-AF65-F5344CB8AC3E}">
        <p14:creationId xmlns:p14="http://schemas.microsoft.com/office/powerpoint/2010/main" val="221966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59508" y="316241"/>
            <a:ext cx="11227441" cy="1400530"/>
          </a:xfrm>
        </p:spPr>
        <p:txBody>
          <a:bodyPr/>
          <a:lstStyle/>
          <a:p>
            <a:pPr algn="ctr"/>
            <a:r>
              <a:rPr lang="en-US" b="1" dirty="0" smtClean="0"/>
              <a:t>Filtering system</a:t>
            </a:r>
            <a:r>
              <a:rPr lang="he-IL" b="1" dirty="0" smtClean="0"/>
              <a:t> </a:t>
            </a:r>
            <a:r>
              <a:rPr lang="en-US" b="1" dirty="0" smtClean="0"/>
              <a:t>within a website</a:t>
            </a:r>
            <a:endParaRPr lang="en-US" b="1" dirty="0"/>
          </a:p>
        </p:txBody>
      </p:sp>
      <p:sp>
        <p:nvSpPr>
          <p:cNvPr id="3" name="מציין מיקום תוכן 2"/>
          <p:cNvSpPr>
            <a:spLocks noGrp="1"/>
          </p:cNvSpPr>
          <p:nvPr>
            <p:ph idx="1"/>
          </p:nvPr>
        </p:nvSpPr>
        <p:spPr>
          <a:xfrm>
            <a:off x="464024" y="1625600"/>
            <a:ext cx="10481480" cy="4952621"/>
          </a:xfrm>
        </p:spPr>
        <p:txBody>
          <a:bodyPr>
            <a:normAutofit/>
          </a:bodyPr>
          <a:lstStyle/>
          <a:p>
            <a:r>
              <a:rPr lang="en-US" b="1" dirty="0" smtClean="0"/>
              <a:t>Our project :</a:t>
            </a:r>
          </a:p>
          <a:p>
            <a:pPr lvl="1"/>
            <a:r>
              <a:rPr lang="en-US" b="1" dirty="0"/>
              <a:t>F</a:t>
            </a:r>
            <a:r>
              <a:rPr lang="en-US" b="1" dirty="0" smtClean="0"/>
              <a:t>ilter</a:t>
            </a:r>
            <a:r>
              <a:rPr lang="en-US" dirty="0" smtClean="0"/>
              <a:t> introduced within a </a:t>
            </a:r>
            <a:r>
              <a:rPr lang="en-US" b="1" dirty="0" smtClean="0"/>
              <a:t>website</a:t>
            </a:r>
            <a:r>
              <a:rPr lang="en-US" dirty="0" smtClean="0"/>
              <a:t>. Allows users to enter </a:t>
            </a:r>
            <a:r>
              <a:rPr lang="en-US" b="1" dirty="0" smtClean="0"/>
              <a:t>URL</a:t>
            </a:r>
            <a:r>
              <a:rPr lang="en-US" dirty="0" smtClean="0"/>
              <a:t> of news website he wish to filter, and choose from two options of filtering.</a:t>
            </a:r>
          </a:p>
          <a:p>
            <a:pPr marL="0" indent="0">
              <a:buNone/>
            </a:pPr>
            <a:endParaRPr lang="he-IL" dirty="0" smtClean="0"/>
          </a:p>
          <a:p>
            <a:r>
              <a:rPr lang="en-US" b="1" dirty="0" smtClean="0"/>
              <a:t>Filtering Options : </a:t>
            </a:r>
          </a:p>
          <a:p>
            <a:pPr lvl="1"/>
            <a:r>
              <a:rPr lang="en-US" b="1" dirty="0" smtClean="0"/>
              <a:t>Entered-Words based filtering : </a:t>
            </a:r>
            <a:r>
              <a:rPr lang="en-US" dirty="0" smtClean="0"/>
              <a:t>Allows users to enter </a:t>
            </a:r>
            <a:r>
              <a:rPr lang="en-US" b="1" dirty="0" smtClean="0"/>
              <a:t>up to 3 words </a:t>
            </a:r>
            <a:r>
              <a:rPr lang="en-US" dirty="0" smtClean="0"/>
              <a:t>to filter articles and content related to them or there conjunction.</a:t>
            </a:r>
          </a:p>
          <a:p>
            <a:pPr lvl="1"/>
            <a:r>
              <a:rPr lang="en-US" b="1" dirty="0" smtClean="0"/>
              <a:t>Category based filtering : </a:t>
            </a:r>
            <a:r>
              <a:rPr lang="en-US" dirty="0" smtClean="0"/>
              <a:t>allows users to choose from </a:t>
            </a:r>
            <a:r>
              <a:rPr lang="en-US" b="1" dirty="0" smtClean="0"/>
              <a:t>predefined categories</a:t>
            </a:r>
            <a:r>
              <a:rPr lang="en-US" dirty="0" smtClean="0"/>
              <a:t>, including politics, sexual and criminal to filter articles classified to this categories.  </a:t>
            </a:r>
            <a:endParaRPr lang="en-US" b="1" dirty="0" smtClean="0"/>
          </a:p>
          <a:p>
            <a:pPr marL="0" indent="0">
              <a:buNone/>
            </a:pPr>
            <a:endParaRPr lang="en-US" dirty="0"/>
          </a:p>
          <a:p>
            <a:r>
              <a:rPr lang="en-US" b="1" dirty="0" smtClean="0"/>
              <a:t>Final outcome : </a:t>
            </a:r>
          </a:p>
          <a:p>
            <a:pPr lvl="1"/>
            <a:r>
              <a:rPr lang="en-US" dirty="0" smtClean="0"/>
              <a:t>a news website displayed within our website – </a:t>
            </a:r>
            <a:r>
              <a:rPr lang="en-US" b="1" dirty="0" smtClean="0"/>
              <a:t>customized</a:t>
            </a:r>
            <a:r>
              <a:rPr lang="en-US" dirty="0" smtClean="0"/>
              <a:t>, </a:t>
            </a:r>
            <a:r>
              <a:rPr lang="en-US" b="1" dirty="0" smtClean="0"/>
              <a:t>Filtered</a:t>
            </a:r>
            <a:r>
              <a:rPr lang="en-US" dirty="0" smtClean="0"/>
              <a:t> and </a:t>
            </a:r>
            <a:r>
              <a:rPr lang="en-US" b="1" dirty="0" smtClean="0"/>
              <a:t>not including unwanted content</a:t>
            </a:r>
            <a:r>
              <a:rPr lang="en-US" dirty="0" smtClean="0"/>
              <a:t>.</a:t>
            </a:r>
            <a:endParaRPr lang="en-US" dirty="0"/>
          </a:p>
        </p:txBody>
      </p:sp>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6</a:t>
            </a:fld>
            <a:endParaRPr lang="en-US" b="1" dirty="0"/>
          </a:p>
        </p:txBody>
      </p:sp>
    </p:spTree>
    <p:extLst>
      <p:ext uri="{BB962C8B-B14F-4D97-AF65-F5344CB8AC3E}">
        <p14:creationId xmlns:p14="http://schemas.microsoft.com/office/powerpoint/2010/main" val="3949258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055459" y="288944"/>
            <a:ext cx="7042244" cy="1400530"/>
          </a:xfrm>
        </p:spPr>
        <p:txBody>
          <a:bodyPr/>
          <a:lstStyle/>
          <a:p>
            <a:pPr algn="ctr"/>
            <a:r>
              <a:rPr lang="en-US" b="1" dirty="0" smtClean="0"/>
              <a:t>Communication between website and the filter</a:t>
            </a:r>
            <a:endParaRPr lang="en-US" b="1" dirty="0"/>
          </a:p>
        </p:txBody>
      </p:sp>
      <p:sp>
        <p:nvSpPr>
          <p:cNvPr id="3" name="מציין מיקום תוכן 2"/>
          <p:cNvSpPr>
            <a:spLocks noGrp="1"/>
          </p:cNvSpPr>
          <p:nvPr>
            <p:ph idx="1"/>
          </p:nvPr>
        </p:nvSpPr>
        <p:spPr>
          <a:xfrm>
            <a:off x="1496418" y="1971031"/>
            <a:ext cx="8946541" cy="4195481"/>
          </a:xfrm>
        </p:spPr>
        <p:txBody>
          <a:bodyPr/>
          <a:lstStyle/>
          <a:p>
            <a:r>
              <a:rPr lang="en-US" dirty="0"/>
              <a:t>Website Communicate with the filter as a service, send him the necessary </a:t>
            </a:r>
            <a:r>
              <a:rPr lang="en-US" dirty="0" smtClean="0"/>
              <a:t>data, </a:t>
            </a:r>
            <a:r>
              <a:rPr lang="en-US" dirty="0"/>
              <a:t>and </a:t>
            </a:r>
            <a:r>
              <a:rPr lang="en-US" dirty="0" smtClean="0"/>
              <a:t>receive as result a </a:t>
            </a:r>
            <a:r>
              <a:rPr lang="en-US" dirty="0"/>
              <a:t>customized </a:t>
            </a:r>
            <a:r>
              <a:rPr lang="en-US" dirty="0" smtClean="0"/>
              <a:t>page.</a:t>
            </a:r>
          </a:p>
        </p:txBody>
      </p:sp>
      <p:pic>
        <p:nvPicPr>
          <p:cNvPr id="6" name="תמונה 5"/>
          <p:cNvPicPr/>
          <p:nvPr/>
        </p:nvPicPr>
        <p:blipFill>
          <a:blip r:embed="rId3">
            <a:extLst>
              <a:ext uri="{28A0092B-C50C-407E-A947-70E740481C1C}">
                <a14:useLocalDpi xmlns:a14="http://schemas.microsoft.com/office/drawing/2010/main" val="0"/>
              </a:ext>
            </a:extLst>
          </a:blip>
          <a:stretch>
            <a:fillRect/>
          </a:stretch>
        </p:blipFill>
        <p:spPr>
          <a:xfrm>
            <a:off x="2227524" y="2890266"/>
            <a:ext cx="7189431" cy="3557803"/>
          </a:xfrm>
          <a:prstGeom prst="rect">
            <a:avLst/>
          </a:prstGeom>
        </p:spPr>
      </p:pic>
      <p:sp>
        <p:nvSpPr>
          <p:cNvPr id="7" name="מציין מיקום של מספר שקופית 6"/>
          <p:cNvSpPr>
            <a:spLocks noGrp="1"/>
          </p:cNvSpPr>
          <p:nvPr>
            <p:ph type="sldNum" sz="quarter" idx="12"/>
          </p:nvPr>
        </p:nvSpPr>
        <p:spPr/>
        <p:txBody>
          <a:bodyPr/>
          <a:lstStyle/>
          <a:p>
            <a:fld id="{97C1EDCA-0F17-4A09-B49F-01423804B73C}" type="slidenum">
              <a:rPr lang="en-US" b="1" smtClean="0"/>
              <a:t>7</a:t>
            </a:fld>
            <a:endParaRPr lang="en-US" b="1" dirty="0"/>
          </a:p>
        </p:txBody>
      </p:sp>
    </p:spTree>
    <p:extLst>
      <p:ext uri="{BB962C8B-B14F-4D97-AF65-F5344CB8AC3E}">
        <p14:creationId xmlns:p14="http://schemas.microsoft.com/office/powerpoint/2010/main" val="278849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74220" y="295271"/>
            <a:ext cx="9404723" cy="1400530"/>
          </a:xfrm>
        </p:spPr>
        <p:txBody>
          <a:bodyPr/>
          <a:lstStyle/>
          <a:p>
            <a:pPr algn="ctr"/>
            <a:r>
              <a:rPr lang="en-US" b="1" dirty="0" smtClean="0"/>
              <a:t>The Solution</a:t>
            </a:r>
            <a:endParaRPr lang="en-US" b="1" dirty="0"/>
          </a:p>
        </p:txBody>
      </p:sp>
      <p:sp>
        <p:nvSpPr>
          <p:cNvPr id="3" name="מציין מיקום תוכן 2"/>
          <p:cNvSpPr>
            <a:spLocks noGrp="1"/>
          </p:cNvSpPr>
          <p:nvPr>
            <p:ph idx="1"/>
          </p:nvPr>
        </p:nvSpPr>
        <p:spPr/>
        <p:txBody>
          <a:bodyPr/>
          <a:lstStyle/>
          <a:p>
            <a:pPr marL="0" indent="0">
              <a:buNone/>
            </a:pPr>
            <a:r>
              <a:rPr lang="en-US" dirty="0" smtClean="0"/>
              <a:t>Our solution Including Two stages : </a:t>
            </a:r>
          </a:p>
          <a:p>
            <a:pPr marL="0" indent="0">
              <a:buNone/>
            </a:pPr>
            <a:endParaRPr lang="en-US" dirty="0" smtClean="0"/>
          </a:p>
          <a:p>
            <a:pPr lvl="1"/>
            <a:r>
              <a:rPr lang="en-US" b="1" dirty="0" smtClean="0"/>
              <a:t>Stage A : </a:t>
            </a:r>
            <a:r>
              <a:rPr lang="en-US" dirty="0" smtClean="0"/>
              <a:t>Identifying unwanted articles in the news website page.</a:t>
            </a:r>
          </a:p>
          <a:p>
            <a:pPr lvl="2"/>
            <a:r>
              <a:rPr lang="en-US" dirty="0" smtClean="0"/>
              <a:t>Extract all links in the requested page.</a:t>
            </a:r>
          </a:p>
          <a:p>
            <a:pPr lvl="2"/>
            <a:r>
              <a:rPr lang="en-US" dirty="0" smtClean="0"/>
              <a:t>Extract Textual content of each page and convert for stemming mode. </a:t>
            </a:r>
          </a:p>
          <a:p>
            <a:pPr lvl="2"/>
            <a:r>
              <a:rPr lang="en-US" dirty="0"/>
              <a:t>determining which links/articles to filter</a:t>
            </a:r>
            <a:r>
              <a:rPr lang="en-US" dirty="0" smtClean="0"/>
              <a:t>.</a:t>
            </a:r>
          </a:p>
          <a:p>
            <a:pPr marL="914400" lvl="2" indent="0">
              <a:buNone/>
            </a:pPr>
            <a:r>
              <a:rPr lang="en-US" dirty="0" smtClean="0"/>
              <a:t> </a:t>
            </a:r>
          </a:p>
          <a:p>
            <a:pPr lvl="1"/>
            <a:r>
              <a:rPr lang="en-US" b="1" dirty="0" smtClean="0"/>
              <a:t>Stage B : </a:t>
            </a:r>
            <a:r>
              <a:rPr lang="en-US" dirty="0" smtClean="0"/>
              <a:t>Edit the news website page.</a:t>
            </a:r>
          </a:p>
          <a:p>
            <a:pPr lvl="2"/>
            <a:r>
              <a:rPr lang="en-US" dirty="0" smtClean="0"/>
              <a:t>Remove unwanted articles.</a:t>
            </a:r>
          </a:p>
          <a:p>
            <a:pPr lvl="2"/>
            <a:r>
              <a:rPr lang="en-US" dirty="0" smtClean="0"/>
              <a:t>Edit HREF attribute in a tags.</a:t>
            </a:r>
            <a:endParaRPr lang="en-US" dirty="0"/>
          </a:p>
        </p:txBody>
      </p:sp>
      <p:pic>
        <p:nvPicPr>
          <p:cNvPr id="4" name="תמונה 3"/>
          <p:cNvPicPr/>
          <p:nvPr/>
        </p:nvPicPr>
        <p:blipFill>
          <a:blip r:embed="rId3">
            <a:extLst>
              <a:ext uri="{28A0092B-C50C-407E-A947-70E740481C1C}">
                <a14:useLocalDpi xmlns:a14="http://schemas.microsoft.com/office/drawing/2010/main" val="0"/>
              </a:ext>
            </a:extLst>
          </a:blip>
          <a:stretch>
            <a:fillRect/>
          </a:stretch>
        </p:blipFill>
        <p:spPr>
          <a:xfrm>
            <a:off x="6321972" y="4934605"/>
            <a:ext cx="5707118" cy="1813035"/>
          </a:xfrm>
          <a:prstGeom prst="rect">
            <a:avLst/>
          </a:prstGeom>
        </p:spPr>
      </p:pic>
      <p:pic>
        <p:nvPicPr>
          <p:cNvPr id="6146" name="Picture 2" descr="Stemming: Advantages and Limitations | BotPengu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0483" y="2412124"/>
            <a:ext cx="2648608" cy="2165364"/>
          </a:xfrm>
          <a:prstGeom prst="rect">
            <a:avLst/>
          </a:prstGeom>
          <a:noFill/>
          <a:extLst>
            <a:ext uri="{909E8E84-426E-40DD-AFC4-6F175D3DCCD1}">
              <a14:hiddenFill xmlns:a14="http://schemas.microsoft.com/office/drawing/2010/main">
                <a:solidFill>
                  <a:srgbClr val="FFFFFF"/>
                </a:solidFill>
              </a14:hiddenFill>
            </a:ext>
          </a:extLst>
        </p:spPr>
      </p:pic>
      <p:sp>
        <p:nvSpPr>
          <p:cNvPr id="7" name="מציין מיקום של מספר שקופית 6"/>
          <p:cNvSpPr>
            <a:spLocks noGrp="1"/>
          </p:cNvSpPr>
          <p:nvPr>
            <p:ph type="sldNum" sz="quarter" idx="12"/>
          </p:nvPr>
        </p:nvSpPr>
        <p:spPr/>
        <p:txBody>
          <a:bodyPr/>
          <a:lstStyle/>
          <a:p>
            <a:fld id="{97C1EDCA-0F17-4A09-B49F-01423804B73C}" type="slidenum">
              <a:rPr lang="en-US" b="1" smtClean="0"/>
              <a:t>8</a:t>
            </a:fld>
            <a:endParaRPr lang="en-US" b="1" dirty="0"/>
          </a:p>
        </p:txBody>
      </p:sp>
    </p:spTree>
    <p:extLst>
      <p:ext uri="{BB962C8B-B14F-4D97-AF65-F5344CB8AC3E}">
        <p14:creationId xmlns:p14="http://schemas.microsoft.com/office/powerpoint/2010/main" val="2924518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6111" y="452718"/>
            <a:ext cx="10981782" cy="1400530"/>
          </a:xfrm>
        </p:spPr>
        <p:txBody>
          <a:bodyPr/>
          <a:lstStyle/>
          <a:p>
            <a:pPr algn="ctr"/>
            <a:r>
              <a:rPr lang="en-US" b="1" dirty="0" smtClean="0"/>
              <a:t>Technologies and Tools</a:t>
            </a:r>
            <a:endParaRPr lang="en-US" b="1" dirty="0"/>
          </a:p>
        </p:txBody>
      </p:sp>
      <p:sp>
        <p:nvSpPr>
          <p:cNvPr id="3" name="מציין מיקום תוכן 2"/>
          <p:cNvSpPr>
            <a:spLocks noGrp="1"/>
          </p:cNvSpPr>
          <p:nvPr>
            <p:ph idx="1"/>
          </p:nvPr>
        </p:nvSpPr>
        <p:spPr>
          <a:xfrm>
            <a:off x="1103312" y="2052918"/>
            <a:ext cx="9937727" cy="4195481"/>
          </a:xfrm>
        </p:spPr>
        <p:txBody>
          <a:bodyPr>
            <a:normAutofit/>
          </a:bodyPr>
          <a:lstStyle/>
          <a:p>
            <a:pPr marL="0" indent="0">
              <a:buNone/>
            </a:pPr>
            <a:r>
              <a:rPr lang="en-US" sz="2800" b="1" dirty="0" smtClean="0"/>
              <a:t>Our project development divided into Two components </a:t>
            </a:r>
          </a:p>
          <a:p>
            <a:pPr lvl="1">
              <a:lnSpc>
                <a:spcPct val="300000"/>
              </a:lnSpc>
            </a:pPr>
            <a:r>
              <a:rPr lang="en-US" sz="2400" b="1" dirty="0" smtClean="0"/>
              <a:t>Website Platform </a:t>
            </a:r>
          </a:p>
          <a:p>
            <a:pPr lvl="1">
              <a:lnSpc>
                <a:spcPct val="200000"/>
              </a:lnSpc>
            </a:pPr>
            <a:r>
              <a:rPr lang="en-US" sz="2400" b="1" dirty="0" smtClean="0"/>
              <a:t>The Filter	</a:t>
            </a:r>
          </a:p>
          <a:p>
            <a:pPr marL="0" indent="0">
              <a:buNone/>
            </a:pPr>
            <a:endParaRPr lang="en-US" dirty="0" smtClean="0"/>
          </a:p>
          <a:p>
            <a:pPr marL="0" indent="0">
              <a:buNone/>
            </a:pPr>
            <a:endParaRPr lang="en-US" dirty="0" smtClean="0"/>
          </a:p>
        </p:txBody>
      </p:sp>
      <p:pic>
        <p:nvPicPr>
          <p:cNvPr id="5122" name="Picture 2" descr="Tools - Free comput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0834" y="3158193"/>
            <a:ext cx="3090205" cy="3090206"/>
          </a:xfrm>
          <a:prstGeom prst="rect">
            <a:avLst/>
          </a:prstGeom>
          <a:noFill/>
          <a:extLst>
            <a:ext uri="{909E8E84-426E-40DD-AFC4-6F175D3DCCD1}">
              <a14:hiddenFill xmlns:a14="http://schemas.microsoft.com/office/drawing/2010/main">
                <a:solidFill>
                  <a:srgbClr val="FFFFFF"/>
                </a:solidFill>
              </a14:hiddenFill>
            </a:ext>
          </a:extLst>
        </p:spPr>
      </p:pic>
      <p:sp>
        <p:nvSpPr>
          <p:cNvPr id="6" name="מציין מיקום של מספר שקופית 5"/>
          <p:cNvSpPr>
            <a:spLocks noGrp="1"/>
          </p:cNvSpPr>
          <p:nvPr>
            <p:ph type="sldNum" sz="quarter" idx="12"/>
          </p:nvPr>
        </p:nvSpPr>
        <p:spPr/>
        <p:txBody>
          <a:bodyPr/>
          <a:lstStyle/>
          <a:p>
            <a:fld id="{97C1EDCA-0F17-4A09-B49F-01423804B73C}" type="slidenum">
              <a:rPr lang="en-US" b="1" smtClean="0"/>
              <a:t>9</a:t>
            </a:fld>
            <a:endParaRPr lang="en-US" b="1" dirty="0"/>
          </a:p>
        </p:txBody>
      </p:sp>
    </p:spTree>
    <p:extLst>
      <p:ext uri="{BB962C8B-B14F-4D97-AF65-F5344CB8AC3E}">
        <p14:creationId xmlns:p14="http://schemas.microsoft.com/office/powerpoint/2010/main" val="1539714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1739</TotalTime>
  <Words>1904</Words>
  <Application>Microsoft Office PowerPoint</Application>
  <PresentationFormat>מסך רחב</PresentationFormat>
  <Paragraphs>198</Paragraphs>
  <Slides>19</Slides>
  <Notes>14</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19</vt:i4>
      </vt:variant>
    </vt:vector>
  </HeadingPairs>
  <TitlesOfParts>
    <vt:vector size="26" baseType="lpstr">
      <vt:lpstr>Arial</vt:lpstr>
      <vt:lpstr>Calibri</vt:lpstr>
      <vt:lpstr>Century Gothic</vt:lpstr>
      <vt:lpstr>Times New Roman</vt:lpstr>
      <vt:lpstr>Wingdings</vt:lpstr>
      <vt:lpstr>Wingdings 3</vt:lpstr>
      <vt:lpstr>יונים</vt:lpstr>
      <vt:lpstr>  Capstone Project Phase B news website content filtering</vt:lpstr>
      <vt:lpstr>The Problem</vt:lpstr>
      <vt:lpstr>need for development</vt:lpstr>
      <vt:lpstr>Project Objectives</vt:lpstr>
      <vt:lpstr>Solution</vt:lpstr>
      <vt:lpstr>Filtering system within a website</vt:lpstr>
      <vt:lpstr>Communication between website and the filter</vt:lpstr>
      <vt:lpstr>The Solution</vt:lpstr>
      <vt:lpstr>Technologies and Tools</vt:lpstr>
      <vt:lpstr>Website Platform - Technologies and Tools</vt:lpstr>
      <vt:lpstr>The Filter - Technologies and Tools</vt:lpstr>
      <vt:lpstr>Project Metrics and Compliance </vt:lpstr>
      <vt:lpstr>Calculate Metrics</vt:lpstr>
      <vt:lpstr>Metrics and Results</vt:lpstr>
      <vt:lpstr>Challenges</vt:lpstr>
      <vt:lpstr>Constraints</vt:lpstr>
      <vt:lpstr>System Demonstration</vt:lpstr>
      <vt:lpstr>Thanks For Listening  </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Phase 1 news website content filtering</dc:title>
  <dc:creator>חשבון Microsoft</dc:creator>
  <cp:lastModifiedBy>חשבון Microsoft</cp:lastModifiedBy>
  <cp:revision>87</cp:revision>
  <dcterms:created xsi:type="dcterms:W3CDTF">2024-05-03T17:22:34Z</dcterms:created>
  <dcterms:modified xsi:type="dcterms:W3CDTF">2024-05-07T14:16:56Z</dcterms:modified>
</cp:coreProperties>
</file>