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8" r:id="rId10"/>
    <p:sldId id="263" r:id="rId11"/>
    <p:sldId id="271" r:id="rId12"/>
    <p:sldId id="264" r:id="rId13"/>
    <p:sldId id="270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51012" y="2062786"/>
            <a:ext cx="8689976" cy="2509213"/>
          </a:xfrm>
        </p:spPr>
        <p:txBody>
          <a:bodyPr>
            <a:normAutofit fontScale="90000"/>
          </a:bodyPr>
          <a:lstStyle/>
          <a:p>
            <a:pPr rtl="0"/>
            <a:r>
              <a:rPr lang="en-US" b="1" dirty="0"/>
              <a:t>Matrix exponential</a:t>
            </a:r>
            <a:r>
              <a:rPr lang="en-US" dirty="0"/>
              <a:t/>
            </a:r>
            <a:br>
              <a:rPr lang="en-US" dirty="0"/>
            </a:br>
            <a:r>
              <a:rPr lang="he-IL" b="1" dirty="0"/>
              <a:t>אקספוננט של מטריצה   </a:t>
            </a:r>
            <a:r>
              <a:rPr lang="he-IL" dirty="0"/>
              <a:t/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he-IL" sz="2000" b="1" dirty="0">
                <a:solidFill>
                  <a:schemeClr val="tx1"/>
                </a:solidFill>
              </a:rPr>
              <a:t>שם : רונן </a:t>
            </a:r>
            <a:r>
              <a:rPr lang="he-IL" sz="2000" b="1" smtClean="0">
                <a:solidFill>
                  <a:schemeClr val="tx1"/>
                </a:solidFill>
              </a:rPr>
              <a:t>זיא</a:t>
            </a:r>
            <a:r>
              <a:rPr lang="he-IL" sz="2000" b="1">
                <a:solidFill>
                  <a:schemeClr val="tx1"/>
                </a:solidFill>
              </a:rPr>
              <a:t>ן</a:t>
            </a:r>
            <a:endParaRPr lang="he-IL" sz="2000" dirty="0">
              <a:solidFill>
                <a:schemeClr val="tx1"/>
              </a:solidFill>
            </a:endParaRPr>
          </a:p>
          <a:p>
            <a:r>
              <a:rPr lang="he-IL" sz="1800" dirty="0"/>
              <a:t/>
            </a:r>
            <a:br>
              <a:rPr lang="he-IL" sz="1800" dirty="0"/>
            </a:br>
            <a:r>
              <a:rPr lang="he-IL" sz="1800" dirty="0"/>
              <a:t/>
            </a:r>
            <a:br>
              <a:rPr lang="he-IL" sz="1800" dirty="0"/>
            </a:br>
            <a:r>
              <a:rPr lang="he-IL" sz="1800" b="1" dirty="0">
                <a:solidFill>
                  <a:schemeClr val="tx1"/>
                </a:solidFill>
              </a:rPr>
              <a:t>מצגת פרויקט גמר בקורס תכנות מדעי </a:t>
            </a:r>
            <a:endParaRPr lang="he-IL" sz="1800" dirty="0">
              <a:solidFill>
                <a:schemeClr val="tx1"/>
              </a:solidFill>
            </a:endParaRPr>
          </a:p>
          <a:p>
            <a:r>
              <a:rPr lang="he-IL" sz="1600" dirty="0"/>
              <a:t/>
            </a:r>
            <a:br>
              <a:rPr lang="he-IL" sz="1600" dirty="0"/>
            </a:b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24275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יתרונות וחסרונות </a:t>
            </a:r>
            <a:r>
              <a:rPr lang="he-IL" b="1" dirty="0" smtClean="0"/>
              <a:t>במימוש שלי </a:t>
            </a:r>
            <a:r>
              <a:rPr lang="he-IL" b="1" dirty="0"/>
              <a:t>עם </a:t>
            </a:r>
            <a:r>
              <a:rPr lang="en-US" b="1" dirty="0" smtClean="0"/>
              <a:t>Python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88900" y="2501900"/>
            <a:ext cx="11188700" cy="4102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b="1" u="sng" dirty="0" smtClean="0"/>
              <a:t>יתרונות:</a:t>
            </a:r>
          </a:p>
          <a:p>
            <a:pPr marL="0" indent="0">
              <a:buNone/>
            </a:pPr>
            <a:r>
              <a:rPr lang="he-IL" b="1" dirty="0" smtClean="0"/>
              <a:t>דיוק </a:t>
            </a:r>
            <a:r>
              <a:rPr lang="he-IL" b="1" dirty="0"/>
              <a:t>גבוה באחסון נתונים</a:t>
            </a:r>
            <a:r>
              <a:rPr lang="he-IL" dirty="0"/>
              <a:t>: </a:t>
            </a:r>
            <a:r>
              <a:rPr lang="he-IL" sz="1800" dirty="0"/>
              <a:t>השימוש בטיפוס נתונים </a:t>
            </a:r>
            <a:r>
              <a:rPr lang="en-US" sz="1800" dirty="0" smtClean="0"/>
              <a:t>numpy.float64</a:t>
            </a:r>
            <a:r>
              <a:rPr lang="he-IL" sz="1800" dirty="0" smtClean="0"/>
              <a:t> שמציעה </a:t>
            </a:r>
            <a:r>
              <a:rPr lang="he-IL" sz="1800" dirty="0"/>
              <a:t>ספריית </a:t>
            </a:r>
            <a:r>
              <a:rPr lang="en-US" sz="1800" dirty="0" err="1"/>
              <a:t>NumPy</a:t>
            </a:r>
            <a:r>
              <a:rPr lang="en-US" sz="1800" dirty="0"/>
              <a:t> </a:t>
            </a:r>
            <a:r>
              <a:rPr lang="he-IL" sz="1800" dirty="0" smtClean="0"/>
              <a:t> ב-</a:t>
            </a:r>
            <a:r>
              <a:rPr lang="en-US" sz="1800" dirty="0" smtClean="0"/>
              <a:t> Python </a:t>
            </a:r>
            <a:r>
              <a:rPr lang="he-IL" sz="1800" dirty="0"/>
              <a:t>מאפשר אחסון של מספרים עשרוניים בדיוק גבוה, מה שחשוב ביישומים מדעיים והנדסיים שדורשים רמת דיוק גבוהה</a:t>
            </a:r>
            <a:r>
              <a:rPr lang="he-IL" sz="1800" dirty="0" smtClean="0"/>
              <a:t>.</a:t>
            </a:r>
          </a:p>
          <a:p>
            <a:pPr marL="0" indent="0">
              <a:buNone/>
            </a:pPr>
            <a:endParaRPr lang="he-IL" sz="1800" dirty="0" smtClean="0"/>
          </a:p>
          <a:p>
            <a:pPr marL="0" indent="0">
              <a:buNone/>
            </a:pPr>
            <a:r>
              <a:rPr lang="he-IL" b="1" u="sng" dirty="0" smtClean="0"/>
              <a:t>חסרונות</a:t>
            </a:r>
            <a:r>
              <a:rPr lang="en-US" b="1" u="sng" dirty="0" smtClean="0"/>
              <a:t> </a:t>
            </a:r>
            <a:r>
              <a:rPr lang="he-IL" b="1" u="sng" dirty="0" smtClean="0"/>
              <a:t>:</a:t>
            </a:r>
            <a:r>
              <a:rPr lang="en-US" b="1" u="sng" dirty="0" smtClean="0"/>
              <a:t> </a:t>
            </a:r>
            <a:r>
              <a:rPr lang="he-IL" b="1" u="sng" dirty="0" smtClean="0"/>
              <a:t> </a:t>
            </a:r>
          </a:p>
          <a:p>
            <a:pPr marL="0" indent="0">
              <a:buNone/>
            </a:pPr>
            <a:r>
              <a:rPr lang="he-IL" b="1" dirty="0"/>
              <a:t>ביצועים </a:t>
            </a:r>
            <a:r>
              <a:rPr lang="he-IL" b="1" dirty="0" smtClean="0"/>
              <a:t>בחישוב סכום הטור</a:t>
            </a:r>
            <a:r>
              <a:rPr lang="he-IL" dirty="0" smtClean="0"/>
              <a:t>: </a:t>
            </a:r>
            <a:r>
              <a:rPr lang="he-IL" sz="1800" dirty="0" smtClean="0"/>
              <a:t>השימוש </a:t>
            </a:r>
            <a:r>
              <a:rPr lang="he-IL" sz="1800" dirty="0"/>
              <a:t>בלולאה </a:t>
            </a:r>
            <a:r>
              <a:rPr lang="he-IL" sz="1800" dirty="0" smtClean="0"/>
              <a:t>לסכום </a:t>
            </a:r>
            <a:r>
              <a:rPr lang="he-IL" sz="1800" dirty="0"/>
              <a:t>הטור עלול להוביל לביצועים לא מיטביים, במיוחד בהשוואה לטכניקות </a:t>
            </a:r>
            <a:r>
              <a:rPr lang="he-IL" sz="1800" dirty="0" err="1"/>
              <a:t>וקטוריזציה</a:t>
            </a:r>
            <a:r>
              <a:rPr lang="he-IL" sz="1800" dirty="0"/>
              <a:t> או אלגוריתמים מתקדמים יותר שיכולים להפחית את זמן החישוב.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339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יתרונות וחסרונות במימוש שלי עם </a:t>
            </a:r>
            <a:r>
              <a:rPr lang="en-US" b="1" dirty="0" smtClean="0"/>
              <a:t>HASKELL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152400" y="2367092"/>
            <a:ext cx="11125200" cy="3728908"/>
          </a:xfrm>
        </p:spPr>
        <p:txBody>
          <a:bodyPr/>
          <a:lstStyle/>
          <a:p>
            <a:pPr marL="0" indent="0">
              <a:buNone/>
            </a:pPr>
            <a:r>
              <a:rPr lang="he-IL" b="1" u="sng" dirty="0"/>
              <a:t>יתרונות:</a:t>
            </a:r>
          </a:p>
          <a:p>
            <a:pPr marL="0" indent="0">
              <a:buNone/>
            </a:pPr>
            <a:r>
              <a:rPr lang="he-IL" b="1" dirty="0"/>
              <a:t>דיוק גבוה באחסון נתונים</a:t>
            </a:r>
            <a:r>
              <a:rPr lang="he-IL" dirty="0"/>
              <a:t>: </a:t>
            </a:r>
            <a:r>
              <a:rPr lang="he-IL" sz="1800" dirty="0"/>
              <a:t>בדומה ל-</a:t>
            </a:r>
            <a:r>
              <a:rPr lang="en-US" sz="1800" dirty="0" smtClean="0"/>
              <a:t>Python </a:t>
            </a:r>
            <a:r>
              <a:rPr lang="he-IL" sz="1800" dirty="0" smtClean="0"/>
              <a:t> השימוש </a:t>
            </a:r>
            <a:r>
              <a:rPr lang="he-IL" sz="1800" dirty="0"/>
              <a:t>בטיפוס </a:t>
            </a:r>
            <a:r>
              <a:rPr lang="he-IL" sz="1800" dirty="0" smtClean="0"/>
              <a:t>נתונים</a:t>
            </a:r>
            <a:r>
              <a:rPr lang="en-US" sz="1800" dirty="0" smtClean="0"/>
              <a:t>Matrix Double </a:t>
            </a:r>
            <a:r>
              <a:rPr lang="he-IL" sz="1800" dirty="0" smtClean="0"/>
              <a:t> בספריית </a:t>
            </a:r>
            <a:r>
              <a:rPr lang="en-US" sz="1800" dirty="0" err="1"/>
              <a:t>hmatrix</a:t>
            </a:r>
            <a:r>
              <a:rPr lang="en-US" sz="1800" dirty="0"/>
              <a:t> </a:t>
            </a:r>
            <a:r>
              <a:rPr lang="he-IL" sz="1800" dirty="0" smtClean="0"/>
              <a:t> של</a:t>
            </a:r>
            <a:r>
              <a:rPr lang="en-US" sz="1800" dirty="0" smtClean="0"/>
              <a:t>Haskell </a:t>
            </a:r>
            <a:r>
              <a:rPr lang="he-IL" sz="1800" dirty="0" smtClean="0"/>
              <a:t> מאפשר </a:t>
            </a:r>
            <a:r>
              <a:rPr lang="he-IL" sz="1800" dirty="0"/>
              <a:t>אחסון נתונים עם דיוק גבוה, מה שנותן תמיכה מעולה בחישובים נומריים</a:t>
            </a:r>
            <a:r>
              <a:rPr lang="he-IL" sz="1800" dirty="0" smtClean="0"/>
              <a:t>.</a:t>
            </a:r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r>
              <a:rPr lang="he-IL" b="1" u="sng" dirty="0" smtClean="0"/>
              <a:t>חסרונות</a:t>
            </a:r>
            <a:r>
              <a:rPr lang="en-US" b="1" u="sng" dirty="0" smtClean="0"/>
              <a:t> </a:t>
            </a:r>
            <a:r>
              <a:rPr lang="he-IL" b="1" u="sng" dirty="0"/>
              <a:t>:</a:t>
            </a:r>
            <a:r>
              <a:rPr lang="en-US" b="1" u="sng" dirty="0"/>
              <a:t> </a:t>
            </a:r>
            <a:r>
              <a:rPr lang="he-IL" b="1" u="sng" dirty="0"/>
              <a:t> </a:t>
            </a:r>
          </a:p>
          <a:p>
            <a:pPr marL="0" indent="0">
              <a:buNone/>
            </a:pPr>
            <a:r>
              <a:rPr lang="he-IL" b="1" dirty="0"/>
              <a:t>עלות בזיכרון וביצועים </a:t>
            </a:r>
            <a:r>
              <a:rPr lang="he-IL" b="1" dirty="0" smtClean="0"/>
              <a:t>בחישוב סכום הטור</a:t>
            </a:r>
            <a:r>
              <a:rPr lang="he-IL" dirty="0" smtClean="0"/>
              <a:t>: </a:t>
            </a:r>
            <a:r>
              <a:rPr lang="he-IL" sz="1800" dirty="0" smtClean="0"/>
              <a:t>השימוש </a:t>
            </a:r>
            <a:r>
              <a:rPr lang="he-IL" sz="1800" dirty="0"/>
              <a:t>בקריאות רקורסיביות לחישוב הטור וקביעת מספר </a:t>
            </a:r>
            <a:r>
              <a:rPr lang="he-IL" sz="1800" dirty="0" err="1" smtClean="0"/>
              <a:t>האיטרציות</a:t>
            </a:r>
            <a:r>
              <a:rPr lang="en-US" sz="1800" dirty="0" smtClean="0"/>
              <a:t> n </a:t>
            </a:r>
            <a:r>
              <a:rPr lang="he-IL" sz="1800" dirty="0" smtClean="0"/>
              <a:t>הנדרשות בזמן חישוב השארית </a:t>
            </a:r>
            <a:r>
              <a:rPr lang="he-IL" sz="1800" dirty="0"/>
              <a:t>עלול לגרום לעומס זיכרון גבוה ולהאטה בביצועים, במיוחד במשימות חישוביות כבדות או עבור מטריצות גדולות.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016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טכניקות ה</a:t>
            </a:r>
            <a:r>
              <a:rPr lang="he-IL" b="1" dirty="0" smtClean="0"/>
              <a:t>אופטימיזציה במימוש ב </a:t>
            </a:r>
            <a:r>
              <a:rPr lang="en-US" b="1" dirty="0" smtClean="0"/>
              <a:t>PYTHON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913775" y="1862122"/>
            <a:ext cx="10363826" cy="3957508"/>
          </a:xfrm>
        </p:spPr>
        <p:txBody>
          <a:bodyPr>
            <a:normAutofit/>
          </a:bodyPr>
          <a:lstStyle/>
          <a:p>
            <a:r>
              <a:rPr lang="he-IL" b="1" dirty="0" smtClean="0"/>
              <a:t>השתמשות בספריית </a:t>
            </a:r>
            <a:r>
              <a:rPr lang="en-US" b="1" dirty="0" err="1" smtClean="0"/>
              <a:t>numpy</a:t>
            </a:r>
            <a:r>
              <a:rPr lang="he-IL" b="1" dirty="0" smtClean="0"/>
              <a:t> שמאוד יעילה בחישובי מטריצות </a:t>
            </a:r>
            <a:r>
              <a:rPr lang="he-IL" dirty="0" smtClean="0"/>
              <a:t>:</a:t>
            </a:r>
          </a:p>
          <a:p>
            <a:pPr lvl="1"/>
            <a:r>
              <a:rPr lang="he-IL" dirty="0" smtClean="0"/>
              <a:t>המרה ל </a:t>
            </a:r>
            <a:r>
              <a:rPr lang="en-US" dirty="0" smtClean="0"/>
              <a:t>numpy.float64</a:t>
            </a:r>
            <a:r>
              <a:rPr lang="he-IL" dirty="0" smtClean="0"/>
              <a:t> :המרת טיפוסי </a:t>
            </a:r>
            <a:r>
              <a:rPr lang="he-IL" dirty="0"/>
              <a:t>נתונים ל</a:t>
            </a:r>
            <a:r>
              <a:rPr lang="he-IL" dirty="0" smtClean="0"/>
              <a:t>`</a:t>
            </a:r>
            <a:r>
              <a:rPr lang="en-US" dirty="0" smtClean="0"/>
              <a:t> </a:t>
            </a:r>
            <a:r>
              <a:rPr lang="en-US" b="1" dirty="0" smtClean="0"/>
              <a:t>numpy.float64</a:t>
            </a:r>
            <a:r>
              <a:rPr lang="he-IL" dirty="0" smtClean="0"/>
              <a:t>מבטיחה </a:t>
            </a:r>
            <a:r>
              <a:rPr lang="he-IL" dirty="0"/>
              <a:t>דיוק גבוה יותר ואפשרות להצגת מספרים עשרוניים קטנים מאוד, מה שחשוב במיוחד בחישובים נומריים שדורשים דיוק </a:t>
            </a:r>
            <a:r>
              <a:rPr lang="he-IL" dirty="0" smtClean="0"/>
              <a:t>רב. </a:t>
            </a:r>
          </a:p>
          <a:p>
            <a:pPr lvl="1"/>
            <a:r>
              <a:rPr lang="he-IL" dirty="0" smtClean="0"/>
              <a:t>שימוש בפונקציות יעילות של </a:t>
            </a:r>
            <a:r>
              <a:rPr lang="en-US" dirty="0" err="1" smtClean="0"/>
              <a:t>numpy</a:t>
            </a:r>
            <a:r>
              <a:rPr lang="he-IL" dirty="0" smtClean="0"/>
              <a:t> :השתמשות ב </a:t>
            </a:r>
            <a:r>
              <a:rPr lang="en-US" b="1" dirty="0" err="1" smtClean="0"/>
              <a:t>numpy.sum</a:t>
            </a:r>
            <a:r>
              <a:rPr lang="en-US" dirty="0" smtClean="0"/>
              <a:t> </a:t>
            </a:r>
            <a:r>
              <a:rPr lang="he-IL" dirty="0" smtClean="0"/>
              <a:t> ו </a:t>
            </a:r>
            <a:r>
              <a:rPr lang="en-US" b="1" dirty="0" err="1" smtClean="0"/>
              <a:t>numpy.MAX</a:t>
            </a:r>
            <a:r>
              <a:rPr lang="he-IL" dirty="0"/>
              <a:t> </a:t>
            </a:r>
            <a:r>
              <a:rPr lang="he-IL" dirty="0" smtClean="0"/>
              <a:t>ו </a:t>
            </a:r>
            <a:r>
              <a:rPr lang="en-US" b="1" dirty="0" err="1" smtClean="0"/>
              <a:t>numpy.abs</a:t>
            </a:r>
            <a:r>
              <a:rPr lang="he-IL" dirty="0" smtClean="0"/>
              <a:t> בחישוב הנורמה של המטריצה כך שזה</a:t>
            </a:r>
            <a:r>
              <a:rPr lang="he-IL" dirty="0"/>
              <a:t> </a:t>
            </a:r>
            <a:r>
              <a:rPr lang="he-IL" dirty="0" smtClean="0"/>
              <a:t>חסך </a:t>
            </a:r>
            <a:r>
              <a:rPr lang="he-IL" dirty="0"/>
              <a:t>בכתיבת קוד עם לולאות מרוכבות </a:t>
            </a:r>
            <a:r>
              <a:rPr lang="he-IL" dirty="0" smtClean="0"/>
              <a:t>ובהקטנת </a:t>
            </a:r>
            <a:r>
              <a:rPr lang="he-IL" dirty="0"/>
              <a:t>כמות </a:t>
            </a:r>
            <a:r>
              <a:rPr lang="he-IL" dirty="0" err="1"/>
              <a:t>האיטרציות</a:t>
            </a:r>
            <a:r>
              <a:rPr lang="he-IL" dirty="0"/>
              <a:t> </a:t>
            </a:r>
            <a:r>
              <a:rPr lang="he-IL" dirty="0" smtClean="0"/>
              <a:t>ואז בזמן החישוב הכולל.</a:t>
            </a:r>
          </a:p>
          <a:p>
            <a:pPr lvl="1"/>
            <a:r>
              <a:rPr lang="he-IL" dirty="0" smtClean="0"/>
              <a:t>השתמשות ב </a:t>
            </a:r>
            <a:r>
              <a:rPr lang="en-US" b="1" dirty="0" err="1" smtClean="0"/>
              <a:t>Numpy.Dot</a:t>
            </a:r>
            <a:r>
              <a:rPr lang="he-IL" dirty="0" smtClean="0"/>
              <a:t> להכפלת המטריצות ומה ששיפר </a:t>
            </a:r>
            <a:r>
              <a:rPr lang="he-IL" dirty="0"/>
              <a:t>באופן משמעותי את זמן החישוב </a:t>
            </a:r>
            <a:r>
              <a:rPr lang="he-IL" dirty="0" smtClean="0"/>
              <a:t>והקטין </a:t>
            </a:r>
            <a:r>
              <a:rPr lang="he-IL" dirty="0"/>
              <a:t>את הצורך בכתיבת לולאות </a:t>
            </a:r>
            <a:r>
              <a:rPr lang="he-IL" dirty="0" smtClean="0"/>
              <a:t>מורכבות</a:t>
            </a:r>
            <a:r>
              <a:rPr lang="he-IL" dirty="0"/>
              <a:t>.</a:t>
            </a:r>
            <a:endParaRPr lang="he-IL" dirty="0" smtClean="0"/>
          </a:p>
          <a:p>
            <a:r>
              <a:rPr lang="he-IL" b="1" dirty="0" smtClean="0"/>
              <a:t>ניצול </a:t>
            </a:r>
            <a:r>
              <a:rPr lang="he-IL" b="1" dirty="0"/>
              <a:t>חישובים </a:t>
            </a:r>
            <a:r>
              <a:rPr lang="he-IL" b="1" dirty="0" smtClean="0"/>
              <a:t>קודמים:</a:t>
            </a:r>
            <a:r>
              <a:rPr lang="en-US" b="1" dirty="0" smtClean="0"/>
              <a:t> </a:t>
            </a:r>
            <a:r>
              <a:rPr lang="he-IL" sz="1800" dirty="0" smtClean="0"/>
              <a:t>בחישובי הטור יש הכפלת המטריצה בעצמה </a:t>
            </a:r>
            <a:r>
              <a:rPr lang="en-US" sz="1800" dirty="0" smtClean="0"/>
              <a:t>K</a:t>
            </a:r>
            <a:r>
              <a:rPr lang="he-IL" sz="1800" dirty="0" smtClean="0"/>
              <a:t> פעמים ויש חישוב עצרת והחישוב של </a:t>
            </a:r>
            <a:r>
              <a:rPr lang="he-IL" sz="1800" dirty="0" err="1" smtClean="0"/>
              <a:t>איטרציה</a:t>
            </a:r>
            <a:r>
              <a:rPr lang="he-IL" sz="1800" dirty="0" smtClean="0"/>
              <a:t> נוכחית שווה ל- </a:t>
            </a:r>
            <a:r>
              <a:rPr lang="he-IL" sz="1800" dirty="0" err="1" smtClean="0"/>
              <a:t>איטרציה</a:t>
            </a:r>
            <a:r>
              <a:rPr lang="he-IL" sz="1800" dirty="0" smtClean="0"/>
              <a:t> קודמת כפול </a:t>
            </a:r>
            <a:r>
              <a:rPr lang="he-IL" sz="1800" dirty="0" err="1" smtClean="0"/>
              <a:t>המטרציה</a:t>
            </a:r>
            <a:r>
              <a:rPr lang="he-IL" sz="1800" dirty="0" smtClean="0"/>
              <a:t> חלקי מספר </a:t>
            </a:r>
            <a:r>
              <a:rPr lang="he-IL" sz="1800" dirty="0" err="1" smtClean="0"/>
              <a:t>האיטרציה</a:t>
            </a:r>
            <a:r>
              <a:rPr lang="he-IL" sz="1800" dirty="0"/>
              <a:t>.</a:t>
            </a:r>
            <a:endParaRPr lang="he-IL" sz="1800" dirty="0" smtClean="0"/>
          </a:p>
          <a:p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28" y="5664200"/>
            <a:ext cx="2946399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טכניקות האופטימיזציה </a:t>
            </a:r>
            <a:r>
              <a:rPr lang="he-IL" b="1" dirty="0" smtClean="0"/>
              <a:t>במימוש ב </a:t>
            </a:r>
            <a:r>
              <a:rPr lang="en-US" b="1" dirty="0" smtClean="0"/>
              <a:t>HASKELL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177800" y="2214694"/>
            <a:ext cx="10820400" cy="4236908"/>
          </a:xfrm>
        </p:spPr>
        <p:txBody>
          <a:bodyPr>
            <a:normAutofit fontScale="92500"/>
          </a:bodyPr>
          <a:lstStyle/>
          <a:p>
            <a:r>
              <a:rPr lang="he-IL" b="1" dirty="0" smtClean="0"/>
              <a:t>ניצול חישובים קודמים: </a:t>
            </a:r>
          </a:p>
          <a:p>
            <a:pPr marL="0" indent="0">
              <a:buNone/>
            </a:pPr>
            <a:r>
              <a:rPr lang="he-IL" b="1" dirty="0"/>
              <a:t> </a:t>
            </a:r>
            <a:r>
              <a:rPr lang="he-IL" b="1" dirty="0" smtClean="0"/>
              <a:t>        כמו </a:t>
            </a:r>
            <a:r>
              <a:rPr lang="he-IL" b="1" dirty="0" err="1" smtClean="0"/>
              <a:t>בפייתון</a:t>
            </a:r>
            <a:r>
              <a:rPr lang="he-IL" b="1" dirty="0" smtClean="0"/>
              <a:t> </a:t>
            </a:r>
            <a:r>
              <a:rPr lang="he-IL" dirty="0" smtClean="0"/>
              <a:t>חוזרים </a:t>
            </a:r>
            <a:r>
              <a:rPr lang="he-IL" dirty="0"/>
              <a:t>על תוצאות </a:t>
            </a:r>
            <a:r>
              <a:rPr lang="he-IL" dirty="0" err="1"/>
              <a:t>איטרציה</a:t>
            </a:r>
            <a:r>
              <a:rPr lang="he-IL" dirty="0"/>
              <a:t> קודמת לחישוב יעיל של </a:t>
            </a:r>
            <a:r>
              <a:rPr lang="he-IL" dirty="0" err="1"/>
              <a:t>איטרציה</a:t>
            </a:r>
            <a:r>
              <a:rPr lang="he-IL" dirty="0"/>
              <a:t> </a:t>
            </a:r>
            <a:r>
              <a:rPr lang="he-IL" dirty="0" smtClean="0"/>
              <a:t>נוכחית, מקטינים חישובים מיותרים.</a:t>
            </a:r>
          </a:p>
          <a:p>
            <a:r>
              <a:rPr lang="he-IL" b="1" dirty="0"/>
              <a:t>שימוש בספריית </a:t>
            </a:r>
            <a:r>
              <a:rPr lang="en-US" b="1" dirty="0" smtClean="0"/>
              <a:t>HMATRIX</a:t>
            </a:r>
            <a:r>
              <a:rPr lang="he-IL" b="1" dirty="0"/>
              <a:t> :</a:t>
            </a:r>
            <a:r>
              <a:rPr lang="he-IL" dirty="0"/>
              <a:t> </a:t>
            </a: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         ספרייה </a:t>
            </a:r>
            <a:r>
              <a:rPr lang="he-IL" dirty="0"/>
              <a:t>מתקדמת לחישובים </a:t>
            </a:r>
            <a:r>
              <a:rPr lang="he-IL" dirty="0" err="1"/>
              <a:t>מטריצתיים</a:t>
            </a:r>
            <a:r>
              <a:rPr lang="he-IL" dirty="0"/>
              <a:t>, מספקת יעילות גבוהה וממשק פונקציונלי אידיאלי</a:t>
            </a:r>
            <a:r>
              <a:rPr lang="he-IL" dirty="0" smtClean="0"/>
              <a:t>.</a:t>
            </a:r>
          </a:p>
          <a:p>
            <a:pPr lvl="1"/>
            <a:r>
              <a:rPr lang="he-IL" b="1" dirty="0" smtClean="0"/>
              <a:t>בחירת</a:t>
            </a:r>
            <a:r>
              <a:rPr lang="en-US" b="1" dirty="0" smtClean="0"/>
              <a:t>Matrix Double </a:t>
            </a:r>
            <a:r>
              <a:rPr lang="he-IL" b="1" dirty="0" smtClean="0"/>
              <a:t> לדיוק </a:t>
            </a:r>
            <a:r>
              <a:rPr lang="he-IL" b="1" dirty="0"/>
              <a:t>מקסימלי</a:t>
            </a:r>
            <a:r>
              <a:rPr lang="he-IL" b="1" dirty="0" smtClean="0"/>
              <a:t>:</a:t>
            </a:r>
          </a:p>
          <a:p>
            <a:pPr marL="457200" lvl="1" indent="0">
              <a:buNone/>
            </a:pPr>
            <a:r>
              <a:rPr lang="he-IL" b="1" dirty="0" smtClean="0"/>
              <a:t>        </a:t>
            </a:r>
            <a:r>
              <a:rPr lang="he-IL" dirty="0" smtClean="0"/>
              <a:t> </a:t>
            </a:r>
            <a:r>
              <a:rPr lang="he-IL" dirty="0"/>
              <a:t>הגדרת מטריצות </a:t>
            </a:r>
            <a:r>
              <a:rPr lang="he-IL" dirty="0" smtClean="0"/>
              <a:t>כ</a:t>
            </a:r>
            <a:r>
              <a:rPr lang="en-US" dirty="0" smtClean="0"/>
              <a:t> Matrix </a:t>
            </a:r>
            <a:r>
              <a:rPr lang="en-US" dirty="0"/>
              <a:t>Double </a:t>
            </a:r>
            <a:r>
              <a:rPr lang="he-IL" dirty="0"/>
              <a:t>לחישובים נומריים מדויקים</a:t>
            </a:r>
            <a:r>
              <a:rPr lang="he-IL" dirty="0" smtClean="0"/>
              <a:t>.</a:t>
            </a:r>
          </a:p>
          <a:p>
            <a:pPr lvl="1"/>
            <a:r>
              <a:rPr lang="he-IL" b="1" dirty="0"/>
              <a:t>הכפלת מטריצות עם &lt;&gt;: </a:t>
            </a:r>
            <a:endParaRPr lang="he-IL" b="1" dirty="0" smtClean="0"/>
          </a:p>
          <a:p>
            <a:pPr marL="457200" lvl="1" indent="0">
              <a:buNone/>
            </a:pPr>
            <a:r>
              <a:rPr lang="he-IL" b="1" dirty="0" smtClean="0"/>
              <a:t>         </a:t>
            </a:r>
            <a:r>
              <a:rPr lang="he-IL" dirty="0" smtClean="0"/>
              <a:t>אופרטור </a:t>
            </a:r>
            <a:r>
              <a:rPr lang="he-IL" dirty="0"/>
              <a:t>יעיל להכפלת מטריצות, מקטין צורך בכתיבת קוד מורכב ומאיץ את החישובים</a:t>
            </a:r>
            <a:r>
              <a:rPr lang="he-IL" dirty="0" smtClean="0"/>
              <a:t>.</a:t>
            </a:r>
          </a:p>
          <a:p>
            <a:pPr lvl="1"/>
            <a:r>
              <a:rPr lang="he-IL" b="1" dirty="0"/>
              <a:t>חישוב הנורמה באמצעות פונקציות מובנות</a:t>
            </a:r>
            <a:r>
              <a:rPr lang="he-IL" b="1" dirty="0" smtClean="0"/>
              <a:t>:</a:t>
            </a:r>
          </a:p>
          <a:p>
            <a:pPr marL="457200" lvl="1" indent="0">
              <a:buNone/>
            </a:pPr>
            <a:r>
              <a:rPr lang="he-IL" b="1" dirty="0" smtClean="0"/>
              <a:t>         </a:t>
            </a:r>
            <a:r>
              <a:rPr lang="he-IL" dirty="0" smtClean="0"/>
              <a:t>שימוש </a:t>
            </a:r>
            <a:r>
              <a:rPr lang="he-IL" dirty="0"/>
              <a:t>ב</a:t>
            </a:r>
            <a:r>
              <a:rPr lang="en-US" dirty="0"/>
              <a:t>sum, </a:t>
            </a:r>
            <a:r>
              <a:rPr lang="en-US" dirty="0" err="1" smtClean="0"/>
              <a:t>CMAP,map</a:t>
            </a:r>
            <a:r>
              <a:rPr lang="en-US" dirty="0"/>
              <a:t>, abs </a:t>
            </a:r>
            <a:r>
              <a:rPr lang="he-IL" dirty="0"/>
              <a:t>ו-</a:t>
            </a:r>
            <a:r>
              <a:rPr lang="en-US" dirty="0" err="1" smtClean="0"/>
              <a:t>toListS</a:t>
            </a:r>
            <a:r>
              <a:rPr lang="en-US" dirty="0" smtClean="0"/>
              <a:t> </a:t>
            </a:r>
            <a:r>
              <a:rPr lang="he-IL" dirty="0"/>
              <a:t>לחישוב יעיל של נורמת מטריצה, מקטין את כמות הקוד ומשפר ביצועים.</a:t>
            </a:r>
            <a:endParaRPr lang="he-IL" dirty="0" smtClean="0"/>
          </a:p>
          <a:p>
            <a:pPr marL="457200" lvl="1" indent="0">
              <a:buNone/>
            </a:pPr>
            <a:endParaRPr lang="he-IL" dirty="0"/>
          </a:p>
          <a:p>
            <a:pPr marL="457200" lvl="1" indent="0">
              <a:buNone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2794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השוואת מהירויות החישוב ב </a:t>
            </a:r>
            <a:r>
              <a:rPr lang="en-US" b="1" dirty="0" smtClean="0"/>
              <a:t>PYTHON</a:t>
            </a:r>
            <a:r>
              <a:rPr lang="he-IL" b="1" dirty="0"/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4279900"/>
            <a:ext cx="8610600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 smtClean="0"/>
              <a:t>הסיבות להבדל במהירויות : 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dirty="0" smtClean="0"/>
              <a:t>שימוש בנורמה אינסופית :</a:t>
            </a:r>
          </a:p>
          <a:p>
            <a:pPr algn="r" rtl="1"/>
            <a:r>
              <a:rPr lang="he-IL" dirty="0" smtClean="0"/>
              <a:t>	</a:t>
            </a:r>
            <a:r>
              <a:rPr lang="he-IL" dirty="0"/>
              <a:t>גורמת לכמות גדולה יותר של </a:t>
            </a:r>
            <a:r>
              <a:rPr lang="he-IL" dirty="0" err="1"/>
              <a:t>איטרציות</a:t>
            </a:r>
            <a:r>
              <a:rPr lang="he-IL" dirty="0"/>
              <a:t>, אך מספקת דיוק גבוה יותר </a:t>
            </a:r>
            <a:r>
              <a:rPr lang="he-IL" dirty="0" smtClean="0"/>
              <a:t>בחישוב.</a:t>
            </a:r>
          </a:p>
          <a:p>
            <a:pPr algn="r" rtl="1"/>
            <a:r>
              <a:rPr lang="he-IL" dirty="0" smtClean="0"/>
              <a:t>2.  רמת דיוק גבוה </a:t>
            </a:r>
            <a:r>
              <a:rPr lang="he-IL" b="1" dirty="0" smtClean="0"/>
              <a:t>(</a:t>
            </a:r>
            <a:r>
              <a:rPr lang="en-US" b="1" dirty="0" smtClean="0"/>
              <a:t>(1.5e-12</a:t>
            </a:r>
            <a:r>
              <a:rPr lang="he-IL" b="1" dirty="0" smtClean="0"/>
              <a:t>:</a:t>
            </a:r>
            <a:endParaRPr lang="he-IL" dirty="0"/>
          </a:p>
          <a:p>
            <a:pPr algn="r" rtl="1"/>
            <a:r>
              <a:rPr lang="he-IL" dirty="0" smtClean="0"/>
              <a:t>	רמת דיוק גבוה גורמת לשארית יותר קטנה, מה שמוביל למספר </a:t>
            </a:r>
            <a:r>
              <a:rPr lang="he-IL" dirty="0" err="1" smtClean="0"/>
              <a:t>איטרציות</a:t>
            </a:r>
            <a:r>
              <a:rPr lang="he-IL" dirty="0" smtClean="0"/>
              <a:t> גדול יותר.</a:t>
            </a:r>
          </a:p>
          <a:p>
            <a:pPr algn="r" rtl="1"/>
            <a:r>
              <a:rPr lang="he-IL" dirty="0" smtClean="0"/>
              <a:t>3. </a:t>
            </a:r>
            <a:r>
              <a:rPr lang="en-US" dirty="0" smtClean="0"/>
              <a:t>SCIPY</a:t>
            </a:r>
            <a:r>
              <a:rPr lang="he-IL" dirty="0" smtClean="0"/>
              <a:t> משתמשת באלגוריתמים מתקדמים לחישוב האקספוננט באופן יעיל ומהיר יותר.</a:t>
            </a:r>
          </a:p>
          <a:p>
            <a:pPr algn="r" rtl="1"/>
            <a:endParaRPr lang="he-IL" dirty="0" smtClean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172" y="1933377"/>
            <a:ext cx="6860027" cy="216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2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13773" y="0"/>
            <a:ext cx="10364451" cy="1596177"/>
          </a:xfrm>
        </p:spPr>
        <p:txBody>
          <a:bodyPr/>
          <a:lstStyle/>
          <a:p>
            <a:r>
              <a:rPr lang="he-IL" b="1" dirty="0"/>
              <a:t>השוואת מהירויות החישוב ב </a:t>
            </a:r>
            <a:r>
              <a:rPr lang="en-US" b="1" dirty="0" smtClean="0"/>
              <a:t>Haskell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22400" y="4440671"/>
            <a:ext cx="8585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dirty="0"/>
              <a:t>הסיבות להבדל </a:t>
            </a:r>
            <a:r>
              <a:rPr lang="he-IL" dirty="0" smtClean="0"/>
              <a:t>במהירויות דומים </a:t>
            </a:r>
            <a:r>
              <a:rPr lang="he-IL" dirty="0" err="1" smtClean="0"/>
              <a:t>לפייתון</a:t>
            </a:r>
            <a:r>
              <a:rPr lang="he-IL" dirty="0" smtClean="0"/>
              <a:t> (כי השתמשתי באותה דרך) </a:t>
            </a:r>
            <a:r>
              <a:rPr lang="he-IL" dirty="0"/>
              <a:t>: 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dirty="0"/>
              <a:t>שימוש בנורמה אינסופית :</a:t>
            </a:r>
          </a:p>
          <a:p>
            <a:pPr algn="r" rtl="1"/>
            <a:r>
              <a:rPr lang="he-IL" dirty="0"/>
              <a:t>	גורמת לכמות גדולה יותר של </a:t>
            </a:r>
            <a:r>
              <a:rPr lang="he-IL" dirty="0" err="1"/>
              <a:t>איטרציות</a:t>
            </a:r>
            <a:r>
              <a:rPr lang="he-IL" dirty="0"/>
              <a:t>, אך מספקת דיוק גבוה יותר </a:t>
            </a:r>
            <a:r>
              <a:rPr lang="he-IL" dirty="0" smtClean="0"/>
              <a:t>בחישוב.</a:t>
            </a:r>
            <a:endParaRPr lang="he-IL" dirty="0"/>
          </a:p>
          <a:p>
            <a:pPr algn="r" rtl="1"/>
            <a:r>
              <a:rPr lang="he-IL" dirty="0"/>
              <a:t>2.  רמת דיוק גבוה </a:t>
            </a:r>
            <a:r>
              <a:rPr lang="he-IL" b="1" dirty="0"/>
              <a:t>(</a:t>
            </a:r>
            <a:r>
              <a:rPr lang="en-US" b="1" dirty="0"/>
              <a:t>(1.5e-12</a:t>
            </a:r>
            <a:r>
              <a:rPr lang="he-IL" b="1" dirty="0"/>
              <a:t>:</a:t>
            </a:r>
            <a:endParaRPr lang="he-IL" dirty="0"/>
          </a:p>
          <a:p>
            <a:pPr algn="r" rtl="1"/>
            <a:r>
              <a:rPr lang="he-IL" dirty="0"/>
              <a:t>	רמת דיוק גבוה גורמת לשארית יותר קטנה, מה מוביל למספר </a:t>
            </a:r>
            <a:r>
              <a:rPr lang="he-IL" dirty="0" err="1"/>
              <a:t>איטרציות</a:t>
            </a:r>
            <a:r>
              <a:rPr lang="he-IL" dirty="0"/>
              <a:t> גדול יותר.</a:t>
            </a:r>
          </a:p>
          <a:p>
            <a:pPr algn="r" rtl="1"/>
            <a:r>
              <a:rPr lang="he-IL" dirty="0"/>
              <a:t>3. </a:t>
            </a:r>
            <a:r>
              <a:rPr lang="en-US" dirty="0" smtClean="0"/>
              <a:t>HMATRIX</a:t>
            </a:r>
            <a:r>
              <a:rPr lang="he-IL" dirty="0" smtClean="0"/>
              <a:t> משתמשת </a:t>
            </a:r>
            <a:r>
              <a:rPr lang="he-IL" dirty="0"/>
              <a:t>באלגוריתמים מתקדמים לחישוב האקספוננט באופן יעיל ומהיר </a:t>
            </a:r>
            <a:r>
              <a:rPr lang="he-IL" dirty="0" smtClean="0"/>
              <a:t>יותר.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609651"/>
            <a:ext cx="3136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האיבר הראשון במטריצה בתוצאה</a:t>
            </a:r>
            <a:endParaRPr lang="he-IL" dirty="0"/>
          </a:p>
        </p:txBody>
      </p:sp>
      <p:cxnSp>
        <p:nvCxnSpPr>
          <p:cNvPr id="10" name="מחבר חץ ישר 9"/>
          <p:cNvCxnSpPr>
            <a:endCxn id="8" idx="3"/>
          </p:cNvCxnSpPr>
          <p:nvPr/>
        </p:nvCxnSpPr>
        <p:spPr>
          <a:xfrm flipH="1" flipV="1">
            <a:off x="3136900" y="1794317"/>
            <a:ext cx="792876" cy="14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776" y="1411511"/>
            <a:ext cx="5255782" cy="264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75675" y="2637817"/>
            <a:ext cx="10364451" cy="1596177"/>
          </a:xfrm>
        </p:spPr>
        <p:txBody>
          <a:bodyPr>
            <a:normAutofit/>
          </a:bodyPr>
          <a:lstStyle/>
          <a:p>
            <a:r>
              <a:rPr lang="he-IL" sz="4400" dirty="0"/>
              <a:t>תודה על ההקשבה :) </a:t>
            </a:r>
          </a:p>
        </p:txBody>
      </p:sp>
    </p:spTree>
    <p:extLst>
      <p:ext uri="{BB962C8B-B14F-4D97-AF65-F5344CB8AC3E}">
        <p14:creationId xmlns:p14="http://schemas.microsoft.com/office/powerpoint/2010/main" val="37389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40483"/>
          </a:xfrm>
        </p:spPr>
        <p:txBody>
          <a:bodyPr>
            <a:normAutofit/>
          </a:bodyPr>
          <a:lstStyle/>
          <a:p>
            <a:r>
              <a:rPr lang="he-IL" b="1" dirty="0"/>
              <a:t>אקספוננט של מטריצה 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fontAlgn="base"/>
                <a:r>
                  <a:rPr lang="he-IL" b="1" dirty="0" smtClean="0"/>
                  <a:t>פונקציית האקספוננט של מטריצות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𝑴𝑨𝑻𝑹𝑰𝑿</m:t>
                        </m:r>
                      </m:sup>
                    </m:sSup>
                  </m:oMath>
                </a14:m>
                <a:r>
                  <a:rPr lang="he-IL" b="1" dirty="0" smtClean="0"/>
                  <a:t> היא הכללה של פונקציית האקספוננט המוכרת למספרים ממשיים ומרוכבים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he-IL" b="1" dirty="0" smtClean="0"/>
                  <a:t>)</a:t>
                </a:r>
              </a:p>
              <a:p>
                <a:pPr fontAlgn="base"/>
                <a:r>
                  <a:rPr lang="he-IL" b="1" dirty="0"/>
                  <a:t>משמשת לפתרון משוואות </a:t>
                </a:r>
                <a:r>
                  <a:rPr lang="he-IL" b="1" dirty="0" err="1"/>
                  <a:t>דיפרנציליות</a:t>
                </a:r>
                <a:r>
                  <a:rPr lang="he-IL" b="1" dirty="0"/>
                  <a:t> לינאריות </a:t>
                </a:r>
                <a:r>
                  <a:rPr lang="he-IL" b="1" dirty="0" err="1"/>
                  <a:t>וכו</a:t>
                </a:r>
                <a:r>
                  <a:rPr lang="he-IL" b="1" dirty="0"/>
                  <a:t> … </a:t>
                </a:r>
              </a:p>
              <a:p>
                <a:pPr fontAlgn="base"/>
                <a:r>
                  <a:rPr lang="he-IL" b="1" dirty="0" smtClean="0"/>
                  <a:t>לאקספוננט חשיבות </a:t>
                </a:r>
                <a:r>
                  <a:rPr lang="he-IL" b="1" dirty="0"/>
                  <a:t>רבה בתחומי המתמטיקה והפיזיקה, במיוחד בתורת </a:t>
                </a:r>
                <a:r>
                  <a:rPr lang="he-IL" b="1" dirty="0" smtClean="0"/>
                  <a:t>לי.</a:t>
                </a:r>
                <a:endParaRPr lang="he-IL" b="1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r="-5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82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חישוב אקספוננט של </a:t>
            </a:r>
            <a:r>
              <a:rPr lang="he-IL" b="1" dirty="0" smtClean="0"/>
              <a:t>מטריצה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4400" y="2367092"/>
                <a:ext cx="10363826" cy="342410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he-IL" b="1" dirty="0" smtClean="0"/>
                  <a:t>ההגדרה הפורמלית לחישוב אקספוננט של מטריצה : </a:t>
                </a:r>
                <a:endParaRPr lang="he-IL" dirty="0"/>
              </a:p>
              <a:p>
                <a:pPr fontAlgn="base"/>
                <a:r>
                  <a:rPr lang="he-IL" sz="1800" b="1" dirty="0"/>
                  <a:t>בהינתן מטריצה </a:t>
                </a:r>
                <a:r>
                  <a:rPr lang="he-IL" sz="1800" b="1" dirty="0" smtClean="0"/>
                  <a:t>ריבועית</a:t>
                </a:r>
                <a:r>
                  <a:rPr lang="en-US" sz="1800" b="1" dirty="0" smtClean="0"/>
                  <a:t>A </a:t>
                </a:r>
                <a:r>
                  <a:rPr lang="he-IL" sz="1800" b="1" dirty="0" smtClean="0"/>
                  <a:t> בגודל </a:t>
                </a:r>
                <a:r>
                  <a:rPr lang="en-US" sz="1800" b="1" dirty="0"/>
                  <a:t>N x N </a:t>
                </a:r>
                <a:r>
                  <a:rPr lang="he-IL" sz="1800" b="1" dirty="0" smtClean="0"/>
                  <a:t> האקספוננט </a:t>
                </a:r>
                <a:r>
                  <a:rPr lang="he-IL" sz="1800" b="1" dirty="0"/>
                  <a:t>שלה  : </a:t>
                </a:r>
              </a:p>
              <a:p>
                <a:pPr marL="0" indent="0">
                  <a:buNone/>
                </a:pPr>
                <a:r>
                  <a:rPr lang="he-IL" b="1" dirty="0"/>
                  <a:t>   </a:t>
                </a:r>
                <a:endParaRPr lang="he-IL" dirty="0"/>
              </a:p>
              <a:p>
                <a:pPr marL="0" indent="0">
                  <a:buNone/>
                </a:pPr>
                <a:r>
                  <a:rPr lang="he-IL" dirty="0"/>
                  <a:t/>
                </a:r>
                <a:br>
                  <a:rPr lang="he-IL" dirty="0"/>
                </a:br>
                <a:r>
                  <a:rPr lang="he-IL" b="1" dirty="0"/>
                  <a:t>      </a:t>
                </a:r>
                <a:endParaRPr lang="he-IL" b="1" dirty="0" smtClean="0"/>
              </a:p>
              <a:p>
                <a:pPr marL="0" indent="0">
                  <a:buNone/>
                </a:pPr>
                <a:r>
                  <a:rPr lang="he-IL" sz="1700" b="1" dirty="0"/>
                  <a:t> </a:t>
                </a:r>
                <a:r>
                  <a:rPr lang="he-IL" sz="1700" b="1" dirty="0" smtClean="0"/>
                  <a:t>     </a:t>
                </a:r>
                <a:r>
                  <a:rPr lang="he-IL" sz="1700" b="1" dirty="0"/>
                  <a:t>  *</a:t>
                </a:r>
                <a:r>
                  <a:rPr lang="he-IL" sz="1700" b="1" dirty="0" smtClean="0"/>
                  <a:t>כאשר !</a:t>
                </a:r>
                <a:r>
                  <a:rPr lang="en-US" sz="1700" b="1" dirty="0" smtClean="0"/>
                  <a:t> k</a:t>
                </a:r>
                <a:r>
                  <a:rPr lang="he-IL" sz="1700" b="1" dirty="0" smtClean="0"/>
                  <a:t>היא </a:t>
                </a:r>
                <a:r>
                  <a:rPr lang="he-IL" sz="1700" b="1" dirty="0"/>
                  <a:t>פונקציה העצרת ו-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17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he-IL" sz="1700" b="1" dirty="0"/>
                  <a:t>  </a:t>
                </a:r>
                <a:r>
                  <a:rPr lang="he-IL" sz="1700" b="1" dirty="0" smtClean="0"/>
                  <a:t>היא </a:t>
                </a:r>
                <a:r>
                  <a:rPr lang="he-IL" sz="1700" b="1" dirty="0"/>
                  <a:t>הכפלת </a:t>
                </a:r>
                <a:r>
                  <a:rPr lang="he-IL" sz="1700" b="1" dirty="0" smtClean="0"/>
                  <a:t>המטריצה</a:t>
                </a:r>
                <a:r>
                  <a:rPr lang="en-US" sz="1700" b="1" dirty="0" smtClean="0"/>
                  <a:t> A </a:t>
                </a:r>
                <a:r>
                  <a:rPr lang="he-IL" sz="1700" b="1" dirty="0" smtClean="0"/>
                  <a:t>בעצמה</a:t>
                </a:r>
                <a:r>
                  <a:rPr lang="en-US" sz="1700" b="1" dirty="0" smtClean="0"/>
                  <a:t>K </a:t>
                </a:r>
                <a:r>
                  <a:rPr lang="he-IL" sz="1700" b="1" dirty="0" smtClean="0"/>
                  <a:t> פעמים.</a:t>
                </a:r>
                <a:endParaRPr lang="he-IL" sz="1700" dirty="0"/>
              </a:p>
              <a:p>
                <a:pPr marL="0" indent="0">
                  <a:buNone/>
                </a:pPr>
                <a:r>
                  <a:rPr lang="he-IL" dirty="0"/>
                  <a:t/>
                </a:r>
                <a:br>
                  <a:rPr lang="he-IL" dirty="0"/>
                </a:b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4400" y="2367092"/>
                <a:ext cx="10363826" cy="3424107"/>
              </a:xfrm>
              <a:blipFill rotWithShape="0">
                <a:blip r:embed="rId2"/>
                <a:stretch>
                  <a:fillRect t="-712" r="-5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lh7-us.googleusercontent.com/OsByQQNtCRgmWdKkBMY6aGb5_8IJm1ZhSHc-OZfMTBlEScsoy26Sd83FIoTRJrrGC6vQ2QJIxvSKTpRu12GHPCcoJnlHPNp2bSek8hZMze11VHdqCj7OGhi6nwBN_apbVg0xrS0cxXjWrkOCMI_bw-B3MQ=n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3479800"/>
            <a:ext cx="2165977" cy="97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9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 smtClean="0"/>
              <a:t>תיאור האלגוריתם </a:t>
            </a:r>
            <a:r>
              <a:rPr lang="he-IL" b="1" dirty="0"/>
              <a:t>שלי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b="1" dirty="0" smtClean="0"/>
                  <a:t>הגישה שלי לפתרון הבעיה מתבסס על ההגדרה הפורמלית שהוסברה בשקופית הקודמת על חישוב האקספוננט. </a:t>
                </a:r>
              </a:p>
              <a:p>
                <a:pPr marL="0" indent="0">
                  <a:buNone/>
                </a:pPr>
                <a:r>
                  <a:rPr lang="he-IL" b="1" u="sng" dirty="0" smtClean="0"/>
                  <a:t>הבעיה</a:t>
                </a:r>
                <a:r>
                  <a:rPr lang="he-IL" b="1" dirty="0" smtClean="0"/>
                  <a:t> היא שהטור סוכם מאפס עד אינסוף וכמובן אי אפשר לסכום עד אינסוף במחשב לכן נרצה למצוא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he-IL" b="1" dirty="0" smtClean="0"/>
                  <a:t> שעבורו נדע מתי נפסיק את הסכום של הטור (טור טיילור):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e-IL" dirty="0"/>
              </a:p>
              <a:p>
                <a:pPr marL="0" indent="0">
                  <a:buNone/>
                </a:pPr>
                <a:r>
                  <a:rPr lang="he-IL" b="1" dirty="0" smtClean="0"/>
                  <a:t>לשם כך נחשב השארית של </a:t>
                </a:r>
                <a:r>
                  <a:rPr lang="he-IL" b="1" dirty="0" err="1" smtClean="0"/>
                  <a:t>לגרנז</a:t>
                </a:r>
                <a:r>
                  <a:rPr lang="he-IL" b="1" dirty="0" smtClean="0"/>
                  <a:t> ונבדוק עבור איזה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he-IL" b="1" dirty="0" smtClean="0"/>
                  <a:t>היא קטנה מהדיוק הנתון.</a:t>
                </a:r>
                <a:endParaRPr lang="he-IL" b="1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r="-5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אליפסה 3"/>
          <p:cNvSpPr/>
          <p:nvPr/>
        </p:nvSpPr>
        <p:spPr>
          <a:xfrm>
            <a:off x="9042400" y="4216400"/>
            <a:ext cx="215900" cy="20320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299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האלגוריתם </a:t>
            </a:r>
            <a:r>
              <a:rPr lang="he-IL" b="1" dirty="0" smtClean="0"/>
              <a:t>שלי</a:t>
            </a:r>
            <a:r>
              <a:rPr lang="he-IL" b="1" dirty="0"/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b="1" dirty="0" smtClean="0"/>
                  <a:t>האלגרויתם מבוסס </a:t>
                </a:r>
                <a:r>
                  <a:rPr lang="he-IL" b="1" dirty="0"/>
                  <a:t>על שני שלבים עיקריים : </a:t>
                </a:r>
                <a:endParaRPr lang="he-IL" dirty="0"/>
              </a:p>
              <a:p>
                <a:pPr marL="457200" indent="-457200" fontAlgn="base">
                  <a:buFont typeface="+mj-lt"/>
                  <a:buAutoNum type="arabicPeriod"/>
                </a:pPr>
                <a:r>
                  <a:rPr lang="he-IL" b="1" dirty="0" smtClean="0"/>
                  <a:t>שימוש בחישוב </a:t>
                </a:r>
                <a:r>
                  <a:rPr lang="he-IL" b="1" dirty="0"/>
                  <a:t>ה</a:t>
                </a:r>
                <a:r>
                  <a:rPr lang="he-IL" b="1" dirty="0" smtClean="0"/>
                  <a:t>שארית </a:t>
                </a:r>
                <a:r>
                  <a:rPr lang="he-IL" b="1" dirty="0"/>
                  <a:t>של </a:t>
                </a:r>
                <a:r>
                  <a:rPr lang="he-IL" b="1" dirty="0" err="1"/>
                  <a:t>לגרנז</a:t>
                </a:r>
                <a:r>
                  <a:rPr lang="he-IL" b="1" dirty="0"/>
                  <a:t> כדי להעריך את מספר </a:t>
                </a:r>
                <a:r>
                  <a:rPr lang="he-IL" b="1" dirty="0" err="1" smtClean="0"/>
                  <a:t>האיטרציות</a:t>
                </a:r>
                <a:r>
                  <a:rPr lang="he-IL" b="1" dirty="0" smtClean="0"/>
                  <a:t> הנדרשות </a:t>
                </a:r>
                <a:r>
                  <a:rPr lang="he-IL" b="1" dirty="0"/>
                  <a:t>לסכום בטור (כמה איברים לסכום בטור) בשביל להגיע לדיוק המבוקש (הנתון) 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he-IL" b="1" dirty="0" smtClean="0"/>
                  <a:t>סכום </a:t>
                </a:r>
                <a:r>
                  <a:rPr lang="he-IL" b="1" dirty="0"/>
                  <a:t>הטור עד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he-IL" b="1" dirty="0" err="1" smtClean="0"/>
                  <a:t>איטרציות</a:t>
                </a:r>
                <a:r>
                  <a:rPr lang="he-IL" b="1" dirty="0" smtClean="0"/>
                  <a:t> (איברים), </a:t>
                </a:r>
                <a:r>
                  <a:rPr lang="he-IL" b="1" dirty="0"/>
                  <a:t>מאפס עד 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b="1" dirty="0" smtClean="0"/>
                  <a:t> שהתקבל </a:t>
                </a:r>
                <a:r>
                  <a:rPr lang="he-IL" b="1" dirty="0">
                    <a:solidFill>
                      <a:srgbClr val="FF0000"/>
                    </a:solidFill>
                  </a:rPr>
                  <a:t>משלב 1 </a:t>
                </a:r>
                <a:endParaRPr lang="he-I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r="-5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59483"/>
          </a:xfrm>
        </p:spPr>
        <p:txBody>
          <a:bodyPr/>
          <a:lstStyle/>
          <a:p>
            <a:r>
              <a:rPr lang="he-IL" b="1" dirty="0"/>
              <a:t>האלגוריתם שלי </a:t>
            </a:r>
            <a:r>
              <a:rPr lang="he-IL" b="1" dirty="0" smtClean="0"/>
              <a:t>(שלב 1)</a:t>
            </a:r>
            <a:r>
              <a:rPr lang="he-IL" b="1" dirty="0"/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968500"/>
                <a:ext cx="10363826" cy="44831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he-IL" b="1" dirty="0" smtClean="0"/>
                  <a:t>שימוש בשארית של </a:t>
                </a:r>
                <a:r>
                  <a:rPr lang="he-IL" b="1" dirty="0" err="1"/>
                  <a:t>לגרנז</a:t>
                </a:r>
                <a:r>
                  <a:rPr lang="he-IL" b="1" dirty="0"/>
                  <a:t> :</a:t>
                </a:r>
                <a:endParaRPr lang="he-IL" dirty="0"/>
              </a:p>
              <a:p>
                <a:pPr marL="0" indent="0">
                  <a:buNone/>
                </a:pPr>
                <a:r>
                  <a:rPr lang="he-IL" dirty="0"/>
                  <a:t>בעזרת חישוב השארית של </a:t>
                </a:r>
                <a:r>
                  <a:rPr lang="he-IL" dirty="0" err="1"/>
                  <a:t>לגרנז</a:t>
                </a:r>
                <a:r>
                  <a:rPr lang="he-IL" dirty="0"/>
                  <a:t> והדיוק הנתון נוכל להעריך כמות </a:t>
                </a:r>
                <a:r>
                  <a:rPr lang="he-IL" dirty="0" err="1" smtClean="0"/>
                  <a:t>האיטרציות</a:t>
                </a:r>
                <a:r>
                  <a:rPr lang="he-IL" dirty="0" smtClean="0"/>
                  <a:t> </a:t>
                </a:r>
                <a:r>
                  <a:rPr lang="he-IL" dirty="0"/>
                  <a:t>הנדרשות בשלב ב</a:t>
                </a:r>
                <a:r>
                  <a:rPr lang="he-IL" dirty="0" smtClean="0"/>
                  <a:t>.</a:t>
                </a:r>
              </a:p>
              <a:p>
                <a:pPr marL="0" indent="0">
                  <a:buNone/>
                </a:pPr>
                <a:r>
                  <a:rPr lang="he-IL" b="1" dirty="0" smtClean="0"/>
                  <a:t>הנוסחה </a:t>
                </a:r>
                <a:r>
                  <a:rPr lang="he-IL" b="1" dirty="0"/>
                  <a:t>לחישוב השארית היא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he-IL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he-I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e-IL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he-IL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he-IL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he-IL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he-IL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he-IL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  <m:r>
                      <a:rPr lang="he-IL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he-IL" dirty="0" smtClean="0"/>
                  <a:t> </a:t>
                </a:r>
              </a:p>
              <a:p>
                <a:pPr marL="0" indent="0">
                  <a:buNone/>
                </a:pPr>
                <a:r>
                  <a:rPr lang="he-IL" dirty="0" smtClean="0"/>
                  <a:t>   </a:t>
                </a:r>
                <a:r>
                  <a:rPr lang="he-IL" b="1" dirty="0" smtClean="0"/>
                  <a:t>*</a:t>
                </a:r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 smtClean="0"/>
                  <a:t> היא </a:t>
                </a:r>
                <a:r>
                  <a:rPr lang="he-IL" dirty="0"/>
                  <a:t>הנורמה של המטריצה כלומר</a:t>
                </a:r>
                <a:r>
                  <a:rPr lang="he-IL" b="1" dirty="0"/>
                  <a:t> 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he-I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d>
                    <m:r>
                      <a:rPr lang="he-I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he-IL" b="1" dirty="0"/>
                  <a:t>  </a:t>
                </a:r>
                <a:r>
                  <a:rPr lang="he-IL" dirty="0" err="1"/>
                  <a:t>והאפסלון</a:t>
                </a:r>
                <a:r>
                  <a:rPr lang="he-IL" dirty="0"/>
                  <a:t> הוא הדיוק</a:t>
                </a:r>
                <a:r>
                  <a:rPr lang="he-IL" dirty="0" smtClean="0"/>
                  <a:t>.</a:t>
                </a:r>
              </a:p>
              <a:p>
                <a:pPr marL="0" indent="0">
                  <a:buNone/>
                </a:pPr>
                <a:r>
                  <a:rPr lang="he-IL" b="1" dirty="0" smtClean="0"/>
                  <a:t>חישוב ביניים </a:t>
                </a:r>
                <a:r>
                  <a:rPr lang="he-IL" dirty="0" smtClean="0"/>
                  <a:t>(חישוב הנורמה של המקסימום(אינסוף))</a:t>
                </a:r>
                <a:r>
                  <a:rPr lang="en-US" dirty="0" smtClean="0"/>
                  <a:t> </a:t>
                </a:r>
                <a:r>
                  <a:rPr lang="he-IL" dirty="0" smtClean="0"/>
                  <a:t>:</a:t>
                </a:r>
                <a:r>
                  <a:rPr lang="en-US" dirty="0" smtClean="0"/>
                  <a:t> </a:t>
                </a:r>
                <a:endParaRPr lang="he-IL" dirty="0" smtClean="0"/>
              </a:p>
              <a:p>
                <a:pPr marL="0" indent="0">
                  <a:buNone/>
                </a:pPr>
                <a:endParaRPr lang="he-IL" dirty="0" smtClean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r>
                  <a:rPr lang="he-IL" dirty="0" smtClean="0"/>
                  <a:t>כלומר סכום כל האלמנטים בערך מוחלט בכל שורה במטריצה והנורמה תהיה השורה עם הסכום    המקסימלי. </a:t>
                </a:r>
              </a:p>
              <a:p>
                <a:pPr marL="0" indent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968500"/>
                <a:ext cx="10363826" cy="4483100"/>
              </a:xfrm>
              <a:blipFill rotWithShape="0">
                <a:blip r:embed="rId2"/>
                <a:stretch>
                  <a:fillRect t="-680" r="-5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543453"/>
            <a:ext cx="2608022" cy="73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8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 smtClean="0"/>
              <a:t>המימוש של שלב 1</a:t>
            </a:r>
            <a:endParaRPr lang="he-I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dirty="0" smtClean="0"/>
                  <a:t>נחשב הנורמה של </a:t>
                </a:r>
                <a:r>
                  <a:rPr lang="he-IL" dirty="0" err="1" smtClean="0"/>
                  <a:t>המטריצה,ונחשב</a:t>
                </a:r>
                <a:r>
                  <a:rPr lang="he-IL" dirty="0" smtClean="0"/>
                  <a:t> כל הערכים הקבועים בשביל לחסוך בזמן כמו האקספוננט של הנורמה ונבנה הפונקציה של חישוב השארית. נאתחל משתנה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 smtClean="0"/>
                  <a:t> באפס </a:t>
                </a:r>
                <a:r>
                  <a:rPr lang="he-IL" dirty="0"/>
                  <a:t>ונציב אותו בפונקציה של השארית ואז נרוץ בלולאה שתבדוק בכל </a:t>
                </a:r>
                <a:r>
                  <a:rPr lang="he-IL" dirty="0" err="1"/>
                  <a:t>איטרציה</a:t>
                </a:r>
                <a:r>
                  <a:rPr lang="he-IL" dirty="0"/>
                  <a:t> אם עבור </a:t>
                </a:r>
                <a:r>
                  <a:rPr lang="he-IL" dirty="0" smtClean="0"/>
                  <a:t>ה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 smtClean="0"/>
                  <a:t> שהצבנו התוצאה(שארית) </a:t>
                </a:r>
                <a:r>
                  <a:rPr lang="he-IL" dirty="0"/>
                  <a:t>קטנה </a:t>
                </a:r>
                <a:r>
                  <a:rPr lang="he-IL" dirty="0" err="1"/>
                  <a:t>מאפסלון</a:t>
                </a:r>
                <a:r>
                  <a:rPr lang="he-IL" dirty="0"/>
                  <a:t>? </a:t>
                </a:r>
              </a:p>
              <a:p>
                <a:pPr marL="0" indent="0">
                  <a:buNone/>
                </a:pPr>
                <a:r>
                  <a:rPr lang="he-IL" b="1" dirty="0"/>
                  <a:t>אם לא</a:t>
                </a:r>
                <a:r>
                  <a:rPr lang="he-IL" dirty="0"/>
                  <a:t> : נגדיל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 smtClean="0"/>
                  <a:t> ב </a:t>
                </a:r>
                <a:r>
                  <a:rPr lang="he-IL" dirty="0"/>
                  <a:t>1 כלומר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 smtClean="0"/>
                  <a:t> ונציב </a:t>
                </a:r>
                <a:r>
                  <a:rPr lang="he-IL" dirty="0"/>
                  <a:t>מחדש ונבדוק אם התנאי </a:t>
                </a:r>
                <a:r>
                  <a:rPr lang="he-IL" dirty="0" smtClean="0"/>
                  <a:t>מתקיים.</a:t>
                </a:r>
                <a:endParaRPr lang="he-IL" dirty="0"/>
              </a:p>
              <a:p>
                <a:pPr marL="0" indent="0">
                  <a:buNone/>
                </a:pPr>
                <a:r>
                  <a:rPr lang="he-IL" b="1" dirty="0"/>
                  <a:t>אם כן</a:t>
                </a:r>
                <a:r>
                  <a:rPr lang="he-IL" dirty="0"/>
                  <a:t> : נחזיר </a:t>
                </a:r>
                <a:r>
                  <a:rPr lang="he-IL" dirty="0" smtClean="0"/>
                  <a:t>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 smtClean="0"/>
                  <a:t> 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353" r="-5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282700" y="4648200"/>
            <a:ext cx="152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חישוב הנורמה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180892" y="4985264"/>
            <a:ext cx="1638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חישוב הקבועים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-149147" y="5588089"/>
            <a:ext cx="39177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לולאה לבדיקת אם ה- </a:t>
            </a:r>
            <a:r>
              <a:rPr lang="en-US" sz="2400" dirty="0" smtClean="0"/>
              <a:t>n</a:t>
            </a:r>
            <a:r>
              <a:rPr lang="he-IL" dirty="0" smtClean="0"/>
              <a:t> מקיים את התנאי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8598318" y="4815530"/>
            <a:ext cx="359368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>
                <a:solidFill>
                  <a:srgbClr val="FF0000"/>
                </a:solidFill>
              </a:rPr>
              <a:t>*</a:t>
            </a:r>
            <a:r>
              <a:rPr lang="he-IL" dirty="0" err="1" smtClean="0">
                <a:solidFill>
                  <a:srgbClr val="FF0000"/>
                </a:solidFill>
              </a:rPr>
              <a:t>בהאסקל</a:t>
            </a:r>
            <a:r>
              <a:rPr lang="he-IL" dirty="0" smtClean="0">
                <a:solidFill>
                  <a:srgbClr val="FF0000"/>
                </a:solidFill>
              </a:rPr>
              <a:t> הפונקציה המקבילה לזאת שבתמונה נקראת </a:t>
            </a:r>
            <a:r>
              <a:rPr lang="en-US" b="1" dirty="0" err="1" smtClean="0">
                <a:solidFill>
                  <a:srgbClr val="FF0000"/>
                </a:solidFill>
              </a:rPr>
              <a:t>calculate_Rn</a:t>
            </a:r>
            <a:r>
              <a:rPr lang="he-IL" dirty="0" smtClean="0">
                <a:solidFill>
                  <a:srgbClr val="FF0000"/>
                </a:solidFill>
              </a:rPr>
              <a:t>  גם</a:t>
            </a:r>
            <a:endParaRPr lang="he-IL" dirty="0">
              <a:solidFill>
                <a:srgbClr val="FF0000"/>
              </a:solidFill>
            </a:endParaRPr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966" y="4206673"/>
            <a:ext cx="3353268" cy="2295845"/>
          </a:xfrm>
          <a:prstGeom prst="rect">
            <a:avLst/>
          </a:prstGeom>
        </p:spPr>
      </p:pic>
      <p:cxnSp>
        <p:nvCxnSpPr>
          <p:cNvPr id="19" name="מחבר חץ ישר 18"/>
          <p:cNvCxnSpPr>
            <a:endCxn id="5" idx="3"/>
          </p:cNvCxnSpPr>
          <p:nvPr/>
        </p:nvCxnSpPr>
        <p:spPr>
          <a:xfrm flipH="1" flipV="1">
            <a:off x="2806700" y="4832866"/>
            <a:ext cx="2362200" cy="152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/>
          <p:cNvCxnSpPr>
            <a:endCxn id="6" idx="3"/>
          </p:cNvCxnSpPr>
          <p:nvPr/>
        </p:nvCxnSpPr>
        <p:spPr>
          <a:xfrm flipH="1">
            <a:off x="2819296" y="5168900"/>
            <a:ext cx="2349604" cy="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/>
          <p:cNvCxnSpPr/>
          <p:nvPr/>
        </p:nvCxnSpPr>
        <p:spPr>
          <a:xfrm flipH="1">
            <a:off x="3768648" y="5791199"/>
            <a:ext cx="1400252" cy="10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88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האלגוריתם שלי (שלב </a:t>
            </a:r>
            <a:r>
              <a:rPr lang="he-IL" b="1" dirty="0" smtClean="0"/>
              <a:t>2)</a:t>
            </a:r>
            <a:r>
              <a:rPr lang="he-IL" b="1" dirty="0"/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b="1" dirty="0" smtClean="0"/>
                  <a:t>חישוב סכום </a:t>
                </a:r>
                <a:r>
                  <a:rPr lang="he-IL" b="1" dirty="0"/>
                  <a:t>הטור עד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1" dirty="0"/>
                  <a:t> </a:t>
                </a:r>
                <a:r>
                  <a:rPr lang="he-IL" b="1" dirty="0" smtClean="0"/>
                  <a:t>איטרציות</a:t>
                </a:r>
              </a:p>
              <a:p>
                <a:pPr marL="0" indent="0">
                  <a:buNone/>
                </a:pPr>
                <a:r>
                  <a:rPr lang="he-IL" dirty="0" smtClean="0"/>
                  <a:t>הנוסחה לחישוב האקספוננט היא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+…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he-IL" dirty="0" smtClean="0"/>
              </a:p>
              <a:p>
                <a:pPr marL="0" indent="0">
                  <a:buNone/>
                </a:pPr>
                <a:r>
                  <a:rPr lang="he-IL" dirty="0" smtClean="0"/>
                  <a:t> </a:t>
                </a:r>
                <a:r>
                  <a:rPr lang="he-IL" b="1" dirty="0" smtClean="0"/>
                  <a:t>*כאשר </a:t>
                </a:r>
                <a:r>
                  <a:rPr lang="en-US" b="1" dirty="0" smtClean="0"/>
                  <a:t>M</a:t>
                </a:r>
                <a:r>
                  <a:rPr lang="he-IL" b="1" dirty="0" smtClean="0"/>
                  <a:t> היא המטריצה הנתונה ו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he-IL" b="1" dirty="0" smtClean="0"/>
                  <a:t> מספר </a:t>
                </a:r>
                <a:r>
                  <a:rPr lang="he-IL" b="1" dirty="0" err="1" smtClean="0"/>
                  <a:t>האיטרציות</a:t>
                </a:r>
                <a:r>
                  <a:rPr lang="he-IL" b="1" dirty="0" smtClean="0"/>
                  <a:t> שהתקבל משלב 1  </a:t>
                </a:r>
              </a:p>
              <a:p>
                <a:pPr marL="0" indent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r="-5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3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 smtClean="0"/>
              <a:t>המימוש של שלב 2</a:t>
            </a:r>
            <a:endParaRPr lang="he-I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4400" y="1655892"/>
                <a:ext cx="10363826" cy="342410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dirty="0" smtClean="0"/>
                  <a:t>משלב 1 מתקבל 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 smtClean="0"/>
                  <a:t> .</a:t>
                </a:r>
              </a:p>
              <a:p>
                <a:pPr marL="0" indent="0">
                  <a:buNone/>
                </a:pPr>
                <a:r>
                  <a:rPr lang="he-IL" dirty="0" smtClean="0"/>
                  <a:t>הכנת הקבועים כמו מטריצה היחידה ואז בלולאה שתרוץ עד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 smtClean="0"/>
                  <a:t> נחשב הכפל של המטריצות </a:t>
                </a:r>
                <a:r>
                  <a:rPr lang="he-IL" dirty="0" err="1" smtClean="0"/>
                  <a:t>ונסכום</a:t>
                </a:r>
                <a:r>
                  <a:rPr lang="he-IL" dirty="0" smtClean="0"/>
                  <a:t>.</a:t>
                </a:r>
              </a:p>
              <a:p>
                <a:pPr marL="0" indent="0">
                  <a:buNone/>
                </a:pPr>
                <a:r>
                  <a:rPr lang="he-IL" b="1" dirty="0" smtClean="0"/>
                  <a:t>כל עוד הלולאה לא הסתיימה </a:t>
                </a:r>
                <a:r>
                  <a:rPr lang="he-IL" dirty="0" smtClean="0"/>
                  <a:t>: נכפיל התוצאה הקודמת כפול המטריצה הנתונה (הסכום של הטור כולל כפל המטריצה חלקי מס" </a:t>
                </a:r>
                <a:r>
                  <a:rPr lang="he-IL" dirty="0" err="1" smtClean="0"/>
                  <a:t>האיטרציה</a:t>
                </a:r>
                <a:r>
                  <a:rPr lang="he-IL" dirty="0" smtClean="0"/>
                  <a:t> כפול התוצאה של </a:t>
                </a:r>
                <a:r>
                  <a:rPr lang="he-IL" dirty="0" err="1" smtClean="0"/>
                  <a:t>איטרציה</a:t>
                </a:r>
                <a:r>
                  <a:rPr lang="he-IL" dirty="0" smtClean="0"/>
                  <a:t> קודמת)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4400" y="1655892"/>
                <a:ext cx="10363826" cy="3424107"/>
              </a:xfrm>
              <a:blipFill rotWithShape="0">
                <a:blip r:embed="rId2"/>
                <a:stretch>
                  <a:fillRect t="-178" r="-5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171700" y="4676311"/>
            <a:ext cx="1701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חישוב הקבועים 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787400" y="5380618"/>
            <a:ext cx="2971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לולאה שתרוץ </a:t>
            </a:r>
            <a:r>
              <a:rPr lang="en-US" sz="2400" dirty="0" smtClean="0"/>
              <a:t>n</a:t>
            </a:r>
            <a:r>
              <a:rPr lang="he-IL" dirty="0" smtClean="0"/>
              <a:t> </a:t>
            </a:r>
            <a:r>
              <a:rPr lang="he-IL" dirty="0" err="1" smtClean="0"/>
              <a:t>איטרציות</a:t>
            </a:r>
            <a:r>
              <a:rPr lang="he-IL" dirty="0" smtClean="0"/>
              <a:t> 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8547100" y="4214646"/>
            <a:ext cx="3543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*</a:t>
            </a:r>
            <a:r>
              <a:rPr lang="he-IL" dirty="0" err="1">
                <a:solidFill>
                  <a:srgbClr val="FF0000"/>
                </a:solidFill>
              </a:rPr>
              <a:t>בהאסקל</a:t>
            </a:r>
            <a:r>
              <a:rPr lang="he-IL" dirty="0">
                <a:solidFill>
                  <a:srgbClr val="FF0000"/>
                </a:solidFill>
              </a:rPr>
              <a:t> הפונקציה המקבילה לזאת שבתמונה נקראת </a:t>
            </a:r>
            <a:r>
              <a:rPr lang="en-US" b="1" dirty="0" err="1" smtClean="0">
                <a:solidFill>
                  <a:srgbClr val="FF0000"/>
                </a:solidFill>
              </a:rPr>
              <a:t>sum_tor_taylor</a:t>
            </a:r>
            <a:endParaRPr lang="he-IL" dirty="0">
              <a:solidFill>
                <a:srgbClr val="FF0000"/>
              </a:solidFill>
            </a:endParaRPr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660" y="3771900"/>
            <a:ext cx="4076140" cy="2857500"/>
          </a:xfrm>
          <a:prstGeom prst="rect">
            <a:avLst/>
          </a:prstGeom>
        </p:spPr>
      </p:pic>
      <p:cxnSp>
        <p:nvCxnSpPr>
          <p:cNvPr id="12" name="מחבר חץ ישר 11"/>
          <p:cNvCxnSpPr/>
          <p:nvPr/>
        </p:nvCxnSpPr>
        <p:spPr>
          <a:xfrm flipH="1" flipV="1">
            <a:off x="3759200" y="4953000"/>
            <a:ext cx="1371600" cy="17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/>
          <p:nvPr/>
        </p:nvCxnSpPr>
        <p:spPr>
          <a:xfrm flipH="1" flipV="1">
            <a:off x="3759200" y="5715000"/>
            <a:ext cx="1371600" cy="1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5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טיפה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TM04033925[[fn=טיפה]]</Template>
  <TotalTime>831</TotalTime>
  <Words>681</Words>
  <Application>Microsoft Office PowerPoint</Application>
  <PresentationFormat>מסך רחב</PresentationFormat>
  <Paragraphs>98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Times New Roman</vt:lpstr>
      <vt:lpstr>Tw Cen MT</vt:lpstr>
      <vt:lpstr>טיפה</vt:lpstr>
      <vt:lpstr>Matrix exponential אקספוננט של מטריצה     </vt:lpstr>
      <vt:lpstr>אקספוננט של מטריצה </vt:lpstr>
      <vt:lpstr>חישוב אקספוננט של מטריצה</vt:lpstr>
      <vt:lpstr>תיאור האלגוריתם שלי </vt:lpstr>
      <vt:lpstr>האלגוריתם שלי </vt:lpstr>
      <vt:lpstr>האלגוריתם שלי (שלב 1) </vt:lpstr>
      <vt:lpstr>המימוש של שלב 1</vt:lpstr>
      <vt:lpstr>האלגוריתם שלי (שלב 2) </vt:lpstr>
      <vt:lpstr>המימוש של שלב 2</vt:lpstr>
      <vt:lpstr>יתרונות וחסרונות במימוש שלי עם Python</vt:lpstr>
      <vt:lpstr>יתרונות וחסרונות במימוש שלי עם HASKELL</vt:lpstr>
      <vt:lpstr>טכניקות האופטימיזציה במימוש ב PYTHON</vt:lpstr>
      <vt:lpstr>טכניקות האופטימיזציה במימוש ב HASKELL</vt:lpstr>
      <vt:lpstr>השוואת מהירויות החישוב ב PYTHON </vt:lpstr>
      <vt:lpstr>השוואת מהירויות החישוב ב Haskell</vt:lpstr>
      <vt:lpstr>תודה על ההקשבה :)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exponential אקספוננט של מטריצה</dc:title>
  <dc:creator>חשבון Microsoft</dc:creator>
  <cp:lastModifiedBy>חשבון Microsoft</cp:lastModifiedBy>
  <cp:revision>72</cp:revision>
  <dcterms:created xsi:type="dcterms:W3CDTF">2024-03-15T10:22:40Z</dcterms:created>
  <dcterms:modified xsi:type="dcterms:W3CDTF">2025-02-07T20:49:34Z</dcterms:modified>
</cp:coreProperties>
</file>