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6" r:id="rId4"/>
    <p:sldId id="268" r:id="rId5"/>
    <p:sldId id="269" r:id="rId6"/>
    <p:sldId id="270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RMSE</a:t>
            </a:r>
            <a:r>
              <a:rPr lang="en-IN" baseline="0"/>
              <a:t> of different ML models over test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 encoded test 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SVR</c:v>
                </c:pt>
                <c:pt idx="1">
                  <c:v>LR</c:v>
                </c:pt>
                <c:pt idx="2">
                  <c:v>RFR</c:v>
                </c:pt>
                <c:pt idx="3">
                  <c:v>GBR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1.081E-2</c:v>
                </c:pt>
                <c:pt idx="1">
                  <c:v>5.11E-3</c:v>
                </c:pt>
                <c:pt idx="2">
                  <c:v>1.65E-3</c:v>
                </c:pt>
                <c:pt idx="3">
                  <c:v>1.31E-3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0F-40B7-8A7F-E4B70D5B0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Onehot encoded test error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SVR</c:v>
                </c:pt>
                <c:pt idx="1">
                  <c:v>LR</c:v>
                </c:pt>
                <c:pt idx="2">
                  <c:v>RFR</c:v>
                </c:pt>
                <c:pt idx="3">
                  <c:v>GBR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1.6660000000000001E-2</c:v>
                </c:pt>
                <c:pt idx="1">
                  <c:v>4.7299999999999998E-3</c:v>
                </c:pt>
                <c:pt idx="2">
                  <c:v>4.0200000000000001E-3</c:v>
                </c:pt>
                <c:pt idx="3">
                  <c:v>4.6800000000000001E-3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0F-40B7-8A7F-E4B70D5B0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544624"/>
        <c:axId val="99544952"/>
      </c:lineChart>
      <c:catAx>
        <c:axId val="99544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44952"/>
        <c:crosses val="autoZero"/>
        <c:auto val="1"/>
        <c:lblAlgn val="ctr"/>
        <c:lblOffset val="100"/>
        <c:noMultiLvlLbl val="0"/>
      </c:catAx>
      <c:valAx>
        <c:axId val="9954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4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03BC00-DB1C-4DAC-904F-7257A5F4C5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9EB60-8BE8-42FB-9232-32D64293EF3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0F33-EA3B-4C2F-A122-03D7FC53BF4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2E4CD-AC2F-440D-8303-4AE301DCD00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7C58A0-9A3E-4401-91C2-78D60DA503DC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4908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41EF0-F5D4-4E69-AFDE-C6042AC712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CDF2E-3DEF-4A11-9813-AEA9897BA8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CC2FE9-23FE-4915-A3DE-4B07AEBA083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E93A9-CDE8-4563-978B-AF2281AED6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314-B56F-4238-98D1-10BC852D384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C9D2-2939-42EC-B356-4F15E850B4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825CE4D5-4085-4A5F-9759-8BBCCE7F500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1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IN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8901-180F-415B-A801-A804FD73D7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FE1392-CE3F-42E0-8241-A24D80620218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BF57BA-0D41-425F-8B24-718F262ED1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669B1-EA4C-43B9-90A6-8441EFECF7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09474-272F-4ABC-9C36-A88DA9DAFE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0D0D4C-46B2-4614-8823-5A718BF9D7D4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58262-3874-41C4-9DE9-361C2EDD15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1311E-8E34-4723-8DFA-C1F1965FD0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5709-D1E0-4F29-B58B-7393298DF4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A38D68-9882-4F76-9F07-700A3DE1081A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A07A4-DC07-453D-A594-9ADF48D1F6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EF5B8-86E3-47F7-80EE-FEEE557570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96FB-F2C8-449C-880D-ABD33A9316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68A4A5-757A-4414-B1A1-273AE331BA64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80663-B35F-48B2-8957-64B7E69BB4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14E6A-E9EA-48E9-A396-EF60144B9A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6AAFD-CD59-4841-86D0-F7F2412B8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F2A142-5636-4FEF-AC9E-F583B0E9FB61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075C8-802C-4EDD-B932-4F9DA36F35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C35CB-AE58-4F4E-BB44-C6FBA7A23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02E1-2244-4A4F-B953-005741CBC0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18A795-3231-4B20-B2D1-A7AB84E4BFE6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E6FCC-E12E-42DA-9B87-E973F108E6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C6B34-72C2-4881-86F2-DAA6F6E172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0EE9-2D70-45AE-8ED8-885BD3B7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7EE4-04C4-43B5-B100-283B9B56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D9E5-2C88-42AF-982A-A144470D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E9DE-57A0-40AE-8AFE-F4552C0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AB4D-96D4-414E-90A9-5E8A0FD8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0DF19E-EFF8-41A0-AF4E-81432E2467E4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650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6FF9-B3CB-4A49-A07C-8AB778CE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2189-E090-45D0-8E58-E9331B5A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DBBE-81CC-4997-8F33-F3CBDB5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DD89-E9E0-446D-B5A4-3C8A9298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DBFF-4726-4C37-B7ED-00E918AB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D0BFD1-BE43-4480-A52B-8C35FBFBA322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4971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2F715-D44C-4AD0-A152-078C57DB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51AF-C1DF-4C34-B586-90F3BD2D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062-D57C-4A2E-8F18-A0B55607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4D9E-F96A-4607-ADA5-4DD98A37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C16F-B1C7-45CC-8005-449B520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ADA29-88A7-4A85-94F6-22E65FA71B17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89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9C7-0835-45EC-B455-ABB67A3C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4535-D873-4153-8C2D-A266134A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C49F-A205-490B-B151-001914BF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A23C-9916-4F6C-9AB1-94C4D9C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DC4E-09A4-417B-A0C7-4844C81A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1DDD90-6FC1-4EBB-9DA1-6D548615703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76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31DB-7C94-4877-A6DE-037E0EB3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5DFD-AF98-475B-96CC-DA19D8CE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39B9-45B6-4EA7-8ECC-CE83EB0F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09757-CE8C-49B9-B02D-5E1E7A1A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9775-18BE-403B-AEF0-5936B29C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318B7A-D494-4A2A-8FF5-3EC3781FB7C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8998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DA2F-1056-4F0C-B51A-5A32C289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3BBD7-DF7E-49E3-9DD7-8F1E836A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1766-CF53-4367-ACF7-CE23D4C0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AB1-7A7A-4237-8C48-05E4C2A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F7D1-A1EF-4E07-96EA-C13233BA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3D08E-6DBA-436D-8378-ECF81F14E3F4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496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E50-1AD4-488F-AFC8-19DC80D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09AB-36CE-4447-8AD4-59CC6BDB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152E-813F-4509-AD92-23413C08E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3A21-11E1-4824-A13E-D45D4E8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56E8-7A9B-4C4A-B8F3-7FDB6338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3F73-A556-4DDF-82B6-32CBF3A7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B96776-96EF-4B4B-90C8-7F491983F83B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26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38B1-31AC-4D0F-B3E9-6A6D87A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B470-42B6-4047-89D2-AB995BC1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2D267-778E-485B-866D-6D4A1ED2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02C0-5335-4BAD-84C1-C55CB83AD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073DF-4D67-4214-8A62-CFD0E3A7A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D175E-5EEB-4BCA-8CB6-9D6FD75E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56A1E-B52F-409A-BF04-18B8664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2328-01BD-4BB7-8A55-3DA3E3D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EAAD3-2DAA-433D-9969-91382C16B2D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1007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F2A2-A3C0-45FB-8B78-BEE1836A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3A611-6E60-469A-BE25-B3327616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3CE6E-A7ED-4783-AD37-7776B332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8352-3FC3-4337-B6C2-76266F04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B45B2E-C14E-4A83-BF19-C6C68DC7359F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5079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F0594-C581-4B20-AC5B-13CD730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C039-3CA8-48BD-8C00-BC98331C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FE771-21CA-486F-94A6-7A931E4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210C11-2BD1-4F87-8557-B0A379F3198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0876077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676C-F7AA-4E03-924C-81A83A61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E565-8F32-4BD0-92C4-88C300AD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D2BF-58BC-402F-83E0-8B3945CC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1EE7E-1ADF-4F79-A869-DA517222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B318-22CD-4BC8-9F5B-BC13E2EE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CF87-8C29-428F-A6BA-F350D96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E1B4E2-7823-40A0-856A-B5A53BC6A3E8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78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41BC-0123-4B44-98DD-A0A980A9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8349-BC7B-4FCA-8E18-88921525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F275-931F-47FF-935D-264F13D6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0D75-4CC1-4A7E-98D5-85376C85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E221-63FC-4BA0-8804-4C8412B3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578960-BD33-48B3-944F-584CBCEF973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901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1A75-8577-4C4D-B598-05BB95F3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B7801-42F7-4CD1-9EE7-FC21B070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DACDE-9992-49DA-809A-F8E8C0A0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483DF-65C9-4D22-8290-C783F6A1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FFDF-DE18-4F7A-AC62-6D7C2AC4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BA07-BF17-4F45-9024-E338AA59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8B5423-A458-4736-982F-61EA6636CD2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78404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3C13-8CF4-4451-9B79-D41D3A4E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0593-4D54-451A-827C-29C94ABC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6618-BAD2-4C17-A262-13F4324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2A78-1256-4EDC-8AD4-4DF5950B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CB63-7CD9-4A34-8E18-B8391225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C04F4-61CB-40DD-B2E8-F2A1C032EB0C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3051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117C-8A97-4BF3-B42D-3599F4CD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5C4A-DAFE-4187-8F85-B71B91A6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3F97-4DE0-4EBF-B35A-5D652EF6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E895-4643-44D0-8B2F-46FC642B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4D0D-5F22-425F-B407-F837F1C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6752E-C012-4B0C-8549-B40F72624F35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752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FC58-3108-4C48-8704-38FCBF1C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E81E-8F8E-4568-B9B1-FBCE24F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C564-D730-42F3-96EE-F6F9658B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BE48-B4A2-4423-96F2-FCB57BF3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F7AB-DF9F-448D-9B18-CA7DC2E2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8B91B-B024-460D-BA4B-2237F1FDBB5C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6148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47A5-4A83-41CF-A972-AA454150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F13B-5FEF-4731-A4BB-A1E0C313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4CB7B-FC46-43DC-8295-554B6FFA1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87137-6702-4199-826C-01B62CF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F003-1C5B-4D3A-AFD3-BB64D0ED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387F-23E8-4327-8B58-EE009285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18E1DB-3F83-4095-B7DC-F494344EF58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8224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E13-F774-46C6-A5E8-BAC1BE3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8EAF-B00D-4765-9768-D3421658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3675-9FD5-4813-A94A-52DCF1E1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953E0-4F2D-4DDD-82C4-AC98BB8A8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3F926-3F17-43F1-87AF-DFDD979E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95AA-1C3C-4589-8B22-09D4367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3449-60DD-4477-9B73-287BE53A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623D-08A5-4CBF-BC97-334BC7A6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49B9C9-2629-47A6-B487-F172EC81A512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553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F149-0AC4-499B-8ABA-2506C4AB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1E9C4-712C-4802-AB9F-94EF004A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CD2E-2ABA-4FDB-BA7B-6717F9FA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C107E-8F84-4B3B-9CEE-2D177081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1E1BF-E772-4126-A812-2DAF9EDA152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229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AF5B-5B9B-442A-897A-EB89E9CC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1E49-C1B3-4705-9EFD-2653259C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2179-1870-4D80-87E2-599705F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66F0E9-1DC6-4138-9B8E-22B3BDF4300C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571239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650-6587-4279-B212-D7E3B1D3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130E-9728-41AF-A5AF-95B21F93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22AA-32C1-4382-9A6C-A1F46530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AA5E-F206-4163-83C5-811BC90D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127A4-193A-469E-B948-21F1DB5E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FACA-F31E-40DF-A6F0-272A982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632E9-F42F-480D-9D84-D8E904C3A05B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366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9F54-06D4-4C01-918B-CC70158C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B731-CB93-4527-A5C3-2526D0EF2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D9CB2-1158-4C9E-86FE-43FA78E0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168F-D709-4FD3-AE1D-0EDC7B87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4CCD-FF7D-4241-9380-6DFA444B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95D6-255B-440B-A9C8-0F5350B9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EB131-97F2-4206-9515-FCEE34FA3E73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7248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66F6D-2332-444D-A50A-E815C22C6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3E68C-0F36-4331-8D63-607E73E8B0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BB9B-3096-48E1-867C-3A29D6FAD3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5405-7489-4735-959F-B11748B917A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7100-0607-4B90-8D12-C62377BD61D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08AE47BD-08A2-4E55-B4BF-052F54DFA516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6C1685-DCDD-4081-8743-D45CCFBFC380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IN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IN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7"/>
        </a:spcAft>
        <a:tabLst/>
        <a:defRPr lang="en-IN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0A02D-74BB-4AF3-BF7B-9C88555DE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833C2-0938-4EEE-884C-64D80E1A1E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113A-073C-449D-A580-5D26C98781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4029-7A56-4161-BF2A-F54E25BD36B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549-B630-4347-A1D7-F1660527B76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6159301D-1D30-4A02-9E4A-F8F71FA9DFCE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82F1FD-491D-4624-9602-1902F33E0AC1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IN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IN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2"/>
        </a:spcAft>
        <a:tabLst/>
        <a:defRPr lang="en-IN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CD6D-F695-431F-BD95-A43529CF1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6312" y="1080359"/>
            <a:ext cx="8568000" cy="281196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IN" sz="4000" dirty="0">
                <a:latin typeface="Times new roman" pitchFamily="18"/>
              </a:rPr>
              <a:t>CAPSTONE PROJECT – CSE4099</a:t>
            </a:r>
            <a:br>
              <a:rPr lang="en-IN" sz="4000" dirty="0">
                <a:latin typeface="Times new roman" pitchFamily="18"/>
              </a:rPr>
            </a:br>
            <a:br>
              <a:rPr lang="en-IN" sz="4000" dirty="0">
                <a:latin typeface="Times new roman" pitchFamily="18"/>
              </a:rPr>
            </a:br>
            <a:r>
              <a:rPr lang="en-IN" sz="4000" dirty="0">
                <a:latin typeface="Times new roman" pitchFamily="18"/>
              </a:rPr>
              <a:t>Stock Analysis and Prediction using scraped news articles on a Deep Learning architecture</a:t>
            </a:r>
            <a:br>
              <a:rPr lang="en-IN" sz="4000" dirty="0">
                <a:latin typeface="Times new roman" pitchFamily="18"/>
              </a:rPr>
            </a:br>
            <a:br>
              <a:rPr lang="en-IN" sz="4000" dirty="0">
                <a:latin typeface="Times new roman" pitchFamily="18"/>
              </a:rPr>
            </a:br>
            <a:r>
              <a:rPr lang="en-IN" sz="4000" dirty="0">
                <a:latin typeface="Times new roman" pitchFamily="18"/>
              </a:rPr>
              <a:t>Review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A4D38-7652-47EA-950B-EE953FB6E5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69057" y="5240944"/>
            <a:ext cx="6130114" cy="1549142"/>
          </a:xfrm>
        </p:spPr>
        <p:txBody>
          <a:bodyPr wrap="square" anchor="ctr">
            <a:spAutoFit/>
          </a:bodyPr>
          <a:lstStyle/>
          <a:p>
            <a:pPr lvl="0" algn="r"/>
            <a:r>
              <a:rPr lang="en-IN" sz="2300" dirty="0">
                <a:latin typeface="Times new roman" pitchFamily="18"/>
              </a:rPr>
              <a:t>By – Ronet Swaminathan</a:t>
            </a:r>
          </a:p>
          <a:p>
            <a:pPr lvl="0" algn="r"/>
            <a:r>
              <a:rPr lang="en-IN" sz="2300" dirty="0">
                <a:latin typeface="Times new roman" pitchFamily="18"/>
              </a:rPr>
              <a:t>Reg. No.- 16BCE1166</a:t>
            </a:r>
          </a:p>
          <a:p>
            <a:pPr lvl="0" algn="r"/>
            <a:r>
              <a:rPr lang="en-IN" sz="2300" dirty="0">
                <a:latin typeface="Times new roman" pitchFamily="18"/>
              </a:rPr>
              <a:t>Project Guide – Prof. Sridhar 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536-73B6-41A6-8E76-92160A5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E5B2-822D-4C1A-83F1-C8C4361C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12" y="1687728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Upon calculation of all the necessary features, we will then need to assimilate everything into a single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Thus, I took all the [ticker symbols, date, open, close] features into a separate </a:t>
            </a:r>
            <a:r>
              <a:rPr lang="en-US" dirty="0" err="1"/>
              <a:t>dataframe</a:t>
            </a:r>
            <a:r>
              <a:rPr lang="en-US" dirty="0"/>
              <a:t> and appended it with the features extracted from sentiment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preserve the order of date, we took a </a:t>
            </a:r>
            <a:r>
              <a:rPr lang="en-US" dirty="0" err="1"/>
              <a:t>datetime.timetuple</a:t>
            </a:r>
            <a:r>
              <a:rPr lang="en-US" dirty="0"/>
              <a:t>() and extracted the day number of the year using the </a:t>
            </a:r>
            <a:r>
              <a:rPr lang="en-US" dirty="0" err="1"/>
              <a:t>tm_yday</a:t>
            </a:r>
            <a:r>
              <a:rPr lang="en-US" dirty="0"/>
              <a:t> parameter.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Therefore, the final processed dataset before training is of the shape (21286,6)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50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4CC-D47E-42A8-8659-E4D65EB8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102B-311E-47AF-8DBB-A6F72F6A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testing – Though our aim is to set this project on a deep learning model, we created some machine learning regression models to get a baseline measurements.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will help us to fine tune our DNN to achieve realistic and great RMSE (metric used here)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DNN work on a somewhat different principle, we will be focusing on loss and cost function minimization.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49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B22B-A568-48D6-998A-E3BBAA05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3E80-DAB1-47B9-A4D8-4FA3E8BB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8549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the purpose of setting a benchmark, 4 regression models were used.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are : Linear Regression, Support Vector Regression, Random Forest Regression and Gradient Boost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Here are the results of a single run, with train test split in the ratio 70 : 30. The models were tested on 2 types of pre processed datasets, one that was simply label encoded and the other that was one hot encoded to take into account the stock tickers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6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9E2-0D62-49F7-BC16-3116F31E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030CB-6293-45B6-BA5C-BCF31665D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934463"/>
              </p:ext>
            </p:extLst>
          </p:nvPr>
        </p:nvGraphicFramePr>
        <p:xfrm>
          <a:off x="721450" y="1386865"/>
          <a:ext cx="8639175" cy="438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9B7819-220C-4320-80BE-F71F996D2A7C}"/>
              </a:ext>
            </a:extLst>
          </p:cNvPr>
          <p:cNvSpPr txBox="1"/>
          <p:nvPr/>
        </p:nvSpPr>
        <p:spPr>
          <a:xfrm>
            <a:off x="720000" y="5988818"/>
            <a:ext cx="771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see, there is a trend that says one hot encoded data usually gives better accuracy.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6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98C-D3E5-496D-AA49-B4371F6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93AD-53EB-4DC8-B65A-8F283279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48985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Worked on the draft of the research paper, to be submitted in a respectable SCOPUS rated journal.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Started developing the neural network code, needs fault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Extensive comparison and experimentation for paper.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Completing draft of the project thesis.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5D73-4112-4B49-9D8D-11647525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92" y="2702516"/>
            <a:ext cx="8855640" cy="1262520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502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C01-24CE-4010-9477-E7FD2E8907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105120"/>
            <a:ext cx="8855640" cy="1262520"/>
          </a:xfrm>
        </p:spPr>
        <p:txBody>
          <a:bodyPr/>
          <a:lstStyle/>
          <a:p>
            <a:pPr lvl="0"/>
            <a:r>
              <a:rPr lang="en-IN"/>
              <a:t>Engineering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2422A-BF8D-4AF0-B04E-6FBCD9D8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66364"/>
            <a:ext cx="5644697" cy="6139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D901B-E3AE-4566-A687-BB221F8D11FD}"/>
              </a:ext>
            </a:extLst>
          </p:cNvPr>
          <p:cNvSpPr txBox="1"/>
          <p:nvPr/>
        </p:nvSpPr>
        <p:spPr>
          <a:xfrm>
            <a:off x="6727371" y="6161312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flowchart that simplifies the architecture of the project.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6E09-A902-41AE-85F0-11C8B633DE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62280"/>
            <a:ext cx="8855640" cy="1739880"/>
          </a:xfrm>
        </p:spPr>
        <p:txBody>
          <a:bodyPr/>
          <a:lstStyle/>
          <a:p>
            <a:pPr lvl="0"/>
            <a:r>
              <a:rPr lang="en-IN" dirty="0"/>
              <a:t>Technical Implementation steps taken (Till Review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FBEB-0906-438A-B0D1-A35C194AF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2190145"/>
            <a:ext cx="8640000" cy="4384800"/>
          </a:xfrm>
        </p:spPr>
        <p:txBody>
          <a:bodyPr/>
          <a:lstStyle/>
          <a:p>
            <a:pPr marL="342900" lvl="0" indent="-342900">
              <a:buClr>
                <a:srgbClr val="EF2929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itchFamily="18"/>
              </a:rPr>
              <a:t>Literature surveys done to know the state of existing works in the field.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itchFamily="18"/>
              </a:rPr>
              <a:t>Historical stock data has been scraped from websites like </a:t>
            </a:r>
            <a:r>
              <a:rPr lang="en-IN" sz="2200" dirty="0" err="1">
                <a:latin typeface="Times new roman" pitchFamily="18"/>
              </a:rPr>
              <a:t>Quandl</a:t>
            </a:r>
            <a:r>
              <a:rPr lang="en-IN" sz="2200" dirty="0">
                <a:latin typeface="Times new roman" pitchFamily="18"/>
              </a:rPr>
              <a:t> and Yahoo Finance. The stocks are dated from 2012 to 2018 (i.e. 5 years of stock data)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itchFamily="18"/>
              </a:rPr>
              <a:t>Analytics has been done on the extracted stock data. Several statistics like risk and return trends, moving average and correlation measures have been deduced.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itchFamily="18"/>
              </a:rPr>
              <a:t>Following are some of the graphs and related code that has been implemented.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FCC5E-15CE-41F7-ABBF-3AE9F8A8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52375" y="22320"/>
            <a:ext cx="6213225" cy="36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44AA2-D49C-45F5-93E0-472339A5FA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3657600"/>
            <a:ext cx="6540940" cy="39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6823B-C012-4CF5-8165-FFEE218D1DF0}"/>
              </a:ext>
            </a:extLst>
          </p:cNvPr>
          <p:cNvSpPr txBox="1"/>
          <p:nvPr/>
        </p:nvSpPr>
        <p:spPr>
          <a:xfrm>
            <a:off x="729343" y="1611084"/>
            <a:ext cx="300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Apple Stock trend – resampled by month and through moving average with rolling window = 5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E2C44-3F22-4B8B-8999-3C9E3DA59E16}"/>
              </a:ext>
            </a:extLst>
          </p:cNvPr>
          <p:cNvSpPr txBox="1"/>
          <p:nvPr/>
        </p:nvSpPr>
        <p:spPr>
          <a:xfrm>
            <a:off x="6801041" y="5127170"/>
            <a:ext cx="3004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Apple Stock trend – preprocessed raw from scraped data and its moving average with rolling window = 100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47C88-7C63-4885-9888-325CF69DEF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6559"/>
            <a:ext cx="4927122" cy="376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82192-1BD8-4045-BF85-616EB88F7D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47278" y="3779836"/>
            <a:ext cx="7432721" cy="375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FCB55-B132-4FB3-8E30-7EEFB9AF83AD}"/>
              </a:ext>
            </a:extLst>
          </p:cNvPr>
          <p:cNvSpPr txBox="1"/>
          <p:nvPr/>
        </p:nvSpPr>
        <p:spPr>
          <a:xfrm>
            <a:off x="6060813" y="968827"/>
            <a:ext cx="300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Apple Stock trend – returns graphed for the scraped time period by standardized formula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CD191-4F2A-4308-920C-C3D14B12E46F}"/>
              </a:ext>
            </a:extLst>
          </p:cNvPr>
          <p:cNvSpPr txBox="1"/>
          <p:nvPr/>
        </p:nvSpPr>
        <p:spPr>
          <a:xfrm>
            <a:off x="107104" y="5656598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between Apple and Google stock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515F3-F6F9-42DB-900A-E694F13D8A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41585" y="0"/>
            <a:ext cx="7439040" cy="66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85603A-BC4C-4064-8DC7-96BAB555B290}"/>
              </a:ext>
            </a:extLst>
          </p:cNvPr>
          <p:cNvSpPr txBox="1"/>
          <p:nvPr/>
        </p:nvSpPr>
        <p:spPr>
          <a:xfrm>
            <a:off x="95441" y="3156856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Scatter Matrix between the dominant stocks</a:t>
            </a: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187A-481C-4573-89BC-8AAD466C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News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A65D-8EE3-4A93-9347-5451A45E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08307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Collected data from Reuters and NASDAQ, 2 very popular websites producing finance and stock news.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to scrape the web pages and stored them into csv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Files named “date” wise, containing all the news published that day by the news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file will have </a:t>
            </a:r>
            <a:r>
              <a:rPr lang="en-US" dirty="0" err="1"/>
              <a:t>atleast</a:t>
            </a:r>
            <a:r>
              <a:rPr lang="en-US" dirty="0"/>
              <a:t> 1 news of 1 stock ticker.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necessary that each </a:t>
            </a:r>
            <a:r>
              <a:rPr lang="en-US" dirty="0" err="1"/>
              <a:t>each</a:t>
            </a:r>
            <a:r>
              <a:rPr lang="en-US" dirty="0"/>
              <a:t> will have some news on a daily basis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0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0CA-1465-48A0-AF4A-4AB0BB5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DDDC-1AEB-49D8-A0BD-F63564AB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48017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Longest part of the entire project timeline. Still under revisions.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Rescaled numerical stock data to smaller dimensions, removing all redundant columns thus, leading to dimension reduction from 14 to 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Final stock data used for analytics contains the following columns : [Date, Symbol, High, Low, Open, Close, Volume and </a:t>
            </a:r>
            <a:r>
              <a:rPr lang="en-US" dirty="0" err="1"/>
              <a:t>AdjClose</a:t>
            </a:r>
            <a:r>
              <a:rPr lang="en-US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Cleaned text news off random ads by filtering out unnecessary keys in JSON.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2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1BB8-4FD3-4E0F-AA65-93DD212C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1B46-CE17-4BCA-90FB-26120057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7873"/>
            <a:ext cx="8640000" cy="438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curating legible news articles, we then move onto processing that news.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this, we will use sentiment analysis to calculate a normalized score and a magnitude score.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Derived a formula for sentiment magnitude, along with a scaling factor. Preprocessed data for various alphas.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discussed back in review 1, this will help in measuring each news articles to determine “what type” of sentiment and “how much” of that sentiment.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ultimately will help us calculate our loss function for the deep neural network.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9920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828</Words>
  <Application>Microsoft Office PowerPoint</Application>
  <PresentationFormat>Custom</PresentationFormat>
  <Paragraphs>63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Liberation Sans</vt:lpstr>
      <vt:lpstr>Noto Sans Bold</vt:lpstr>
      <vt:lpstr>Noto Sans Regular</vt:lpstr>
      <vt:lpstr>Times new roman</vt:lpstr>
      <vt:lpstr>Wingdings</vt:lpstr>
      <vt:lpstr>Impress</vt:lpstr>
      <vt:lpstr>Impress1</vt:lpstr>
      <vt:lpstr>CAPSTONE PROJECT – CSE4099  Stock Analysis and Prediction using scraped news articles on a Deep Learning architecture  Review 2</vt:lpstr>
      <vt:lpstr>Engineering Design</vt:lpstr>
      <vt:lpstr>Technical Implementation steps taken (Till Review 1)</vt:lpstr>
      <vt:lpstr>PowerPoint Presentation</vt:lpstr>
      <vt:lpstr>PowerPoint Presentation</vt:lpstr>
      <vt:lpstr>PowerPoint Presentation</vt:lpstr>
      <vt:lpstr>Text News Extraction</vt:lpstr>
      <vt:lpstr>Data Preprocessing</vt:lpstr>
      <vt:lpstr>Data Preprocessing (contd.)</vt:lpstr>
      <vt:lpstr>Data Preprocessing (contd.)</vt:lpstr>
      <vt:lpstr>Machine Learning Models</vt:lpstr>
      <vt:lpstr>Machine Learning Models (contd.)</vt:lpstr>
      <vt:lpstr>Performance Analysis</vt:lpstr>
      <vt:lpstr>Other work done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Ronet Swaminathan</dc:creator>
  <cp:lastModifiedBy>Ronet Swaminathan</cp:lastModifiedBy>
  <cp:revision>33</cp:revision>
  <dcterms:created xsi:type="dcterms:W3CDTF">2020-01-20T20:08:12Z</dcterms:created>
  <dcterms:modified xsi:type="dcterms:W3CDTF">2020-03-06T05:48:46Z</dcterms:modified>
</cp:coreProperties>
</file>