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handoutMasterIdLst>
    <p:handoutMasterId r:id="rId25"/>
  </p:handoutMasterIdLst>
  <p:sldIdLst>
    <p:sldId id="256" r:id="rId3"/>
    <p:sldId id="257" r:id="rId4"/>
    <p:sldId id="258" r:id="rId5"/>
    <p:sldId id="263" r:id="rId6"/>
    <p:sldId id="264" r:id="rId7"/>
    <p:sldId id="265" r:id="rId8"/>
    <p:sldId id="266" r:id="rId9"/>
    <p:sldId id="268" r:id="rId10"/>
    <p:sldId id="269" r:id="rId11"/>
    <p:sldId id="270" r:id="rId12"/>
    <p:sldId id="271" r:id="rId13"/>
    <p:sldId id="275" r:id="rId14"/>
    <p:sldId id="276" r:id="rId15"/>
    <p:sldId id="277" r:id="rId16"/>
    <p:sldId id="284" r:id="rId17"/>
    <p:sldId id="278" r:id="rId18"/>
    <p:sldId id="279" r:id="rId19"/>
    <p:sldId id="280" r:id="rId20"/>
    <p:sldId id="281" r:id="rId21"/>
    <p:sldId id="282" r:id="rId22"/>
    <p:sldId id="283" r:id="rId2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78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RMSE</a:t>
            </a:r>
            <a:r>
              <a:rPr lang="en-IN" baseline="0"/>
              <a:t> of different ML models over test data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Label encoded test error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SVR</c:v>
                </c:pt>
                <c:pt idx="1">
                  <c:v>LR</c:v>
                </c:pt>
                <c:pt idx="2">
                  <c:v>RFR</c:v>
                </c:pt>
                <c:pt idx="3">
                  <c:v>GBR</c:v>
                </c:pt>
              </c:strCache>
            </c:strRef>
          </c:cat>
          <c:val>
            <c:numRef>
              <c:f>Sheet1!$B$2:$B$5</c:f>
              <c:numCache>
                <c:formatCode>General</c:formatCode>
                <c:ptCount val="4"/>
                <c:pt idx="0">
                  <c:v>1.081E-2</c:v>
                </c:pt>
                <c:pt idx="1">
                  <c:v>5.11E-3</c:v>
                </c:pt>
                <c:pt idx="2">
                  <c:v>1.65E-3</c:v>
                </c:pt>
                <c:pt idx="3">
                  <c:v>1.31E-3</c:v>
                </c:pt>
              </c:numCache>
            </c:numRef>
          </c:val>
          <c:smooth val="0"/>
          <c:extLst>
            <c:ext xmlns:c16="http://schemas.microsoft.com/office/drawing/2014/chart" uri="{C3380CC4-5D6E-409C-BE32-E72D297353CC}">
              <c16:uniqueId val="{00000000-4F0F-40B7-8A7F-E4B70D5B05C1}"/>
            </c:ext>
          </c:extLst>
        </c:ser>
        <c:ser>
          <c:idx val="1"/>
          <c:order val="1"/>
          <c:tx>
            <c:strRef>
              <c:f>Sheet1!$C$1</c:f>
              <c:strCache>
                <c:ptCount val="1"/>
                <c:pt idx="0">
                  <c:v>Onehot encoded test error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SVR</c:v>
                </c:pt>
                <c:pt idx="1">
                  <c:v>LR</c:v>
                </c:pt>
                <c:pt idx="2">
                  <c:v>RFR</c:v>
                </c:pt>
                <c:pt idx="3">
                  <c:v>GBR</c:v>
                </c:pt>
              </c:strCache>
            </c:strRef>
          </c:cat>
          <c:val>
            <c:numRef>
              <c:f>Sheet1!$C$2:$C$5</c:f>
              <c:numCache>
                <c:formatCode>General</c:formatCode>
                <c:ptCount val="4"/>
                <c:pt idx="0">
                  <c:v>1.6660000000000001E-2</c:v>
                </c:pt>
                <c:pt idx="1">
                  <c:v>4.7299999999999998E-3</c:v>
                </c:pt>
                <c:pt idx="2">
                  <c:v>4.0200000000000001E-3</c:v>
                </c:pt>
                <c:pt idx="3">
                  <c:v>4.6800000000000001E-3</c:v>
                </c:pt>
              </c:numCache>
            </c:numRef>
          </c:val>
          <c:smooth val="0"/>
          <c:extLst>
            <c:ext xmlns:c16="http://schemas.microsoft.com/office/drawing/2014/chart" uri="{C3380CC4-5D6E-409C-BE32-E72D297353CC}">
              <c16:uniqueId val="{00000001-4F0F-40B7-8A7F-E4B70D5B05C1}"/>
            </c:ext>
          </c:extLst>
        </c:ser>
        <c:dLbls>
          <c:showLegendKey val="0"/>
          <c:showVal val="0"/>
          <c:showCatName val="0"/>
          <c:showSerName val="0"/>
          <c:showPercent val="0"/>
          <c:showBubbleSize val="0"/>
        </c:dLbls>
        <c:marker val="1"/>
        <c:smooth val="0"/>
        <c:axId val="99544624"/>
        <c:axId val="99544952"/>
      </c:lineChart>
      <c:catAx>
        <c:axId val="995446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Models used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544952"/>
        <c:crosses val="autoZero"/>
        <c:auto val="1"/>
        <c:lblAlgn val="ctr"/>
        <c:lblOffset val="100"/>
        <c:noMultiLvlLbl val="0"/>
      </c:catAx>
      <c:valAx>
        <c:axId val="99544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544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03BC00-DB1C-4DAC-904F-7257A5F4C53C}"/>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id="{6C49EB60-8BE8-42FB-9232-32D64293EF35}"/>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id="{65C00F33-EA3B-4C2F-A122-03D7FC53BF45}"/>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id="{D012E4CD-AC2F-440D-8303-4AE301DCD004}"/>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067C58A0-9A3E-4401-91C2-78D60DA503DC}" type="slidenum">
              <a:t>‹#›</a:t>
            </a:fld>
            <a:endParaRPr lang="en-IN" sz="1400" b="0" i="0" u="none" strike="noStrike" kern="1200" cap="none">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1549082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F41EF0-F5D4-4E69-AFDE-C6042AC712F2}"/>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40DCDF2E-3DEF-4A11-9813-AEA9897BA817}"/>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a16="http://schemas.microsoft.com/office/drawing/2014/main" id="{D7CC2FE9-23FE-4915-A3DE-4B07AEBA0837}"/>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IN" sz="1400" kern="1200">
                <a:latin typeface="Noto Sans Regular" pitchFamily="34"/>
                <a:ea typeface="DejaVu Sans" pitchFamily="2"/>
                <a:cs typeface="DejaVu Sans" pitchFamily="2"/>
              </a:defRPr>
            </a:lvl1pPr>
          </a:lstStyle>
          <a:p>
            <a:pPr lvl="0"/>
            <a:endParaRPr lang="en-IN"/>
          </a:p>
        </p:txBody>
      </p:sp>
      <p:sp>
        <p:nvSpPr>
          <p:cNvPr id="5" name="Date Placeholder 4">
            <a:extLst>
              <a:ext uri="{FF2B5EF4-FFF2-40B4-BE49-F238E27FC236}">
                <a16:creationId xmlns:a16="http://schemas.microsoft.com/office/drawing/2014/main" id="{DB0E93A9-CDE8-4563-978B-AF2281AED6A4}"/>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IN" sz="1400" kern="1200">
                <a:latin typeface="Noto Sans Regular" pitchFamily="34"/>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id="{1BB7D314-B56F-4238-98D1-10BC852D3847}"/>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IN" sz="1400" kern="1200">
                <a:latin typeface="Noto Sans Regular" pitchFamily="34"/>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id="{7329C9D2-2939-42EC-B356-4F15E850B419}"/>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IN" sz="1400" kern="1200">
                <a:latin typeface="Noto Sans Regular" pitchFamily="34"/>
                <a:ea typeface="DejaVu Sans" pitchFamily="2"/>
                <a:cs typeface="DejaVu Sans" pitchFamily="2"/>
              </a:defRPr>
            </a:lvl1pPr>
          </a:lstStyle>
          <a:p>
            <a:pPr lvl="0"/>
            <a:fld id="{825CE4D5-4085-4A5F-9759-8BBCCE7F5001}" type="slidenum">
              <a:t>‹#›</a:t>
            </a:fld>
            <a:endParaRPr lang="en-IN"/>
          </a:p>
        </p:txBody>
      </p:sp>
    </p:spTree>
    <p:extLst>
      <p:ext uri="{BB962C8B-B14F-4D97-AF65-F5344CB8AC3E}">
        <p14:creationId xmlns:p14="http://schemas.microsoft.com/office/powerpoint/2010/main" val="3333812582"/>
      </p:ext>
    </p:extLst>
  </p:cSld>
  <p:clrMap bg1="lt1" tx1="dk1" bg2="lt2" tx2="dk2" accent1="accent1" accent2="accent2" accent3="accent3" accent4="accent4" accent5="accent5" accent6="accent6" hlink="hlink" folHlink="folHlink"/>
  <p:notesStyle>
    <a:lvl1pPr marL="216000" marR="0" indent="0" hangingPunct="0">
      <a:tabLst/>
      <a:defRPr lang="en-IN" sz="281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C348901-180F-415B-A801-A804FD73D7B1}"/>
              </a:ext>
            </a:extLst>
          </p:cNvPr>
          <p:cNvSpPr txBox="1">
            <a:spLocks noGrp="1"/>
          </p:cNvSpPr>
          <p:nvPr>
            <p:ph type="sldNum" sz="quarter" idx="5"/>
          </p:nvPr>
        </p:nvSpPr>
        <p:spPr>
          <a:ln/>
        </p:spPr>
        <p:txBody>
          <a:bodyPr lIns="0" tIns="0" rIns="0" bIns="0" anchor="b" anchorCtr="0">
            <a:noAutofit/>
          </a:bodyPr>
          <a:lstStyle/>
          <a:p>
            <a:pPr lvl="0"/>
            <a:fld id="{2FFE1392-CE3F-42E0-8241-A24D80620218}" type="slidenum">
              <a:t>1</a:t>
            </a:fld>
            <a:endParaRPr lang="en-IN"/>
          </a:p>
        </p:txBody>
      </p:sp>
      <p:sp>
        <p:nvSpPr>
          <p:cNvPr id="2" name="Slide Image Placeholder 1">
            <a:extLst>
              <a:ext uri="{FF2B5EF4-FFF2-40B4-BE49-F238E27FC236}">
                <a16:creationId xmlns:a16="http://schemas.microsoft.com/office/drawing/2014/main" id="{07BF57BA-0D41-425F-8B24-718F262ED1C3}"/>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194669B1-EA4C-43B9-90A6-8441EFECF721}"/>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C6AAFD-CD59-4841-86D0-F7F2412B8BED}"/>
              </a:ext>
            </a:extLst>
          </p:cNvPr>
          <p:cNvSpPr txBox="1">
            <a:spLocks noGrp="1"/>
          </p:cNvSpPr>
          <p:nvPr>
            <p:ph type="sldNum" sz="quarter" idx="5"/>
          </p:nvPr>
        </p:nvSpPr>
        <p:spPr>
          <a:ln/>
        </p:spPr>
        <p:txBody>
          <a:bodyPr lIns="0" tIns="0" rIns="0" bIns="0" anchor="b" anchorCtr="0">
            <a:noAutofit/>
          </a:bodyPr>
          <a:lstStyle/>
          <a:p>
            <a:pPr lvl="0"/>
            <a:fld id="{BAF2A142-5636-4FEF-AC9E-F583B0E9FB61}" type="slidenum">
              <a:t>10</a:t>
            </a:fld>
            <a:endParaRPr lang="en-IN"/>
          </a:p>
        </p:txBody>
      </p:sp>
      <p:sp>
        <p:nvSpPr>
          <p:cNvPr id="2" name="Slide Image Placeholder 1">
            <a:extLst>
              <a:ext uri="{FF2B5EF4-FFF2-40B4-BE49-F238E27FC236}">
                <a16:creationId xmlns:a16="http://schemas.microsoft.com/office/drawing/2014/main" id="{F64075C8-802C-4EDD-B932-4F9DA36F357E}"/>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086C35CB-AE58-4F4E-BB44-C6FBA7A233EB}"/>
              </a:ext>
            </a:extLst>
          </p:cNvPr>
          <p:cNvSpPr txBox="1">
            <a:spLocks noGrp="1"/>
          </p:cNvSpPr>
          <p:nvPr>
            <p:ph type="body" sz="quarter" idx="1"/>
          </p:nvPr>
        </p:nvSpPr>
        <p:spPr/>
        <p:txBody>
          <a:bodyPr/>
          <a:lstStyle/>
          <a:p>
            <a:endParaRPr lang="en-IN" sz="2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DF002E1-2244-4A4F-B953-005741CBC0B0}"/>
              </a:ext>
            </a:extLst>
          </p:cNvPr>
          <p:cNvSpPr txBox="1">
            <a:spLocks noGrp="1"/>
          </p:cNvSpPr>
          <p:nvPr>
            <p:ph type="sldNum" sz="quarter" idx="5"/>
          </p:nvPr>
        </p:nvSpPr>
        <p:spPr>
          <a:ln/>
        </p:spPr>
        <p:txBody>
          <a:bodyPr lIns="0" tIns="0" rIns="0" bIns="0" anchor="b" anchorCtr="0">
            <a:noAutofit/>
          </a:bodyPr>
          <a:lstStyle/>
          <a:p>
            <a:pPr lvl="0"/>
            <a:fld id="{5118A795-3231-4B20-B2D1-A7AB84E4BFE6}" type="slidenum">
              <a:t>11</a:t>
            </a:fld>
            <a:endParaRPr lang="en-IN"/>
          </a:p>
        </p:txBody>
      </p:sp>
      <p:sp>
        <p:nvSpPr>
          <p:cNvPr id="2" name="Slide Image Placeholder 1">
            <a:extLst>
              <a:ext uri="{FF2B5EF4-FFF2-40B4-BE49-F238E27FC236}">
                <a16:creationId xmlns:a16="http://schemas.microsoft.com/office/drawing/2014/main" id="{0E3E6FCC-E12E-42DA-9B87-E973F108E688}"/>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A28C6B34-72C2-4881-86F2-DAA6F6E17290}"/>
              </a:ext>
            </a:extLst>
          </p:cNvPr>
          <p:cNvSpPr txBox="1">
            <a:spLocks noGrp="1"/>
          </p:cNvSpPr>
          <p:nvPr>
            <p:ph type="body" sz="quarter" idx="1"/>
          </p:nvPr>
        </p:nvSpPr>
        <p:spPr/>
        <p:txBody>
          <a:bodyPr/>
          <a:lstStyle/>
          <a:p>
            <a:endParaRPr lang="en-IN" sz="2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2409A3-109A-4F0E-B8DA-A2B2937B6638}"/>
              </a:ext>
            </a:extLst>
          </p:cNvPr>
          <p:cNvSpPr txBox="1">
            <a:spLocks noGrp="1"/>
          </p:cNvSpPr>
          <p:nvPr>
            <p:ph type="sldNum" sz="quarter" idx="5"/>
          </p:nvPr>
        </p:nvSpPr>
        <p:spPr>
          <a:ln/>
        </p:spPr>
        <p:txBody>
          <a:bodyPr lIns="0" tIns="0" rIns="0" bIns="0" anchor="b" anchorCtr="0">
            <a:noAutofit/>
          </a:bodyPr>
          <a:lstStyle/>
          <a:p>
            <a:pPr lvl="0"/>
            <a:fld id="{37648E56-E553-457A-9FEE-F2BA7E11D60C}" type="slidenum">
              <a:t>2</a:t>
            </a:fld>
            <a:endParaRPr lang="en-IN"/>
          </a:p>
        </p:txBody>
      </p:sp>
      <p:sp>
        <p:nvSpPr>
          <p:cNvPr id="2" name="Slide Image Placeholder 1">
            <a:extLst>
              <a:ext uri="{FF2B5EF4-FFF2-40B4-BE49-F238E27FC236}">
                <a16:creationId xmlns:a16="http://schemas.microsoft.com/office/drawing/2014/main" id="{15BEE633-752A-4900-9894-1C4E92A93D2D}"/>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48A9CAAE-426B-45DD-9FEC-FBE70F939B69}"/>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AA6CBFE-BD9A-4385-8E33-B2E5B3890C84}"/>
              </a:ext>
            </a:extLst>
          </p:cNvPr>
          <p:cNvSpPr txBox="1">
            <a:spLocks noGrp="1"/>
          </p:cNvSpPr>
          <p:nvPr>
            <p:ph type="sldNum" sz="quarter" idx="5"/>
          </p:nvPr>
        </p:nvSpPr>
        <p:spPr>
          <a:ln/>
        </p:spPr>
        <p:txBody>
          <a:bodyPr lIns="0" tIns="0" rIns="0" bIns="0" anchor="b" anchorCtr="0">
            <a:noAutofit/>
          </a:bodyPr>
          <a:lstStyle/>
          <a:p>
            <a:pPr lvl="0"/>
            <a:fld id="{C47DC763-EBA2-46CF-BF9F-B02EA084C139}" type="slidenum">
              <a:t>3</a:t>
            </a:fld>
            <a:endParaRPr lang="en-IN"/>
          </a:p>
        </p:txBody>
      </p:sp>
      <p:sp>
        <p:nvSpPr>
          <p:cNvPr id="2" name="Slide Image Placeholder 1">
            <a:extLst>
              <a:ext uri="{FF2B5EF4-FFF2-40B4-BE49-F238E27FC236}">
                <a16:creationId xmlns:a16="http://schemas.microsoft.com/office/drawing/2014/main" id="{305AE363-86F9-43A7-81F9-A4CE5E625830}"/>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76E7E0FF-B900-4B45-852A-927584805AF4}"/>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E729D3-4CB7-497B-8BE4-A3DF03C465D8}"/>
              </a:ext>
            </a:extLst>
          </p:cNvPr>
          <p:cNvSpPr txBox="1">
            <a:spLocks noGrp="1"/>
          </p:cNvSpPr>
          <p:nvPr>
            <p:ph type="sldNum" sz="quarter" idx="5"/>
          </p:nvPr>
        </p:nvSpPr>
        <p:spPr>
          <a:ln/>
        </p:spPr>
        <p:txBody>
          <a:bodyPr lIns="0" tIns="0" rIns="0" bIns="0" anchor="b" anchorCtr="0">
            <a:noAutofit/>
          </a:bodyPr>
          <a:lstStyle/>
          <a:p>
            <a:pPr lvl="0"/>
            <a:fld id="{D393E300-6D70-46FE-80CE-176DEA52054D}" type="slidenum">
              <a:t>4</a:t>
            </a:fld>
            <a:endParaRPr lang="en-IN"/>
          </a:p>
        </p:txBody>
      </p:sp>
      <p:sp>
        <p:nvSpPr>
          <p:cNvPr id="2" name="Slide Image Placeholder 1">
            <a:extLst>
              <a:ext uri="{FF2B5EF4-FFF2-40B4-BE49-F238E27FC236}">
                <a16:creationId xmlns:a16="http://schemas.microsoft.com/office/drawing/2014/main" id="{35BDD7E8-B5F0-4E36-B1AA-A78F934FB31B}"/>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036486D3-4C75-4225-9307-47EDFE26187E}"/>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FEC07E-58FE-4751-897E-3CC0403F2A33}"/>
              </a:ext>
            </a:extLst>
          </p:cNvPr>
          <p:cNvSpPr txBox="1">
            <a:spLocks noGrp="1"/>
          </p:cNvSpPr>
          <p:nvPr>
            <p:ph type="sldNum" sz="quarter" idx="5"/>
          </p:nvPr>
        </p:nvSpPr>
        <p:spPr>
          <a:ln/>
        </p:spPr>
        <p:txBody>
          <a:bodyPr lIns="0" tIns="0" rIns="0" bIns="0" anchor="b" anchorCtr="0">
            <a:noAutofit/>
          </a:bodyPr>
          <a:lstStyle/>
          <a:p>
            <a:pPr lvl="0"/>
            <a:fld id="{01CF3C0F-0CF6-47C7-8315-4D8543260719}" type="slidenum">
              <a:t>5</a:t>
            </a:fld>
            <a:endParaRPr lang="en-IN"/>
          </a:p>
        </p:txBody>
      </p:sp>
      <p:sp>
        <p:nvSpPr>
          <p:cNvPr id="2" name="Slide Image Placeholder 1">
            <a:extLst>
              <a:ext uri="{FF2B5EF4-FFF2-40B4-BE49-F238E27FC236}">
                <a16:creationId xmlns:a16="http://schemas.microsoft.com/office/drawing/2014/main" id="{1BDECF97-9BEF-4E5A-8B02-404CACC8DAD0}"/>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6EFDADC5-9E41-4A8B-B812-8D3B2E2BFF72}"/>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FCFB12E-CDE5-40DF-BC82-C37616376F50}"/>
              </a:ext>
            </a:extLst>
          </p:cNvPr>
          <p:cNvSpPr txBox="1">
            <a:spLocks noGrp="1"/>
          </p:cNvSpPr>
          <p:nvPr>
            <p:ph type="sldNum" sz="quarter" idx="5"/>
          </p:nvPr>
        </p:nvSpPr>
        <p:spPr>
          <a:ln/>
        </p:spPr>
        <p:txBody>
          <a:bodyPr lIns="0" tIns="0" rIns="0" bIns="0" anchor="b" anchorCtr="0">
            <a:noAutofit/>
          </a:bodyPr>
          <a:lstStyle/>
          <a:p>
            <a:pPr lvl="0"/>
            <a:fld id="{7417A877-0DF7-42FD-A2B1-BA25DDD7925D}" type="slidenum">
              <a:t>6</a:t>
            </a:fld>
            <a:endParaRPr lang="en-IN"/>
          </a:p>
        </p:txBody>
      </p:sp>
      <p:sp>
        <p:nvSpPr>
          <p:cNvPr id="2" name="Slide Image Placeholder 1">
            <a:extLst>
              <a:ext uri="{FF2B5EF4-FFF2-40B4-BE49-F238E27FC236}">
                <a16:creationId xmlns:a16="http://schemas.microsoft.com/office/drawing/2014/main" id="{14E51C22-E7FB-4F14-8455-63246046BD6D}"/>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D166AD95-5649-46C6-BA96-E807E53B66E7}"/>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C909474-272F-4ABC-9C36-A88DA9DAFEFD}"/>
              </a:ext>
            </a:extLst>
          </p:cNvPr>
          <p:cNvSpPr txBox="1">
            <a:spLocks noGrp="1"/>
          </p:cNvSpPr>
          <p:nvPr>
            <p:ph type="sldNum" sz="quarter" idx="5"/>
          </p:nvPr>
        </p:nvSpPr>
        <p:spPr>
          <a:ln/>
        </p:spPr>
        <p:txBody>
          <a:bodyPr lIns="0" tIns="0" rIns="0" bIns="0" anchor="b" anchorCtr="0">
            <a:noAutofit/>
          </a:bodyPr>
          <a:lstStyle/>
          <a:p>
            <a:pPr lvl="0"/>
            <a:fld id="{7B0D0D4C-46B2-4614-8823-5A718BF9D7D4}" type="slidenum">
              <a:t>7</a:t>
            </a:fld>
            <a:endParaRPr lang="en-IN"/>
          </a:p>
        </p:txBody>
      </p:sp>
      <p:sp>
        <p:nvSpPr>
          <p:cNvPr id="2" name="Slide Image Placeholder 1">
            <a:extLst>
              <a:ext uri="{FF2B5EF4-FFF2-40B4-BE49-F238E27FC236}">
                <a16:creationId xmlns:a16="http://schemas.microsoft.com/office/drawing/2014/main" id="{7A158262-3874-41C4-9DE9-361C2EDD1552}"/>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9F01311E-8E34-4723-8DFA-C1F1965FD0EB}"/>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96B5709-D1E0-4F29-B58B-7393298DF401}"/>
              </a:ext>
            </a:extLst>
          </p:cNvPr>
          <p:cNvSpPr txBox="1">
            <a:spLocks noGrp="1"/>
          </p:cNvSpPr>
          <p:nvPr>
            <p:ph type="sldNum" sz="quarter" idx="5"/>
          </p:nvPr>
        </p:nvSpPr>
        <p:spPr>
          <a:ln/>
        </p:spPr>
        <p:txBody>
          <a:bodyPr lIns="0" tIns="0" rIns="0" bIns="0" anchor="b" anchorCtr="0">
            <a:noAutofit/>
          </a:bodyPr>
          <a:lstStyle/>
          <a:p>
            <a:pPr lvl="0"/>
            <a:fld id="{09A38D68-9882-4F76-9F07-700A3DE1081A}" type="slidenum">
              <a:t>8</a:t>
            </a:fld>
            <a:endParaRPr lang="en-IN"/>
          </a:p>
        </p:txBody>
      </p:sp>
      <p:sp>
        <p:nvSpPr>
          <p:cNvPr id="2" name="Slide Image Placeholder 1">
            <a:extLst>
              <a:ext uri="{FF2B5EF4-FFF2-40B4-BE49-F238E27FC236}">
                <a16:creationId xmlns:a16="http://schemas.microsoft.com/office/drawing/2014/main" id="{045A07A4-DC07-453D-A594-9ADF48D1F65C}"/>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B31EF5B8-86E3-47F7-80EE-FEEE5575705A}"/>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0196FB-F2C8-449C-880D-ABD33A93166C}"/>
              </a:ext>
            </a:extLst>
          </p:cNvPr>
          <p:cNvSpPr txBox="1">
            <a:spLocks noGrp="1"/>
          </p:cNvSpPr>
          <p:nvPr>
            <p:ph type="sldNum" sz="quarter" idx="5"/>
          </p:nvPr>
        </p:nvSpPr>
        <p:spPr>
          <a:ln/>
        </p:spPr>
        <p:txBody>
          <a:bodyPr lIns="0" tIns="0" rIns="0" bIns="0" anchor="b" anchorCtr="0">
            <a:noAutofit/>
          </a:bodyPr>
          <a:lstStyle/>
          <a:p>
            <a:pPr lvl="0"/>
            <a:fld id="{A168A4A5-757A-4414-B1A1-273AE331BA64}" type="slidenum">
              <a:t>9</a:t>
            </a:fld>
            <a:endParaRPr lang="en-IN"/>
          </a:p>
        </p:txBody>
      </p:sp>
      <p:sp>
        <p:nvSpPr>
          <p:cNvPr id="2" name="Slide Image Placeholder 1">
            <a:extLst>
              <a:ext uri="{FF2B5EF4-FFF2-40B4-BE49-F238E27FC236}">
                <a16:creationId xmlns:a16="http://schemas.microsoft.com/office/drawing/2014/main" id="{68980663-B35F-48B2-8957-64B7E69BB457}"/>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71D14E6A-E9EA-48E9-A396-EF60144B9A7C}"/>
              </a:ext>
            </a:extLst>
          </p:cNvPr>
          <p:cNvSpPr txBox="1">
            <a:spLocks noGrp="1"/>
          </p:cNvSpPr>
          <p:nvPr>
            <p:ph type="body" sz="quarter" idx="1"/>
          </p:nvPr>
        </p:nvSpPr>
        <p:spPr/>
        <p:txBody>
          <a:bodyPr/>
          <a:lstStyle/>
          <a:p>
            <a:endParaRPr lang="en-IN" sz="2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0EE9-2D70-45AE-8ED8-885BD3B70D5E}"/>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517EE4-04C4-43B5-B100-283B9B566237}"/>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32D9E5-2C88-42AF-982A-A144470DD21E}"/>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E6BCE9DE-57A0-40AE-8AFE-F4552C06B234}"/>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6677AB4D-96D4-414E-90A9-5E8A0FD8BCED}"/>
              </a:ext>
            </a:extLst>
          </p:cNvPr>
          <p:cNvSpPr>
            <a:spLocks noGrp="1"/>
          </p:cNvSpPr>
          <p:nvPr>
            <p:ph type="sldNum" sz="quarter" idx="12"/>
          </p:nvPr>
        </p:nvSpPr>
        <p:spPr/>
        <p:txBody>
          <a:bodyPr/>
          <a:lstStyle/>
          <a:p>
            <a:pPr lvl="0"/>
            <a:fld id="{C60DF19E-EFF8-41A0-AF4E-81432E2467E4}" type="slidenum">
              <a:t>‹#›</a:t>
            </a:fld>
            <a:r>
              <a:rPr lang="en-IN"/>
              <a:t> /</a:t>
            </a:r>
          </a:p>
        </p:txBody>
      </p:sp>
    </p:spTree>
    <p:extLst>
      <p:ext uri="{BB962C8B-B14F-4D97-AF65-F5344CB8AC3E}">
        <p14:creationId xmlns:p14="http://schemas.microsoft.com/office/powerpoint/2010/main" val="246504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6FF9-B3CB-4A49-A07C-8AB778CE05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982189-E090-45D0-8E58-E9331B5AD6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C4DBBE-81CC-4997-8F33-F3CBDB59F85F}"/>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9E4CDD89-E9E0-446D-B5A4-3C8A9298D18D}"/>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CE16DBFF-4726-4C37-B7ED-00E918ABDFF6}"/>
              </a:ext>
            </a:extLst>
          </p:cNvPr>
          <p:cNvSpPr>
            <a:spLocks noGrp="1"/>
          </p:cNvSpPr>
          <p:nvPr>
            <p:ph type="sldNum" sz="quarter" idx="12"/>
          </p:nvPr>
        </p:nvSpPr>
        <p:spPr/>
        <p:txBody>
          <a:bodyPr/>
          <a:lstStyle/>
          <a:p>
            <a:pPr lvl="0"/>
            <a:fld id="{25D0BFD1-BE43-4480-A52B-8C35FBFBA322}" type="slidenum">
              <a:t>‹#›</a:t>
            </a:fld>
            <a:r>
              <a:rPr lang="en-IN"/>
              <a:t> /</a:t>
            </a:r>
          </a:p>
        </p:txBody>
      </p:sp>
    </p:spTree>
    <p:extLst>
      <p:ext uri="{BB962C8B-B14F-4D97-AF65-F5344CB8AC3E}">
        <p14:creationId xmlns:p14="http://schemas.microsoft.com/office/powerpoint/2010/main" val="74971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72F715-D44C-4AD0-A152-078C57DB2781}"/>
              </a:ext>
            </a:extLst>
          </p:cNvPr>
          <p:cNvSpPr>
            <a:spLocks noGrp="1"/>
          </p:cNvSpPr>
          <p:nvPr>
            <p:ph type="title" orient="vert"/>
          </p:nvPr>
        </p:nvSpPr>
        <p:spPr>
          <a:xfrm>
            <a:off x="7218363" y="4103688"/>
            <a:ext cx="2141537" cy="278288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AA51AF-C1DF-4C34-B586-90F3BD2DA3AD}"/>
              </a:ext>
            </a:extLst>
          </p:cNvPr>
          <p:cNvSpPr>
            <a:spLocks noGrp="1"/>
          </p:cNvSpPr>
          <p:nvPr>
            <p:ph type="body" orient="vert" idx="1"/>
          </p:nvPr>
        </p:nvSpPr>
        <p:spPr>
          <a:xfrm>
            <a:off x="792163" y="4103688"/>
            <a:ext cx="6273800" cy="27828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28B062-D57C-4A2E-8F18-A0B556072421}"/>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60FC4D9E-F96A-4607-ADA5-4DD98A374371}"/>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0841C16F-B1C7-45CC-8005-449B5206EE95}"/>
              </a:ext>
            </a:extLst>
          </p:cNvPr>
          <p:cNvSpPr>
            <a:spLocks noGrp="1"/>
          </p:cNvSpPr>
          <p:nvPr>
            <p:ph type="sldNum" sz="quarter" idx="12"/>
          </p:nvPr>
        </p:nvSpPr>
        <p:spPr/>
        <p:txBody>
          <a:bodyPr/>
          <a:lstStyle/>
          <a:p>
            <a:pPr lvl="0"/>
            <a:fld id="{C74ADA29-88A7-4A85-94F6-22E65FA71B17}" type="slidenum">
              <a:t>‹#›</a:t>
            </a:fld>
            <a:r>
              <a:rPr lang="en-IN"/>
              <a:t> /</a:t>
            </a:r>
          </a:p>
        </p:txBody>
      </p:sp>
    </p:spTree>
    <p:extLst>
      <p:ext uri="{BB962C8B-B14F-4D97-AF65-F5344CB8AC3E}">
        <p14:creationId xmlns:p14="http://schemas.microsoft.com/office/powerpoint/2010/main" val="418929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D9C7-0835-45EC-B455-ABB67A3CC4FD}"/>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4F4535-D873-4153-8C2D-A266134A5551}"/>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4DC49F-A205-490B-B151-001914BFE32D}"/>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A4A3A23C-9916-4F6C-9AB1-94C4D9CF4C45}"/>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BADCDC4E-09A4-417B-A0C7-4844C81AA9A6}"/>
              </a:ext>
            </a:extLst>
          </p:cNvPr>
          <p:cNvSpPr>
            <a:spLocks noGrp="1"/>
          </p:cNvSpPr>
          <p:nvPr>
            <p:ph type="sldNum" sz="quarter" idx="12"/>
          </p:nvPr>
        </p:nvSpPr>
        <p:spPr/>
        <p:txBody>
          <a:bodyPr/>
          <a:lstStyle/>
          <a:p>
            <a:pPr lvl="0"/>
            <a:fld id="{391DDD90-6FC1-4EBB-9DA1-6D5486157031}" type="slidenum">
              <a:t>‹#›</a:t>
            </a:fld>
            <a:r>
              <a:rPr lang="en-IN"/>
              <a:t> /</a:t>
            </a:r>
          </a:p>
        </p:txBody>
      </p:sp>
    </p:spTree>
    <p:extLst>
      <p:ext uri="{BB962C8B-B14F-4D97-AF65-F5344CB8AC3E}">
        <p14:creationId xmlns:p14="http://schemas.microsoft.com/office/powerpoint/2010/main" val="25769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31DB-7C94-4877-A6DE-037E0EB312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895DFD-AF98-475B-96CC-DA19D8CE97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239B9-45B6-4EA7-8ECC-CE83EB0FD94A}"/>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31109757-CE8C-49B9-B02D-5E1E7A1AEEEF}"/>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97D29775-18BE-403B-AEF0-5936B29C4E7F}"/>
              </a:ext>
            </a:extLst>
          </p:cNvPr>
          <p:cNvSpPr>
            <a:spLocks noGrp="1"/>
          </p:cNvSpPr>
          <p:nvPr>
            <p:ph type="sldNum" sz="quarter" idx="12"/>
          </p:nvPr>
        </p:nvSpPr>
        <p:spPr/>
        <p:txBody>
          <a:bodyPr/>
          <a:lstStyle/>
          <a:p>
            <a:pPr lvl="0"/>
            <a:fld id="{44318B7A-D494-4A2A-8FF5-3EC3781FB7CE}" type="slidenum">
              <a:t>‹#›</a:t>
            </a:fld>
            <a:r>
              <a:rPr lang="en-IN"/>
              <a:t> /</a:t>
            </a:r>
          </a:p>
        </p:txBody>
      </p:sp>
    </p:spTree>
    <p:extLst>
      <p:ext uri="{BB962C8B-B14F-4D97-AF65-F5344CB8AC3E}">
        <p14:creationId xmlns:p14="http://schemas.microsoft.com/office/powerpoint/2010/main" val="3889980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DA2F-1056-4F0C-B51A-5A32C2899A57}"/>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13BBD7-DF7E-49E3-9DD7-8F1E836AF19C}"/>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3A1766-CF53-4367-ACF7-CE23D4C06AF7}"/>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FE6BFAB1-7A7A-4237-8C48-05E4C2A2A3D3}"/>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750CF7D1-A1EF-4E07-96EA-C13233BA086E}"/>
              </a:ext>
            </a:extLst>
          </p:cNvPr>
          <p:cNvSpPr>
            <a:spLocks noGrp="1"/>
          </p:cNvSpPr>
          <p:nvPr>
            <p:ph type="sldNum" sz="quarter" idx="12"/>
          </p:nvPr>
        </p:nvSpPr>
        <p:spPr/>
        <p:txBody>
          <a:bodyPr/>
          <a:lstStyle/>
          <a:p>
            <a:pPr lvl="0"/>
            <a:fld id="{C663D08E-6DBA-436D-8378-ECF81F14E3F4}" type="slidenum">
              <a:t>‹#›</a:t>
            </a:fld>
            <a:r>
              <a:rPr lang="en-IN"/>
              <a:t> /</a:t>
            </a:r>
          </a:p>
        </p:txBody>
      </p:sp>
    </p:spTree>
    <p:extLst>
      <p:ext uri="{BB962C8B-B14F-4D97-AF65-F5344CB8AC3E}">
        <p14:creationId xmlns:p14="http://schemas.microsoft.com/office/powerpoint/2010/main" val="114967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5E50-1AD4-488F-AFC8-19DC80D44E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009AB-36CE-4447-8AD4-59CC6BDBD26E}"/>
              </a:ext>
            </a:extLst>
          </p:cNvPr>
          <p:cNvSpPr>
            <a:spLocks noGrp="1"/>
          </p:cNvSpPr>
          <p:nvPr>
            <p:ph sz="half" idx="1"/>
          </p:nvPr>
        </p:nvSpPr>
        <p:spPr>
          <a:xfrm>
            <a:off x="720725" y="2160588"/>
            <a:ext cx="4243388"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152E-813F-4509-AD92-23413C08E5AE}"/>
              </a:ext>
            </a:extLst>
          </p:cNvPr>
          <p:cNvSpPr>
            <a:spLocks noGrp="1"/>
          </p:cNvSpPr>
          <p:nvPr>
            <p:ph sz="half" idx="2"/>
          </p:nvPr>
        </p:nvSpPr>
        <p:spPr>
          <a:xfrm>
            <a:off x="5116513" y="2160588"/>
            <a:ext cx="42433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F13A21-11E1-4824-A13E-D45D4E857D43}"/>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789E56E8-7A9B-4C4A-B8F3-7FDB63386CC8}"/>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1C553F73-A556-4DDF-82B6-32CBF3A7614C}"/>
              </a:ext>
            </a:extLst>
          </p:cNvPr>
          <p:cNvSpPr>
            <a:spLocks noGrp="1"/>
          </p:cNvSpPr>
          <p:nvPr>
            <p:ph type="sldNum" sz="quarter" idx="12"/>
          </p:nvPr>
        </p:nvSpPr>
        <p:spPr/>
        <p:txBody>
          <a:bodyPr/>
          <a:lstStyle/>
          <a:p>
            <a:pPr lvl="0"/>
            <a:fld id="{82B96776-96EF-4B4B-90C8-7F491983F83B}" type="slidenum">
              <a:t>‹#›</a:t>
            </a:fld>
            <a:r>
              <a:rPr lang="en-IN"/>
              <a:t> /</a:t>
            </a:r>
          </a:p>
        </p:txBody>
      </p:sp>
    </p:spTree>
    <p:extLst>
      <p:ext uri="{BB962C8B-B14F-4D97-AF65-F5344CB8AC3E}">
        <p14:creationId xmlns:p14="http://schemas.microsoft.com/office/powerpoint/2010/main" val="3252626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238B1-31AC-4D0F-B3E9-6A6D87A79A4C}"/>
              </a:ext>
            </a:extLst>
          </p:cNvPr>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78B470-42B6-4047-89D2-AB995BC1A68F}"/>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72D267-778E-485B-866D-6D4A1ED22741}"/>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2302C0-5335-4BAD-84C1-C55CB83AD5E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3073DF-4D67-4214-8A62-CFD0E3A7AB19}"/>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7D175E-5EEB-4BCA-8CB6-9D6FD75E1FF1}"/>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id="{3AA56A1E-B52F-409A-BF04-18B866497EC1}"/>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a16="http://schemas.microsoft.com/office/drawing/2014/main" id="{5B8E2328-01BD-4BB7-8A55-3DA3E3D1C1F9}"/>
              </a:ext>
            </a:extLst>
          </p:cNvPr>
          <p:cNvSpPr>
            <a:spLocks noGrp="1"/>
          </p:cNvSpPr>
          <p:nvPr>
            <p:ph type="sldNum" sz="quarter" idx="12"/>
          </p:nvPr>
        </p:nvSpPr>
        <p:spPr/>
        <p:txBody>
          <a:bodyPr/>
          <a:lstStyle/>
          <a:p>
            <a:pPr lvl="0"/>
            <a:fld id="{64BEAAD3-2DAA-433D-9969-91382C16B2DE}" type="slidenum">
              <a:t>‹#›</a:t>
            </a:fld>
            <a:r>
              <a:rPr lang="en-IN"/>
              <a:t> /</a:t>
            </a:r>
          </a:p>
        </p:txBody>
      </p:sp>
    </p:spTree>
    <p:extLst>
      <p:ext uri="{BB962C8B-B14F-4D97-AF65-F5344CB8AC3E}">
        <p14:creationId xmlns:p14="http://schemas.microsoft.com/office/powerpoint/2010/main" val="610073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F2A2-A3C0-45FB-8B78-BEE1836AF5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B3A611-6E60-469A-BE25-B3327616D75F}"/>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id="{EF53CE6E-A7ED-4783-AD37-7776B3323F08}"/>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a16="http://schemas.microsoft.com/office/drawing/2014/main" id="{0F428352-3FC3-4337-B6C2-76266F045FFF}"/>
              </a:ext>
            </a:extLst>
          </p:cNvPr>
          <p:cNvSpPr>
            <a:spLocks noGrp="1"/>
          </p:cNvSpPr>
          <p:nvPr>
            <p:ph type="sldNum" sz="quarter" idx="12"/>
          </p:nvPr>
        </p:nvSpPr>
        <p:spPr/>
        <p:txBody>
          <a:bodyPr/>
          <a:lstStyle/>
          <a:p>
            <a:pPr lvl="0"/>
            <a:fld id="{33B45B2E-C14E-4A83-BF19-C6C68DC7359F}" type="slidenum">
              <a:t>‹#›</a:t>
            </a:fld>
            <a:r>
              <a:rPr lang="en-IN"/>
              <a:t> /</a:t>
            </a:r>
          </a:p>
        </p:txBody>
      </p:sp>
    </p:spTree>
    <p:extLst>
      <p:ext uri="{BB962C8B-B14F-4D97-AF65-F5344CB8AC3E}">
        <p14:creationId xmlns:p14="http://schemas.microsoft.com/office/powerpoint/2010/main" val="3450795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3F0594-C581-4B20-AC5B-13CD730A6426}"/>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id="{0CEDC039-3CA8-48BD-8C00-BC98331C4D87}"/>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id="{2BAFE771-21CA-486F-94A6-7A931E407CE9}"/>
              </a:ext>
            </a:extLst>
          </p:cNvPr>
          <p:cNvSpPr>
            <a:spLocks noGrp="1"/>
          </p:cNvSpPr>
          <p:nvPr>
            <p:ph type="sldNum" sz="quarter" idx="12"/>
          </p:nvPr>
        </p:nvSpPr>
        <p:spPr/>
        <p:txBody>
          <a:bodyPr/>
          <a:lstStyle/>
          <a:p>
            <a:pPr lvl="0"/>
            <a:fld id="{B3210C11-2BD1-4F87-8557-B0A379F3198E}" type="slidenum">
              <a:t>‹#›</a:t>
            </a:fld>
            <a:r>
              <a:rPr lang="en-IN"/>
              <a:t> /</a:t>
            </a:r>
          </a:p>
        </p:txBody>
      </p:sp>
    </p:spTree>
    <p:extLst>
      <p:ext uri="{BB962C8B-B14F-4D97-AF65-F5344CB8AC3E}">
        <p14:creationId xmlns:p14="http://schemas.microsoft.com/office/powerpoint/2010/main" val="310876077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676C-F7AA-4E03-924C-81A83A6197A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70E565-8F32-4BD0-92C4-88C300AD0709}"/>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DDD2BF-58BC-402F-83E0-8B3945CCEB4B}"/>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1EE7E-1ADF-4F79-A869-DA517222B3D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7D33B318-22CD-4BC8-9F5B-BC13E2EEA21A}"/>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84BECF87-8C29-428F-A6BA-F350D96DCAFB}"/>
              </a:ext>
            </a:extLst>
          </p:cNvPr>
          <p:cNvSpPr>
            <a:spLocks noGrp="1"/>
          </p:cNvSpPr>
          <p:nvPr>
            <p:ph type="sldNum" sz="quarter" idx="12"/>
          </p:nvPr>
        </p:nvSpPr>
        <p:spPr/>
        <p:txBody>
          <a:bodyPr/>
          <a:lstStyle/>
          <a:p>
            <a:pPr lvl="0"/>
            <a:fld id="{6BE1B4E2-7823-40A0-856A-B5A53BC6A3E8}" type="slidenum">
              <a:t>‹#›</a:t>
            </a:fld>
            <a:r>
              <a:rPr lang="en-IN"/>
              <a:t> /</a:t>
            </a:r>
          </a:p>
        </p:txBody>
      </p:sp>
    </p:spTree>
    <p:extLst>
      <p:ext uri="{BB962C8B-B14F-4D97-AF65-F5344CB8AC3E}">
        <p14:creationId xmlns:p14="http://schemas.microsoft.com/office/powerpoint/2010/main" val="102786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41BC-0123-4B44-98DD-A0A980A970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228349-BC7B-4FCA-8E18-88921525B9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CF275-931F-47FF-935D-264F13D60BFD}"/>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FA4C0D75-4CC1-4A7E-98D5-85376C85CC5A}"/>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961CE221-63FC-4BA0-8804-4C8412B3E3A9}"/>
              </a:ext>
            </a:extLst>
          </p:cNvPr>
          <p:cNvSpPr>
            <a:spLocks noGrp="1"/>
          </p:cNvSpPr>
          <p:nvPr>
            <p:ph type="sldNum" sz="quarter" idx="12"/>
          </p:nvPr>
        </p:nvSpPr>
        <p:spPr/>
        <p:txBody>
          <a:bodyPr/>
          <a:lstStyle/>
          <a:p>
            <a:pPr lvl="0"/>
            <a:fld id="{2D578960-BD33-48B3-944F-584CBCEF9731}" type="slidenum">
              <a:t>‹#›</a:t>
            </a:fld>
            <a:r>
              <a:rPr lang="en-IN"/>
              <a:t> /</a:t>
            </a:r>
          </a:p>
        </p:txBody>
      </p:sp>
    </p:spTree>
    <p:extLst>
      <p:ext uri="{BB962C8B-B14F-4D97-AF65-F5344CB8AC3E}">
        <p14:creationId xmlns:p14="http://schemas.microsoft.com/office/powerpoint/2010/main" val="3090140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1A75-8577-4C4D-B598-05BB95F38222}"/>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1B7801-42F7-4CD1-9EE7-FC21B0707E82}"/>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ADACDE-9992-49DA-809A-F8E8C0A0DE4B}"/>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7483DF-65C9-4D22-8290-C783F6A11EB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4780FFDF-DE18-4F7A-AC62-6D7C2AC4FEEC}"/>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4CC9BA07-BF17-4F45-9024-E338AA591A9A}"/>
              </a:ext>
            </a:extLst>
          </p:cNvPr>
          <p:cNvSpPr>
            <a:spLocks noGrp="1"/>
          </p:cNvSpPr>
          <p:nvPr>
            <p:ph type="sldNum" sz="quarter" idx="12"/>
          </p:nvPr>
        </p:nvSpPr>
        <p:spPr/>
        <p:txBody>
          <a:bodyPr/>
          <a:lstStyle/>
          <a:p>
            <a:pPr lvl="0"/>
            <a:fld id="{708B5423-A458-4736-982F-61EA6636CD2D}" type="slidenum">
              <a:t>‹#›</a:t>
            </a:fld>
            <a:r>
              <a:rPr lang="en-IN"/>
              <a:t> /</a:t>
            </a:r>
          </a:p>
        </p:txBody>
      </p:sp>
    </p:spTree>
    <p:extLst>
      <p:ext uri="{BB962C8B-B14F-4D97-AF65-F5344CB8AC3E}">
        <p14:creationId xmlns:p14="http://schemas.microsoft.com/office/powerpoint/2010/main" val="3278404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3C13-8CF4-4451-9B79-D41D3A4E81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EF0593-4D54-451A-827C-29C94ABCB5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E16618-BAD2-4C17-A262-13F43245C990}"/>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7C6F2A78-1256-4EDC-8AD4-4DF5950BAA2D}"/>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AEA4CB63-7CD9-4A34-8E18-B8391225A3B2}"/>
              </a:ext>
            </a:extLst>
          </p:cNvPr>
          <p:cNvSpPr>
            <a:spLocks noGrp="1"/>
          </p:cNvSpPr>
          <p:nvPr>
            <p:ph type="sldNum" sz="quarter" idx="12"/>
          </p:nvPr>
        </p:nvSpPr>
        <p:spPr/>
        <p:txBody>
          <a:bodyPr/>
          <a:lstStyle/>
          <a:p>
            <a:pPr lvl="0"/>
            <a:fld id="{339C04F4-61CB-40DD-B2E8-F2A1C032EB0C}" type="slidenum">
              <a:t>‹#›</a:t>
            </a:fld>
            <a:r>
              <a:rPr lang="en-IN"/>
              <a:t> /</a:t>
            </a:r>
          </a:p>
        </p:txBody>
      </p:sp>
    </p:spTree>
    <p:extLst>
      <p:ext uri="{BB962C8B-B14F-4D97-AF65-F5344CB8AC3E}">
        <p14:creationId xmlns:p14="http://schemas.microsoft.com/office/powerpoint/2010/main" val="3530518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C5117C-8A97-4BF3-B42D-3599F4CD629D}"/>
              </a:ext>
            </a:extLst>
          </p:cNvPr>
          <p:cNvSpPr>
            <a:spLocks noGrp="1"/>
          </p:cNvSpPr>
          <p:nvPr>
            <p:ph type="title" orient="vert"/>
          </p:nvPr>
        </p:nvSpPr>
        <p:spPr>
          <a:xfrm>
            <a:off x="7362825" y="301625"/>
            <a:ext cx="2212975" cy="62436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515C4A-DAFE-4187-8F85-B71B91A606FD}"/>
              </a:ext>
            </a:extLst>
          </p:cNvPr>
          <p:cNvSpPr>
            <a:spLocks noGrp="1"/>
          </p:cNvSpPr>
          <p:nvPr>
            <p:ph type="body" orient="vert" idx="1"/>
          </p:nvPr>
        </p:nvSpPr>
        <p:spPr>
          <a:xfrm>
            <a:off x="720725" y="301625"/>
            <a:ext cx="6489700" cy="6243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863F97-4DE0-4EBF-B35A-5D652EF63F21}"/>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E397E895-4643-44D0-8B2F-46FC642BB8B3}"/>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C14C4D0D-5F22-425F-B407-F837F1C85D04}"/>
              </a:ext>
            </a:extLst>
          </p:cNvPr>
          <p:cNvSpPr>
            <a:spLocks noGrp="1"/>
          </p:cNvSpPr>
          <p:nvPr>
            <p:ph type="sldNum" sz="quarter" idx="12"/>
          </p:nvPr>
        </p:nvSpPr>
        <p:spPr/>
        <p:txBody>
          <a:bodyPr/>
          <a:lstStyle/>
          <a:p>
            <a:pPr lvl="0"/>
            <a:fld id="{1376752E-C012-4B0C-8549-B40F72624F35}" type="slidenum">
              <a:t>‹#›</a:t>
            </a:fld>
            <a:r>
              <a:rPr lang="en-IN"/>
              <a:t> /</a:t>
            </a:r>
          </a:p>
        </p:txBody>
      </p:sp>
    </p:spTree>
    <p:extLst>
      <p:ext uri="{BB962C8B-B14F-4D97-AF65-F5344CB8AC3E}">
        <p14:creationId xmlns:p14="http://schemas.microsoft.com/office/powerpoint/2010/main" val="317523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FC58-3108-4C48-8704-38FCBF1C1330}"/>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1EE81E-8F8E-4568-B9B1-FBCE24F68F42}"/>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FC564-D730-42F3-96EE-F6F9658B5330}"/>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E182BE48-B4A2-4423-96F2-FCB57BF32461}"/>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BF64F7AB-DF9F-448D-9B18-CA7DC2E2C5DC}"/>
              </a:ext>
            </a:extLst>
          </p:cNvPr>
          <p:cNvSpPr>
            <a:spLocks noGrp="1"/>
          </p:cNvSpPr>
          <p:nvPr>
            <p:ph type="sldNum" sz="quarter" idx="12"/>
          </p:nvPr>
        </p:nvSpPr>
        <p:spPr/>
        <p:txBody>
          <a:bodyPr/>
          <a:lstStyle/>
          <a:p>
            <a:pPr lvl="0"/>
            <a:fld id="{76C8B91B-B024-460D-BA4B-2237F1FDBB5C}" type="slidenum">
              <a:t>‹#›</a:t>
            </a:fld>
            <a:r>
              <a:rPr lang="en-IN"/>
              <a:t> /</a:t>
            </a:r>
          </a:p>
        </p:txBody>
      </p:sp>
    </p:spTree>
    <p:extLst>
      <p:ext uri="{BB962C8B-B14F-4D97-AF65-F5344CB8AC3E}">
        <p14:creationId xmlns:p14="http://schemas.microsoft.com/office/powerpoint/2010/main" val="4161485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447A5-4A83-41CF-A972-AA4541508B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49F13B-5FEF-4731-A4BB-A1E0C313CE2B}"/>
              </a:ext>
            </a:extLst>
          </p:cNvPr>
          <p:cNvSpPr>
            <a:spLocks noGrp="1"/>
          </p:cNvSpPr>
          <p:nvPr>
            <p:ph sz="half" idx="1"/>
          </p:nvPr>
        </p:nvSpPr>
        <p:spPr>
          <a:xfrm>
            <a:off x="792163" y="5903913"/>
            <a:ext cx="4206875" cy="982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04CB7B-FC46-43DC-8295-554B6FFA155B}"/>
              </a:ext>
            </a:extLst>
          </p:cNvPr>
          <p:cNvSpPr>
            <a:spLocks noGrp="1"/>
          </p:cNvSpPr>
          <p:nvPr>
            <p:ph sz="half" idx="2"/>
          </p:nvPr>
        </p:nvSpPr>
        <p:spPr>
          <a:xfrm>
            <a:off x="5151438" y="5903913"/>
            <a:ext cx="4208462" cy="982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987137-6702-4199-826C-01B62CFAAEB2}"/>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D489F003-1C5B-4D3A-AFD3-BB64D0ED7DE2}"/>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EF6D387F-23E8-4327-8B58-EE0092859F32}"/>
              </a:ext>
            </a:extLst>
          </p:cNvPr>
          <p:cNvSpPr>
            <a:spLocks noGrp="1"/>
          </p:cNvSpPr>
          <p:nvPr>
            <p:ph type="sldNum" sz="quarter" idx="12"/>
          </p:nvPr>
        </p:nvSpPr>
        <p:spPr/>
        <p:txBody>
          <a:bodyPr/>
          <a:lstStyle/>
          <a:p>
            <a:pPr lvl="0"/>
            <a:fld id="{FE18E1DB-3F83-4095-B7DC-F494344EF581}" type="slidenum">
              <a:t>‹#›</a:t>
            </a:fld>
            <a:r>
              <a:rPr lang="en-IN"/>
              <a:t> /</a:t>
            </a:r>
          </a:p>
        </p:txBody>
      </p:sp>
    </p:spTree>
    <p:extLst>
      <p:ext uri="{BB962C8B-B14F-4D97-AF65-F5344CB8AC3E}">
        <p14:creationId xmlns:p14="http://schemas.microsoft.com/office/powerpoint/2010/main" val="182241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DE13-F774-46C6-A5E8-BAC1BE389B0F}"/>
              </a:ext>
            </a:extLst>
          </p:cNvPr>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438EAF-B00D-4765-9768-D342165840CD}"/>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4B3675-9FD5-4813-A94A-52DCF1E11893}"/>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3953E0-4F2D-4DDD-82C4-AC98BB8A8D09}"/>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B3F926-3F17-43F1-87AF-DFDD979E73EA}"/>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DD95AA-1C3C-4589-8B22-09D4367D32AC}"/>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id="{82FF3449-60DD-4477-9B73-287BE53A162B}"/>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a16="http://schemas.microsoft.com/office/drawing/2014/main" id="{B37A623D-08A5-4CBF-BC97-334BC7A62F7B}"/>
              </a:ext>
            </a:extLst>
          </p:cNvPr>
          <p:cNvSpPr>
            <a:spLocks noGrp="1"/>
          </p:cNvSpPr>
          <p:nvPr>
            <p:ph type="sldNum" sz="quarter" idx="12"/>
          </p:nvPr>
        </p:nvSpPr>
        <p:spPr/>
        <p:txBody>
          <a:bodyPr/>
          <a:lstStyle/>
          <a:p>
            <a:pPr lvl="0"/>
            <a:fld id="{3949B9C9-2629-47A6-B487-F172EC81A512}" type="slidenum">
              <a:t>‹#›</a:t>
            </a:fld>
            <a:r>
              <a:rPr lang="en-IN"/>
              <a:t> /</a:t>
            </a:r>
          </a:p>
        </p:txBody>
      </p:sp>
    </p:spTree>
    <p:extLst>
      <p:ext uri="{BB962C8B-B14F-4D97-AF65-F5344CB8AC3E}">
        <p14:creationId xmlns:p14="http://schemas.microsoft.com/office/powerpoint/2010/main" val="16553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F149-0AC4-499B-8ABA-2506C4AB8B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81E9C4-712C-4802-AB9F-94EF004A5208}"/>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id="{4601CD2E-2ABA-4FDB-BA7B-6717F9FA0A84}"/>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a16="http://schemas.microsoft.com/office/drawing/2014/main" id="{F4BC107E-8F84-4B3B-9CEE-2D177081911B}"/>
              </a:ext>
            </a:extLst>
          </p:cNvPr>
          <p:cNvSpPr>
            <a:spLocks noGrp="1"/>
          </p:cNvSpPr>
          <p:nvPr>
            <p:ph type="sldNum" sz="quarter" idx="12"/>
          </p:nvPr>
        </p:nvSpPr>
        <p:spPr/>
        <p:txBody>
          <a:bodyPr/>
          <a:lstStyle/>
          <a:p>
            <a:pPr lvl="0"/>
            <a:fld id="{E9F1E1BF-E772-4126-A812-2DAF9EDA152D}" type="slidenum">
              <a:t>‹#›</a:t>
            </a:fld>
            <a:r>
              <a:rPr lang="en-IN"/>
              <a:t> /</a:t>
            </a:r>
          </a:p>
        </p:txBody>
      </p:sp>
    </p:spTree>
    <p:extLst>
      <p:ext uri="{BB962C8B-B14F-4D97-AF65-F5344CB8AC3E}">
        <p14:creationId xmlns:p14="http://schemas.microsoft.com/office/powerpoint/2010/main" val="162290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49AF5B-5B9B-442A-897A-EB89E9CCA94A}"/>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id="{4DA41E49-C1B3-4705-9EFD-2653259C8B11}"/>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id="{AA9E2179-1870-4D80-87E2-599705FB46A5}"/>
              </a:ext>
            </a:extLst>
          </p:cNvPr>
          <p:cNvSpPr>
            <a:spLocks noGrp="1"/>
          </p:cNvSpPr>
          <p:nvPr>
            <p:ph type="sldNum" sz="quarter" idx="12"/>
          </p:nvPr>
        </p:nvSpPr>
        <p:spPr/>
        <p:txBody>
          <a:bodyPr/>
          <a:lstStyle/>
          <a:p>
            <a:pPr lvl="0"/>
            <a:fld id="{1666F0E9-1DC6-4138-9B8E-22B3BDF4300C}" type="slidenum">
              <a:t>‹#›</a:t>
            </a:fld>
            <a:r>
              <a:rPr lang="en-IN"/>
              <a:t> /</a:t>
            </a:r>
          </a:p>
        </p:txBody>
      </p:sp>
    </p:spTree>
    <p:extLst>
      <p:ext uri="{BB962C8B-B14F-4D97-AF65-F5344CB8AC3E}">
        <p14:creationId xmlns:p14="http://schemas.microsoft.com/office/powerpoint/2010/main" val="115712391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2650-6587-4279-B212-D7E3B1D3EFD1}"/>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2C130E-9728-41AF-A5AF-95B21F933FBC}"/>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3322AA-32C1-4382-9A6C-A1F46530CA75}"/>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4EAA5E-F206-4163-83C5-811BC90D427C}"/>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80F127A4-193A-469E-B948-21F1DB5EA47C}"/>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2FDFFACA-F31E-40DF-A6F0-272A9827FF31}"/>
              </a:ext>
            </a:extLst>
          </p:cNvPr>
          <p:cNvSpPr>
            <a:spLocks noGrp="1"/>
          </p:cNvSpPr>
          <p:nvPr>
            <p:ph type="sldNum" sz="quarter" idx="12"/>
          </p:nvPr>
        </p:nvSpPr>
        <p:spPr/>
        <p:txBody>
          <a:bodyPr/>
          <a:lstStyle/>
          <a:p>
            <a:pPr lvl="0"/>
            <a:fld id="{DF4632E9-F42F-480D-9D84-D8E904C3A05B}" type="slidenum">
              <a:t>‹#›</a:t>
            </a:fld>
            <a:r>
              <a:rPr lang="en-IN"/>
              <a:t> /</a:t>
            </a:r>
          </a:p>
        </p:txBody>
      </p:sp>
    </p:spTree>
    <p:extLst>
      <p:ext uri="{BB962C8B-B14F-4D97-AF65-F5344CB8AC3E}">
        <p14:creationId xmlns:p14="http://schemas.microsoft.com/office/powerpoint/2010/main" val="323660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9F54-06D4-4C01-918B-CC70158C8D73}"/>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9CB731-CB93-4527-A5C3-2526D0EF23A2}"/>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CD9CB2-1158-4C9E-86FE-43FA78E034E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B168F-D709-4FD3-AE1D-0EDC7B871A90}"/>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18834CCD-FF7D-4241-9380-6DFA444B8526}"/>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45EF95D6-255B-440B-A9C8-0F5350B936F4}"/>
              </a:ext>
            </a:extLst>
          </p:cNvPr>
          <p:cNvSpPr>
            <a:spLocks noGrp="1"/>
          </p:cNvSpPr>
          <p:nvPr>
            <p:ph type="sldNum" sz="quarter" idx="12"/>
          </p:nvPr>
        </p:nvSpPr>
        <p:spPr/>
        <p:txBody>
          <a:bodyPr/>
          <a:lstStyle/>
          <a:p>
            <a:pPr lvl="0"/>
            <a:fld id="{E40EB131-97F2-4206-9515-FCEE34FA3E73}" type="slidenum">
              <a:t>‹#›</a:t>
            </a:fld>
            <a:r>
              <a:rPr lang="en-IN"/>
              <a:t> /</a:t>
            </a:r>
          </a:p>
        </p:txBody>
      </p:sp>
    </p:spTree>
    <p:extLst>
      <p:ext uri="{BB962C8B-B14F-4D97-AF65-F5344CB8AC3E}">
        <p14:creationId xmlns:p14="http://schemas.microsoft.com/office/powerpoint/2010/main" val="137248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66F6D-2332-444D-A50A-E815C22C62B8}"/>
              </a:ext>
            </a:extLst>
          </p:cNvPr>
          <p:cNvSpPr txBox="1">
            <a:spLocks noGrp="1"/>
          </p:cNvSpPr>
          <p:nvPr>
            <p:ph type="title"/>
          </p:nvPr>
        </p:nvSpPr>
        <p:spPr>
          <a:xfrm>
            <a:off x="792000" y="4104000"/>
            <a:ext cx="8568000" cy="1440000"/>
          </a:xfrm>
          <a:prstGeom prst="rect">
            <a:avLst/>
          </a:prstGeom>
          <a:noFill/>
          <a:ln>
            <a:noFill/>
          </a:ln>
        </p:spPr>
        <p:txBody>
          <a:bodyPr lIns="0" tIns="0" rIns="0" bIns="0" anchor="ctr">
            <a:normAutofit/>
          </a:bodyPr>
          <a:lstStyle/>
          <a:p>
            <a:endParaRPr lang="en-IN"/>
          </a:p>
        </p:txBody>
      </p:sp>
      <p:sp>
        <p:nvSpPr>
          <p:cNvPr id="3" name="Text Placeholder 2">
            <a:extLst>
              <a:ext uri="{FF2B5EF4-FFF2-40B4-BE49-F238E27FC236}">
                <a16:creationId xmlns:a16="http://schemas.microsoft.com/office/drawing/2014/main" id="{0DA3E68C-0F36-4331-8D63-607E73E8B0B1}"/>
              </a:ext>
            </a:extLst>
          </p:cNvPr>
          <p:cNvSpPr txBox="1">
            <a:spLocks noGrp="1"/>
          </p:cNvSpPr>
          <p:nvPr>
            <p:ph type="body" idx="1"/>
          </p:nvPr>
        </p:nvSpPr>
        <p:spPr>
          <a:xfrm>
            <a:off x="792000" y="5903999"/>
            <a:ext cx="8568000" cy="98244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D4BB9B-3096-48E1-867C-3A29D6FAD32F}"/>
              </a:ext>
            </a:extLst>
          </p:cNvPr>
          <p:cNvSpPr txBox="1">
            <a:spLocks noGrp="1"/>
          </p:cNvSpPr>
          <p:nvPr>
            <p:ph type="dt" sz="half" idx="2"/>
          </p:nvPr>
        </p:nvSpPr>
        <p:spPr>
          <a:xfrm>
            <a:off x="503999" y="6886080"/>
            <a:ext cx="2348280" cy="521280"/>
          </a:xfrm>
          <a:prstGeom prst="rect">
            <a:avLst/>
          </a:prstGeom>
          <a:noFill/>
          <a:ln>
            <a:noFill/>
          </a:ln>
        </p:spPr>
        <p:txBody>
          <a:bodyPr lIns="0" tIns="0" rIns="0" bIns="0" anchorCtr="0">
            <a:noAutofit/>
          </a:bodyPr>
          <a:lstStyle>
            <a:lvl1pPr lvl="0" hangingPunct="0">
              <a:buNone/>
              <a:tabLst/>
              <a:defRPr lang="en-IN" sz="1400" kern="1200">
                <a:latin typeface="Noto Sans Regular" pitchFamily="2"/>
                <a:ea typeface="DejaVu Sans" pitchFamily="2"/>
                <a:cs typeface="DejaVu Sans" pitchFamily="2"/>
              </a:defRPr>
            </a:lvl1pPr>
          </a:lstStyle>
          <a:p>
            <a:pPr lvl="0"/>
            <a:endParaRPr lang="en-IN"/>
          </a:p>
        </p:txBody>
      </p:sp>
      <p:sp>
        <p:nvSpPr>
          <p:cNvPr id="5" name="Footer Placeholder 4">
            <a:extLst>
              <a:ext uri="{FF2B5EF4-FFF2-40B4-BE49-F238E27FC236}">
                <a16:creationId xmlns:a16="http://schemas.microsoft.com/office/drawing/2014/main" id="{847E5405-7489-4735-959F-B11748B917A8}"/>
              </a:ext>
            </a:extLst>
          </p:cNvPr>
          <p:cNvSpPr txBox="1">
            <a:spLocks noGrp="1"/>
          </p:cNvSpPr>
          <p:nvPr>
            <p:ph type="ftr" sz="quarter" idx="3"/>
          </p:nvPr>
        </p:nvSpPr>
        <p:spPr>
          <a:xfrm>
            <a:off x="3447360" y="6886080"/>
            <a:ext cx="3195000" cy="521280"/>
          </a:xfrm>
          <a:prstGeom prst="rect">
            <a:avLst/>
          </a:prstGeom>
          <a:noFill/>
          <a:ln>
            <a:noFill/>
          </a:ln>
        </p:spPr>
        <p:txBody>
          <a:bodyPr lIns="0" tIns="0" rIns="0" bIns="0" anchorCtr="0">
            <a:noAutofit/>
          </a:bodyPr>
          <a:lstStyle>
            <a:lvl1pPr lvl="0" algn="ctr" hangingPunct="0">
              <a:buNone/>
              <a:tabLst/>
              <a:defRPr lang="en-IN" sz="1400" kern="1200">
                <a:latin typeface="Noto Sans Regular" pitchFamily="2"/>
                <a:ea typeface="DejaVu Sans" pitchFamily="2"/>
                <a:cs typeface="DejaVu Sans" pitchFamily="2"/>
              </a:defRPr>
            </a:lvl1pPr>
          </a:lstStyle>
          <a:p>
            <a:pPr lvl="0"/>
            <a:endParaRPr lang="en-IN"/>
          </a:p>
        </p:txBody>
      </p:sp>
      <p:sp>
        <p:nvSpPr>
          <p:cNvPr id="6" name="Slide Number Placeholder 5">
            <a:extLst>
              <a:ext uri="{FF2B5EF4-FFF2-40B4-BE49-F238E27FC236}">
                <a16:creationId xmlns:a16="http://schemas.microsoft.com/office/drawing/2014/main" id="{C8F67100-0607-4B90-8D12-C62377BD61D4}"/>
              </a:ext>
            </a:extLst>
          </p:cNvPr>
          <p:cNvSpPr txBox="1">
            <a:spLocks noGrp="1"/>
          </p:cNvSpPr>
          <p:nvPr>
            <p:ph type="sldNum" sz="quarter" idx="4"/>
          </p:nvPr>
        </p:nvSpPr>
        <p:spPr>
          <a:xfrm>
            <a:off x="7227360" y="6886080"/>
            <a:ext cx="2348280" cy="521280"/>
          </a:xfrm>
          <a:prstGeom prst="rect">
            <a:avLst/>
          </a:prstGeom>
          <a:noFill/>
          <a:ln>
            <a:noFill/>
          </a:ln>
        </p:spPr>
        <p:txBody>
          <a:bodyPr lIns="0" tIns="0" rIns="0" bIns="0" anchorCtr="0">
            <a:noAutofit/>
          </a:bodyPr>
          <a:lstStyle>
            <a:lvl1pPr lvl="0" algn="r" hangingPunct="0">
              <a:buNone/>
              <a:tabLst/>
              <a:defRPr lang="en-IN" sz="1400" kern="1200">
                <a:latin typeface="Noto Sans Regular" pitchFamily="2"/>
                <a:ea typeface="DejaVu Sans" pitchFamily="2"/>
                <a:cs typeface="DejaVu Sans" pitchFamily="2"/>
              </a:defRPr>
            </a:lvl1pPr>
          </a:lstStyle>
          <a:p>
            <a:pPr lvl="0"/>
            <a:fld id="{08AE47BD-08A2-4E55-B4BF-052F54DFA516}" type="slidenum">
              <a:t>‹#›</a:t>
            </a:fld>
            <a:r>
              <a:rPr lang="en-IN"/>
              <a:t> /</a:t>
            </a:r>
          </a:p>
        </p:txBody>
      </p:sp>
      <p:sp>
        <p:nvSpPr>
          <p:cNvPr id="7" name="Freeform: Shape 6">
            <a:extLst>
              <a:ext uri="{FF2B5EF4-FFF2-40B4-BE49-F238E27FC236}">
                <a16:creationId xmlns:a16="http://schemas.microsoft.com/office/drawing/2014/main" id="{A36C1685-DCDD-4081-8743-D45CCFBFC380}"/>
              </a:ext>
            </a:extLst>
          </p:cNvPr>
          <p:cNvSpPr/>
          <p:nvPr/>
        </p:nvSpPr>
        <p:spPr>
          <a:xfrm>
            <a:off x="0" y="4320000"/>
            <a:ext cx="503999"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F2929"/>
          </a:solidFill>
          <a:ln>
            <a:noFill/>
            <a:prstDash val="solid"/>
          </a:ln>
        </p:spPr>
        <p:txBody>
          <a:bodyPr lIns="0" tIns="0" rIns="0" bIns="0" anchor="ctr" anchorCtr="0">
            <a:noAutofit/>
          </a:bodyPr>
          <a:lstStyle/>
          <a:p>
            <a:pPr lvl="0" hangingPunct="0">
              <a:buNone/>
              <a:tabLst/>
            </a:pPr>
            <a:endParaRPr lang="en-IN" sz="1400" kern="1200">
              <a:latin typeface="Noto Sans Regular" pitchFamily="34"/>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tabLst/>
        <a:defRPr lang="en-IN" sz="4800" b="1" i="0" u="none" strike="noStrike" kern="1200">
          <a:ln>
            <a:noFill/>
          </a:ln>
          <a:solidFill>
            <a:srgbClr val="333333"/>
          </a:solidFill>
          <a:latin typeface="Noto Sans Regular" pitchFamily="34"/>
        </a:defRPr>
      </a:lvl1pPr>
    </p:titleStyle>
    <p:bodyStyle>
      <a:lvl1pPr marL="0" marR="0" indent="0" hangingPunct="0">
        <a:spcBef>
          <a:spcPts val="0"/>
        </a:spcBef>
        <a:spcAft>
          <a:spcPts val="1877"/>
        </a:spcAft>
        <a:tabLst/>
        <a:defRPr lang="en-IN" sz="2400" b="0" i="0" u="none" strike="noStrike" kern="1200">
          <a:ln>
            <a:noFill/>
          </a:ln>
          <a:solidFill>
            <a:srgbClr val="333333"/>
          </a:solidFill>
          <a:latin typeface="Noto Sans Bold"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0A02D-74BB-4AF3-BF7B-9C88555DE380}"/>
              </a:ext>
            </a:extLst>
          </p:cNvPr>
          <p:cNvSpPr txBox="1">
            <a:spLocks noGrp="1"/>
          </p:cNvSpPr>
          <p:nvPr>
            <p:ph type="title"/>
          </p:nvPr>
        </p:nvSpPr>
        <p:spPr>
          <a:xfrm>
            <a:off x="720000" y="300960"/>
            <a:ext cx="8855640" cy="1262520"/>
          </a:xfrm>
          <a:prstGeom prst="rect">
            <a:avLst/>
          </a:prstGeom>
          <a:noFill/>
          <a:ln>
            <a:noFill/>
          </a:ln>
        </p:spPr>
        <p:txBody>
          <a:bodyPr lIns="0" tIns="0" rIns="0" bIns="0" anchor="ctr"/>
          <a:lstStyle/>
          <a:p>
            <a:endParaRPr lang="en-IN"/>
          </a:p>
        </p:txBody>
      </p:sp>
      <p:sp>
        <p:nvSpPr>
          <p:cNvPr id="3" name="Text Placeholder 2">
            <a:extLst>
              <a:ext uri="{FF2B5EF4-FFF2-40B4-BE49-F238E27FC236}">
                <a16:creationId xmlns:a16="http://schemas.microsoft.com/office/drawing/2014/main" id="{F6E833C2-0938-4EEE-884C-64D80E1A1E10}"/>
              </a:ext>
            </a:extLst>
          </p:cNvPr>
          <p:cNvSpPr txBox="1">
            <a:spLocks noGrp="1"/>
          </p:cNvSpPr>
          <p:nvPr>
            <p:ph type="body" idx="1"/>
          </p:nvPr>
        </p:nvSpPr>
        <p:spPr>
          <a:xfrm>
            <a:off x="720000" y="2160000"/>
            <a:ext cx="8640000" cy="4384800"/>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A5113A-073C-449D-A580-5D26C98781DA}"/>
              </a:ext>
            </a:extLst>
          </p:cNvPr>
          <p:cNvSpPr txBox="1">
            <a:spLocks noGrp="1"/>
          </p:cNvSpPr>
          <p:nvPr>
            <p:ph type="dt" sz="half" idx="2"/>
          </p:nvPr>
        </p:nvSpPr>
        <p:spPr>
          <a:xfrm>
            <a:off x="503999" y="6886440"/>
            <a:ext cx="2348280" cy="521280"/>
          </a:xfrm>
          <a:prstGeom prst="rect">
            <a:avLst/>
          </a:prstGeom>
          <a:noFill/>
          <a:ln>
            <a:noFill/>
          </a:ln>
        </p:spPr>
        <p:txBody>
          <a:bodyPr lIns="0" tIns="0" rIns="0" bIns="0" anchorCtr="0">
            <a:noAutofit/>
          </a:bodyPr>
          <a:lstStyle>
            <a:lvl1pPr lvl="0" hangingPunct="0">
              <a:buNone/>
              <a:tabLst/>
              <a:defRPr lang="en-IN" sz="1400" kern="1200">
                <a:latin typeface="Noto Sans Regular" pitchFamily="2"/>
                <a:ea typeface="DejaVu Sans" pitchFamily="2"/>
                <a:cs typeface="DejaVu Sans" pitchFamily="2"/>
              </a:defRPr>
            </a:lvl1pPr>
          </a:lstStyle>
          <a:p>
            <a:pPr lvl="0"/>
            <a:endParaRPr lang="en-IN"/>
          </a:p>
        </p:txBody>
      </p:sp>
      <p:sp>
        <p:nvSpPr>
          <p:cNvPr id="5" name="Footer Placeholder 4">
            <a:extLst>
              <a:ext uri="{FF2B5EF4-FFF2-40B4-BE49-F238E27FC236}">
                <a16:creationId xmlns:a16="http://schemas.microsoft.com/office/drawing/2014/main" id="{55F04029-7A56-4161-BF2A-F54E25BD36B6}"/>
              </a:ext>
            </a:extLst>
          </p:cNvPr>
          <p:cNvSpPr txBox="1">
            <a:spLocks noGrp="1"/>
          </p:cNvSpPr>
          <p:nvPr>
            <p:ph type="ftr" sz="quarter" idx="3"/>
          </p:nvPr>
        </p:nvSpPr>
        <p:spPr>
          <a:xfrm>
            <a:off x="3447360" y="6886440"/>
            <a:ext cx="3195000" cy="521280"/>
          </a:xfrm>
          <a:prstGeom prst="rect">
            <a:avLst/>
          </a:prstGeom>
          <a:noFill/>
          <a:ln>
            <a:noFill/>
          </a:ln>
        </p:spPr>
        <p:txBody>
          <a:bodyPr lIns="0" tIns="0" rIns="0" bIns="0" anchorCtr="0">
            <a:noAutofit/>
          </a:bodyPr>
          <a:lstStyle>
            <a:lvl1pPr lvl="0" algn="ctr" hangingPunct="0">
              <a:buNone/>
              <a:tabLst/>
              <a:defRPr lang="en-IN" sz="1400" kern="1200">
                <a:latin typeface="Noto Sans Regular" pitchFamily="2"/>
                <a:ea typeface="DejaVu Sans" pitchFamily="2"/>
                <a:cs typeface="DejaVu Sans" pitchFamily="2"/>
              </a:defRPr>
            </a:lvl1pPr>
          </a:lstStyle>
          <a:p>
            <a:pPr lvl="0"/>
            <a:endParaRPr lang="en-IN"/>
          </a:p>
        </p:txBody>
      </p:sp>
      <p:sp>
        <p:nvSpPr>
          <p:cNvPr id="6" name="Slide Number Placeholder 5">
            <a:extLst>
              <a:ext uri="{FF2B5EF4-FFF2-40B4-BE49-F238E27FC236}">
                <a16:creationId xmlns:a16="http://schemas.microsoft.com/office/drawing/2014/main" id="{C1676549-B630-4347-A1D7-F1660527B767}"/>
              </a:ext>
            </a:extLst>
          </p:cNvPr>
          <p:cNvSpPr txBox="1">
            <a:spLocks noGrp="1"/>
          </p:cNvSpPr>
          <p:nvPr>
            <p:ph type="sldNum" sz="quarter" idx="4"/>
          </p:nvPr>
        </p:nvSpPr>
        <p:spPr>
          <a:xfrm>
            <a:off x="7227360" y="6886440"/>
            <a:ext cx="2348280" cy="521280"/>
          </a:xfrm>
          <a:prstGeom prst="rect">
            <a:avLst/>
          </a:prstGeom>
          <a:noFill/>
          <a:ln>
            <a:noFill/>
          </a:ln>
        </p:spPr>
        <p:txBody>
          <a:bodyPr lIns="0" tIns="0" rIns="0" bIns="0" anchorCtr="0">
            <a:noAutofit/>
          </a:bodyPr>
          <a:lstStyle>
            <a:lvl1pPr lvl="0" algn="r" hangingPunct="0">
              <a:buNone/>
              <a:tabLst/>
              <a:defRPr lang="en-IN" sz="1400" kern="1200">
                <a:latin typeface="Noto Sans Regular" pitchFamily="2"/>
                <a:ea typeface="DejaVu Sans" pitchFamily="2"/>
                <a:cs typeface="DejaVu Sans" pitchFamily="2"/>
              </a:defRPr>
            </a:lvl1pPr>
          </a:lstStyle>
          <a:p>
            <a:pPr lvl="0"/>
            <a:fld id="{6159301D-1D30-4A02-9E4A-F8F71FA9DFCE}" type="slidenum">
              <a:t>‹#›</a:t>
            </a:fld>
            <a:r>
              <a:rPr lang="en-IN"/>
              <a:t> /</a:t>
            </a:r>
          </a:p>
        </p:txBody>
      </p:sp>
      <p:sp>
        <p:nvSpPr>
          <p:cNvPr id="7" name="Freeform: Shape 6">
            <a:extLst>
              <a:ext uri="{FF2B5EF4-FFF2-40B4-BE49-F238E27FC236}">
                <a16:creationId xmlns:a16="http://schemas.microsoft.com/office/drawing/2014/main" id="{0982F1FD-491D-4624-9602-1902F33E0AC1}"/>
              </a:ext>
            </a:extLst>
          </p:cNvPr>
          <p:cNvSpPr/>
          <p:nvPr/>
        </p:nvSpPr>
        <p:spPr>
          <a:xfrm>
            <a:off x="0" y="288000"/>
            <a:ext cx="503999"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F2929"/>
          </a:solidFill>
          <a:ln>
            <a:noFill/>
            <a:prstDash val="solid"/>
          </a:ln>
        </p:spPr>
        <p:txBody>
          <a:bodyPr lIns="0" tIns="0" rIns="0" bIns="0" anchor="ctr" anchorCtr="0">
            <a:noAutofit/>
          </a:bodyPr>
          <a:lstStyle/>
          <a:p>
            <a:pPr lvl="0" hangingPunct="0">
              <a:buNone/>
              <a:tabLst/>
            </a:pPr>
            <a:endParaRPr lang="en-IN" sz="1400" kern="1200">
              <a:latin typeface="Noto Sans Regular" pitchFamily="34"/>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en-IN" sz="4400" b="1" i="0" u="none" strike="noStrike" kern="1200">
          <a:ln>
            <a:noFill/>
          </a:ln>
          <a:solidFill>
            <a:srgbClr val="333333"/>
          </a:solidFill>
          <a:latin typeface="Noto Sans Regular" pitchFamily="34"/>
        </a:defRPr>
      </a:lvl1pPr>
    </p:titleStyle>
    <p:bodyStyle>
      <a:lvl1pPr marL="0" marR="0" indent="0" hangingPunct="0">
        <a:spcBef>
          <a:spcPts val="0"/>
        </a:spcBef>
        <a:spcAft>
          <a:spcPts val="1412"/>
        </a:spcAft>
        <a:tabLst/>
        <a:defRPr lang="en-IN" sz="2800" b="0" i="0" u="none" strike="noStrike" kern="1200">
          <a:ln>
            <a:noFill/>
          </a:ln>
          <a:solidFill>
            <a:srgbClr val="333333"/>
          </a:solidFill>
          <a:latin typeface="Noto Sans Regular"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CD6D-F695-431F-BD95-A43529CF1862}"/>
              </a:ext>
            </a:extLst>
          </p:cNvPr>
          <p:cNvSpPr txBox="1">
            <a:spLocks noGrp="1"/>
          </p:cNvSpPr>
          <p:nvPr>
            <p:ph type="title" idx="4294967295"/>
          </p:nvPr>
        </p:nvSpPr>
        <p:spPr>
          <a:xfrm>
            <a:off x="756312" y="1080359"/>
            <a:ext cx="8568000" cy="2811960"/>
          </a:xfrm>
        </p:spPr>
        <p:txBody>
          <a:bodyPr>
            <a:normAutofit fontScale="90000"/>
          </a:bodyPr>
          <a:lstStyle/>
          <a:p>
            <a:pPr lvl="0" algn="ctr"/>
            <a:r>
              <a:rPr lang="en-IN" sz="4000" dirty="0">
                <a:latin typeface="Times new roman" pitchFamily="18"/>
              </a:rPr>
              <a:t>CAPSTONE PROJECT – CSE4099</a:t>
            </a:r>
            <a:br>
              <a:rPr lang="en-IN" sz="4000" dirty="0">
                <a:latin typeface="Times new roman" pitchFamily="18"/>
              </a:rPr>
            </a:br>
            <a:br>
              <a:rPr lang="en-IN" sz="4000" dirty="0">
                <a:latin typeface="Times new roman" pitchFamily="18"/>
              </a:rPr>
            </a:br>
            <a:r>
              <a:rPr lang="en-IN" sz="4000" dirty="0">
                <a:latin typeface="Times new roman" pitchFamily="18"/>
              </a:rPr>
              <a:t>Stock Analysis and Prediction using scraped news articles on a Deep Learning architecture</a:t>
            </a:r>
            <a:br>
              <a:rPr lang="en-IN" sz="4000" dirty="0">
                <a:latin typeface="Times new roman" pitchFamily="18"/>
              </a:rPr>
            </a:br>
            <a:br>
              <a:rPr lang="en-IN" sz="4000" dirty="0">
                <a:latin typeface="Times new roman" pitchFamily="18"/>
              </a:rPr>
            </a:br>
            <a:r>
              <a:rPr lang="en-IN" sz="4000" dirty="0">
                <a:latin typeface="Times new roman" pitchFamily="18"/>
              </a:rPr>
              <a:t>Review 2</a:t>
            </a:r>
          </a:p>
        </p:txBody>
      </p:sp>
      <p:sp>
        <p:nvSpPr>
          <p:cNvPr id="3" name="Subtitle 2">
            <a:extLst>
              <a:ext uri="{FF2B5EF4-FFF2-40B4-BE49-F238E27FC236}">
                <a16:creationId xmlns:a16="http://schemas.microsoft.com/office/drawing/2014/main" id="{582A4D38-7652-47EA-950B-EE953FB6E549}"/>
              </a:ext>
            </a:extLst>
          </p:cNvPr>
          <p:cNvSpPr txBox="1">
            <a:spLocks noGrp="1"/>
          </p:cNvSpPr>
          <p:nvPr>
            <p:ph type="subTitle" idx="4294967295"/>
          </p:nvPr>
        </p:nvSpPr>
        <p:spPr>
          <a:xfrm>
            <a:off x="3569057" y="5240944"/>
            <a:ext cx="6130114" cy="1549142"/>
          </a:xfrm>
        </p:spPr>
        <p:txBody>
          <a:bodyPr wrap="square" anchor="ctr">
            <a:spAutoFit/>
          </a:bodyPr>
          <a:lstStyle/>
          <a:p>
            <a:pPr lvl="0" algn="r"/>
            <a:r>
              <a:rPr lang="en-IN" sz="2300" dirty="0">
                <a:latin typeface="Times new roman" pitchFamily="18"/>
              </a:rPr>
              <a:t>By – Ronet Swaminathan</a:t>
            </a:r>
          </a:p>
          <a:p>
            <a:pPr lvl="0" algn="r"/>
            <a:r>
              <a:rPr lang="en-IN" sz="2300" dirty="0">
                <a:latin typeface="Times new roman" pitchFamily="18"/>
              </a:rPr>
              <a:t>Reg. No.- 16BCE1166</a:t>
            </a:r>
          </a:p>
          <a:p>
            <a:pPr lvl="0" algn="r"/>
            <a:r>
              <a:rPr lang="en-IN" sz="2300" dirty="0">
                <a:latin typeface="Times new roman" pitchFamily="18"/>
              </a:rPr>
              <a:t>Project Guide – Prof. Sridhar 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D47C88-7C63-4885-9888-325CF69DEF71}"/>
              </a:ext>
            </a:extLst>
          </p:cNvPr>
          <p:cNvPicPr>
            <a:picLocks noChangeAspect="1"/>
          </p:cNvPicPr>
          <p:nvPr/>
        </p:nvPicPr>
        <p:blipFill>
          <a:blip r:embed="rId3">
            <a:lum/>
            <a:alphaModFix/>
          </a:blip>
          <a:srcRect/>
          <a:stretch>
            <a:fillRect/>
          </a:stretch>
        </p:blipFill>
        <p:spPr>
          <a:xfrm>
            <a:off x="648000" y="16559"/>
            <a:ext cx="4927122" cy="3763277"/>
          </a:xfrm>
          <a:prstGeom prst="rect">
            <a:avLst/>
          </a:prstGeom>
          <a:noFill/>
          <a:ln>
            <a:noFill/>
          </a:ln>
        </p:spPr>
      </p:pic>
      <p:pic>
        <p:nvPicPr>
          <p:cNvPr id="3" name="Picture 2">
            <a:extLst>
              <a:ext uri="{FF2B5EF4-FFF2-40B4-BE49-F238E27FC236}">
                <a16:creationId xmlns:a16="http://schemas.microsoft.com/office/drawing/2014/main" id="{E8282192-1BD8-4045-BF85-616EB88F7DA3}"/>
              </a:ext>
            </a:extLst>
          </p:cNvPr>
          <p:cNvPicPr>
            <a:picLocks noChangeAspect="1"/>
          </p:cNvPicPr>
          <p:nvPr/>
        </p:nvPicPr>
        <p:blipFill>
          <a:blip r:embed="rId4">
            <a:lum/>
            <a:alphaModFix/>
          </a:blip>
          <a:srcRect/>
          <a:stretch>
            <a:fillRect/>
          </a:stretch>
        </p:blipFill>
        <p:spPr>
          <a:xfrm>
            <a:off x="2647278" y="3779836"/>
            <a:ext cx="7432721" cy="3753524"/>
          </a:xfrm>
          <a:prstGeom prst="rect">
            <a:avLst/>
          </a:prstGeom>
          <a:noFill/>
          <a:ln>
            <a:noFill/>
          </a:ln>
        </p:spPr>
      </p:pic>
      <p:sp>
        <p:nvSpPr>
          <p:cNvPr id="5" name="TextBox 4">
            <a:extLst>
              <a:ext uri="{FF2B5EF4-FFF2-40B4-BE49-F238E27FC236}">
                <a16:creationId xmlns:a16="http://schemas.microsoft.com/office/drawing/2014/main" id="{9B1FCB55-B132-4FB3-8E30-7EEFB9AF83AD}"/>
              </a:ext>
            </a:extLst>
          </p:cNvPr>
          <p:cNvSpPr txBox="1"/>
          <p:nvPr/>
        </p:nvSpPr>
        <p:spPr>
          <a:xfrm>
            <a:off x="6060813" y="968827"/>
            <a:ext cx="3004457" cy="830997"/>
          </a:xfrm>
          <a:prstGeom prst="rect">
            <a:avLst/>
          </a:prstGeom>
          <a:noFill/>
        </p:spPr>
        <p:txBody>
          <a:bodyPr wrap="square" rtlCol="0">
            <a:spAutoFit/>
          </a:bodyPr>
          <a:lstStyle/>
          <a:p>
            <a:r>
              <a:rPr lang="en-US" sz="1600" dirty="0"/>
              <a:t>Apple Stock trend – returns graphed for the scraped time period by standardized formula</a:t>
            </a:r>
            <a:endParaRPr lang="en-IN" sz="1600" dirty="0"/>
          </a:p>
        </p:txBody>
      </p:sp>
      <p:sp>
        <p:nvSpPr>
          <p:cNvPr id="6" name="TextBox 5">
            <a:extLst>
              <a:ext uri="{FF2B5EF4-FFF2-40B4-BE49-F238E27FC236}">
                <a16:creationId xmlns:a16="http://schemas.microsoft.com/office/drawing/2014/main" id="{F50CD191-4F2A-4308-920C-C3D14B12E46F}"/>
              </a:ext>
            </a:extLst>
          </p:cNvPr>
          <p:cNvSpPr txBox="1"/>
          <p:nvPr/>
        </p:nvSpPr>
        <p:spPr>
          <a:xfrm>
            <a:off x="107104" y="5656598"/>
            <a:ext cx="3004457" cy="584775"/>
          </a:xfrm>
          <a:prstGeom prst="rect">
            <a:avLst/>
          </a:prstGeom>
          <a:noFill/>
        </p:spPr>
        <p:txBody>
          <a:bodyPr wrap="square" rtlCol="0">
            <a:spAutoFit/>
          </a:bodyPr>
          <a:lstStyle/>
          <a:p>
            <a:r>
              <a:rPr lang="en-US" sz="1600" dirty="0"/>
              <a:t>Correlation between Apple and Google stock</a:t>
            </a:r>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7515F3-F6F9-42DB-900A-E694F13D8A9D}"/>
              </a:ext>
            </a:extLst>
          </p:cNvPr>
          <p:cNvPicPr>
            <a:picLocks noChangeAspect="1"/>
          </p:cNvPicPr>
          <p:nvPr/>
        </p:nvPicPr>
        <p:blipFill>
          <a:blip r:embed="rId3">
            <a:lum/>
            <a:alphaModFix/>
          </a:blip>
          <a:srcRect/>
          <a:stretch>
            <a:fillRect/>
          </a:stretch>
        </p:blipFill>
        <p:spPr>
          <a:xfrm>
            <a:off x="2641585" y="0"/>
            <a:ext cx="7439040" cy="6696000"/>
          </a:xfrm>
          <a:prstGeom prst="rect">
            <a:avLst/>
          </a:prstGeom>
          <a:noFill/>
          <a:ln>
            <a:noFill/>
          </a:ln>
        </p:spPr>
      </p:pic>
      <p:sp>
        <p:nvSpPr>
          <p:cNvPr id="4" name="TextBox 3">
            <a:extLst>
              <a:ext uri="{FF2B5EF4-FFF2-40B4-BE49-F238E27FC236}">
                <a16:creationId xmlns:a16="http://schemas.microsoft.com/office/drawing/2014/main" id="{7285603A-BC4C-4064-8DC7-96BAB555B290}"/>
              </a:ext>
            </a:extLst>
          </p:cNvPr>
          <p:cNvSpPr txBox="1"/>
          <p:nvPr/>
        </p:nvSpPr>
        <p:spPr>
          <a:xfrm>
            <a:off x="95441" y="3156856"/>
            <a:ext cx="3004457" cy="584775"/>
          </a:xfrm>
          <a:prstGeom prst="rect">
            <a:avLst/>
          </a:prstGeom>
          <a:noFill/>
        </p:spPr>
        <p:txBody>
          <a:bodyPr wrap="square" rtlCol="0">
            <a:spAutoFit/>
          </a:bodyPr>
          <a:lstStyle/>
          <a:p>
            <a:r>
              <a:rPr lang="en-US" sz="1600" dirty="0"/>
              <a:t>Correlation Scatter Matrix between the dominant stocks</a:t>
            </a:r>
            <a:endParaRPr lang="en-I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187A-481C-4573-89BC-8AAD466C0841}"/>
              </a:ext>
            </a:extLst>
          </p:cNvPr>
          <p:cNvSpPr>
            <a:spLocks noGrp="1"/>
          </p:cNvSpPr>
          <p:nvPr>
            <p:ph type="title"/>
          </p:nvPr>
        </p:nvSpPr>
        <p:spPr/>
        <p:txBody>
          <a:bodyPr/>
          <a:lstStyle/>
          <a:p>
            <a:r>
              <a:rPr lang="en-US" dirty="0"/>
              <a:t>Text News Extraction</a:t>
            </a:r>
            <a:endParaRPr lang="en-IN" dirty="0"/>
          </a:p>
        </p:txBody>
      </p:sp>
      <p:sp>
        <p:nvSpPr>
          <p:cNvPr id="3" name="Content Placeholder 2">
            <a:extLst>
              <a:ext uri="{FF2B5EF4-FFF2-40B4-BE49-F238E27FC236}">
                <a16:creationId xmlns:a16="http://schemas.microsoft.com/office/drawing/2014/main" id="{75C8A65D-8EE3-4A93-9347-5451A45E2E57}"/>
              </a:ext>
            </a:extLst>
          </p:cNvPr>
          <p:cNvSpPr>
            <a:spLocks noGrp="1"/>
          </p:cNvSpPr>
          <p:nvPr>
            <p:ph idx="1"/>
          </p:nvPr>
        </p:nvSpPr>
        <p:spPr>
          <a:xfrm>
            <a:off x="720000" y="1808307"/>
            <a:ext cx="8640000" cy="4384800"/>
          </a:xfrm>
        </p:spPr>
        <p:txBody>
          <a:bodyPr/>
          <a:lstStyle/>
          <a:p>
            <a:pPr marL="457200" indent="-457200">
              <a:buFont typeface="Arial" panose="020B0604020202020204" pitchFamily="34" charset="0"/>
              <a:buChar char="•"/>
            </a:pPr>
            <a:r>
              <a:rPr lang="en-US" dirty="0"/>
              <a:t>Collected data from Reuters and NASDAQ, 2 very popular websites producing finance and stock news. </a:t>
            </a:r>
          </a:p>
          <a:p>
            <a:pPr marL="457200" indent="-457200">
              <a:buFont typeface="Arial" panose="020B0604020202020204" pitchFamily="34" charset="0"/>
              <a:buChar char="•"/>
            </a:pPr>
            <a:r>
              <a:rPr lang="en-US" dirty="0"/>
              <a:t>Used </a:t>
            </a:r>
            <a:r>
              <a:rPr lang="en-US" dirty="0" err="1"/>
              <a:t>BeautifulSoup</a:t>
            </a:r>
            <a:r>
              <a:rPr lang="en-US" dirty="0"/>
              <a:t> to scrape the web pages and stored them into csv files.</a:t>
            </a:r>
          </a:p>
          <a:p>
            <a:pPr marL="457200" indent="-457200">
              <a:buFont typeface="Arial" panose="020B0604020202020204" pitchFamily="34" charset="0"/>
              <a:buChar char="•"/>
            </a:pPr>
            <a:r>
              <a:rPr lang="en-US" dirty="0"/>
              <a:t>Files named “date” wise, containing all the news published that day by the news sources.</a:t>
            </a:r>
          </a:p>
          <a:p>
            <a:pPr marL="457200" indent="-457200">
              <a:buFont typeface="Arial" panose="020B0604020202020204" pitchFamily="34" charset="0"/>
              <a:buChar char="•"/>
            </a:pPr>
            <a:r>
              <a:rPr lang="en-US" dirty="0"/>
              <a:t>Each file will have </a:t>
            </a:r>
            <a:r>
              <a:rPr lang="en-US" dirty="0" err="1"/>
              <a:t>atleast</a:t>
            </a:r>
            <a:r>
              <a:rPr lang="en-US" dirty="0"/>
              <a:t> 1 news of 1 stock ticker.</a:t>
            </a:r>
          </a:p>
          <a:p>
            <a:pPr marL="457200" indent="-457200">
              <a:buFont typeface="Arial" panose="020B0604020202020204" pitchFamily="34" charset="0"/>
              <a:buChar char="•"/>
            </a:pPr>
            <a:r>
              <a:rPr lang="en-US" dirty="0"/>
              <a:t>Not necessary that each </a:t>
            </a:r>
            <a:r>
              <a:rPr lang="en-US" dirty="0" err="1"/>
              <a:t>each</a:t>
            </a:r>
            <a:r>
              <a:rPr lang="en-US" dirty="0"/>
              <a:t> will have some news on a daily basis</a:t>
            </a:r>
            <a:endParaRPr lang="en-IN" dirty="0"/>
          </a:p>
        </p:txBody>
      </p:sp>
    </p:spTree>
    <p:extLst>
      <p:ext uri="{BB962C8B-B14F-4D97-AF65-F5344CB8AC3E}">
        <p14:creationId xmlns:p14="http://schemas.microsoft.com/office/powerpoint/2010/main" val="2714015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30CA-1465-48A0-AF4A-4AB0BB59A4F1}"/>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D504DDDC-1AEB-49D8-A0BD-F63564AB7F12}"/>
              </a:ext>
            </a:extLst>
          </p:cNvPr>
          <p:cNvSpPr>
            <a:spLocks noGrp="1"/>
          </p:cNvSpPr>
          <p:nvPr>
            <p:ph idx="1"/>
          </p:nvPr>
        </p:nvSpPr>
        <p:spPr>
          <a:xfrm>
            <a:off x="720000" y="1748017"/>
            <a:ext cx="8640000" cy="4384800"/>
          </a:xfrm>
        </p:spPr>
        <p:txBody>
          <a:bodyPr/>
          <a:lstStyle/>
          <a:p>
            <a:pPr marL="457200" indent="-457200">
              <a:buFont typeface="Arial" panose="020B0604020202020204" pitchFamily="34" charset="0"/>
              <a:buChar char="•"/>
            </a:pPr>
            <a:r>
              <a:rPr lang="en-US" dirty="0"/>
              <a:t>Longest part of the entire project timeline. Still under revisions.</a:t>
            </a:r>
          </a:p>
          <a:p>
            <a:pPr marL="457200" indent="-457200">
              <a:buFont typeface="Arial" panose="020B0604020202020204" pitchFamily="34" charset="0"/>
              <a:buChar char="•"/>
            </a:pPr>
            <a:r>
              <a:rPr lang="en-US" dirty="0"/>
              <a:t>Rescaled numerical stock data to smaller dimensions, removing all redundant columns thus, leading to dimension reduction from 14 to 8.</a:t>
            </a:r>
          </a:p>
          <a:p>
            <a:pPr marL="457200" indent="-457200">
              <a:buFont typeface="Arial" panose="020B0604020202020204" pitchFamily="34" charset="0"/>
              <a:buChar char="•"/>
            </a:pPr>
            <a:r>
              <a:rPr lang="en-US" dirty="0"/>
              <a:t>Final stock data used for analytics contains the following columns : [Date, Symbol, High, Low, Open, Close, Volume and </a:t>
            </a:r>
            <a:r>
              <a:rPr lang="en-US" dirty="0" err="1"/>
              <a:t>AdjClose</a:t>
            </a:r>
            <a:r>
              <a:rPr lang="en-US" dirty="0"/>
              <a:t>]</a:t>
            </a:r>
          </a:p>
          <a:p>
            <a:pPr marL="457200" indent="-457200">
              <a:buFont typeface="Arial" panose="020B0604020202020204" pitchFamily="34" charset="0"/>
              <a:buChar char="•"/>
            </a:pPr>
            <a:r>
              <a:rPr lang="en-US" dirty="0"/>
              <a:t>Cleaned text news off random ads by filtering out unnecessary keys in JSON during scraping.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3839025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1BB8-4FD3-4E0F-AA65-93DD212C479E}"/>
              </a:ext>
            </a:extLst>
          </p:cNvPr>
          <p:cNvSpPr>
            <a:spLocks noGrp="1"/>
          </p:cNvSpPr>
          <p:nvPr>
            <p:ph type="title"/>
          </p:nvPr>
        </p:nvSpPr>
        <p:spPr/>
        <p:txBody>
          <a:bodyPr/>
          <a:lstStyle/>
          <a:p>
            <a:r>
              <a:rPr lang="en-US" dirty="0"/>
              <a:t>Data Preprocessing (contd.)</a:t>
            </a:r>
            <a:endParaRPr lang="en-IN" dirty="0"/>
          </a:p>
        </p:txBody>
      </p:sp>
      <p:sp>
        <p:nvSpPr>
          <p:cNvPr id="3" name="Content Placeholder 2">
            <a:extLst>
              <a:ext uri="{FF2B5EF4-FFF2-40B4-BE49-F238E27FC236}">
                <a16:creationId xmlns:a16="http://schemas.microsoft.com/office/drawing/2014/main" id="{BD8A1B46-CE17-4BCA-90FB-261200574E2E}"/>
              </a:ext>
            </a:extLst>
          </p:cNvPr>
          <p:cNvSpPr>
            <a:spLocks noGrp="1"/>
          </p:cNvSpPr>
          <p:nvPr>
            <p:ph idx="1"/>
          </p:nvPr>
        </p:nvSpPr>
        <p:spPr>
          <a:xfrm>
            <a:off x="720000" y="1717873"/>
            <a:ext cx="8640000" cy="4384800"/>
          </a:xfrm>
        </p:spPr>
        <p:txBody>
          <a:bodyPr/>
          <a:lstStyle/>
          <a:p>
            <a:pPr marL="457200" indent="-457200">
              <a:buFont typeface="Arial" panose="020B0604020202020204" pitchFamily="34" charset="0"/>
              <a:buChar char="•"/>
            </a:pPr>
            <a:r>
              <a:rPr lang="en-US" dirty="0"/>
              <a:t>After curating legible news articles, we then move onto processing that news.</a:t>
            </a:r>
          </a:p>
          <a:p>
            <a:pPr marL="457200" indent="-457200">
              <a:buFont typeface="Arial" panose="020B0604020202020204" pitchFamily="34" charset="0"/>
              <a:buChar char="•"/>
            </a:pPr>
            <a:r>
              <a:rPr lang="en-US" dirty="0"/>
              <a:t>For this, we will use sentiment analysis to calculate a normalized score and a magnitude score. </a:t>
            </a:r>
          </a:p>
          <a:p>
            <a:pPr marL="457200" indent="-457200">
              <a:buFont typeface="Arial" panose="020B0604020202020204" pitchFamily="34" charset="0"/>
              <a:buChar char="•"/>
            </a:pPr>
            <a:r>
              <a:rPr lang="en-US" dirty="0"/>
              <a:t>Derived a formula for sentiment magnitude, along with a scaling factor. Preprocessed data for various alphas.</a:t>
            </a:r>
          </a:p>
          <a:p>
            <a:pPr marL="457200" indent="-457200">
              <a:buFont typeface="Arial" panose="020B0604020202020204" pitchFamily="34" charset="0"/>
              <a:buChar char="•"/>
            </a:pPr>
            <a:r>
              <a:rPr lang="en-US" dirty="0"/>
              <a:t>As discussed back in review 1, this will help in measuring each news articles to determine “what type” of sentiment and “how much” of that sentiment.</a:t>
            </a:r>
          </a:p>
          <a:p>
            <a:pPr marL="457200" indent="-457200">
              <a:buFont typeface="Arial" panose="020B0604020202020204" pitchFamily="34" charset="0"/>
              <a:buChar char="•"/>
            </a:pPr>
            <a:r>
              <a:rPr lang="en-US" dirty="0"/>
              <a:t>This ultimately will help us calculate our loss function for the deep neural network. </a:t>
            </a:r>
            <a:endParaRPr lang="en-IN" dirty="0"/>
          </a:p>
        </p:txBody>
      </p:sp>
    </p:spTree>
    <p:extLst>
      <p:ext uri="{BB962C8B-B14F-4D97-AF65-F5344CB8AC3E}">
        <p14:creationId xmlns:p14="http://schemas.microsoft.com/office/powerpoint/2010/main" val="224779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C9F3-C9EE-450C-BA2E-C389F909C4B6}"/>
              </a:ext>
            </a:extLst>
          </p:cNvPr>
          <p:cNvSpPr>
            <a:spLocks noGrp="1"/>
          </p:cNvSpPr>
          <p:nvPr>
            <p:ph type="title"/>
          </p:nvPr>
        </p:nvSpPr>
        <p:spPr/>
        <p:txBody>
          <a:bodyPr/>
          <a:lstStyle/>
          <a:p>
            <a:r>
              <a:rPr lang="en-US" dirty="0"/>
              <a:t>Data Preprocessing (contd.)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5C82A1-5C87-4276-98CE-C142893E8D90}"/>
                  </a:ext>
                </a:extLst>
              </p:cNvPr>
              <p:cNvSpPr>
                <a:spLocks noGrp="1"/>
              </p:cNvSpPr>
              <p:nvPr>
                <p:ph idx="1"/>
              </p:nvPr>
            </p:nvSpPr>
            <p:spPr>
              <a:xfrm>
                <a:off x="720312" y="1928888"/>
                <a:ext cx="8640000" cy="4384800"/>
              </a:xfrm>
            </p:spPr>
            <p:txBody>
              <a:bodyPr/>
              <a:lstStyle/>
              <a:p>
                <a:pPr marL="457200" indent="-457200">
                  <a:buFont typeface="Arial" panose="020B0604020202020204" pitchFamily="34" charset="0"/>
                  <a:buChar char="•"/>
                </a:pPr>
                <a:r>
                  <a:rPr lang="en-US" dirty="0"/>
                  <a:t>The sentiment analysis was done using VADER and </a:t>
                </a:r>
                <a:r>
                  <a:rPr lang="en-US" dirty="0" err="1"/>
                  <a:t>TextBlob</a:t>
                </a:r>
                <a:r>
                  <a:rPr lang="en-US" dirty="0"/>
                  <a:t>.</a:t>
                </a:r>
              </a:p>
              <a:p>
                <a:pPr marL="457200" indent="-457200">
                  <a:buFont typeface="Arial" panose="020B0604020202020204" pitchFamily="34" charset="0"/>
                  <a:buChar char="•"/>
                </a:pPr>
                <a:r>
                  <a:rPr lang="en-US" dirty="0"/>
                  <a:t>Instead of only calculating normalized score, I also calculated the magnitude using the following formula derived from the source code of VADER : </a:t>
                </a:r>
                <a14:m>
                  <m:oMath xmlns:m="http://schemas.openxmlformats.org/officeDocument/2006/math">
                    <m:rad>
                      <m:radPr>
                        <m:degHide m:val="on"/>
                        <m:ctrlPr>
                          <a:rPr lang="en-IN" b="1" i="1">
                            <a:latin typeface="Cambria Math" panose="02040503050406030204" pitchFamily="18" charset="0"/>
                          </a:rPr>
                        </m:ctrlPr>
                      </m:radPr>
                      <m:deg/>
                      <m:e>
                        <m:f>
                          <m:fPr>
                            <m:ctrlPr>
                              <a:rPr lang="en-IN" b="1" i="1">
                                <a:latin typeface="Cambria Math" panose="02040503050406030204" pitchFamily="18" charset="0"/>
                              </a:rPr>
                            </m:ctrlPr>
                          </m:fPr>
                          <m:num>
                            <m:r>
                              <a:rPr lang="en-IN" b="1" i="1">
                                <a:latin typeface="Cambria Math" panose="02040503050406030204" pitchFamily="18" charset="0"/>
                              </a:rPr>
                              <m:t>𝒔𝒄𝒐𝒓</m:t>
                            </m:r>
                            <m:sSubSup>
                              <m:sSubSupPr>
                                <m:ctrlPr>
                                  <a:rPr lang="en-IN" b="1" i="1">
                                    <a:latin typeface="Cambria Math" panose="02040503050406030204" pitchFamily="18" charset="0"/>
                                  </a:rPr>
                                </m:ctrlPr>
                              </m:sSubSupPr>
                              <m:e>
                                <m:r>
                                  <a:rPr lang="en-IN" b="1" i="1">
                                    <a:latin typeface="Cambria Math" panose="02040503050406030204" pitchFamily="18" charset="0"/>
                                  </a:rPr>
                                  <m:t>𝒆</m:t>
                                </m:r>
                              </m:e>
                              <m:sub>
                                <m:r>
                                  <a:rPr lang="en-IN" b="1" i="1">
                                    <a:latin typeface="Cambria Math" panose="02040503050406030204" pitchFamily="18" charset="0"/>
                                  </a:rPr>
                                  <m:t>𝒏𝒐𝒓𝒎</m:t>
                                </m:r>
                              </m:sub>
                              <m:sup>
                                <m:r>
                                  <a:rPr lang="en-IN" b="1" i="1">
                                    <a:latin typeface="Cambria Math" panose="02040503050406030204" pitchFamily="18" charset="0"/>
                                  </a:rPr>
                                  <m:t>𝟐</m:t>
                                </m:r>
                              </m:sup>
                            </m:sSubSup>
                            <m:r>
                              <a:rPr lang="en-IN" b="1" i="1">
                                <a:latin typeface="Cambria Math" panose="02040503050406030204" pitchFamily="18" charset="0"/>
                              </a:rPr>
                              <m:t>+ </m:t>
                            </m:r>
                            <m:r>
                              <a:rPr lang="en-IN" b="1" i="1">
                                <a:latin typeface="Cambria Math" panose="02040503050406030204" pitchFamily="18" charset="0"/>
                              </a:rPr>
                              <m:t>𝜶</m:t>
                            </m:r>
                          </m:num>
                          <m:den>
                            <m:r>
                              <a:rPr lang="en-IN" b="1" i="1">
                                <a:latin typeface="Cambria Math" panose="02040503050406030204" pitchFamily="18" charset="0"/>
                              </a:rPr>
                              <m:t>𝟏</m:t>
                            </m:r>
                            <m:r>
                              <a:rPr lang="en-IN" b="1" i="1">
                                <a:latin typeface="Cambria Math" panose="02040503050406030204" pitchFamily="18" charset="0"/>
                              </a:rPr>
                              <m:t>−</m:t>
                            </m:r>
                            <m:r>
                              <a:rPr lang="en-IN" b="1" i="1">
                                <a:latin typeface="Cambria Math" panose="02040503050406030204" pitchFamily="18" charset="0"/>
                              </a:rPr>
                              <m:t>𝒔𝒄𝒐𝒓</m:t>
                            </m:r>
                            <m:sSubSup>
                              <m:sSubSupPr>
                                <m:ctrlPr>
                                  <a:rPr lang="en-IN" b="1" i="1">
                                    <a:latin typeface="Cambria Math" panose="02040503050406030204" pitchFamily="18" charset="0"/>
                                  </a:rPr>
                                </m:ctrlPr>
                              </m:sSubSupPr>
                              <m:e>
                                <m:r>
                                  <a:rPr lang="en-IN" b="1" i="1">
                                    <a:latin typeface="Cambria Math" panose="02040503050406030204" pitchFamily="18" charset="0"/>
                                  </a:rPr>
                                  <m:t>𝒆</m:t>
                                </m:r>
                              </m:e>
                              <m:sub>
                                <m:r>
                                  <a:rPr lang="en-IN" b="1" i="1">
                                    <a:latin typeface="Cambria Math" panose="02040503050406030204" pitchFamily="18" charset="0"/>
                                  </a:rPr>
                                  <m:t>𝒏𝒐𝒓𝒎</m:t>
                                </m:r>
                              </m:sub>
                              <m:sup>
                                <m:r>
                                  <a:rPr lang="en-IN" b="1" i="1">
                                    <a:latin typeface="Cambria Math" panose="02040503050406030204" pitchFamily="18" charset="0"/>
                                  </a:rPr>
                                  <m:t>𝟐</m:t>
                                </m:r>
                              </m:sup>
                            </m:sSubSup>
                          </m:den>
                        </m:f>
                      </m:e>
                    </m:rad>
                  </m:oMath>
                </a14:m>
                <a:endParaRPr lang="en-US" dirty="0"/>
              </a:p>
              <a:p>
                <a:pPr marL="457200" indent="-457200">
                  <a:buFont typeface="Arial" panose="020B0604020202020204" pitchFamily="34" charset="0"/>
                  <a:buChar char="•"/>
                </a:pPr>
                <a:r>
                  <a:rPr lang="en-US" dirty="0"/>
                  <a:t>As one can see, there is a constant alpha. This acts like a scaling factor and this has been used to make multiple datasets  for this project to see the effect of varying alpha during training.</a:t>
                </a:r>
              </a:p>
              <a:p>
                <a:pPr marL="457200" indent="-457200">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FE5C82A1-5C87-4276-98CE-C142893E8D90}"/>
                  </a:ext>
                </a:extLst>
              </p:cNvPr>
              <p:cNvSpPr>
                <a:spLocks noGrp="1" noRot="1" noChangeAspect="1" noMove="1" noResize="1" noEditPoints="1" noAdjustHandles="1" noChangeArrowheads="1" noChangeShapeType="1" noTextEdit="1"/>
              </p:cNvSpPr>
              <p:nvPr>
                <p:ph idx="1"/>
              </p:nvPr>
            </p:nvSpPr>
            <p:spPr>
              <a:xfrm>
                <a:off x="720312" y="1928888"/>
                <a:ext cx="8640000" cy="4384800"/>
              </a:xfrm>
              <a:blipFill>
                <a:blip r:embed="rId2"/>
                <a:stretch>
                  <a:fillRect l="-2329" t="-2361" r="-2258" b="-10694"/>
                </a:stretch>
              </a:blipFill>
            </p:spPr>
            <p:txBody>
              <a:bodyPr/>
              <a:lstStyle/>
              <a:p>
                <a:r>
                  <a:rPr lang="en-IN">
                    <a:noFill/>
                  </a:rPr>
                  <a:t> </a:t>
                </a:r>
              </a:p>
            </p:txBody>
          </p:sp>
        </mc:Fallback>
      </mc:AlternateContent>
    </p:spTree>
    <p:extLst>
      <p:ext uri="{BB962C8B-B14F-4D97-AF65-F5344CB8AC3E}">
        <p14:creationId xmlns:p14="http://schemas.microsoft.com/office/powerpoint/2010/main" val="328057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1536-73B6-41A6-8E76-92160A5F5B30}"/>
              </a:ext>
            </a:extLst>
          </p:cNvPr>
          <p:cNvSpPr>
            <a:spLocks noGrp="1"/>
          </p:cNvSpPr>
          <p:nvPr>
            <p:ph type="title"/>
          </p:nvPr>
        </p:nvSpPr>
        <p:spPr/>
        <p:txBody>
          <a:bodyPr/>
          <a:lstStyle/>
          <a:p>
            <a:r>
              <a:rPr lang="en-US" dirty="0"/>
              <a:t>Data Preprocessing (contd.)</a:t>
            </a:r>
            <a:endParaRPr lang="en-IN" dirty="0"/>
          </a:p>
        </p:txBody>
      </p:sp>
      <p:sp>
        <p:nvSpPr>
          <p:cNvPr id="3" name="Content Placeholder 2">
            <a:extLst>
              <a:ext uri="{FF2B5EF4-FFF2-40B4-BE49-F238E27FC236}">
                <a16:creationId xmlns:a16="http://schemas.microsoft.com/office/drawing/2014/main" id="{A24CE5B2-822D-4C1A-83F1-C8C4361CF3CB}"/>
              </a:ext>
            </a:extLst>
          </p:cNvPr>
          <p:cNvSpPr>
            <a:spLocks noGrp="1"/>
          </p:cNvSpPr>
          <p:nvPr>
            <p:ph idx="1"/>
          </p:nvPr>
        </p:nvSpPr>
        <p:spPr>
          <a:xfrm>
            <a:off x="720312" y="1687728"/>
            <a:ext cx="8640000" cy="4384800"/>
          </a:xfrm>
        </p:spPr>
        <p:txBody>
          <a:bodyPr/>
          <a:lstStyle/>
          <a:p>
            <a:pPr marL="457200" indent="-457200">
              <a:buFont typeface="Arial" panose="020B0604020202020204" pitchFamily="34" charset="0"/>
              <a:buChar char="•"/>
            </a:pPr>
            <a:r>
              <a:rPr lang="en-US" dirty="0"/>
              <a:t>Upon calculation of all the necessary features, we will then need to assimilate everything into a single dataset.</a:t>
            </a:r>
          </a:p>
          <a:p>
            <a:pPr marL="457200" indent="-457200">
              <a:buFont typeface="Arial" panose="020B0604020202020204" pitchFamily="34" charset="0"/>
              <a:buChar char="•"/>
            </a:pPr>
            <a:r>
              <a:rPr lang="en-US" dirty="0"/>
              <a:t>Thus, I took all the [ticker symbols, date, open, close] features into a separate </a:t>
            </a:r>
            <a:r>
              <a:rPr lang="en-US" dirty="0" err="1"/>
              <a:t>dataframe</a:t>
            </a:r>
            <a:r>
              <a:rPr lang="en-US" dirty="0"/>
              <a:t> and appended it with the features extracted from sentiment analysis.</a:t>
            </a:r>
          </a:p>
          <a:p>
            <a:pPr marL="457200" indent="-457200">
              <a:buFont typeface="Arial" panose="020B0604020202020204" pitchFamily="34" charset="0"/>
              <a:buChar char="•"/>
            </a:pPr>
            <a:r>
              <a:rPr lang="en-US" dirty="0"/>
              <a:t>To preserve the order of date, we took a </a:t>
            </a:r>
            <a:r>
              <a:rPr lang="en-US" dirty="0" err="1"/>
              <a:t>datetime.timetuple</a:t>
            </a:r>
            <a:r>
              <a:rPr lang="en-US" dirty="0"/>
              <a:t>() and extracted the day number of the year using the </a:t>
            </a:r>
            <a:r>
              <a:rPr lang="en-US" dirty="0" err="1"/>
              <a:t>tm_yday</a:t>
            </a:r>
            <a:r>
              <a:rPr lang="en-US" dirty="0"/>
              <a:t> parameter. </a:t>
            </a:r>
          </a:p>
          <a:p>
            <a:pPr marL="457200" indent="-457200">
              <a:buFont typeface="Arial" panose="020B0604020202020204" pitchFamily="34" charset="0"/>
              <a:buChar char="•"/>
            </a:pPr>
            <a:r>
              <a:rPr lang="en-US" dirty="0"/>
              <a:t>Therefore, the final processed dataset before training is of the shape (21286,6)</a:t>
            </a:r>
            <a:endParaRPr lang="en-IN" dirty="0"/>
          </a:p>
        </p:txBody>
      </p:sp>
    </p:spTree>
    <p:extLst>
      <p:ext uri="{BB962C8B-B14F-4D97-AF65-F5344CB8AC3E}">
        <p14:creationId xmlns:p14="http://schemas.microsoft.com/office/powerpoint/2010/main" val="4135502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C4CC-D47E-42A8-8659-E4D65EB8837E}"/>
              </a:ext>
            </a:extLst>
          </p:cNvPr>
          <p:cNvSpPr>
            <a:spLocks noGrp="1"/>
          </p:cNvSpPr>
          <p:nvPr>
            <p:ph type="title"/>
          </p:nvPr>
        </p:nvSpPr>
        <p:spPr/>
        <p:txBody>
          <a:bodyPr/>
          <a:lstStyle/>
          <a:p>
            <a:r>
              <a:rPr lang="en-US" dirty="0"/>
              <a:t>Machine Learning Models</a:t>
            </a:r>
            <a:endParaRPr lang="en-IN" dirty="0"/>
          </a:p>
        </p:txBody>
      </p:sp>
      <p:sp>
        <p:nvSpPr>
          <p:cNvPr id="3" name="Content Placeholder 2">
            <a:extLst>
              <a:ext uri="{FF2B5EF4-FFF2-40B4-BE49-F238E27FC236}">
                <a16:creationId xmlns:a16="http://schemas.microsoft.com/office/drawing/2014/main" id="{5E4F102B-311E-47AF-8DBB-A6F72F6A2C84}"/>
              </a:ext>
            </a:extLst>
          </p:cNvPr>
          <p:cNvSpPr>
            <a:spLocks noGrp="1"/>
          </p:cNvSpPr>
          <p:nvPr>
            <p:ph idx="1"/>
          </p:nvPr>
        </p:nvSpPr>
        <p:spPr/>
        <p:txBody>
          <a:bodyPr/>
          <a:lstStyle/>
          <a:p>
            <a:pPr marL="457200" indent="-457200">
              <a:buFont typeface="Arial" panose="020B0604020202020204" pitchFamily="34" charset="0"/>
              <a:buChar char="•"/>
            </a:pPr>
            <a:r>
              <a:rPr lang="en-US" dirty="0"/>
              <a:t>Baseline testing – Though our aim is to set this project on a deep learning model, we created some machine learning regression models to get a baseline measurements. </a:t>
            </a:r>
          </a:p>
          <a:p>
            <a:pPr marL="457200" indent="-457200">
              <a:buFont typeface="Arial" panose="020B0604020202020204" pitchFamily="34" charset="0"/>
              <a:buChar char="•"/>
            </a:pPr>
            <a:r>
              <a:rPr lang="en-US" dirty="0"/>
              <a:t>This will help us to fine tune our DNN to achieve realistic and great RMSE (metric used here) values.</a:t>
            </a:r>
          </a:p>
          <a:p>
            <a:pPr marL="457200" indent="-457200">
              <a:buFont typeface="Arial" panose="020B0604020202020204" pitchFamily="34" charset="0"/>
              <a:buChar char="•"/>
            </a:pPr>
            <a:r>
              <a:rPr lang="en-US" dirty="0"/>
              <a:t>As DNN work on a somewhat different principle, we will be focusing on loss and cost function minimization.   </a:t>
            </a:r>
            <a:endParaRPr lang="en-IN" dirty="0"/>
          </a:p>
        </p:txBody>
      </p:sp>
    </p:spTree>
    <p:extLst>
      <p:ext uri="{BB962C8B-B14F-4D97-AF65-F5344CB8AC3E}">
        <p14:creationId xmlns:p14="http://schemas.microsoft.com/office/powerpoint/2010/main" val="1860498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B22B-A568-48D6-998A-E3BBAA05A6B6}"/>
              </a:ext>
            </a:extLst>
          </p:cNvPr>
          <p:cNvSpPr>
            <a:spLocks noGrp="1"/>
          </p:cNvSpPr>
          <p:nvPr>
            <p:ph type="title"/>
          </p:nvPr>
        </p:nvSpPr>
        <p:spPr/>
        <p:txBody>
          <a:bodyPr/>
          <a:lstStyle/>
          <a:p>
            <a:r>
              <a:rPr lang="en-US" dirty="0"/>
              <a:t>Machine Learning Models (contd.)</a:t>
            </a:r>
            <a:endParaRPr lang="en-IN" dirty="0"/>
          </a:p>
        </p:txBody>
      </p:sp>
      <p:sp>
        <p:nvSpPr>
          <p:cNvPr id="3" name="Content Placeholder 2">
            <a:extLst>
              <a:ext uri="{FF2B5EF4-FFF2-40B4-BE49-F238E27FC236}">
                <a16:creationId xmlns:a16="http://schemas.microsoft.com/office/drawing/2014/main" id="{4C233E80-DAB1-47B9-A4D8-4FA3E8BBC6CA}"/>
              </a:ext>
            </a:extLst>
          </p:cNvPr>
          <p:cNvSpPr>
            <a:spLocks noGrp="1"/>
          </p:cNvSpPr>
          <p:nvPr>
            <p:ph idx="1"/>
          </p:nvPr>
        </p:nvSpPr>
        <p:spPr>
          <a:xfrm>
            <a:off x="720000" y="1818549"/>
            <a:ext cx="8640000" cy="4384800"/>
          </a:xfrm>
        </p:spPr>
        <p:txBody>
          <a:bodyPr/>
          <a:lstStyle/>
          <a:p>
            <a:pPr marL="457200" indent="-457200">
              <a:buFont typeface="Arial" panose="020B0604020202020204" pitchFamily="34" charset="0"/>
              <a:buChar char="•"/>
            </a:pPr>
            <a:r>
              <a:rPr lang="en-US" dirty="0"/>
              <a:t>For the purpose of setting a benchmark, 4 regression models were used. </a:t>
            </a:r>
          </a:p>
          <a:p>
            <a:pPr marL="457200" indent="-457200">
              <a:buFont typeface="Arial" panose="020B0604020202020204" pitchFamily="34" charset="0"/>
              <a:buChar char="•"/>
            </a:pPr>
            <a:r>
              <a:rPr lang="en-US" dirty="0"/>
              <a:t>They are : Linear Regression, Support Vector Regression, Random Forest Regression and Gradient Boost Regression.</a:t>
            </a:r>
          </a:p>
          <a:p>
            <a:pPr marL="457200" indent="-457200">
              <a:buFont typeface="Arial" panose="020B0604020202020204" pitchFamily="34" charset="0"/>
              <a:buChar char="•"/>
            </a:pPr>
            <a:r>
              <a:rPr lang="en-US" dirty="0"/>
              <a:t>Here are the results of a single run, with train test split in the ratio 70 : 30. The models were tested on 2 types of pre processed datasets, one that was simply label encoded and the other that was one hot encoded to take into account the stock tickers as well.</a:t>
            </a:r>
          </a:p>
          <a:p>
            <a:endParaRPr lang="en-IN" dirty="0"/>
          </a:p>
        </p:txBody>
      </p:sp>
    </p:spTree>
    <p:extLst>
      <p:ext uri="{BB962C8B-B14F-4D97-AF65-F5344CB8AC3E}">
        <p14:creationId xmlns:p14="http://schemas.microsoft.com/office/powerpoint/2010/main" val="1447263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59E2-0D62-49F7-BC16-3116F31E4A63}"/>
              </a:ext>
            </a:extLst>
          </p:cNvPr>
          <p:cNvSpPr>
            <a:spLocks noGrp="1"/>
          </p:cNvSpPr>
          <p:nvPr>
            <p:ph type="title"/>
          </p:nvPr>
        </p:nvSpPr>
        <p:spPr/>
        <p:txBody>
          <a:bodyPr/>
          <a:lstStyle/>
          <a:p>
            <a:r>
              <a:rPr lang="en-US" dirty="0"/>
              <a:t>Performance Analysis</a:t>
            </a:r>
            <a:endParaRPr lang="en-IN" dirty="0"/>
          </a:p>
        </p:txBody>
      </p:sp>
      <p:graphicFrame>
        <p:nvGraphicFramePr>
          <p:cNvPr id="4" name="Content Placeholder 3">
            <a:extLst>
              <a:ext uri="{FF2B5EF4-FFF2-40B4-BE49-F238E27FC236}">
                <a16:creationId xmlns:a16="http://schemas.microsoft.com/office/drawing/2014/main" id="{C59030CB-6293-45B6-BA5C-BCF31665DA51}"/>
              </a:ext>
            </a:extLst>
          </p:cNvPr>
          <p:cNvGraphicFramePr>
            <a:graphicFrameLocks noGrp="1"/>
          </p:cNvGraphicFramePr>
          <p:nvPr>
            <p:ph idx="1"/>
            <p:extLst>
              <p:ext uri="{D42A27DB-BD31-4B8C-83A1-F6EECF244321}">
                <p14:modId xmlns:p14="http://schemas.microsoft.com/office/powerpoint/2010/main" val="4088934463"/>
              </p:ext>
            </p:extLst>
          </p:nvPr>
        </p:nvGraphicFramePr>
        <p:xfrm>
          <a:off x="721450" y="1386865"/>
          <a:ext cx="8639175" cy="43846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99B7819-220C-4320-80BE-F71F996D2A7C}"/>
              </a:ext>
            </a:extLst>
          </p:cNvPr>
          <p:cNvSpPr txBox="1"/>
          <p:nvPr/>
        </p:nvSpPr>
        <p:spPr>
          <a:xfrm>
            <a:off x="720000" y="5988818"/>
            <a:ext cx="7710567" cy="646331"/>
          </a:xfrm>
          <a:prstGeom prst="rect">
            <a:avLst/>
          </a:prstGeom>
          <a:noFill/>
        </p:spPr>
        <p:txBody>
          <a:bodyPr wrap="square" rtlCol="0">
            <a:spAutoFit/>
          </a:bodyPr>
          <a:lstStyle/>
          <a:p>
            <a:r>
              <a:rPr lang="en-US" dirty="0"/>
              <a:t>As we can see, there is a trend that says one hot encoded data usually gives better accuracy. </a:t>
            </a:r>
            <a:endParaRPr lang="en-IN" dirty="0"/>
          </a:p>
        </p:txBody>
      </p:sp>
    </p:spTree>
    <p:extLst>
      <p:ext uri="{BB962C8B-B14F-4D97-AF65-F5344CB8AC3E}">
        <p14:creationId xmlns:p14="http://schemas.microsoft.com/office/powerpoint/2010/main" val="82360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E78D-F562-4328-93E3-A4A75180F39B}"/>
              </a:ext>
            </a:extLst>
          </p:cNvPr>
          <p:cNvSpPr txBox="1">
            <a:spLocks noGrp="1"/>
          </p:cNvSpPr>
          <p:nvPr>
            <p:ph type="title" idx="4294967295"/>
          </p:nvPr>
        </p:nvSpPr>
        <p:spPr>
          <a:xfrm>
            <a:off x="792000" y="104751"/>
            <a:ext cx="8568000" cy="1440000"/>
          </a:xfrm>
        </p:spPr>
        <p:txBody>
          <a:bodyPr>
            <a:spAutoFit/>
          </a:bodyPr>
          <a:lstStyle/>
          <a:p>
            <a:pPr lvl="0"/>
            <a:r>
              <a:rPr lang="en-IN" dirty="0"/>
              <a:t>Problem Statement</a:t>
            </a:r>
          </a:p>
        </p:txBody>
      </p:sp>
      <p:sp>
        <p:nvSpPr>
          <p:cNvPr id="3" name="Text Placeholder 2">
            <a:extLst>
              <a:ext uri="{FF2B5EF4-FFF2-40B4-BE49-F238E27FC236}">
                <a16:creationId xmlns:a16="http://schemas.microsoft.com/office/drawing/2014/main" id="{6A617980-BCEE-409D-AF6E-97FCF61D30EF}"/>
              </a:ext>
            </a:extLst>
          </p:cNvPr>
          <p:cNvSpPr txBox="1">
            <a:spLocks noGrp="1"/>
          </p:cNvSpPr>
          <p:nvPr>
            <p:ph type="body" idx="4294967295"/>
          </p:nvPr>
        </p:nvSpPr>
        <p:spPr>
          <a:xfrm>
            <a:off x="792000" y="1874601"/>
            <a:ext cx="8568000" cy="1803096"/>
          </a:xfrm>
        </p:spPr>
        <p:txBody>
          <a:bodyPr>
            <a:normAutofit lnSpcReduction="10000"/>
          </a:bodyPr>
          <a:lstStyle/>
          <a:p>
            <a:pPr marL="342900" lvl="0" indent="-342900">
              <a:buClr>
                <a:srgbClr val="EF2929"/>
              </a:buClr>
              <a:buSzPct val="45000"/>
              <a:buFont typeface="Wingdings" panose="05000000000000000000" pitchFamily="2" charset="2"/>
              <a:buChar char="Ø"/>
            </a:pPr>
            <a:r>
              <a:rPr lang="en-US" sz="2200" dirty="0">
                <a:latin typeface="Times new roman" pitchFamily="18"/>
                <a:cs typeface="Times New Roman" pitchFamily="18"/>
              </a:rPr>
              <a:t>To solve real world scenario of predicting stock market using new articles from the Internet.</a:t>
            </a:r>
          </a:p>
          <a:p>
            <a:pPr marL="342900" lvl="0" indent="-342900">
              <a:buClr>
                <a:srgbClr val="EF2929"/>
              </a:buClr>
              <a:buSzPct val="45000"/>
              <a:buFont typeface="Wingdings" panose="05000000000000000000" pitchFamily="2" charset="2"/>
              <a:buChar char="Ø"/>
            </a:pPr>
            <a:r>
              <a:rPr lang="en-US" sz="2200" dirty="0">
                <a:latin typeface="Times new roman" pitchFamily="18"/>
                <a:cs typeface="Times New Roman" pitchFamily="18"/>
              </a:rPr>
              <a:t>We do not always have a good dataset to know about the details of the stock market, and here predicting using news articles can be a very effective way to gain fast and effective insights.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C98C-D3E5-496D-AA49-B4371F69EAF3}"/>
              </a:ext>
            </a:extLst>
          </p:cNvPr>
          <p:cNvSpPr>
            <a:spLocks noGrp="1"/>
          </p:cNvSpPr>
          <p:nvPr>
            <p:ph type="title"/>
          </p:nvPr>
        </p:nvSpPr>
        <p:spPr/>
        <p:txBody>
          <a:bodyPr/>
          <a:lstStyle/>
          <a:p>
            <a:r>
              <a:rPr lang="en-US" dirty="0"/>
              <a:t>Other work done</a:t>
            </a:r>
            <a:endParaRPr lang="en-IN" dirty="0"/>
          </a:p>
        </p:txBody>
      </p:sp>
      <p:sp>
        <p:nvSpPr>
          <p:cNvPr id="3" name="Content Placeholder 2">
            <a:extLst>
              <a:ext uri="{FF2B5EF4-FFF2-40B4-BE49-F238E27FC236}">
                <a16:creationId xmlns:a16="http://schemas.microsoft.com/office/drawing/2014/main" id="{FA4B93AD-53EB-4DC8-B65A-8F283279EF75}"/>
              </a:ext>
            </a:extLst>
          </p:cNvPr>
          <p:cNvSpPr>
            <a:spLocks noGrp="1"/>
          </p:cNvSpPr>
          <p:nvPr>
            <p:ph idx="1"/>
          </p:nvPr>
        </p:nvSpPr>
        <p:spPr>
          <a:xfrm>
            <a:off x="720000" y="1948985"/>
            <a:ext cx="8640000" cy="4384800"/>
          </a:xfrm>
        </p:spPr>
        <p:txBody>
          <a:bodyPr/>
          <a:lstStyle/>
          <a:p>
            <a:pPr marL="457200" indent="-457200">
              <a:buFont typeface="Arial" panose="020B0604020202020204" pitchFamily="34" charset="0"/>
              <a:buChar char="•"/>
            </a:pPr>
            <a:r>
              <a:rPr lang="en-US" dirty="0"/>
              <a:t>Worked on the draft of the research paper, to be submitted in a respectable SCOPUS rated journal.</a:t>
            </a:r>
          </a:p>
          <a:p>
            <a:pPr marL="457200" indent="-457200">
              <a:buFont typeface="Arial" panose="020B0604020202020204" pitchFamily="34" charset="0"/>
              <a:buChar char="•"/>
            </a:pPr>
            <a:r>
              <a:rPr lang="en-US" dirty="0"/>
              <a:t>Started developing the neural network code, needs fault testing.</a:t>
            </a:r>
          </a:p>
          <a:p>
            <a:pPr marL="457200" indent="-457200">
              <a:buFont typeface="Arial" panose="020B0604020202020204" pitchFamily="34" charset="0"/>
              <a:buChar char="•"/>
            </a:pPr>
            <a:r>
              <a:rPr lang="en-US" dirty="0"/>
              <a:t>Extensive comparison and experimentation for paper.</a:t>
            </a:r>
          </a:p>
          <a:p>
            <a:pPr marL="457200" indent="-457200">
              <a:buFont typeface="Arial" panose="020B0604020202020204" pitchFamily="34" charset="0"/>
              <a:buChar char="•"/>
            </a:pPr>
            <a:r>
              <a:rPr lang="en-US" dirty="0"/>
              <a:t>Completing rough draft of the project thesis.</a:t>
            </a:r>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557982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5D73-4112-4B49-9D8D-11647525ED62}"/>
              </a:ext>
            </a:extLst>
          </p:cNvPr>
          <p:cNvSpPr>
            <a:spLocks noGrp="1"/>
          </p:cNvSpPr>
          <p:nvPr>
            <p:ph type="title"/>
          </p:nvPr>
        </p:nvSpPr>
        <p:spPr>
          <a:xfrm>
            <a:off x="612492" y="2702516"/>
            <a:ext cx="8855640" cy="1262520"/>
          </a:xfrm>
        </p:spPr>
        <p:txBody>
          <a:bodyPr/>
          <a:lstStyle/>
          <a:p>
            <a:pPr algn="ctr"/>
            <a:r>
              <a:rPr lang="en-US" sz="6000" dirty="0"/>
              <a:t>THANK YOU</a:t>
            </a:r>
            <a:endParaRPr lang="en-IN" sz="6000" dirty="0"/>
          </a:p>
        </p:txBody>
      </p:sp>
    </p:spTree>
    <p:extLst>
      <p:ext uri="{BB962C8B-B14F-4D97-AF65-F5344CB8AC3E}">
        <p14:creationId xmlns:p14="http://schemas.microsoft.com/office/powerpoint/2010/main" val="395022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3CD8-294B-46E1-8FC8-5ABCA153B931}"/>
              </a:ext>
            </a:extLst>
          </p:cNvPr>
          <p:cNvSpPr txBox="1">
            <a:spLocks noGrp="1"/>
          </p:cNvSpPr>
          <p:nvPr>
            <p:ph type="title" idx="4294967295"/>
          </p:nvPr>
        </p:nvSpPr>
        <p:spPr>
          <a:xfrm>
            <a:off x="792000" y="195183"/>
            <a:ext cx="8568000" cy="1440000"/>
          </a:xfrm>
        </p:spPr>
        <p:txBody>
          <a:bodyPr>
            <a:spAutoFit/>
          </a:bodyPr>
          <a:lstStyle/>
          <a:p>
            <a:pPr lvl="0"/>
            <a:r>
              <a:rPr lang="en-IN" dirty="0"/>
              <a:t>Project Objectives</a:t>
            </a:r>
          </a:p>
        </p:txBody>
      </p:sp>
      <p:sp>
        <p:nvSpPr>
          <p:cNvPr id="3" name="Text Placeholder 2">
            <a:extLst>
              <a:ext uri="{FF2B5EF4-FFF2-40B4-BE49-F238E27FC236}">
                <a16:creationId xmlns:a16="http://schemas.microsoft.com/office/drawing/2014/main" id="{EAF19557-16A5-4182-AACC-6E9F649EC460}"/>
              </a:ext>
            </a:extLst>
          </p:cNvPr>
          <p:cNvSpPr txBox="1">
            <a:spLocks noGrp="1"/>
          </p:cNvSpPr>
          <p:nvPr>
            <p:ph type="body" idx="4294967295"/>
          </p:nvPr>
        </p:nvSpPr>
        <p:spPr>
          <a:xfrm>
            <a:off x="792000" y="1939016"/>
            <a:ext cx="8640000" cy="4384800"/>
          </a:xfrm>
        </p:spPr>
        <p:txBody>
          <a:bodyPr/>
          <a:lstStyle/>
          <a:p>
            <a:pPr marL="342900" lvl="0" indent="-342900" algn="just">
              <a:buClr>
                <a:srgbClr val="EF2929"/>
              </a:buClr>
              <a:buSzPct val="45000"/>
              <a:buFont typeface="Wingdings" panose="05000000000000000000" pitchFamily="2" charset="2"/>
              <a:buChar char="Ø"/>
            </a:pPr>
            <a:r>
              <a:rPr lang="en-IN" sz="2200" dirty="0">
                <a:latin typeface="Times New Roman" pitchFamily="18"/>
              </a:rPr>
              <a:t>Scrape textual news  data and historical numerical stock data for a period of time from the internet using frameworks like </a:t>
            </a:r>
            <a:r>
              <a:rPr lang="en-IN" sz="2200" dirty="0" err="1">
                <a:latin typeface="Times New Roman" pitchFamily="18"/>
              </a:rPr>
              <a:t>BeautifulSoup</a:t>
            </a:r>
            <a:r>
              <a:rPr lang="en-IN" sz="2200" dirty="0">
                <a:latin typeface="Times New Roman" pitchFamily="18"/>
              </a:rPr>
              <a:t>, Selenium etc.</a:t>
            </a:r>
          </a:p>
          <a:p>
            <a:pPr marL="342900" lvl="0" indent="-342900" algn="just">
              <a:buClr>
                <a:srgbClr val="EF2929"/>
              </a:buClr>
              <a:buSzPct val="45000"/>
              <a:buFont typeface="Wingdings" panose="05000000000000000000" pitchFamily="2" charset="2"/>
              <a:buChar char="Ø"/>
            </a:pPr>
            <a:r>
              <a:rPr lang="en-IN" sz="2200" dirty="0">
                <a:latin typeface="Times New Roman" pitchFamily="18"/>
              </a:rPr>
              <a:t>To predict stock movement using the mined text data, do analytics on it and provide deeper insights simply not possible through numerical values.</a:t>
            </a:r>
          </a:p>
          <a:p>
            <a:pPr marL="342900" lvl="0" indent="-342900" algn="just">
              <a:buClr>
                <a:srgbClr val="EF2929"/>
              </a:buClr>
              <a:buSzPct val="45000"/>
              <a:buFont typeface="Wingdings" panose="05000000000000000000" pitchFamily="2" charset="2"/>
              <a:buChar char="Ø"/>
            </a:pPr>
            <a:r>
              <a:rPr lang="en-IN" sz="2200" dirty="0">
                <a:latin typeface="Times New Roman" pitchFamily="18"/>
              </a:rPr>
              <a:t>Apply transfer learning between textual and numerical datasets.</a:t>
            </a:r>
          </a:p>
          <a:p>
            <a:pPr marL="342900" lvl="0" indent="-342900" algn="just">
              <a:buClr>
                <a:srgbClr val="EF2929"/>
              </a:buClr>
              <a:buSzPct val="45000"/>
              <a:buFont typeface="Wingdings" panose="05000000000000000000" pitchFamily="2" charset="2"/>
              <a:buChar char="Ø"/>
            </a:pPr>
            <a:r>
              <a:rPr lang="en-IN" sz="2200" dirty="0">
                <a:latin typeface="Times New Roman" pitchFamily="18"/>
              </a:rPr>
              <a:t>To make sense of numerical stock data and predict using textual news data by incorporating algorithms of sentiment analysis and deep learning.</a:t>
            </a:r>
          </a:p>
          <a:p>
            <a:pPr marL="342900" lvl="0" indent="-342900" algn="just">
              <a:buClr>
                <a:srgbClr val="EF2929"/>
              </a:buClr>
              <a:buSzPct val="45000"/>
              <a:buFont typeface="Wingdings" panose="05000000000000000000" pitchFamily="2" charset="2"/>
              <a:buChar char="Ø"/>
            </a:pPr>
            <a:r>
              <a:rPr lang="en-IN" sz="2200" dirty="0">
                <a:latin typeface="Times New Roman" pitchFamily="18"/>
              </a:rPr>
              <a:t>Try to extend the project to use real-time stream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990D-B993-4176-9757-1161D5A03A18}"/>
              </a:ext>
            </a:extLst>
          </p:cNvPr>
          <p:cNvSpPr txBox="1">
            <a:spLocks noGrp="1"/>
          </p:cNvSpPr>
          <p:nvPr>
            <p:ph type="title" idx="4294967295"/>
          </p:nvPr>
        </p:nvSpPr>
        <p:spPr>
          <a:xfrm>
            <a:off x="720360" y="288000"/>
            <a:ext cx="8855640" cy="1262520"/>
          </a:xfrm>
        </p:spPr>
        <p:txBody>
          <a:bodyPr/>
          <a:lstStyle/>
          <a:p>
            <a:pPr lvl="0"/>
            <a:r>
              <a:rPr lang="en-IN"/>
              <a:t>Proposed System</a:t>
            </a:r>
          </a:p>
        </p:txBody>
      </p:sp>
      <p:sp>
        <p:nvSpPr>
          <p:cNvPr id="3" name="Text Placeholder 2">
            <a:extLst>
              <a:ext uri="{FF2B5EF4-FFF2-40B4-BE49-F238E27FC236}">
                <a16:creationId xmlns:a16="http://schemas.microsoft.com/office/drawing/2014/main" id="{5B1722C2-1584-40F8-8953-729E1660C438}"/>
              </a:ext>
            </a:extLst>
          </p:cNvPr>
          <p:cNvSpPr txBox="1">
            <a:spLocks noGrp="1"/>
          </p:cNvSpPr>
          <p:nvPr>
            <p:ph type="body" idx="4294967295"/>
          </p:nvPr>
        </p:nvSpPr>
        <p:spPr>
          <a:xfrm>
            <a:off x="792000" y="1512000"/>
            <a:ext cx="8640000" cy="5391218"/>
          </a:xfrm>
        </p:spPr>
        <p:txBody>
          <a:bodyPr>
            <a:normAutofit lnSpcReduction="10000"/>
          </a:bodyPr>
          <a:lstStyle/>
          <a:p>
            <a:pPr marL="342900" lvl="0" indent="-342900" algn="just">
              <a:buSzPct val="45000"/>
              <a:buFont typeface="Wingdings" panose="05000000000000000000" pitchFamily="2" charset="2"/>
              <a:buChar char="Ø"/>
            </a:pPr>
            <a:r>
              <a:rPr lang="en-IN" sz="2200" dirty="0">
                <a:latin typeface="Times New Roman" pitchFamily="18"/>
                <a:cs typeface="Times New Roman" pitchFamily="18"/>
              </a:rPr>
              <a:t>We can see a pattern here - several studies have been done in the past to cumulate data from news sources and make predictions through it. The most popular use case is sentiment analysis where one can create surveys about user sentiments and use it to gain insights in political, business and educational domains.</a:t>
            </a:r>
          </a:p>
          <a:p>
            <a:pPr marL="342900" lvl="0" indent="-342900" algn="just">
              <a:buSzPct val="45000"/>
              <a:buFont typeface="Wingdings" panose="05000000000000000000" pitchFamily="2" charset="2"/>
              <a:buChar char="Ø"/>
            </a:pPr>
            <a:r>
              <a:rPr lang="en-IN" sz="2200" dirty="0">
                <a:latin typeface="Times New Roman" pitchFamily="18"/>
                <a:cs typeface="Times New Roman" pitchFamily="18"/>
              </a:rPr>
              <a:t>In the recent time, with the boom of social media, it is becoming easier to collect user data. For </a:t>
            </a:r>
            <a:r>
              <a:rPr lang="en-IN" sz="2200" dirty="0" err="1">
                <a:latin typeface="Times New Roman" pitchFamily="18"/>
                <a:cs typeface="Times New Roman" pitchFamily="18"/>
              </a:rPr>
              <a:t>eg.</a:t>
            </a:r>
            <a:r>
              <a:rPr lang="en-IN" sz="2200" dirty="0">
                <a:latin typeface="Times New Roman" pitchFamily="18"/>
                <a:cs typeface="Times New Roman" pitchFamily="18"/>
              </a:rPr>
              <a:t>, Facebook and Twitter publish some open user data every year for developers to make analysis on it (APIs). This was indeed the case when researchers at Facebook and Twitter partnered with US Security Forces, were analysing through individual posts in Syria to identify objectional content. This was done to screen out potential terrorists and curb terrorist activities.</a:t>
            </a:r>
          </a:p>
          <a:p>
            <a:pPr marL="342900" lvl="0" indent="-342900" algn="just">
              <a:buSzPct val="45000"/>
              <a:buFont typeface="Wingdings" panose="05000000000000000000" pitchFamily="2" charset="2"/>
              <a:buChar char="Ø"/>
            </a:pPr>
            <a:r>
              <a:rPr lang="en-IN" sz="2200" dirty="0">
                <a:latin typeface="Times New Roman" pitchFamily="18"/>
                <a:cs typeface="Times New Roman" pitchFamily="18"/>
              </a:rPr>
              <a:t>With such advances in mind, I look to implement a similar function to a business-related problem, mainly building a deep-learning based stock prediction mechanism using data from textual news articles.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803C-99C1-4A96-9BC4-9707D7D2A2FC}"/>
              </a:ext>
            </a:extLst>
          </p:cNvPr>
          <p:cNvSpPr txBox="1">
            <a:spLocks noGrp="1"/>
          </p:cNvSpPr>
          <p:nvPr>
            <p:ph type="title" idx="4294967295"/>
          </p:nvPr>
        </p:nvSpPr>
        <p:spPr>
          <a:xfrm>
            <a:off x="720000" y="288000"/>
            <a:ext cx="8855640" cy="1296000"/>
          </a:xfrm>
        </p:spPr>
        <p:txBody>
          <a:bodyPr/>
          <a:lstStyle/>
          <a:p>
            <a:pPr lvl="0"/>
            <a:r>
              <a:rPr lang="en-IN" dirty="0"/>
              <a:t>Proposed System (contd.)</a:t>
            </a:r>
          </a:p>
        </p:txBody>
      </p:sp>
      <p:sp>
        <p:nvSpPr>
          <p:cNvPr id="3" name="Text Placeholder 2">
            <a:extLst>
              <a:ext uri="{FF2B5EF4-FFF2-40B4-BE49-F238E27FC236}">
                <a16:creationId xmlns:a16="http://schemas.microsoft.com/office/drawing/2014/main" id="{A353C9DB-89B2-46FD-B0C1-540C7D8DEDE6}"/>
              </a:ext>
            </a:extLst>
          </p:cNvPr>
          <p:cNvSpPr txBox="1">
            <a:spLocks noGrp="1"/>
          </p:cNvSpPr>
          <p:nvPr>
            <p:ph type="body" idx="4294967295"/>
          </p:nvPr>
        </p:nvSpPr>
        <p:spPr>
          <a:xfrm>
            <a:off x="720000" y="1962355"/>
            <a:ext cx="8712000" cy="4991103"/>
          </a:xfrm>
        </p:spPr>
        <p:txBody>
          <a:bodyPr>
            <a:normAutofit/>
          </a:bodyPr>
          <a:lstStyle/>
          <a:p>
            <a:pPr marL="342900" lvl="0" indent="-342900" algn="just" rtl="0">
              <a:spcAft>
                <a:spcPts val="0"/>
              </a:spcAft>
              <a:buClr>
                <a:srgbClr val="EF2929"/>
              </a:buClr>
              <a:buSzPct val="45000"/>
              <a:buFont typeface="Wingdings" panose="05000000000000000000" pitchFamily="2" charset="2"/>
              <a:buChar char="Ø"/>
            </a:pPr>
            <a:r>
              <a:rPr lang="en-IN" sz="2200" dirty="0">
                <a:latin typeface="Times New Roman" pitchFamily="18"/>
                <a:cs typeface="Times New Roman" pitchFamily="18"/>
              </a:rPr>
              <a:t>In this project, I propose to create an analysis cum prediction model to assess stock movements through scraping news articles. Here, I will be scraping stock related news articles, general business articles for certain companies whose stocks are prominent etc. I will then also scrap historical data of these company stocks from a finance website.</a:t>
            </a:r>
          </a:p>
          <a:p>
            <a:pPr marL="342900" lvl="0" indent="-342900" algn="just" rtl="0">
              <a:spcAft>
                <a:spcPts val="0"/>
              </a:spcAft>
              <a:buClr>
                <a:srgbClr val="EF2929"/>
              </a:buClr>
              <a:buSzPct val="45000"/>
              <a:buFont typeface="Wingdings" panose="05000000000000000000" pitchFamily="2" charset="2"/>
              <a:buChar char="Ø"/>
            </a:pPr>
            <a:endParaRPr lang="en-IN" sz="2200" dirty="0">
              <a:latin typeface="Times New Roman" pitchFamily="18"/>
              <a:cs typeface="Times New Roman" pitchFamily="18"/>
            </a:endParaRPr>
          </a:p>
          <a:p>
            <a:pPr marL="342900" lvl="0" indent="-342900" algn="just" rtl="0">
              <a:spcAft>
                <a:spcPts val="0"/>
              </a:spcAft>
              <a:buClr>
                <a:srgbClr val="EF2929"/>
              </a:buClr>
              <a:buSzPct val="45000"/>
              <a:buFont typeface="Wingdings" panose="05000000000000000000" pitchFamily="2" charset="2"/>
              <a:buChar char="Ø"/>
            </a:pPr>
            <a:r>
              <a:rPr lang="en-IN" sz="2200" dirty="0">
                <a:latin typeface="Times New Roman" pitchFamily="18"/>
                <a:cs typeface="Times New Roman" pitchFamily="18"/>
              </a:rPr>
              <a:t>So, I will be working with a mixture of textual as well as numeric data. This will correspond to 2 different datasets. Now there will be a propagation of knowledge between the datasets, where I plan to use sentiment analysis on the textual data and use that to predict a “mood” index, which in turn will decide how the next day stock forecast will change.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5F2A-8092-40B8-86B2-F1626C062D99}"/>
              </a:ext>
            </a:extLst>
          </p:cNvPr>
          <p:cNvSpPr txBox="1">
            <a:spLocks noGrp="1"/>
          </p:cNvSpPr>
          <p:nvPr>
            <p:ph type="title" idx="4294967295"/>
          </p:nvPr>
        </p:nvSpPr>
        <p:spPr>
          <a:xfrm>
            <a:off x="792000" y="265529"/>
            <a:ext cx="8568000" cy="1440000"/>
          </a:xfrm>
        </p:spPr>
        <p:txBody>
          <a:bodyPr>
            <a:spAutoFit/>
          </a:bodyPr>
          <a:lstStyle/>
          <a:p>
            <a:pPr lvl="0"/>
            <a:r>
              <a:rPr lang="en-IN" dirty="0"/>
              <a:t>Proposed System (contd.)</a:t>
            </a:r>
          </a:p>
        </p:txBody>
      </p:sp>
      <p:sp>
        <p:nvSpPr>
          <p:cNvPr id="3" name="Text Placeholder 2">
            <a:extLst>
              <a:ext uri="{FF2B5EF4-FFF2-40B4-BE49-F238E27FC236}">
                <a16:creationId xmlns:a16="http://schemas.microsoft.com/office/drawing/2014/main" id="{306324A3-72B4-4C81-97F3-E17D8AA09E90}"/>
              </a:ext>
            </a:extLst>
          </p:cNvPr>
          <p:cNvSpPr txBox="1">
            <a:spLocks noGrp="1"/>
          </p:cNvSpPr>
          <p:nvPr>
            <p:ph type="body" idx="4294967295"/>
          </p:nvPr>
        </p:nvSpPr>
        <p:spPr>
          <a:xfrm>
            <a:off x="792000" y="1855347"/>
            <a:ext cx="8568000" cy="4314061"/>
          </a:xfrm>
        </p:spPr>
        <p:txBody>
          <a:bodyPr>
            <a:normAutofit/>
          </a:bodyPr>
          <a:lstStyle/>
          <a:p>
            <a:pPr marL="342900" lvl="0" indent="-342900" algn="just" rtl="0">
              <a:spcAft>
                <a:spcPts val="0"/>
              </a:spcAft>
              <a:buClr>
                <a:srgbClr val="EF2929"/>
              </a:buClr>
              <a:buSzPct val="45000"/>
              <a:buFont typeface="Wingdings" panose="05000000000000000000" pitchFamily="2" charset="2"/>
              <a:buChar char="Ø"/>
            </a:pPr>
            <a:r>
              <a:rPr lang="en-IN" sz="2200" dirty="0">
                <a:latin typeface="Times New Roman" pitchFamily="18"/>
                <a:cs typeface="Times New Roman" pitchFamily="18"/>
              </a:rPr>
              <a:t>Previous works have already made prediction models for this problem, but there, stocks have been previously updated and predicted using a time series model where there is a continuous stream of daily highs and lows for a given number of stocks over a period of time using conventional machine learning models.</a:t>
            </a:r>
          </a:p>
          <a:p>
            <a:pPr marL="342900" lvl="0" indent="-342900" algn="just" rtl="0">
              <a:spcAft>
                <a:spcPts val="0"/>
              </a:spcAft>
              <a:buClr>
                <a:srgbClr val="EF2929"/>
              </a:buClr>
              <a:buSzPct val="45000"/>
              <a:buFont typeface="Wingdings" panose="05000000000000000000" pitchFamily="2" charset="2"/>
              <a:buChar char="Ø"/>
            </a:pPr>
            <a:endParaRPr lang="en-IN" sz="2200" dirty="0">
              <a:latin typeface="Times New Roman" pitchFamily="18"/>
              <a:cs typeface="Times New Roman" pitchFamily="18"/>
            </a:endParaRPr>
          </a:p>
          <a:p>
            <a:pPr marL="342900" lvl="0" indent="-342900" algn="just">
              <a:buClr>
                <a:srgbClr val="EF2929"/>
              </a:buClr>
              <a:buSzPct val="45000"/>
              <a:buFont typeface="Wingdings" panose="05000000000000000000" pitchFamily="2" charset="2"/>
              <a:buChar char="Ø"/>
            </a:pPr>
            <a:r>
              <a:rPr lang="en-IN" sz="2200" dirty="0">
                <a:latin typeface="Times New Roman" pitchFamily="18"/>
                <a:cs typeface="Times New Roman" pitchFamily="18"/>
              </a:rPr>
              <a:t>The novelty in my work is that I am using 2 completely different parameters to predict stocks, that are news as well as time series. This model will then be trained over a neural net using TensorFlow.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4C01-24CE-4010-9477-E7FD2E8907FB}"/>
              </a:ext>
            </a:extLst>
          </p:cNvPr>
          <p:cNvSpPr txBox="1">
            <a:spLocks noGrp="1"/>
          </p:cNvSpPr>
          <p:nvPr>
            <p:ph type="title" idx="4294967295"/>
          </p:nvPr>
        </p:nvSpPr>
        <p:spPr>
          <a:xfrm>
            <a:off x="720000" y="105120"/>
            <a:ext cx="8855640" cy="1262520"/>
          </a:xfrm>
        </p:spPr>
        <p:txBody>
          <a:bodyPr/>
          <a:lstStyle/>
          <a:p>
            <a:pPr lvl="0"/>
            <a:r>
              <a:rPr lang="en-IN"/>
              <a:t>Engineering Design</a:t>
            </a:r>
          </a:p>
        </p:txBody>
      </p:sp>
      <p:pic>
        <p:nvPicPr>
          <p:cNvPr id="4" name="Picture 3">
            <a:extLst>
              <a:ext uri="{FF2B5EF4-FFF2-40B4-BE49-F238E27FC236}">
                <a16:creationId xmlns:a16="http://schemas.microsoft.com/office/drawing/2014/main" id="{EFE2422A-BF8D-4AF0-B04E-6FBCD9D86F43}"/>
              </a:ext>
            </a:extLst>
          </p:cNvPr>
          <p:cNvPicPr>
            <a:picLocks noChangeAspect="1"/>
          </p:cNvPicPr>
          <p:nvPr/>
        </p:nvPicPr>
        <p:blipFill>
          <a:blip r:embed="rId3"/>
          <a:stretch>
            <a:fillRect/>
          </a:stretch>
        </p:blipFill>
        <p:spPr>
          <a:xfrm>
            <a:off x="720000" y="1166364"/>
            <a:ext cx="5644697" cy="6139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64ED901B-E3AE-4566-A687-BB221F8D11FD}"/>
              </a:ext>
            </a:extLst>
          </p:cNvPr>
          <p:cNvSpPr txBox="1"/>
          <p:nvPr/>
        </p:nvSpPr>
        <p:spPr>
          <a:xfrm>
            <a:off x="6727371" y="6161312"/>
            <a:ext cx="3004457" cy="584775"/>
          </a:xfrm>
          <a:prstGeom prst="rect">
            <a:avLst/>
          </a:prstGeom>
          <a:noFill/>
        </p:spPr>
        <p:txBody>
          <a:bodyPr wrap="square" rtlCol="0">
            <a:spAutoFit/>
          </a:bodyPr>
          <a:lstStyle/>
          <a:p>
            <a:r>
              <a:rPr lang="en-US" sz="1600" dirty="0"/>
              <a:t>A flowchart that simplifies the architecture of the project.</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6E09-A902-41AE-85F0-11C8B633DE0B}"/>
              </a:ext>
            </a:extLst>
          </p:cNvPr>
          <p:cNvSpPr txBox="1">
            <a:spLocks noGrp="1"/>
          </p:cNvSpPr>
          <p:nvPr>
            <p:ph type="title" idx="4294967295"/>
          </p:nvPr>
        </p:nvSpPr>
        <p:spPr>
          <a:xfrm>
            <a:off x="720000" y="62280"/>
            <a:ext cx="8855640" cy="1739880"/>
          </a:xfrm>
        </p:spPr>
        <p:txBody>
          <a:bodyPr/>
          <a:lstStyle/>
          <a:p>
            <a:pPr lvl="0"/>
            <a:r>
              <a:rPr lang="en-IN" dirty="0"/>
              <a:t>Technical Implementation steps taken (Till Review 1)</a:t>
            </a:r>
          </a:p>
        </p:txBody>
      </p:sp>
      <p:sp>
        <p:nvSpPr>
          <p:cNvPr id="3" name="Text Placeholder 2">
            <a:extLst>
              <a:ext uri="{FF2B5EF4-FFF2-40B4-BE49-F238E27FC236}">
                <a16:creationId xmlns:a16="http://schemas.microsoft.com/office/drawing/2014/main" id="{39D7FBEB-0906-438A-B0D1-A35C194AF1B1}"/>
              </a:ext>
            </a:extLst>
          </p:cNvPr>
          <p:cNvSpPr txBox="1">
            <a:spLocks noGrp="1"/>
          </p:cNvSpPr>
          <p:nvPr>
            <p:ph type="body" idx="4294967295"/>
          </p:nvPr>
        </p:nvSpPr>
        <p:spPr>
          <a:xfrm>
            <a:off x="720000" y="2190145"/>
            <a:ext cx="8640000" cy="4384800"/>
          </a:xfrm>
        </p:spPr>
        <p:txBody>
          <a:bodyPr/>
          <a:lstStyle/>
          <a:p>
            <a:pPr marL="342900" lvl="0" indent="-342900">
              <a:buClr>
                <a:srgbClr val="EF2929"/>
              </a:buClr>
              <a:buSzPct val="45000"/>
              <a:buFont typeface="Wingdings" panose="05000000000000000000" pitchFamily="2" charset="2"/>
              <a:buChar char="Ø"/>
            </a:pPr>
            <a:r>
              <a:rPr lang="en-IN" sz="2200" dirty="0">
                <a:latin typeface="Times new roman" pitchFamily="18"/>
              </a:rPr>
              <a:t>Literature surveys done to know the state of existing works in the field.</a:t>
            </a:r>
          </a:p>
          <a:p>
            <a:pPr marL="342900" lvl="0" indent="-342900">
              <a:buClr>
                <a:srgbClr val="EF2929"/>
              </a:buClr>
              <a:buSzPct val="45000"/>
              <a:buFont typeface="Wingdings" panose="05000000000000000000" pitchFamily="2" charset="2"/>
              <a:buChar char="Ø"/>
            </a:pPr>
            <a:r>
              <a:rPr lang="en-IN" sz="2200" dirty="0">
                <a:latin typeface="Times new roman" pitchFamily="18"/>
              </a:rPr>
              <a:t>Historical stock data has been scraped from websites like </a:t>
            </a:r>
            <a:r>
              <a:rPr lang="en-IN" sz="2200" dirty="0" err="1">
                <a:latin typeface="Times new roman" pitchFamily="18"/>
              </a:rPr>
              <a:t>Quandl</a:t>
            </a:r>
            <a:r>
              <a:rPr lang="en-IN" sz="2200" dirty="0">
                <a:latin typeface="Times new roman" pitchFamily="18"/>
              </a:rPr>
              <a:t> and Yahoo Finance. The stocks are dated from 2012 to 2018 (i.e. 5 years of stock data)</a:t>
            </a:r>
          </a:p>
          <a:p>
            <a:pPr marL="342900" lvl="0" indent="-342900">
              <a:buClr>
                <a:srgbClr val="EF2929"/>
              </a:buClr>
              <a:buSzPct val="45000"/>
              <a:buFont typeface="Wingdings" panose="05000000000000000000" pitchFamily="2" charset="2"/>
              <a:buChar char="Ø"/>
            </a:pPr>
            <a:r>
              <a:rPr lang="en-IN" sz="2200" dirty="0">
                <a:latin typeface="Times new roman" pitchFamily="18"/>
              </a:rPr>
              <a:t>Analytics has been done on the extracted stock data. Several statistics like risk and return trends, moving average and correlation measures have been deduced.</a:t>
            </a:r>
          </a:p>
          <a:p>
            <a:pPr marL="342900" lvl="0" indent="-342900">
              <a:buClr>
                <a:srgbClr val="EF2929"/>
              </a:buClr>
              <a:buSzPct val="45000"/>
              <a:buFont typeface="Wingdings" panose="05000000000000000000" pitchFamily="2" charset="2"/>
              <a:buChar char="Ø"/>
            </a:pPr>
            <a:r>
              <a:rPr lang="en-IN" sz="2200" dirty="0">
                <a:latin typeface="Times new roman" pitchFamily="18"/>
              </a:rPr>
              <a:t>Following are some of the graphs and related code that has been implemented.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9FCC5E-15CE-41F7-ABBF-3AE9F8A87225}"/>
              </a:ext>
            </a:extLst>
          </p:cNvPr>
          <p:cNvPicPr>
            <a:picLocks noChangeAspect="1"/>
          </p:cNvPicPr>
          <p:nvPr/>
        </p:nvPicPr>
        <p:blipFill>
          <a:blip r:embed="rId3">
            <a:lum/>
            <a:alphaModFix/>
          </a:blip>
          <a:srcRect/>
          <a:stretch>
            <a:fillRect/>
          </a:stretch>
        </p:blipFill>
        <p:spPr>
          <a:xfrm>
            <a:off x="3852375" y="22320"/>
            <a:ext cx="6213225" cy="3635280"/>
          </a:xfrm>
          <a:prstGeom prst="rect">
            <a:avLst/>
          </a:prstGeom>
          <a:noFill/>
          <a:ln>
            <a:noFill/>
          </a:ln>
        </p:spPr>
      </p:pic>
      <p:pic>
        <p:nvPicPr>
          <p:cNvPr id="3" name="Picture 2">
            <a:extLst>
              <a:ext uri="{FF2B5EF4-FFF2-40B4-BE49-F238E27FC236}">
                <a16:creationId xmlns:a16="http://schemas.microsoft.com/office/drawing/2014/main" id="{8C044AA2-D49C-45F5-93E0-472339A5FA80}"/>
              </a:ext>
            </a:extLst>
          </p:cNvPr>
          <p:cNvPicPr>
            <a:picLocks noChangeAspect="1"/>
          </p:cNvPicPr>
          <p:nvPr/>
        </p:nvPicPr>
        <p:blipFill>
          <a:blip r:embed="rId4">
            <a:lum/>
            <a:alphaModFix/>
          </a:blip>
          <a:srcRect/>
          <a:stretch>
            <a:fillRect/>
          </a:stretch>
        </p:blipFill>
        <p:spPr>
          <a:xfrm>
            <a:off x="0" y="3657600"/>
            <a:ext cx="6540940" cy="3902399"/>
          </a:xfrm>
          <a:prstGeom prst="rect">
            <a:avLst/>
          </a:prstGeom>
          <a:noFill/>
          <a:ln>
            <a:noFill/>
          </a:ln>
        </p:spPr>
      </p:pic>
      <p:sp>
        <p:nvSpPr>
          <p:cNvPr id="5" name="TextBox 4">
            <a:extLst>
              <a:ext uri="{FF2B5EF4-FFF2-40B4-BE49-F238E27FC236}">
                <a16:creationId xmlns:a16="http://schemas.microsoft.com/office/drawing/2014/main" id="{ECD6823B-C012-4CF5-8165-FFEE218D1DF0}"/>
              </a:ext>
            </a:extLst>
          </p:cNvPr>
          <p:cNvSpPr txBox="1"/>
          <p:nvPr/>
        </p:nvSpPr>
        <p:spPr>
          <a:xfrm>
            <a:off x="729343" y="1611084"/>
            <a:ext cx="3004457" cy="830997"/>
          </a:xfrm>
          <a:prstGeom prst="rect">
            <a:avLst/>
          </a:prstGeom>
          <a:noFill/>
        </p:spPr>
        <p:txBody>
          <a:bodyPr wrap="square" rtlCol="0">
            <a:spAutoFit/>
          </a:bodyPr>
          <a:lstStyle/>
          <a:p>
            <a:r>
              <a:rPr lang="en-US" sz="1600" dirty="0"/>
              <a:t>Apple Stock trend – resampled by month and through moving average with rolling window = 5</a:t>
            </a:r>
            <a:endParaRPr lang="en-IN" sz="1600" dirty="0"/>
          </a:p>
        </p:txBody>
      </p:sp>
      <p:sp>
        <p:nvSpPr>
          <p:cNvPr id="6" name="TextBox 5">
            <a:extLst>
              <a:ext uri="{FF2B5EF4-FFF2-40B4-BE49-F238E27FC236}">
                <a16:creationId xmlns:a16="http://schemas.microsoft.com/office/drawing/2014/main" id="{99AE2C44-3F22-4B8B-8999-3C9E3DA59E16}"/>
              </a:ext>
            </a:extLst>
          </p:cNvPr>
          <p:cNvSpPr txBox="1"/>
          <p:nvPr/>
        </p:nvSpPr>
        <p:spPr>
          <a:xfrm>
            <a:off x="6801041" y="5127170"/>
            <a:ext cx="3004457" cy="1077218"/>
          </a:xfrm>
          <a:prstGeom prst="rect">
            <a:avLst/>
          </a:prstGeom>
          <a:noFill/>
        </p:spPr>
        <p:txBody>
          <a:bodyPr wrap="square" rtlCol="0">
            <a:spAutoFit/>
          </a:bodyPr>
          <a:lstStyle/>
          <a:p>
            <a:r>
              <a:rPr lang="en-US" sz="1600" dirty="0"/>
              <a:t>Apple Stock trend – preprocessed raw from scraped data and its moving average with rolling window = 100</a:t>
            </a:r>
            <a:endParaRPr lang="en-IN" sz="1600" dirty="0"/>
          </a:p>
        </p:txBody>
      </p:sp>
    </p:spTree>
  </p:cSld>
  <p:clrMapOvr>
    <a:masterClrMapping/>
  </p:clrMapOvr>
</p:sld>
</file>

<file path=ppt/theme/theme1.xml><?xml version="1.0" encoding="utf-8"?>
<a:theme xmlns:a="http://schemas.openxmlformats.org/drawingml/2006/main" name="Impres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mpress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TotalTime>
  <Words>1481</Words>
  <Application>Microsoft Office PowerPoint</Application>
  <PresentationFormat>Custom</PresentationFormat>
  <Paragraphs>93</Paragraphs>
  <Slides>21</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Calibri</vt:lpstr>
      <vt:lpstr>Cambria Math</vt:lpstr>
      <vt:lpstr>Liberation Sans</vt:lpstr>
      <vt:lpstr>Noto Sans Bold</vt:lpstr>
      <vt:lpstr>Noto Sans Regular</vt:lpstr>
      <vt:lpstr>Times New Roman</vt:lpstr>
      <vt:lpstr>Times New Roman</vt:lpstr>
      <vt:lpstr>Wingdings</vt:lpstr>
      <vt:lpstr>Impress</vt:lpstr>
      <vt:lpstr>Impress1</vt:lpstr>
      <vt:lpstr>CAPSTONE PROJECT – CSE4099  Stock Analysis and Prediction using scraped news articles on a Deep Learning architecture  Review 2</vt:lpstr>
      <vt:lpstr>Problem Statement</vt:lpstr>
      <vt:lpstr>Project Objectives</vt:lpstr>
      <vt:lpstr>Proposed System</vt:lpstr>
      <vt:lpstr>Proposed System (contd.)</vt:lpstr>
      <vt:lpstr>Proposed System (contd.)</vt:lpstr>
      <vt:lpstr>Engineering Design</vt:lpstr>
      <vt:lpstr>Technical Implementation steps taken (Till Review 1)</vt:lpstr>
      <vt:lpstr>PowerPoint Presentation</vt:lpstr>
      <vt:lpstr>PowerPoint Presentation</vt:lpstr>
      <vt:lpstr>PowerPoint Presentation</vt:lpstr>
      <vt:lpstr>Text News Extraction</vt:lpstr>
      <vt:lpstr>Data Preprocessing</vt:lpstr>
      <vt:lpstr>Data Preprocessing (contd.)</vt:lpstr>
      <vt:lpstr>Data Preprocessing (contd.)</vt:lpstr>
      <vt:lpstr>Data Preprocessing (contd.)</vt:lpstr>
      <vt:lpstr>Machine Learning Models</vt:lpstr>
      <vt:lpstr>Machine Learning Models (contd.)</vt:lpstr>
      <vt:lpstr>Performance Analysis</vt:lpstr>
      <vt:lpstr>Other work done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creator>Ronet Swaminathan</dc:creator>
  <cp:lastModifiedBy>Ronet Swaminathan</cp:lastModifiedBy>
  <cp:revision>37</cp:revision>
  <dcterms:created xsi:type="dcterms:W3CDTF">2020-01-20T20:08:12Z</dcterms:created>
  <dcterms:modified xsi:type="dcterms:W3CDTF">2020-03-09T15:04:38Z</dcterms:modified>
</cp:coreProperties>
</file>