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7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0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5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2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6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28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B139-F50D-4266-AB6C-621AF8135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EXO"/>
              </a:rPr>
              <a:t>Geely Auto 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56B4B-6CC2-4CCA-878D-7FB7CD9F7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Le Anh Hoang – DA 73 – MindX – 2025/2/13</a:t>
            </a:r>
          </a:p>
        </p:txBody>
      </p:sp>
      <p:pic>
        <p:nvPicPr>
          <p:cNvPr id="1026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D5531DAA-5D1E-4E06-AD9D-6A140922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8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9250" y="-36513"/>
            <a:ext cx="10572750" cy="969963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Các yếu tố ảnh 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ởng đến giá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44E8F1-01A8-479F-9F6D-31755E27E0C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>
              <a:latin typeface="EXO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818712" y="3110102"/>
            <a:ext cx="4725600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EXO" pitchFamily="2" charset="0"/>
              </a:rPr>
              <a:t>Các yếu tố tố định tính</a:t>
            </a:r>
          </a:p>
          <a:p>
            <a:r>
              <a:rPr lang="en-US">
                <a:latin typeface="EXO" pitchFamily="2" charset="0"/>
              </a:rPr>
              <a:t>Các yếu tố định l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DC1946-4ED4-47DF-A106-40DD7687E057}"/>
              </a:ext>
            </a:extLst>
          </p:cNvPr>
          <p:cNvSpPr txBox="1">
            <a:spLocks/>
          </p:cNvSpPr>
          <p:nvPr/>
        </p:nvSpPr>
        <p:spPr>
          <a:xfrm>
            <a:off x="3733198" y="3110101"/>
            <a:ext cx="8458801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EXO" pitchFamily="2" charset="0"/>
              </a:rPr>
              <a:t>CarName, Fueltype, Aspiration, doornumber, ….</a:t>
            </a:r>
          </a:p>
          <a:p>
            <a:r>
              <a:rPr lang="en-US">
                <a:latin typeface="EXO" pitchFamily="2" charset="0"/>
              </a:rPr>
              <a:t>Wheel base, carlength, car height, curbweight, …</a:t>
            </a:r>
          </a:p>
        </p:txBody>
      </p:sp>
    </p:spTree>
    <p:extLst>
      <p:ext uri="{BB962C8B-B14F-4D97-AF65-F5344CB8AC3E}">
        <p14:creationId xmlns:p14="http://schemas.microsoft.com/office/powerpoint/2010/main" val="106259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9250" y="28575"/>
            <a:ext cx="10572750" cy="969963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Yếu tố định l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ợng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44E8F1-01A8-479F-9F6D-31755E27E0C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>
              <a:latin typeface="EXO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6877224" y="1563365"/>
            <a:ext cx="4725600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>
                <a:latin typeface="EXO" pitchFamily="2" charset="0"/>
              </a:rPr>
              <a:t>Những yếu tố định lượng ảnh hưởng đến giá xe: whell base, carlength, curbweight, enginesize, boreratio, horsepower, citympg, highwaympg</a:t>
            </a:r>
            <a:endParaRPr lang="en-US">
              <a:latin typeface="EXO" pitchFamily="2" charset="0"/>
            </a:endParaRPr>
          </a:p>
          <a:p>
            <a:r>
              <a:rPr lang="en-US">
                <a:latin typeface="EXO" pitchFamily="2" charset="0"/>
              </a:rPr>
              <a:t>Trong đó những yếu tố có </a:t>
            </a:r>
            <a:r>
              <a:rPr lang="en-US" b="1">
                <a:latin typeface="EXO" pitchFamily="2" charset="0"/>
              </a:rPr>
              <a:t>ảnh h</a:t>
            </a:r>
            <a:r>
              <a:rPr lang="vi-VN" b="1">
                <a:latin typeface="EXO" pitchFamily="2" charset="0"/>
              </a:rPr>
              <a:t>ư</a:t>
            </a:r>
            <a:r>
              <a:rPr lang="en-US" b="1">
                <a:latin typeface="EXO" pitchFamily="2" charset="0"/>
              </a:rPr>
              <a:t>ởng mạnh </a:t>
            </a:r>
            <a:r>
              <a:rPr lang="en-US">
                <a:latin typeface="EXO" pitchFamily="2" charset="0"/>
              </a:rPr>
              <a:t>tới giá bao gồm: </a:t>
            </a:r>
          </a:p>
          <a:p>
            <a:pPr lvl="1"/>
            <a:r>
              <a:rPr lang="en-US">
                <a:latin typeface="EXO" pitchFamily="2" charset="0"/>
              </a:rPr>
              <a:t>Horse power: Mã lực của xe</a:t>
            </a:r>
          </a:p>
          <a:p>
            <a:pPr lvl="1"/>
            <a:r>
              <a:rPr lang="en-US">
                <a:latin typeface="EXO" pitchFamily="2" charset="0"/>
              </a:rPr>
              <a:t>Engine Size: Kích cỡ động c</a:t>
            </a:r>
            <a:r>
              <a:rPr lang="vi-VN">
                <a:latin typeface="EXO" pitchFamily="2" charset="0"/>
              </a:rPr>
              <a:t>ơ</a:t>
            </a:r>
            <a:endParaRPr lang="en-US">
              <a:latin typeface="EXO" pitchFamily="2" charset="0"/>
            </a:endParaRPr>
          </a:p>
          <a:p>
            <a:pPr lvl="1"/>
            <a:r>
              <a:rPr lang="en-US">
                <a:latin typeface="EXO" pitchFamily="2" charset="0"/>
              </a:rPr>
              <a:t>Curb Weight: Trọng l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ợng xe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9D1C3C4-370E-41EB-BBA8-2143546B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4" y="1123303"/>
            <a:ext cx="5986272" cy="46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8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9250" y="28575"/>
            <a:ext cx="10572750" cy="969963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Yếu tố định tính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44E8F1-01A8-479F-9F6D-31755E27E0C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>
              <a:latin typeface="EXO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6785784" y="2727192"/>
            <a:ext cx="4725600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>
                <a:latin typeface="EXO" pitchFamily="2" charset="0"/>
              </a:rPr>
              <a:t>Các yếu tố định tính ảnh hưởng đến giá xe: </a:t>
            </a:r>
            <a:r>
              <a:rPr lang="vi-VN" b="1">
                <a:latin typeface="EXO" pitchFamily="2" charset="0"/>
              </a:rPr>
              <a:t>fuelsystem, cylindernumber, drivewheel, CarName, enginetype</a:t>
            </a:r>
            <a:endParaRPr lang="en-US" b="1">
              <a:latin typeface="EXO" pitchFamily="2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CCA2366-DA66-4122-AE0A-9390687B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1294677"/>
            <a:ext cx="5150485" cy="45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5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33468" y="-25752"/>
            <a:ext cx="9986962" cy="939801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Các yếu tố ảnh 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ởng nhiều đến giá xe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44E8F1-01A8-479F-9F6D-31755E27E0C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>
              <a:latin typeface="EXO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7087536" y="4335398"/>
            <a:ext cx="4725600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EXO" pitchFamily="2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F1A5E45-124B-4CC2-82E8-1DD72AF8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45" y="957592"/>
            <a:ext cx="8018907" cy="282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F8AC908-C6C2-47E6-9F11-1BEF2071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88" y="3959331"/>
            <a:ext cx="6556248" cy="25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6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33468" y="-25752"/>
            <a:ext cx="9986962" cy="939801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Các yếu tố ảnh 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ởng nhiều đến giá xe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7087536" y="4335398"/>
            <a:ext cx="4725600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EXO" pitchFamily="2" charset="0"/>
            </a:endParaRPr>
          </a:p>
        </p:txBody>
      </p:sp>
      <p:pic>
        <p:nvPicPr>
          <p:cNvPr id="8" name="Google Shape;609;g22ba5890710_0_28">
            <a:extLst>
              <a:ext uri="{FF2B5EF4-FFF2-40B4-BE49-F238E27FC236}">
                <a16:creationId xmlns:a16="http://schemas.microsoft.com/office/drawing/2014/main" id="{4B326F4C-152B-4E54-A04A-7B6CE86BFF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6845" y="1345812"/>
            <a:ext cx="4846291" cy="4768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610;g22ba5890710_0_28">
            <a:extLst>
              <a:ext uri="{FF2B5EF4-FFF2-40B4-BE49-F238E27FC236}">
                <a16:creationId xmlns:a16="http://schemas.microsoft.com/office/drawing/2014/main" id="{17260272-1CB9-4A41-95AD-133838E93C72}"/>
              </a:ext>
            </a:extLst>
          </p:cNvPr>
          <p:cNvGrpSpPr/>
          <p:nvPr/>
        </p:nvGrpSpPr>
        <p:grpSpPr>
          <a:xfrm>
            <a:off x="378864" y="1603229"/>
            <a:ext cx="764257" cy="763507"/>
            <a:chOff x="3040984" y="3681059"/>
            <a:chExt cx="356164" cy="355815"/>
          </a:xfrm>
        </p:grpSpPr>
        <p:sp>
          <p:nvSpPr>
            <p:cNvPr id="10" name="Google Shape;611;g22ba5890710_0_28">
              <a:extLst>
                <a:ext uri="{FF2B5EF4-FFF2-40B4-BE49-F238E27FC236}">
                  <a16:creationId xmlns:a16="http://schemas.microsoft.com/office/drawing/2014/main" id="{BBC3D9EA-6D74-4A45-BD2E-239A310F711E}"/>
                </a:ext>
              </a:extLst>
            </p:cNvPr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12;g22ba5890710_0_28">
              <a:extLst>
                <a:ext uri="{FF2B5EF4-FFF2-40B4-BE49-F238E27FC236}">
                  <a16:creationId xmlns:a16="http://schemas.microsoft.com/office/drawing/2014/main" id="{D55076FF-2CBF-4AF1-AC88-4A53E1C3F094}"/>
                </a:ext>
              </a:extLst>
            </p:cNvPr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13;g22ba5890710_0_28">
              <a:extLst>
                <a:ext uri="{FF2B5EF4-FFF2-40B4-BE49-F238E27FC236}">
                  <a16:creationId xmlns:a16="http://schemas.microsoft.com/office/drawing/2014/main" id="{7F912F96-F9FD-4254-877E-252CE8E50F1D}"/>
                </a:ext>
              </a:extLst>
            </p:cNvPr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9C548E51-52D7-4A33-83B7-8A33BF44B631}"/>
              </a:ext>
            </a:extLst>
          </p:cNvPr>
          <p:cNvSpPr txBox="1">
            <a:spLocks/>
          </p:cNvSpPr>
          <p:nvPr/>
        </p:nvSpPr>
        <p:spPr>
          <a:xfrm>
            <a:off x="1346018" y="1185508"/>
            <a:ext cx="5391265" cy="212219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>
                <a:latin typeface="EXO" pitchFamily="2" charset="0"/>
              </a:rPr>
              <a:t>Nh</a:t>
            </a:r>
            <a:r>
              <a:rPr lang="vi-VN" sz="3600">
                <a:latin typeface="EXO" pitchFamily="2" charset="0"/>
              </a:rPr>
              <a:t>ư</a:t>
            </a:r>
            <a:r>
              <a:rPr lang="en-US" sz="3600">
                <a:latin typeface="EXO" pitchFamily="2" charset="0"/>
              </a:rPr>
              <a:t> vậy chúng ta rút ra đ</a:t>
            </a:r>
            <a:r>
              <a:rPr lang="vi-VN" sz="3600">
                <a:latin typeface="EXO" pitchFamily="2" charset="0"/>
              </a:rPr>
              <a:t>ư</a:t>
            </a:r>
            <a:r>
              <a:rPr lang="en-US" sz="3600">
                <a:latin typeface="EXO" pitchFamily="2" charset="0"/>
              </a:rPr>
              <a:t>ợc những Insights gì cho công ty GEELY?</a:t>
            </a:r>
          </a:p>
        </p:txBody>
      </p:sp>
    </p:spTree>
    <p:extLst>
      <p:ext uri="{BB962C8B-B14F-4D97-AF65-F5344CB8AC3E}">
        <p14:creationId xmlns:p14="http://schemas.microsoft.com/office/powerpoint/2010/main" val="155258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0056" y="-116288"/>
            <a:ext cx="9986962" cy="939801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LOGIC TREE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7087536" y="4335398"/>
            <a:ext cx="4725600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EXO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8B710-8C51-429F-9FEA-D9F90267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82" y="721316"/>
            <a:ext cx="10221736" cy="59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859-C3FA-4B04-86A3-719EEC9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CD6C5-22F9-4F41-A7B8-7F9C6DD095B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569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EXO" pitchFamily="2" charset="0"/>
              </a:rPr>
              <a:t>Loại bỏ các features không ảnh h</a:t>
            </a:r>
            <a:r>
              <a:rPr lang="vi-VN" b="1">
                <a:latin typeface="EXO" pitchFamily="2" charset="0"/>
              </a:rPr>
              <a:t>ư</a:t>
            </a:r>
            <a:r>
              <a:rPr lang="en-US" b="1">
                <a:latin typeface="EXO" pitchFamily="2" charset="0"/>
              </a:rPr>
              <a:t>ởng nhiều đến giá thành -&gt; tránh gây nhiễu cho mô hình</a:t>
            </a:r>
            <a:endParaRPr lang="en-US">
              <a:latin typeface="EXO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8AB69-E03D-4EAC-8DD7-BBAF137C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493"/>
            <a:ext cx="12192000" cy="751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C3ABF9-4B1F-4326-8815-9ED5FC37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" y="3381159"/>
            <a:ext cx="12192000" cy="34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859-C3FA-4B04-86A3-719EEC9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CD6C5-22F9-4F41-A7B8-7F9C6DD095B4}"/>
              </a:ext>
            </a:extLst>
          </p:cNvPr>
          <p:cNvSpPr txBox="1">
            <a:spLocks/>
          </p:cNvSpPr>
          <p:nvPr/>
        </p:nvSpPr>
        <p:spPr>
          <a:xfrm>
            <a:off x="617544" y="2130847"/>
            <a:ext cx="10554574" cy="4569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EXO" pitchFamily="2" charset="0"/>
              </a:rPr>
              <a:t>Thực hiện Label Encoder với các cột: CarName, EngineType, CylinderNumber</a:t>
            </a:r>
            <a:endParaRPr lang="en-US">
              <a:latin typeface="EX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39722-29AC-4CCD-B2AC-3CEED34F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87752"/>
            <a:ext cx="4858428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C1603-56AE-4624-A846-19B13041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854754"/>
            <a:ext cx="9351515" cy="28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1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859-C3FA-4B04-86A3-719EEC9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CD6C5-22F9-4F41-A7B8-7F9C6DD095B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569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EXO" pitchFamily="2" charset="0"/>
              </a:rPr>
              <a:t>Dùng One-Hot đối với cột DriveWheel</a:t>
            </a:r>
            <a:endParaRPr lang="en-US">
              <a:latin typeface="EX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74A38-6B0E-49CA-93EB-6708E4A4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20" y="2679192"/>
            <a:ext cx="4201111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569A4-DE6C-42C7-A2FE-BC21D762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12192000" cy="30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859-C3FA-4B04-86A3-719EEC9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CD6C5-22F9-4F41-A7B8-7F9C6DD095B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569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EXO" pitchFamily="2" charset="0"/>
              </a:rPr>
              <a:t>Setup Randomseed và chia tập X,y</a:t>
            </a:r>
            <a:endParaRPr lang="en-US">
              <a:latin typeface="EX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A9EB8-B9D3-4FFC-893E-20FE4154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71" y="2679192"/>
            <a:ext cx="5214141" cy="31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0732-294A-487A-8406-16B34F04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Công ty Geely auto muốn thâm nhập thị tr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ờng Mỹ bằng cách thành lập đ</a:t>
            </a:r>
            <a:r>
              <a:rPr lang="vi-VN">
                <a:latin typeface="EXO" pitchFamily="2" charset="0"/>
              </a:rPr>
              <a:t>ơ</a:t>
            </a:r>
            <a:r>
              <a:rPr lang="en-US">
                <a:latin typeface="EXO" pitchFamily="2" charset="0"/>
              </a:rPr>
              <a:t>n vị sản xuất và sản xuất ô tô để cạnh tranh với các đối thủ ở Mỹ và Châu Âu</a:t>
            </a:r>
          </a:p>
          <a:p>
            <a:r>
              <a:rPr lang="en-US">
                <a:latin typeface="EXO" pitchFamily="2" charset="0"/>
              </a:rPr>
              <a:t>Để làm đ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ợc điều đó họ đã thuê một công ty t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 vấn để khảo sát thị tr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ờng, nghiên cứu các yếu tố ảnh 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ởng đến giá ô tô tại Mỹ.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79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859-C3FA-4B04-86A3-719EEC9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CD6C5-22F9-4F41-A7B8-7F9C6DD095B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569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EXO" pitchFamily="2" charset="0"/>
              </a:rPr>
              <a:t>Cho chạy một vài mô hình cho bài toán dự đoán giá trị tuyến tính</a:t>
            </a:r>
            <a:endParaRPr lang="en-US">
              <a:latin typeface="EXO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40A01-1A04-4FD1-A728-12F71172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91" y="3742667"/>
            <a:ext cx="2298177" cy="2193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212CA2-FC0B-497B-9A24-AA674C79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68" y="5154826"/>
            <a:ext cx="2210108" cy="156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4699C-5780-4D74-8A4D-5CAD741C0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310" y="3113500"/>
            <a:ext cx="2267266" cy="171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8E8FF9-E69D-4088-8D46-76C83CAF6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265" y="3113500"/>
            <a:ext cx="2172003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28C36-7A9F-4C63-AE84-38D1BDCD4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580" y="5078615"/>
            <a:ext cx="230537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7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859-C3FA-4B04-86A3-719EEC9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Evaluation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CD6C5-22F9-4F41-A7B8-7F9C6DD095B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569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EXO" pitchFamily="2" charset="0"/>
              </a:rPr>
              <a:t>Metrics đ</a:t>
            </a:r>
            <a:r>
              <a:rPr lang="vi-VN" b="1">
                <a:latin typeface="EXO" pitchFamily="2" charset="0"/>
              </a:rPr>
              <a:t>ư</a:t>
            </a:r>
            <a:r>
              <a:rPr lang="en-US" b="1">
                <a:latin typeface="EXO" pitchFamily="2" charset="0"/>
              </a:rPr>
              <a:t>ợc xử dụng trong bài là R^2 Score</a:t>
            </a:r>
            <a:endParaRPr lang="en-US">
              <a:latin typeface="EXO" pitchFamily="2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5E509F6-4FC4-4EAE-AB6D-0C38A7F2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3" y="2768607"/>
            <a:ext cx="5318571" cy="34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962A1A-EFF2-4F6D-B237-EBDF3D386FAC}"/>
              </a:ext>
            </a:extLst>
          </p:cNvPr>
          <p:cNvSpPr txBox="1">
            <a:spLocks/>
          </p:cNvSpPr>
          <p:nvPr/>
        </p:nvSpPr>
        <p:spPr>
          <a:xfrm>
            <a:off x="6448368" y="2972095"/>
            <a:ext cx="5164512" cy="3199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EXO" pitchFamily="2" charset="0"/>
              </a:rPr>
              <a:t>Mô hình Random Forest Regression cho ra kết quả </a:t>
            </a:r>
            <a:r>
              <a:rPr lang="en-US" b="1">
                <a:latin typeface="EXO" pitchFamily="2" charset="0"/>
              </a:rPr>
              <a:t>cao nhất </a:t>
            </a:r>
            <a:r>
              <a:rPr lang="en-US">
                <a:latin typeface="EXO" pitchFamily="2" charset="0"/>
              </a:rPr>
              <a:t>lên tới 91% chính xác. </a:t>
            </a:r>
          </a:p>
          <a:p>
            <a:pPr marL="0" indent="0">
              <a:buNone/>
            </a:pPr>
            <a:endParaRPr lang="en-US">
              <a:latin typeface="EX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0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33F389-041B-4873-9FCC-F72DC844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Suggestion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B0699-DB0E-4479-8351-10F377F1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3549"/>
            <a:ext cx="10571998" cy="3507557"/>
          </a:xfrm>
        </p:spPr>
        <p:txBody>
          <a:bodyPr>
            <a:normAutofit/>
          </a:bodyPr>
          <a:lstStyle/>
          <a:p>
            <a:r>
              <a:rPr lang="en-US" sz="1600">
                <a:latin typeface="EXO" pitchFamily="2" charset="0"/>
              </a:rPr>
              <a:t>1. Dựa vào phân tích mô tả vả chấn đoán:</a:t>
            </a:r>
          </a:p>
          <a:p>
            <a:pPr lvl="1"/>
            <a:r>
              <a:rPr lang="en-US">
                <a:latin typeface="EXO" pitchFamily="2" charset="0"/>
              </a:rPr>
              <a:t>Khi xây dựng chiến l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ợc kinh doanh, nếu công ty muốn nhận đ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ợc doanh thu trung bình cao h</a:t>
            </a:r>
            <a:r>
              <a:rPr lang="vi-VN">
                <a:latin typeface="EXO" pitchFamily="2" charset="0"/>
              </a:rPr>
              <a:t>ơ</a:t>
            </a:r>
            <a:r>
              <a:rPr lang="en-US">
                <a:latin typeface="EXO" pitchFamily="2" charset="0"/>
              </a:rPr>
              <a:t>n, thì công ty cạnh tranh ở phân khúc xe sang(Giá trị trên $200,000).</a:t>
            </a:r>
          </a:p>
          <a:p>
            <a:pPr lvl="1"/>
            <a:r>
              <a:rPr lang="en-US">
                <a:latin typeface="EXO" pitchFamily="2" charset="0"/>
              </a:rPr>
              <a:t>Ng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ợc lại nếu công ty muốn thị tr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ờng rộng lớn hơn thì có thể sản xuất và cạnh tranh ở phân khúc xe bình dân.</a:t>
            </a:r>
          </a:p>
          <a:p>
            <a:pPr lvl="1"/>
            <a:r>
              <a:rPr lang="en-US">
                <a:latin typeface="EXO" pitchFamily="2" charset="0"/>
              </a:rPr>
              <a:t>Nếu cạnh tranh ở phân khúc xe sang, có thể tập trung vào sản xuất động c</a:t>
            </a:r>
            <a:r>
              <a:rPr lang="vi-VN">
                <a:latin typeface="EXO" pitchFamily="2" charset="0"/>
              </a:rPr>
              <a:t>ơ</a:t>
            </a:r>
            <a:r>
              <a:rPr lang="en-US">
                <a:latin typeface="EXO" pitchFamily="2" charset="0"/>
              </a:rPr>
              <a:t> có 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kích cỡ lớn hơn, trọng l</a:t>
            </a:r>
            <a:r>
              <a:rPr lang="vi-VN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ư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ợng nặng h</a:t>
            </a:r>
            <a:r>
              <a:rPr lang="vi-VN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ơ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n và mã lực mạnh h</a:t>
            </a:r>
            <a:r>
              <a:rPr lang="vi-VN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ơ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n, và sử dụng những kiểu dáng xe sang trọng nh</a:t>
            </a:r>
            <a:r>
              <a:rPr lang="vi-VN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ư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 Hardtop và Convertible.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EXO" pitchFamily="2" charset="0"/>
            </a:endParaRPr>
          </a:p>
          <a:p>
            <a:pPr lvl="1"/>
            <a:r>
              <a:rPr lang="en-US">
                <a:latin typeface="EXO" pitchFamily="2" charset="0"/>
              </a:rPr>
              <a:t>Nếu cạnh tranh ở phân khúc xe bình dân, công ty có thể thiết kế những 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kiểu dáng xe phổ thông </a:t>
            </a:r>
            <a:r>
              <a:rPr lang="en-US">
                <a:latin typeface="EXO" pitchFamily="2" charset="0"/>
              </a:rPr>
              <a:t>nh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 Sedan, Hatch Back.</a:t>
            </a:r>
          </a:p>
          <a:p>
            <a:pPr marL="457200" lvl="1" indent="0">
              <a:buNone/>
            </a:pPr>
            <a:endParaRPr lang="en-US" sz="700">
              <a:latin typeface="EXO" pitchFamily="2" charset="0"/>
            </a:endParaRPr>
          </a:p>
          <a:p>
            <a:pPr lvl="1"/>
            <a:endParaRPr lang="en-US" sz="900">
              <a:latin typeface="EXO" pitchFamily="2" charset="0"/>
            </a:endParaRPr>
          </a:p>
          <a:p>
            <a:pPr lvl="1"/>
            <a:endParaRPr lang="en-US" sz="900">
              <a:latin typeface="EXO" pitchFamily="2" charset="0"/>
            </a:endParaRPr>
          </a:p>
          <a:p>
            <a:pPr lvl="1"/>
            <a:endParaRPr lang="en-US" sz="900">
              <a:latin typeface="EX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6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33F389-041B-4873-9FCC-F72DC844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Suggestion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B0699-DB0E-4479-8351-10F377F1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3549"/>
            <a:ext cx="10571998" cy="3507557"/>
          </a:xfrm>
        </p:spPr>
        <p:txBody>
          <a:bodyPr>
            <a:normAutofit/>
          </a:bodyPr>
          <a:lstStyle/>
          <a:p>
            <a:r>
              <a:rPr lang="en-US" sz="1600">
                <a:latin typeface="EXO" pitchFamily="2" charset="0"/>
              </a:rPr>
              <a:t>2. Dựa vào mô hình học máy:</a:t>
            </a:r>
          </a:p>
          <a:p>
            <a:pPr lvl="1"/>
            <a:r>
              <a:rPr lang="en-US">
                <a:latin typeface="EXO" pitchFamily="2" charset="0"/>
              </a:rPr>
              <a:t>Mô hình sử dụng: </a:t>
            </a: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latin typeface="EXO" pitchFamily="2" charset="0"/>
              </a:rPr>
              <a:t>Random Forest Regression</a:t>
            </a:r>
          </a:p>
          <a:p>
            <a:pPr lvl="1"/>
            <a:r>
              <a:rPr lang="en-US">
                <a:latin typeface="EXO" pitchFamily="2" charset="0"/>
              </a:rPr>
              <a:t>Trong quá trình sản xuất, </a:t>
            </a:r>
            <a:r>
              <a:rPr lang="en-US" b="1">
                <a:latin typeface="EXO" pitchFamily="2" charset="0"/>
              </a:rPr>
              <a:t>Geely</a:t>
            </a:r>
            <a:r>
              <a:rPr lang="en-US">
                <a:latin typeface="EXO" pitchFamily="2" charset="0"/>
              </a:rPr>
              <a:t> có thể phân bổ nguồn lực đầu t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 vào các thông số có ảnh 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ởng nhiều nhất tới giá xe để tiết kiệm đ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ợc chi phí. Tránh đầu t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 vào những cấu hình không thực sự đóng góp vào giá trị của một chiếc xe tại thị tr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ờng Mỹ.</a:t>
            </a:r>
          </a:p>
          <a:p>
            <a:pPr marL="457200" lvl="1" indent="0">
              <a:buNone/>
            </a:pPr>
            <a:endParaRPr lang="en-US">
              <a:latin typeface="EXO" pitchFamily="2" charset="0"/>
            </a:endParaRPr>
          </a:p>
          <a:p>
            <a:pPr lvl="1"/>
            <a:endParaRPr lang="en-US">
              <a:latin typeface="EXO" pitchFamily="2" charset="0"/>
            </a:endParaRPr>
          </a:p>
          <a:p>
            <a:pPr lvl="1"/>
            <a:endParaRPr lang="en-US">
              <a:latin typeface="EXO" pitchFamily="2" charset="0"/>
            </a:endParaRPr>
          </a:p>
          <a:p>
            <a:pPr lvl="1"/>
            <a:endParaRPr lang="en-US">
              <a:latin typeface="EX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Mục tiêu Kinh Doanh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0732-294A-487A-8406-16B34F04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EXO" pitchFamily="2" charset="0"/>
              </a:rPr>
              <a:t>Hiểu cách giá xe thay đổi</a:t>
            </a:r>
            <a:r>
              <a:rPr lang="en-US">
                <a:latin typeface="EXO" pitchFamily="2" charset="0"/>
              </a:rPr>
              <a:t> theo từng đặc điểm</a:t>
            </a:r>
          </a:p>
          <a:p>
            <a:r>
              <a:rPr lang="en-US" b="1">
                <a:latin typeface="EXO" pitchFamily="2" charset="0"/>
              </a:rPr>
              <a:t>Đ</a:t>
            </a:r>
            <a:r>
              <a:rPr lang="vi-VN" b="1">
                <a:latin typeface="EXO" pitchFamily="2" charset="0"/>
              </a:rPr>
              <a:t>ư</a:t>
            </a:r>
            <a:r>
              <a:rPr lang="en-US" b="1">
                <a:latin typeface="EXO" pitchFamily="2" charset="0"/>
              </a:rPr>
              <a:t>a ra quyết định thiết kế </a:t>
            </a:r>
            <a:r>
              <a:rPr lang="en-US">
                <a:latin typeface="EXO" pitchFamily="2" charset="0"/>
              </a:rPr>
              <a:t>Ô Tô phù hợp với từng phân khúc giá</a:t>
            </a:r>
          </a:p>
          <a:p>
            <a:r>
              <a:rPr lang="en-US" b="1">
                <a:latin typeface="EXO" pitchFamily="2" charset="0"/>
              </a:rPr>
              <a:t>Xây dựng chiến l</a:t>
            </a:r>
            <a:r>
              <a:rPr lang="vi-VN" b="1">
                <a:latin typeface="EXO" pitchFamily="2" charset="0"/>
              </a:rPr>
              <a:t>ư</a:t>
            </a:r>
            <a:r>
              <a:rPr lang="en-US" b="1">
                <a:latin typeface="EXO" pitchFamily="2" charset="0"/>
              </a:rPr>
              <a:t>ợc kinh doanh </a:t>
            </a:r>
            <a:r>
              <a:rPr lang="en-US">
                <a:latin typeface="EXO" pitchFamily="2" charset="0"/>
              </a:rPr>
              <a:t>phù hợp với thị tr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ờng Mỹ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Mục tiêu Phân Tích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0732-294A-487A-8406-16B34F04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Những yếu tố nào quan trọng trong việc định giá Ô Tô?</a:t>
            </a:r>
          </a:p>
          <a:p>
            <a:r>
              <a:rPr lang="en-US">
                <a:latin typeface="EXO" pitchFamily="2" charset="0"/>
              </a:rPr>
              <a:t>Các thông số nào của Ô Tô ảnh 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ởng đến giá của chiếc Ô Tô đó?</a:t>
            </a:r>
          </a:p>
          <a:p>
            <a:pPr marL="0" indent="0">
              <a:buNone/>
            </a:pPr>
            <a:endParaRPr lang="en-US">
              <a:latin typeface="EXO" pitchFamily="2" charset="0"/>
            </a:endParaRP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2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EC0AA6-A6EF-4404-AB9B-7990B63A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38" y="896112"/>
            <a:ext cx="3590664" cy="1745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0D313-8094-485E-969F-A3778F2D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2887815"/>
            <a:ext cx="4753638" cy="3238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41C58-9EBC-492E-B38C-F3DC7E54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300" y="841997"/>
            <a:ext cx="4277322" cy="292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5FF0C-9F7A-4257-A7A8-C2D6EA684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00" y="3878553"/>
            <a:ext cx="4143953" cy="12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EBB36-CEBE-4B33-AD93-F38A5D358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300" y="5329550"/>
            <a:ext cx="3839111" cy="866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1773F9-0B46-4B93-AD06-7F267DE1804F}"/>
              </a:ext>
            </a:extLst>
          </p:cNvPr>
          <p:cNvSpPr txBox="1"/>
          <p:nvPr/>
        </p:nvSpPr>
        <p:spPr>
          <a:xfrm>
            <a:off x="5160487" y="10058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EXO" pitchFamily="2" charset="0"/>
              </a:rPr>
              <a:t>Data Dictionary </a:t>
            </a:r>
          </a:p>
        </p:txBody>
      </p:sp>
      <p:pic>
        <p:nvPicPr>
          <p:cNvPr id="10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3C513119-29F1-4165-9AF0-958C0BCC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4FB2-6CD7-48F8-A057-CAD9CFDC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Kiểm tra dữ liệu</a:t>
            </a:r>
            <a:br>
              <a:rPr lang="en-US">
                <a:latin typeface="EXO" pitchFamily="2" charset="0"/>
              </a:rPr>
            </a:br>
            <a:endParaRPr lang="en-US">
              <a:latin typeface="EXO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40DC-5D75-440E-A4AB-2832F7691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EXO" pitchFamily="2" charset="0"/>
              </a:rPr>
              <a:t>- Bộ dữ liệu bao gồm 25 cột, 205 dòng </a:t>
            </a:r>
          </a:p>
          <a:p>
            <a:r>
              <a:rPr lang="en-US">
                <a:latin typeface="EXO" pitchFamily="2" charset="0"/>
              </a:rPr>
              <a:t>- Không chứa dữ liệu Null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F6B46-DAC2-4F5E-ACCB-C789A7941B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1F08F-033D-48A1-9FEA-A328E536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642" y="295427"/>
            <a:ext cx="3982006" cy="6011114"/>
          </a:xfrm>
          <a:prstGeom prst="rect">
            <a:avLst/>
          </a:prstGeom>
        </p:spPr>
      </p:pic>
      <p:pic>
        <p:nvPicPr>
          <p:cNvPr id="6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CBE45320-AD53-42F4-A511-D4A6AD3E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7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859-C3FA-4B04-86A3-719EEC9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9CD6C5-22F9-4F41-A7B8-7F9C6DD095B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EXO" pitchFamily="2" charset="0"/>
              </a:rPr>
              <a:t>Phân tích tổng quan</a:t>
            </a:r>
            <a:endParaRPr lang="en-US">
              <a:latin typeface="EXO" pitchFamily="2" charset="0"/>
            </a:endParaRPr>
          </a:p>
          <a:p>
            <a:r>
              <a:rPr lang="en-US" b="1">
                <a:latin typeface="EXO" pitchFamily="2" charset="0"/>
              </a:rPr>
              <a:t>Các yếu tố ảnh h</a:t>
            </a:r>
            <a:r>
              <a:rPr lang="vi-VN" b="1">
                <a:latin typeface="EXO" pitchFamily="2" charset="0"/>
              </a:rPr>
              <a:t>ư</a:t>
            </a:r>
            <a:r>
              <a:rPr lang="en-US" b="1">
                <a:latin typeface="EXO" pitchFamily="2" charset="0"/>
              </a:rPr>
              <a:t>ởng đến giá thành của xe</a:t>
            </a:r>
            <a:endParaRPr lang="en-US">
              <a:latin typeface="EXO" pitchFamily="2" charset="0"/>
            </a:endParaRPr>
          </a:p>
          <a:p>
            <a:r>
              <a:rPr lang="en-US" b="1">
                <a:latin typeface="EXO" pitchFamily="2" charset="0"/>
              </a:rPr>
              <a:t>Logic Tree</a:t>
            </a:r>
          </a:p>
          <a:p>
            <a:pPr marL="0" indent="0">
              <a:buNone/>
            </a:pPr>
            <a:endParaRPr lang="en-US">
              <a:latin typeface="EX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0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9250" y="0"/>
            <a:ext cx="10572750" cy="969963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Phân tích tổng quan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2744F-8127-4F9B-AE69-4796728F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" y="1105318"/>
            <a:ext cx="5806140" cy="535838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44E8F1-01A8-479F-9F6D-31755E27E0C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>
              <a:latin typeface="EXO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6647686" y="2827191"/>
            <a:ext cx="4725600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EXO" pitchFamily="2" charset="0"/>
              </a:rPr>
              <a:t>Trung bình giá xe ở Mỹ giao động trong khoảng $100,000m</a:t>
            </a:r>
          </a:p>
          <a:p>
            <a:r>
              <a:rPr lang="en-US">
                <a:latin typeface="EXO" pitchFamily="2" charset="0"/>
              </a:rPr>
              <a:t>Những xe có giá tiền từ $140,000 sẽ thuộc phân khúc cao cấp</a:t>
            </a:r>
          </a:p>
        </p:txBody>
      </p:sp>
    </p:spTree>
    <p:extLst>
      <p:ext uri="{BB962C8B-B14F-4D97-AF65-F5344CB8AC3E}">
        <p14:creationId xmlns:p14="http://schemas.microsoft.com/office/powerpoint/2010/main" val="15712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9B4A-FBD5-44A2-A00E-49A340599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9250" y="0"/>
            <a:ext cx="10572750" cy="969963"/>
          </a:xfrm>
        </p:spPr>
        <p:txBody>
          <a:bodyPr/>
          <a:lstStyle/>
          <a:p>
            <a:r>
              <a:rPr lang="en-US">
                <a:latin typeface="EXO" pitchFamily="2" charset="0"/>
              </a:rPr>
              <a:t>Phân tích tổng quan</a:t>
            </a:r>
          </a:p>
        </p:txBody>
      </p:sp>
      <p:pic>
        <p:nvPicPr>
          <p:cNvPr id="4" name="Picture 2" descr="Geely Auto 2024 H1 Revenues Exceed 107B RMB on Electrified and Overseas  Sales Surge : Media Center – Zhejiang Geely Holding Group">
            <a:extLst>
              <a:ext uri="{FF2B5EF4-FFF2-40B4-BE49-F238E27FC236}">
                <a16:creationId xmlns:a16="http://schemas.microsoft.com/office/drawing/2014/main" id="{012DCC85-4122-42AE-983E-8EECFCA9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056" cy="6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44E8F1-01A8-479F-9F6D-31755E27E0C2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>
              <a:latin typeface="EXO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02A263-C663-411F-A27D-01432559B9E6}"/>
              </a:ext>
            </a:extLst>
          </p:cNvPr>
          <p:cNvSpPr txBox="1">
            <a:spLocks/>
          </p:cNvSpPr>
          <p:nvPr/>
        </p:nvSpPr>
        <p:spPr>
          <a:xfrm>
            <a:off x="5568694" y="1217847"/>
            <a:ext cx="4725600" cy="16990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EXO" pitchFamily="2" charset="0"/>
              </a:rPr>
              <a:t>Kiểu dáng xe phổ biến nhất tại Mỹ là kiểu sedan và hatchback</a:t>
            </a:r>
          </a:p>
          <a:p>
            <a:r>
              <a:rPr lang="en-US">
                <a:latin typeface="EXO" pitchFamily="2" charset="0"/>
              </a:rPr>
              <a:t>Tuy nhiên những kiểu dáng ít phổ biến h</a:t>
            </a:r>
            <a:r>
              <a:rPr lang="vi-VN">
                <a:latin typeface="EXO" pitchFamily="2" charset="0"/>
              </a:rPr>
              <a:t>ơ</a:t>
            </a:r>
            <a:r>
              <a:rPr lang="en-US">
                <a:latin typeface="EXO" pitchFamily="2" charset="0"/>
              </a:rPr>
              <a:t>n nh</a:t>
            </a:r>
            <a:r>
              <a:rPr lang="vi-VN">
                <a:latin typeface="EXO" pitchFamily="2" charset="0"/>
              </a:rPr>
              <a:t>ư</a:t>
            </a:r>
            <a:r>
              <a:rPr lang="en-US">
                <a:latin typeface="EXO" pitchFamily="2" charset="0"/>
              </a:rPr>
              <a:t> hardtop hoặc convertible lại thuộc phân khúc cao cấp h</a:t>
            </a:r>
            <a:r>
              <a:rPr lang="vi-VN">
                <a:latin typeface="EXO" pitchFamily="2" charset="0"/>
              </a:rPr>
              <a:t>ơ</a:t>
            </a:r>
            <a:r>
              <a:rPr lang="en-US">
                <a:latin typeface="EXO" pitchFamily="2" charset="0"/>
              </a:rPr>
              <a:t>n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D91D4BE2-5427-4663-BE86-F8FBF32E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" y="969963"/>
            <a:ext cx="4524895" cy="27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254DE321-4D13-402D-9ADE-1DA7E9A8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7" y="3944273"/>
            <a:ext cx="4524895" cy="280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Dòng xe Sedan là gì? Top 5 mẫu sedan đáng mua năm 2024 - UTOUR">
            <a:extLst>
              <a:ext uri="{FF2B5EF4-FFF2-40B4-BE49-F238E27FC236}">
                <a16:creationId xmlns:a16="http://schemas.microsoft.com/office/drawing/2014/main" id="{A132185C-6074-4FC9-A3E9-969AF580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05" y="3335260"/>
            <a:ext cx="3157820" cy="21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Land Rover Defender Hard Top: Mẫu xe “thực dụng” với khoang ...">
            <a:extLst>
              <a:ext uri="{FF2B5EF4-FFF2-40B4-BE49-F238E27FC236}">
                <a16:creationId xmlns:a16="http://schemas.microsoft.com/office/drawing/2014/main" id="{987F293B-89D8-481E-B0DB-ACA5015D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60" y="3251725"/>
            <a:ext cx="3029712" cy="22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6D279-6AA9-48EB-A276-627BFBE1C702}"/>
              </a:ext>
            </a:extLst>
          </p:cNvPr>
          <p:cNvSpPr txBox="1"/>
          <p:nvPr/>
        </p:nvSpPr>
        <p:spPr>
          <a:xfrm>
            <a:off x="6179091" y="567413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EXO" pitchFamily="2" charset="0"/>
              </a:rPr>
              <a:t>Dáng xe Sedan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DAC28-899A-4641-AFF0-6C0AEF2F8A4A}"/>
              </a:ext>
            </a:extLst>
          </p:cNvPr>
          <p:cNvSpPr txBox="1"/>
          <p:nvPr/>
        </p:nvSpPr>
        <p:spPr>
          <a:xfrm>
            <a:off x="9740182" y="567413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EXO" pitchFamily="2" charset="0"/>
              </a:rPr>
              <a:t>Dáng xe hardtop</a:t>
            </a:r>
          </a:p>
        </p:txBody>
      </p:sp>
    </p:spTree>
    <p:extLst>
      <p:ext uri="{BB962C8B-B14F-4D97-AF65-F5344CB8AC3E}">
        <p14:creationId xmlns:p14="http://schemas.microsoft.com/office/powerpoint/2010/main" val="4266147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95</TotalTime>
  <Words>835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Exo</vt:lpstr>
      <vt:lpstr>Wingdings 2</vt:lpstr>
      <vt:lpstr>Quotable</vt:lpstr>
      <vt:lpstr>Geely Auto Car Price Prediction</vt:lpstr>
      <vt:lpstr>Business Understanding</vt:lpstr>
      <vt:lpstr>Mục tiêu Kinh Doanh</vt:lpstr>
      <vt:lpstr>Mục tiêu Phân Tích</vt:lpstr>
      <vt:lpstr>PowerPoint Presentation</vt:lpstr>
      <vt:lpstr>Kiểm tra dữ liệu </vt:lpstr>
      <vt:lpstr>EDA</vt:lpstr>
      <vt:lpstr>Phân tích tổng quan</vt:lpstr>
      <vt:lpstr>Phân tích tổng quan</vt:lpstr>
      <vt:lpstr>Các yếu tố ảnh hưởng đến giá</vt:lpstr>
      <vt:lpstr>Yếu tố định lượng</vt:lpstr>
      <vt:lpstr>Yếu tố định tính</vt:lpstr>
      <vt:lpstr>Các yếu tố ảnh hưởng nhiều đến giá xe</vt:lpstr>
      <vt:lpstr>Các yếu tố ảnh hưởng nhiều đến giá xe</vt:lpstr>
      <vt:lpstr>LOGIC TREE</vt:lpstr>
      <vt:lpstr>Preprocessing</vt:lpstr>
      <vt:lpstr>Preprocessing</vt:lpstr>
      <vt:lpstr>Preprocessing</vt:lpstr>
      <vt:lpstr>Modeling</vt:lpstr>
      <vt:lpstr>Modeling</vt:lpstr>
      <vt:lpstr>Modeling Evaluation</vt:lpstr>
      <vt:lpstr>Suggestion</vt:lpstr>
      <vt:lpstr>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Geely Auto Car Price Prediction</dc:title>
  <dc:creator>Hoàng Lê Anh</dc:creator>
  <cp:lastModifiedBy>Hoàng Lê Anh</cp:lastModifiedBy>
  <cp:revision>12</cp:revision>
  <dcterms:created xsi:type="dcterms:W3CDTF">2025-02-13T07:53:56Z</dcterms:created>
  <dcterms:modified xsi:type="dcterms:W3CDTF">2025-02-13T09:29:23Z</dcterms:modified>
</cp:coreProperties>
</file>