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81" r:id="rId2"/>
    <p:sldId id="282" r:id="rId3"/>
    <p:sldId id="283" r:id="rId4"/>
    <p:sldId id="28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47" autoAdjust="0"/>
    <p:restoredTop sz="94660"/>
  </p:normalViewPr>
  <p:slideViewPr>
    <p:cSldViewPr snapToGrid="0">
      <p:cViewPr varScale="1">
        <p:scale>
          <a:sx n="87" d="100"/>
          <a:sy n="87" d="100"/>
        </p:scale>
        <p:origin x="1106" y="4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8CC33-6123-44E4-9375-881E7E4F6151}"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1FD0-7E61-4C16-ACD0-090FA2BFF4E4}" type="slidenum">
              <a:rPr lang="en-US" smtClean="0"/>
              <a:t>‹#›</a:t>
            </a:fld>
            <a:endParaRPr lang="en-US"/>
          </a:p>
        </p:txBody>
      </p:sp>
    </p:spTree>
    <p:extLst>
      <p:ext uri="{BB962C8B-B14F-4D97-AF65-F5344CB8AC3E}">
        <p14:creationId xmlns:p14="http://schemas.microsoft.com/office/powerpoint/2010/main" val="149438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797519F-B2D6-4582-A184-9CB37D97DE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pitchFamily="-65" charset="-128"/>
              </a:defRPr>
            </a:lvl1pPr>
            <a:lvl2pPr marL="758825" indent="-292100">
              <a:spcBef>
                <a:spcPct val="30000"/>
              </a:spcBef>
              <a:defRPr sz="1200">
                <a:solidFill>
                  <a:schemeClr val="tx1"/>
                </a:solidFill>
                <a:latin typeface="Times New Roman" panose="02020603050405020304" pitchFamily="18" charset="0"/>
                <a:ea typeface="ヒラギノ角ゴ Pro W3" pitchFamily="-65" charset="-128"/>
              </a:defRPr>
            </a:lvl2pPr>
            <a:lvl3pPr marL="1168400" indent="-233363">
              <a:spcBef>
                <a:spcPct val="30000"/>
              </a:spcBef>
              <a:defRPr sz="1200">
                <a:solidFill>
                  <a:schemeClr val="tx1"/>
                </a:solidFill>
                <a:latin typeface="Times New Roman" panose="02020603050405020304" pitchFamily="18" charset="0"/>
                <a:ea typeface="ヒラギノ角ゴ Pro W3" pitchFamily="-65" charset="-128"/>
              </a:defRPr>
            </a:lvl3pPr>
            <a:lvl4pPr marL="1635125" indent="-233363">
              <a:spcBef>
                <a:spcPct val="30000"/>
              </a:spcBef>
              <a:defRPr sz="1200">
                <a:solidFill>
                  <a:schemeClr val="tx1"/>
                </a:solidFill>
                <a:latin typeface="Times New Roman" panose="02020603050405020304" pitchFamily="18" charset="0"/>
                <a:ea typeface="ヒラギノ角ゴ Pro W3" pitchFamily="-65" charset="-128"/>
              </a:defRPr>
            </a:lvl4pPr>
            <a:lvl5pPr marL="2103438" indent="-233363">
              <a:spcBef>
                <a:spcPct val="30000"/>
              </a:spcBef>
              <a:defRPr sz="1200">
                <a:solidFill>
                  <a:schemeClr val="tx1"/>
                </a:solidFill>
                <a:latin typeface="Times New Roman" panose="02020603050405020304" pitchFamily="18" charset="0"/>
                <a:ea typeface="ヒラギノ角ゴ Pro W3" pitchFamily="-65" charset="-128"/>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9pPr>
          </a:lstStyle>
          <a:p>
            <a:pPr>
              <a:spcBef>
                <a:spcPct val="0"/>
              </a:spcBef>
            </a:pPr>
            <a:fld id="{C3A32CD5-6CA5-4CD5-A203-CEB1EA058094}" type="slidenum">
              <a:rPr lang="en-US" altLang="en-US"/>
              <a:pPr>
                <a:spcBef>
                  <a:spcPct val="0"/>
                </a:spcBef>
              </a:pPr>
              <a:t>1</a:t>
            </a:fld>
            <a:endParaRPr lang="en-US" altLang="en-US"/>
          </a:p>
        </p:txBody>
      </p:sp>
      <p:sp>
        <p:nvSpPr>
          <p:cNvPr id="12291" name="Rectangle 2">
            <a:extLst>
              <a:ext uri="{FF2B5EF4-FFF2-40B4-BE49-F238E27FC236}">
                <a16:creationId xmlns:a16="http://schemas.microsoft.com/office/drawing/2014/main" id="{91C2938B-C72B-4EAA-9FAC-AE03DCD9366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7B61F4FD-34D2-4DCE-B814-B0796C368D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ヒラギノ角ゴ Pro W3" pitchFamily="-65"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797519F-B2D6-4582-A184-9CB37D97DE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pitchFamily="-65" charset="-128"/>
              </a:defRPr>
            </a:lvl1pPr>
            <a:lvl2pPr marL="758825" indent="-292100">
              <a:spcBef>
                <a:spcPct val="30000"/>
              </a:spcBef>
              <a:defRPr sz="1200">
                <a:solidFill>
                  <a:schemeClr val="tx1"/>
                </a:solidFill>
                <a:latin typeface="Times New Roman" panose="02020603050405020304" pitchFamily="18" charset="0"/>
                <a:ea typeface="ヒラギノ角ゴ Pro W3" pitchFamily="-65" charset="-128"/>
              </a:defRPr>
            </a:lvl2pPr>
            <a:lvl3pPr marL="1168400" indent="-233363">
              <a:spcBef>
                <a:spcPct val="30000"/>
              </a:spcBef>
              <a:defRPr sz="1200">
                <a:solidFill>
                  <a:schemeClr val="tx1"/>
                </a:solidFill>
                <a:latin typeface="Times New Roman" panose="02020603050405020304" pitchFamily="18" charset="0"/>
                <a:ea typeface="ヒラギノ角ゴ Pro W3" pitchFamily="-65" charset="-128"/>
              </a:defRPr>
            </a:lvl3pPr>
            <a:lvl4pPr marL="1635125" indent="-233363">
              <a:spcBef>
                <a:spcPct val="30000"/>
              </a:spcBef>
              <a:defRPr sz="1200">
                <a:solidFill>
                  <a:schemeClr val="tx1"/>
                </a:solidFill>
                <a:latin typeface="Times New Roman" panose="02020603050405020304" pitchFamily="18" charset="0"/>
                <a:ea typeface="ヒラギノ角ゴ Pro W3" pitchFamily="-65" charset="-128"/>
              </a:defRPr>
            </a:lvl4pPr>
            <a:lvl5pPr marL="2103438" indent="-233363">
              <a:spcBef>
                <a:spcPct val="30000"/>
              </a:spcBef>
              <a:defRPr sz="1200">
                <a:solidFill>
                  <a:schemeClr val="tx1"/>
                </a:solidFill>
                <a:latin typeface="Times New Roman" panose="02020603050405020304" pitchFamily="18" charset="0"/>
                <a:ea typeface="ヒラギノ角ゴ Pro W3" pitchFamily="-65" charset="-128"/>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9pPr>
          </a:lstStyle>
          <a:p>
            <a:pPr>
              <a:spcBef>
                <a:spcPct val="0"/>
              </a:spcBef>
            </a:pPr>
            <a:fld id="{C3A32CD5-6CA5-4CD5-A203-CEB1EA058094}" type="slidenum">
              <a:rPr lang="en-US" altLang="en-US"/>
              <a:pPr>
                <a:spcBef>
                  <a:spcPct val="0"/>
                </a:spcBef>
              </a:pPr>
              <a:t>2</a:t>
            </a:fld>
            <a:endParaRPr lang="en-US" altLang="en-US"/>
          </a:p>
        </p:txBody>
      </p:sp>
      <p:sp>
        <p:nvSpPr>
          <p:cNvPr id="12291" name="Rectangle 2">
            <a:extLst>
              <a:ext uri="{FF2B5EF4-FFF2-40B4-BE49-F238E27FC236}">
                <a16:creationId xmlns:a16="http://schemas.microsoft.com/office/drawing/2014/main" id="{91C2938B-C72B-4EAA-9FAC-AE03DCD9366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7B61F4FD-34D2-4DCE-B814-B0796C368D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ヒラギノ角ゴ Pro W3" pitchFamily="-65" charset="-128"/>
            </a:endParaRPr>
          </a:p>
        </p:txBody>
      </p:sp>
    </p:spTree>
    <p:extLst>
      <p:ext uri="{BB962C8B-B14F-4D97-AF65-F5344CB8AC3E}">
        <p14:creationId xmlns:p14="http://schemas.microsoft.com/office/powerpoint/2010/main" val="147490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797519F-B2D6-4582-A184-9CB37D97DE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pitchFamily="-65" charset="-128"/>
              </a:defRPr>
            </a:lvl1pPr>
            <a:lvl2pPr marL="758825" indent="-292100">
              <a:spcBef>
                <a:spcPct val="30000"/>
              </a:spcBef>
              <a:defRPr sz="1200">
                <a:solidFill>
                  <a:schemeClr val="tx1"/>
                </a:solidFill>
                <a:latin typeface="Times New Roman" panose="02020603050405020304" pitchFamily="18" charset="0"/>
                <a:ea typeface="ヒラギノ角ゴ Pro W3" pitchFamily="-65" charset="-128"/>
              </a:defRPr>
            </a:lvl2pPr>
            <a:lvl3pPr marL="1168400" indent="-233363">
              <a:spcBef>
                <a:spcPct val="30000"/>
              </a:spcBef>
              <a:defRPr sz="1200">
                <a:solidFill>
                  <a:schemeClr val="tx1"/>
                </a:solidFill>
                <a:latin typeface="Times New Roman" panose="02020603050405020304" pitchFamily="18" charset="0"/>
                <a:ea typeface="ヒラギノ角ゴ Pro W3" pitchFamily="-65" charset="-128"/>
              </a:defRPr>
            </a:lvl3pPr>
            <a:lvl4pPr marL="1635125" indent="-233363">
              <a:spcBef>
                <a:spcPct val="30000"/>
              </a:spcBef>
              <a:defRPr sz="1200">
                <a:solidFill>
                  <a:schemeClr val="tx1"/>
                </a:solidFill>
                <a:latin typeface="Times New Roman" panose="02020603050405020304" pitchFamily="18" charset="0"/>
                <a:ea typeface="ヒラギノ角ゴ Pro W3" pitchFamily="-65" charset="-128"/>
              </a:defRPr>
            </a:lvl4pPr>
            <a:lvl5pPr marL="2103438" indent="-233363">
              <a:spcBef>
                <a:spcPct val="30000"/>
              </a:spcBef>
              <a:defRPr sz="1200">
                <a:solidFill>
                  <a:schemeClr val="tx1"/>
                </a:solidFill>
                <a:latin typeface="Times New Roman" panose="02020603050405020304" pitchFamily="18" charset="0"/>
                <a:ea typeface="ヒラギノ角ゴ Pro W3" pitchFamily="-65" charset="-128"/>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9pPr>
          </a:lstStyle>
          <a:p>
            <a:pPr>
              <a:spcBef>
                <a:spcPct val="0"/>
              </a:spcBef>
            </a:pPr>
            <a:fld id="{C3A32CD5-6CA5-4CD5-A203-CEB1EA058094}" type="slidenum">
              <a:rPr lang="en-US" altLang="en-US"/>
              <a:pPr>
                <a:spcBef>
                  <a:spcPct val="0"/>
                </a:spcBef>
              </a:pPr>
              <a:t>3</a:t>
            </a:fld>
            <a:endParaRPr lang="en-US" altLang="en-US"/>
          </a:p>
        </p:txBody>
      </p:sp>
      <p:sp>
        <p:nvSpPr>
          <p:cNvPr id="12291" name="Rectangle 2">
            <a:extLst>
              <a:ext uri="{FF2B5EF4-FFF2-40B4-BE49-F238E27FC236}">
                <a16:creationId xmlns:a16="http://schemas.microsoft.com/office/drawing/2014/main" id="{91C2938B-C72B-4EAA-9FAC-AE03DCD9366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7B61F4FD-34D2-4DCE-B814-B0796C368D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ヒラギノ角ゴ Pro W3" pitchFamily="-65" charset="-128"/>
            </a:endParaRPr>
          </a:p>
        </p:txBody>
      </p:sp>
    </p:spTree>
    <p:extLst>
      <p:ext uri="{BB962C8B-B14F-4D97-AF65-F5344CB8AC3E}">
        <p14:creationId xmlns:p14="http://schemas.microsoft.com/office/powerpoint/2010/main" val="1115180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797519F-B2D6-4582-A184-9CB37D97DE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pitchFamily="-65" charset="-128"/>
              </a:defRPr>
            </a:lvl1pPr>
            <a:lvl2pPr marL="758825" indent="-292100">
              <a:spcBef>
                <a:spcPct val="30000"/>
              </a:spcBef>
              <a:defRPr sz="1200">
                <a:solidFill>
                  <a:schemeClr val="tx1"/>
                </a:solidFill>
                <a:latin typeface="Times New Roman" panose="02020603050405020304" pitchFamily="18" charset="0"/>
                <a:ea typeface="ヒラギノ角ゴ Pro W3" pitchFamily="-65" charset="-128"/>
              </a:defRPr>
            </a:lvl2pPr>
            <a:lvl3pPr marL="1168400" indent="-233363">
              <a:spcBef>
                <a:spcPct val="30000"/>
              </a:spcBef>
              <a:defRPr sz="1200">
                <a:solidFill>
                  <a:schemeClr val="tx1"/>
                </a:solidFill>
                <a:latin typeface="Times New Roman" panose="02020603050405020304" pitchFamily="18" charset="0"/>
                <a:ea typeface="ヒラギノ角ゴ Pro W3" pitchFamily="-65" charset="-128"/>
              </a:defRPr>
            </a:lvl3pPr>
            <a:lvl4pPr marL="1635125" indent="-233363">
              <a:spcBef>
                <a:spcPct val="30000"/>
              </a:spcBef>
              <a:defRPr sz="1200">
                <a:solidFill>
                  <a:schemeClr val="tx1"/>
                </a:solidFill>
                <a:latin typeface="Times New Roman" panose="02020603050405020304" pitchFamily="18" charset="0"/>
                <a:ea typeface="ヒラギノ角ゴ Pro W3" pitchFamily="-65" charset="-128"/>
              </a:defRPr>
            </a:lvl4pPr>
            <a:lvl5pPr marL="2103438" indent="-233363">
              <a:spcBef>
                <a:spcPct val="30000"/>
              </a:spcBef>
              <a:defRPr sz="1200">
                <a:solidFill>
                  <a:schemeClr val="tx1"/>
                </a:solidFill>
                <a:latin typeface="Times New Roman" panose="02020603050405020304" pitchFamily="18" charset="0"/>
                <a:ea typeface="ヒラギノ角ゴ Pro W3" pitchFamily="-65" charset="-128"/>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ea typeface="ヒラギノ角ゴ Pro W3" pitchFamily="-65"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C3A32CD5-6CA5-4CD5-A203-CEB1EA058094}"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ヒラギノ角ゴ Pro W3" pitchFamily="-65"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ヒラギノ角ゴ Pro W3" pitchFamily="-65" charset="-128"/>
              <a:cs typeface="+mn-cs"/>
            </a:endParaRPr>
          </a:p>
        </p:txBody>
      </p:sp>
      <p:sp>
        <p:nvSpPr>
          <p:cNvPr id="12291" name="Rectangle 2">
            <a:extLst>
              <a:ext uri="{FF2B5EF4-FFF2-40B4-BE49-F238E27FC236}">
                <a16:creationId xmlns:a16="http://schemas.microsoft.com/office/drawing/2014/main" id="{91C2938B-C72B-4EAA-9FAC-AE03DCD9366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7B61F4FD-34D2-4DCE-B814-B0796C368D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ヒラギノ角ゴ Pro W3" pitchFamily="-65" charset="-128"/>
            </a:endParaRPr>
          </a:p>
        </p:txBody>
      </p:sp>
    </p:spTree>
    <p:extLst>
      <p:ext uri="{BB962C8B-B14F-4D97-AF65-F5344CB8AC3E}">
        <p14:creationId xmlns:p14="http://schemas.microsoft.com/office/powerpoint/2010/main" val="347028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F77A-6FC4-43C9-9857-113D3C09E1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FCC65-B88D-4150-91D3-40C8A0568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B83C4F-F1E9-4262-84F6-D2DCAFB62551}"/>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5" name="Footer Placeholder 4">
            <a:extLst>
              <a:ext uri="{FF2B5EF4-FFF2-40B4-BE49-F238E27FC236}">
                <a16:creationId xmlns:a16="http://schemas.microsoft.com/office/drawing/2014/main" id="{A501C9B6-6AC3-4E20-9741-659B77381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59206-0F0C-4645-8B2B-B09CF1DC7009}"/>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344192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F885-9E13-4C47-BF55-B4B4AC0F76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EB0CBE-B37D-4F3B-A501-CD7758D32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99ED5-9CBF-478E-9345-3EC79B1CDB18}"/>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5" name="Footer Placeholder 4">
            <a:extLst>
              <a:ext uri="{FF2B5EF4-FFF2-40B4-BE49-F238E27FC236}">
                <a16:creationId xmlns:a16="http://schemas.microsoft.com/office/drawing/2014/main" id="{F2CC67B1-83F0-4CD3-8B5D-6A04FC694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AFC1C-23C3-473E-8296-9DCAFA18CB4E}"/>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302522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70FCD-024E-4DD0-B04A-F1FBAD6455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3A35A4-B08D-4B5B-AD10-FCFFD2B9D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D01E9-8738-4366-A159-9AD0201C4C03}"/>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5" name="Footer Placeholder 4">
            <a:extLst>
              <a:ext uri="{FF2B5EF4-FFF2-40B4-BE49-F238E27FC236}">
                <a16:creationId xmlns:a16="http://schemas.microsoft.com/office/drawing/2014/main" id="{07F78E5C-8514-4C48-8965-54B6D528E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3B896-14F7-4322-AAC9-CC8C4BA69B83}"/>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389890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0F20-79C1-4331-9742-9AD30257A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BFD0F-9896-4D71-9AC3-8DC5C3904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F0FE6-DC54-4E99-8CE6-E2B8A82FE8E2}"/>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5" name="Footer Placeholder 4">
            <a:extLst>
              <a:ext uri="{FF2B5EF4-FFF2-40B4-BE49-F238E27FC236}">
                <a16:creationId xmlns:a16="http://schemas.microsoft.com/office/drawing/2014/main" id="{E1F2EDA1-05D6-4856-8340-448DF858E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BF396-C3AC-4B15-AC17-986E96047772}"/>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282385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E63B-241E-4D7C-8631-C84E0BEBE4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B5D319-5F34-40E3-B8E6-C70513489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8696A-1459-4487-8CF8-250D146A0913}"/>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5" name="Footer Placeholder 4">
            <a:extLst>
              <a:ext uri="{FF2B5EF4-FFF2-40B4-BE49-F238E27FC236}">
                <a16:creationId xmlns:a16="http://schemas.microsoft.com/office/drawing/2014/main" id="{AED6D7A8-B43C-4B59-B1A3-874F88B53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CBEFB-FC7C-4719-AB76-8A0A4E5F5725}"/>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74393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F9B2-9626-4A03-8E69-F57177B89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7CE60-FE5A-4F51-8D07-9BA36D9369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F2E905-EECD-4F86-B081-54433CFA6D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1B10B-D7AC-488A-8637-90F872A80E69}"/>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6" name="Footer Placeholder 5">
            <a:extLst>
              <a:ext uri="{FF2B5EF4-FFF2-40B4-BE49-F238E27FC236}">
                <a16:creationId xmlns:a16="http://schemas.microsoft.com/office/drawing/2014/main" id="{CAA18201-7E2D-4A31-B019-FB1510B9A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FED98-D8DB-409B-803C-A1F395BB5754}"/>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342568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BFAA-05E3-4F3C-B8DB-438BAC97FB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174389-E927-47C4-A12F-1CF6A51BA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212F5-9D02-4970-9512-7E3BE7A4EF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DE3BE4-043C-4C51-966C-67B853085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51738C-3353-438F-A97C-6428972BFA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B67FC6-DC03-4D6A-A94E-DC73633CEF50}"/>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8" name="Footer Placeholder 7">
            <a:extLst>
              <a:ext uri="{FF2B5EF4-FFF2-40B4-BE49-F238E27FC236}">
                <a16:creationId xmlns:a16="http://schemas.microsoft.com/office/drawing/2014/main" id="{063810E0-6B3D-4A91-9971-8C1E1EC953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FEC64-7EB7-4140-982A-E0F7852AC693}"/>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428418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91C9-8FA4-4C4F-B938-8CB5F8AFE9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582DB0-C1B2-4D09-80C2-3DA5250B8689}"/>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4" name="Footer Placeholder 3">
            <a:extLst>
              <a:ext uri="{FF2B5EF4-FFF2-40B4-BE49-F238E27FC236}">
                <a16:creationId xmlns:a16="http://schemas.microsoft.com/office/drawing/2014/main" id="{129EA51E-469C-42F6-A21D-59D7E451A7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AF1ADA-8130-4692-B3B4-E7FB67EB1B6F}"/>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43308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F397E-15D5-4E8C-A9FE-7D476AB7AEFC}"/>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3" name="Footer Placeholder 2">
            <a:extLst>
              <a:ext uri="{FF2B5EF4-FFF2-40B4-BE49-F238E27FC236}">
                <a16:creationId xmlns:a16="http://schemas.microsoft.com/office/drawing/2014/main" id="{28D9F4FD-6290-440D-89F4-59D7B971D1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280993-C5BB-4288-99E6-8DFF1A7860D1}"/>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132437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029F-3DFA-46AE-906F-65D049AAB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70C64E-6B83-4CFC-8755-AE86884A3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C7A57-218F-4772-886B-E57029081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56C39-490D-4E52-BC4D-67B4D17B2934}"/>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6" name="Footer Placeholder 5">
            <a:extLst>
              <a:ext uri="{FF2B5EF4-FFF2-40B4-BE49-F238E27FC236}">
                <a16:creationId xmlns:a16="http://schemas.microsoft.com/office/drawing/2014/main" id="{00D2078F-DA8F-48DC-9592-4E3502DEE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4D97E-4674-4B40-B49F-F44BBFF280F8}"/>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300754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77CD-4468-4E91-BAD6-6588685F3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4AE8F-727F-42DC-8214-67F2899D8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7C91D-D227-49C1-83DF-DF75CBE0F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0DDC4-AC27-4BAE-B41C-F291929AAE1E}"/>
              </a:ext>
            </a:extLst>
          </p:cNvPr>
          <p:cNvSpPr>
            <a:spLocks noGrp="1"/>
          </p:cNvSpPr>
          <p:nvPr>
            <p:ph type="dt" sz="half" idx="10"/>
          </p:nvPr>
        </p:nvSpPr>
        <p:spPr/>
        <p:txBody>
          <a:bodyPr/>
          <a:lstStyle/>
          <a:p>
            <a:fld id="{18E65DF6-0CE5-4FE4-821A-5840E9BEE477}" type="datetimeFigureOut">
              <a:rPr lang="en-US" smtClean="0"/>
              <a:t>2/23/2021</a:t>
            </a:fld>
            <a:endParaRPr lang="en-US"/>
          </a:p>
        </p:txBody>
      </p:sp>
      <p:sp>
        <p:nvSpPr>
          <p:cNvPr id="6" name="Footer Placeholder 5">
            <a:extLst>
              <a:ext uri="{FF2B5EF4-FFF2-40B4-BE49-F238E27FC236}">
                <a16:creationId xmlns:a16="http://schemas.microsoft.com/office/drawing/2014/main" id="{EE2AD431-9AED-4BA4-9D3B-3A5A3A8F6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20A43-AE17-414B-8CCE-45F1D3B83196}"/>
              </a:ext>
            </a:extLst>
          </p:cNvPr>
          <p:cNvSpPr>
            <a:spLocks noGrp="1"/>
          </p:cNvSpPr>
          <p:nvPr>
            <p:ph type="sldNum" sz="quarter" idx="12"/>
          </p:nvPr>
        </p:nvSpPr>
        <p:spPr/>
        <p:txBody>
          <a:bodyPr/>
          <a:lstStyle/>
          <a:p>
            <a:fld id="{1E690F6F-EFB3-400A-9BEE-DDC49E4AF69E}" type="slidenum">
              <a:rPr lang="en-US" smtClean="0"/>
              <a:t>‹#›</a:t>
            </a:fld>
            <a:endParaRPr lang="en-US"/>
          </a:p>
        </p:txBody>
      </p:sp>
    </p:spTree>
    <p:extLst>
      <p:ext uri="{BB962C8B-B14F-4D97-AF65-F5344CB8AC3E}">
        <p14:creationId xmlns:p14="http://schemas.microsoft.com/office/powerpoint/2010/main" val="177861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F7280-C3ED-43D5-B82C-19F417928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01E7C9-17E6-4F9D-B07B-F2BD7396E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B83ED-4E2B-40CC-BC98-6B8CC78C3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65DF6-0CE5-4FE4-821A-5840E9BEE477}" type="datetimeFigureOut">
              <a:rPr lang="en-US" smtClean="0"/>
              <a:t>2/23/2021</a:t>
            </a:fld>
            <a:endParaRPr lang="en-US"/>
          </a:p>
        </p:txBody>
      </p:sp>
      <p:sp>
        <p:nvSpPr>
          <p:cNvPr id="5" name="Footer Placeholder 4">
            <a:extLst>
              <a:ext uri="{FF2B5EF4-FFF2-40B4-BE49-F238E27FC236}">
                <a16:creationId xmlns:a16="http://schemas.microsoft.com/office/drawing/2014/main" id="{926AA218-0799-4D3A-8409-462A9C7CA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25DA4-480E-4ACD-8313-EC050902A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90F6F-EFB3-400A-9BEE-DDC49E4AF69E}" type="slidenum">
              <a:rPr lang="en-US" smtClean="0"/>
              <a:t>‹#›</a:t>
            </a:fld>
            <a:endParaRPr lang="en-US"/>
          </a:p>
        </p:txBody>
      </p:sp>
    </p:spTree>
    <p:extLst>
      <p:ext uri="{BB962C8B-B14F-4D97-AF65-F5344CB8AC3E}">
        <p14:creationId xmlns:p14="http://schemas.microsoft.com/office/powerpoint/2010/main" val="1479437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ederalreserve.gov/newsevents/pressreleases/monetary20081125b.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ederalreserve.gov/monetarypolicy/2020-06-mpr-part2.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EB969B36-379D-49D5-9BB7-35EF522DC76C}"/>
              </a:ext>
            </a:extLst>
          </p:cNvPr>
          <p:cNvSpPr>
            <a:spLocks noGrp="1" noChangeArrowheads="1"/>
          </p:cNvSpPr>
          <p:nvPr>
            <p:ph type="title"/>
          </p:nvPr>
        </p:nvSpPr>
        <p:spPr>
          <a:xfrm>
            <a:off x="1041888" y="304800"/>
            <a:ext cx="9321312" cy="541096"/>
          </a:xfrm>
        </p:spPr>
        <p:txBody>
          <a:bodyPr>
            <a:normAutofit/>
          </a:bodyPr>
          <a:lstStyle/>
          <a:p>
            <a:pPr eaLnBrk="1" hangingPunct="1"/>
            <a:r>
              <a:rPr lang="en-US" altLang="en-US" sz="2800" dirty="0">
                <a:solidFill>
                  <a:srgbClr val="000000"/>
                </a:solidFill>
                <a:latin typeface="+mn-lt"/>
                <a:ea typeface="ヒラギノ角ゴ Pro W3" pitchFamily="-65" charset="-128"/>
              </a:rPr>
              <a:t>Federal Reserve System  - Roles</a:t>
            </a:r>
            <a:endParaRPr lang="en-US" altLang="en-US" sz="2800" dirty="0">
              <a:latin typeface="+mn-lt"/>
              <a:ea typeface="ヒラギノ角ゴ Pro W3" pitchFamily="-65" charset="-128"/>
            </a:endParaRPr>
          </a:p>
        </p:txBody>
      </p:sp>
      <p:sp>
        <p:nvSpPr>
          <p:cNvPr id="4" name="Rectangle 3">
            <a:extLst>
              <a:ext uri="{FF2B5EF4-FFF2-40B4-BE49-F238E27FC236}">
                <a16:creationId xmlns:a16="http://schemas.microsoft.com/office/drawing/2014/main" id="{6B166D42-0BF7-4D79-858D-3078ECC01C97}"/>
              </a:ext>
            </a:extLst>
          </p:cNvPr>
          <p:cNvSpPr/>
          <p:nvPr/>
        </p:nvSpPr>
        <p:spPr>
          <a:xfrm>
            <a:off x="4247417" y="1028701"/>
            <a:ext cx="3112477" cy="67700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Federal Reserve</a:t>
            </a:r>
          </a:p>
        </p:txBody>
      </p:sp>
      <p:sp>
        <p:nvSpPr>
          <p:cNvPr id="7" name="Rectangle 6">
            <a:extLst>
              <a:ext uri="{FF2B5EF4-FFF2-40B4-BE49-F238E27FC236}">
                <a16:creationId xmlns:a16="http://schemas.microsoft.com/office/drawing/2014/main" id="{C314ED8A-2B04-4663-A878-5F3B4D99B9A6}"/>
              </a:ext>
            </a:extLst>
          </p:cNvPr>
          <p:cNvSpPr/>
          <p:nvPr/>
        </p:nvSpPr>
        <p:spPr>
          <a:xfrm>
            <a:off x="2845778" y="1984861"/>
            <a:ext cx="3112477" cy="8748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Monetary Policy</a:t>
            </a:r>
          </a:p>
        </p:txBody>
      </p:sp>
      <p:sp>
        <p:nvSpPr>
          <p:cNvPr id="8" name="Rectangle 7">
            <a:extLst>
              <a:ext uri="{FF2B5EF4-FFF2-40B4-BE49-F238E27FC236}">
                <a16:creationId xmlns:a16="http://schemas.microsoft.com/office/drawing/2014/main" id="{C7DF3230-301E-4D95-A0BB-CBF3426067CC}"/>
              </a:ext>
            </a:extLst>
          </p:cNvPr>
          <p:cNvSpPr/>
          <p:nvPr/>
        </p:nvSpPr>
        <p:spPr>
          <a:xfrm>
            <a:off x="6196379" y="1971311"/>
            <a:ext cx="3112477" cy="94956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Supervision and Regulation </a:t>
            </a:r>
          </a:p>
        </p:txBody>
      </p:sp>
      <p:sp>
        <p:nvSpPr>
          <p:cNvPr id="9" name="Rectangle 8">
            <a:extLst>
              <a:ext uri="{FF2B5EF4-FFF2-40B4-BE49-F238E27FC236}">
                <a16:creationId xmlns:a16="http://schemas.microsoft.com/office/drawing/2014/main" id="{05DB52DF-84F6-4A15-8469-76A2C7E0F3F0}"/>
              </a:ext>
            </a:extLst>
          </p:cNvPr>
          <p:cNvSpPr/>
          <p:nvPr/>
        </p:nvSpPr>
        <p:spPr>
          <a:xfrm>
            <a:off x="2540977" y="3138848"/>
            <a:ext cx="3270738" cy="13935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b="1" dirty="0"/>
          </a:p>
          <a:p>
            <a:pPr algn="ctr"/>
            <a:r>
              <a:rPr lang="en-US" dirty="0"/>
              <a:t>Dual Mandate:</a:t>
            </a:r>
          </a:p>
          <a:p>
            <a:pPr algn="ctr"/>
            <a:r>
              <a:rPr lang="en-US" dirty="0"/>
              <a:t>1 Maximum Employment</a:t>
            </a:r>
          </a:p>
          <a:p>
            <a:pPr algn="ctr"/>
            <a:r>
              <a:rPr lang="en-US" dirty="0"/>
              <a:t>2 Price Stability</a:t>
            </a:r>
          </a:p>
          <a:p>
            <a:pPr algn="ctr"/>
            <a:r>
              <a:rPr lang="en-US" dirty="0"/>
              <a:t>and:</a:t>
            </a:r>
          </a:p>
          <a:p>
            <a:pPr algn="ctr"/>
            <a:r>
              <a:rPr lang="en-US" dirty="0"/>
              <a:t>Stability of Financial System</a:t>
            </a:r>
          </a:p>
          <a:p>
            <a:pPr algn="ctr"/>
            <a:endParaRPr lang="en-US" dirty="0"/>
          </a:p>
          <a:p>
            <a:pPr algn="ctr"/>
            <a:endParaRPr lang="en-US" dirty="0"/>
          </a:p>
        </p:txBody>
      </p:sp>
      <p:cxnSp>
        <p:nvCxnSpPr>
          <p:cNvPr id="6" name="Straight Connector 5">
            <a:extLst>
              <a:ext uri="{FF2B5EF4-FFF2-40B4-BE49-F238E27FC236}">
                <a16:creationId xmlns:a16="http://schemas.microsoft.com/office/drawing/2014/main" id="{DB88D87B-AD23-4B1C-BCCE-3929855E43CA}"/>
              </a:ext>
            </a:extLst>
          </p:cNvPr>
          <p:cNvCxnSpPr>
            <a:cxnSpLocks/>
          </p:cNvCxnSpPr>
          <p:nvPr/>
        </p:nvCxnSpPr>
        <p:spPr>
          <a:xfrm flipH="1">
            <a:off x="4320688" y="2859696"/>
            <a:ext cx="1" cy="279152"/>
          </a:xfrm>
          <a:prstGeom prst="line">
            <a:avLst/>
          </a:prstGeom>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A445EC77-196C-487F-A33F-148995CF7553}"/>
              </a:ext>
            </a:extLst>
          </p:cNvPr>
          <p:cNvCxnSpPr>
            <a:cxnSpLocks/>
          </p:cNvCxnSpPr>
          <p:nvPr/>
        </p:nvCxnSpPr>
        <p:spPr>
          <a:xfrm>
            <a:off x="4525841" y="1775314"/>
            <a:ext cx="0" cy="180974"/>
          </a:xfrm>
          <a:prstGeom prst="line">
            <a:avLst/>
          </a:prstGeo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1DAC1FC6-F7A5-4C11-AF7A-F42DA763681E}"/>
              </a:ext>
            </a:extLst>
          </p:cNvPr>
          <p:cNvCxnSpPr>
            <a:cxnSpLocks/>
          </p:cNvCxnSpPr>
          <p:nvPr/>
        </p:nvCxnSpPr>
        <p:spPr>
          <a:xfrm>
            <a:off x="6964974" y="1775314"/>
            <a:ext cx="0" cy="180974"/>
          </a:xfrm>
          <a:prstGeom prst="line">
            <a:avLst/>
          </a:prstGeom>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D63781E5-E72E-4F9F-BD55-33AFE14D31B5}"/>
              </a:ext>
            </a:extLst>
          </p:cNvPr>
          <p:cNvSpPr/>
          <p:nvPr/>
        </p:nvSpPr>
        <p:spPr>
          <a:xfrm>
            <a:off x="3969726" y="4712669"/>
            <a:ext cx="2972533" cy="6414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t>Unconventional/Emergency Monetary Policy Actions</a:t>
            </a:r>
          </a:p>
          <a:p>
            <a:pPr algn="ctr"/>
            <a:endParaRPr lang="en-US" dirty="0"/>
          </a:p>
        </p:txBody>
      </p:sp>
      <p:cxnSp>
        <p:nvCxnSpPr>
          <p:cNvPr id="18" name="Straight Connector 17">
            <a:extLst>
              <a:ext uri="{FF2B5EF4-FFF2-40B4-BE49-F238E27FC236}">
                <a16:creationId xmlns:a16="http://schemas.microsoft.com/office/drawing/2014/main" id="{360069B2-7595-47B2-AF6F-2E7CB38D7DE5}"/>
              </a:ext>
            </a:extLst>
          </p:cNvPr>
          <p:cNvCxnSpPr>
            <a:cxnSpLocks/>
          </p:cNvCxnSpPr>
          <p:nvPr/>
        </p:nvCxnSpPr>
        <p:spPr>
          <a:xfrm>
            <a:off x="4917101" y="4532435"/>
            <a:ext cx="0" cy="180234"/>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B3CE4466-CF54-42EA-964D-3835AD5074D1}"/>
              </a:ext>
            </a:extLst>
          </p:cNvPr>
          <p:cNvCxnSpPr>
            <a:cxnSpLocks/>
          </p:cNvCxnSpPr>
          <p:nvPr/>
        </p:nvCxnSpPr>
        <p:spPr>
          <a:xfrm flipH="1">
            <a:off x="5320080" y="5354155"/>
            <a:ext cx="1" cy="180234"/>
          </a:xfrm>
          <a:prstGeom prst="line">
            <a:avLst/>
          </a:prstGeom>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F42EB5F4-240B-4C44-8C57-05DA70681080}"/>
              </a:ext>
            </a:extLst>
          </p:cNvPr>
          <p:cNvSpPr/>
          <p:nvPr/>
        </p:nvSpPr>
        <p:spPr>
          <a:xfrm>
            <a:off x="3951410" y="5534389"/>
            <a:ext cx="3112476" cy="57626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t>Asset purchases</a:t>
            </a:r>
          </a:p>
          <a:p>
            <a:pPr algn="ctr"/>
            <a:r>
              <a:rPr lang="en-US" dirty="0"/>
              <a:t>Lending facilities</a:t>
            </a:r>
          </a:p>
          <a:p>
            <a:pPr algn="ctr"/>
            <a:endParaRPr lang="en-US" dirty="0"/>
          </a:p>
        </p:txBody>
      </p:sp>
      <p:sp>
        <p:nvSpPr>
          <p:cNvPr id="33" name="Rectangle 32">
            <a:extLst>
              <a:ext uri="{FF2B5EF4-FFF2-40B4-BE49-F238E27FC236}">
                <a16:creationId xmlns:a16="http://schemas.microsoft.com/office/drawing/2014/main" id="{CE946C7C-2673-4028-9257-C4294B6DFAA5}"/>
              </a:ext>
            </a:extLst>
          </p:cNvPr>
          <p:cNvSpPr/>
          <p:nvPr/>
        </p:nvSpPr>
        <p:spPr>
          <a:xfrm>
            <a:off x="980342" y="4712669"/>
            <a:ext cx="2717560" cy="64148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Conventional Monetary Policy Tools</a:t>
            </a:r>
          </a:p>
        </p:txBody>
      </p:sp>
      <p:cxnSp>
        <p:nvCxnSpPr>
          <p:cNvPr id="34" name="Straight Connector 33">
            <a:extLst>
              <a:ext uri="{FF2B5EF4-FFF2-40B4-BE49-F238E27FC236}">
                <a16:creationId xmlns:a16="http://schemas.microsoft.com/office/drawing/2014/main" id="{16CF279A-CB39-4638-B30C-F7D10D432872}"/>
              </a:ext>
            </a:extLst>
          </p:cNvPr>
          <p:cNvCxnSpPr>
            <a:cxnSpLocks/>
          </p:cNvCxnSpPr>
          <p:nvPr/>
        </p:nvCxnSpPr>
        <p:spPr>
          <a:xfrm>
            <a:off x="2972536" y="4532435"/>
            <a:ext cx="0" cy="180234"/>
          </a:xfrm>
          <a:prstGeom prst="line">
            <a:avLst/>
          </a:prstGeom>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A342E8D6-B62E-479A-BFBA-DE4AE1C035CB}"/>
              </a:ext>
            </a:extLst>
          </p:cNvPr>
          <p:cNvSpPr/>
          <p:nvPr/>
        </p:nvSpPr>
        <p:spPr>
          <a:xfrm>
            <a:off x="917333" y="5534389"/>
            <a:ext cx="2580543" cy="6414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t>Short term interest rates</a:t>
            </a:r>
          </a:p>
          <a:p>
            <a:pPr algn="ctr"/>
            <a:r>
              <a:rPr lang="en-US" dirty="0"/>
              <a:t>Reserve requirements </a:t>
            </a:r>
          </a:p>
          <a:p>
            <a:pPr algn="ctr"/>
            <a:endParaRPr lang="en-US" dirty="0"/>
          </a:p>
        </p:txBody>
      </p:sp>
      <p:cxnSp>
        <p:nvCxnSpPr>
          <p:cNvPr id="36" name="Straight Connector 35">
            <a:extLst>
              <a:ext uri="{FF2B5EF4-FFF2-40B4-BE49-F238E27FC236}">
                <a16:creationId xmlns:a16="http://schemas.microsoft.com/office/drawing/2014/main" id="{18AE45DB-5715-41AD-9D48-B55F7E14D406}"/>
              </a:ext>
            </a:extLst>
          </p:cNvPr>
          <p:cNvCxnSpPr>
            <a:cxnSpLocks/>
          </p:cNvCxnSpPr>
          <p:nvPr/>
        </p:nvCxnSpPr>
        <p:spPr>
          <a:xfrm>
            <a:off x="2352678" y="5354155"/>
            <a:ext cx="0" cy="180234"/>
          </a:xfrm>
          <a:prstGeom prst="line">
            <a:avLst/>
          </a:prstGeom>
          <a:ln/>
        </p:spPr>
        <p:style>
          <a:lnRef idx="3">
            <a:schemeClr val="dk1"/>
          </a:lnRef>
          <a:fillRef idx="0">
            <a:schemeClr val="dk1"/>
          </a:fillRef>
          <a:effectRef idx="2">
            <a:schemeClr val="dk1"/>
          </a:effectRef>
          <a:fontRef idx="minor">
            <a:schemeClr val="tx1"/>
          </a:fontRef>
        </p:style>
      </p:cxn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EB969B36-379D-49D5-9BB7-35EF522DC76C}"/>
              </a:ext>
            </a:extLst>
          </p:cNvPr>
          <p:cNvSpPr>
            <a:spLocks noGrp="1" noChangeArrowheads="1"/>
          </p:cNvSpPr>
          <p:nvPr>
            <p:ph type="title"/>
          </p:nvPr>
        </p:nvSpPr>
        <p:spPr>
          <a:xfrm>
            <a:off x="413237" y="304800"/>
            <a:ext cx="11504735" cy="838200"/>
          </a:xfrm>
        </p:spPr>
        <p:txBody>
          <a:bodyPr>
            <a:normAutofit/>
          </a:bodyPr>
          <a:lstStyle/>
          <a:p>
            <a:r>
              <a:rPr lang="en-US" altLang="en-US" sz="2800" b="1" dirty="0">
                <a:solidFill>
                  <a:srgbClr val="000000"/>
                </a:solidFill>
                <a:latin typeface="+mn-lt"/>
                <a:ea typeface="ヒラギノ角ゴ Pro W3" pitchFamily="-65" charset="-128"/>
              </a:rPr>
              <a:t>Federal Reserve’s Balance Sheet </a:t>
            </a:r>
            <a:r>
              <a:rPr lang="en-US" altLang="en-US" sz="1400" dirty="0">
                <a:solidFill>
                  <a:schemeClr val="accent1">
                    <a:lumMod val="75000"/>
                  </a:schemeClr>
                </a:solidFill>
                <a:latin typeface="+mn-lt"/>
                <a:ea typeface="ヒラギノ角ゴ Pro W3" pitchFamily="-65" charset="-128"/>
              </a:rPr>
              <a:t>https://www.bankrate.com/banking/federal-reserve/federal-reserve-balance-sheet</a:t>
            </a:r>
            <a:r>
              <a:rPr lang="en-US" altLang="en-US" sz="1800" dirty="0">
                <a:solidFill>
                  <a:schemeClr val="accent1">
                    <a:lumMod val="75000"/>
                  </a:schemeClr>
                </a:solidFill>
                <a:latin typeface="+mn-lt"/>
                <a:ea typeface="ヒラギノ角ゴ Pro W3" pitchFamily="-65" charset="-128"/>
              </a:rPr>
              <a:t>/  </a:t>
            </a:r>
          </a:p>
        </p:txBody>
      </p:sp>
      <p:pic>
        <p:nvPicPr>
          <p:cNvPr id="11" name="Picture 10" descr="The Federal Reserve's balance sheet, which is a tool the Fed uses to provide more stimulus to the economy">
            <a:extLst>
              <a:ext uri="{FF2B5EF4-FFF2-40B4-BE49-F238E27FC236}">
                <a16:creationId xmlns:a16="http://schemas.microsoft.com/office/drawing/2014/main" id="{9DF56B86-B7E0-4FD9-B662-2075577BD2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9275" y="971550"/>
            <a:ext cx="7766537" cy="3666393"/>
          </a:xfrm>
          <a:prstGeom prst="rect">
            <a:avLst/>
          </a:prstGeom>
          <a:noFill/>
          <a:ln>
            <a:noFill/>
          </a:ln>
        </p:spPr>
      </p:pic>
      <p:sp>
        <p:nvSpPr>
          <p:cNvPr id="5" name="Rectangle 4">
            <a:extLst>
              <a:ext uri="{FF2B5EF4-FFF2-40B4-BE49-F238E27FC236}">
                <a16:creationId xmlns:a16="http://schemas.microsoft.com/office/drawing/2014/main" id="{F18F66BC-CEE8-4AC3-B371-5115B30A51B1}"/>
              </a:ext>
            </a:extLst>
          </p:cNvPr>
          <p:cNvSpPr/>
          <p:nvPr/>
        </p:nvSpPr>
        <p:spPr>
          <a:xfrm>
            <a:off x="1156188" y="2447225"/>
            <a:ext cx="10221057" cy="4313104"/>
          </a:xfrm>
          <a:prstGeom prst="rect">
            <a:avLst/>
          </a:prstGeom>
        </p:spPr>
        <p:txBody>
          <a:bodyPr wrap="square">
            <a:spAutoFit/>
          </a:bodyPr>
          <a:lstStyle/>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solidFill>
                  <a:srgbClr val="575757"/>
                </a:solidFill>
                <a:latin typeface="Arial" panose="020B0604020202020204" pitchFamily="34" charset="0"/>
                <a:ea typeface="Calibri" panose="020F0502020204030204" pitchFamily="34" charset="0"/>
                <a:cs typeface="Arial" panose="020B0604020202020204" pitchFamily="34" charset="0"/>
              </a:rPr>
              <a:t>In November 2008, then-Fed Chairman Ben Bernanke faced a financial panic. The Fed reduced interest rates to virtually zero, but that still wasn’t enough to jump start an economy suffering its worst turmoil since the Great Depression.</a:t>
            </a:r>
            <a:endParaRPr lang="en-US" sz="15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500" dirty="0">
                <a:solidFill>
                  <a:srgbClr val="575757"/>
                </a:solidFill>
                <a:latin typeface="Arial" panose="020B0604020202020204" pitchFamily="34" charset="0"/>
                <a:ea typeface="Calibri" panose="020F0502020204030204" pitchFamily="34" charset="0"/>
                <a:cs typeface="Times New Roman" panose="02020603050405020304" pitchFamily="18" charset="0"/>
              </a:rPr>
              <a:t>To inject more life into the financial system, the Fed turned to unconventional and unprecedented measures: It started buying long-term Treasurys, federal agency debt and mortgage-backed securities to “increase the availability of credit” for home purchases and prop up the economy, </a:t>
            </a:r>
            <a:r>
              <a:rPr lang="en-US" sz="1500" u="sng" dirty="0">
                <a:solidFill>
                  <a:srgbClr val="575757"/>
                </a:solidFill>
                <a:latin typeface="Arial" panose="020B0604020202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according to a Fed statement from 2008</a:t>
            </a:r>
            <a:r>
              <a:rPr lang="en-US" sz="1500" dirty="0">
                <a:solidFill>
                  <a:srgbClr val="575757"/>
                </a:solidFill>
                <a:latin typeface="Arial" panose="020B0604020202020204" pitchFamily="34" charset="0"/>
                <a:ea typeface="Calibri" panose="020F0502020204030204" pitchFamily="34" charset="0"/>
                <a:cs typeface="Times New Roman" panose="02020603050405020304" pitchFamily="18" charset="0"/>
              </a:rPr>
              <a:t>. That was also supposed to lower interest rates even more, providing more stimulus to the economy and incentivizing more borrowing and lending.</a:t>
            </a:r>
            <a:endParaRPr lang="en-US" sz="15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53811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EB969B36-379D-49D5-9BB7-35EF522DC76C}"/>
              </a:ext>
            </a:extLst>
          </p:cNvPr>
          <p:cNvSpPr>
            <a:spLocks noGrp="1" noChangeArrowheads="1"/>
          </p:cNvSpPr>
          <p:nvPr>
            <p:ph type="title"/>
          </p:nvPr>
        </p:nvSpPr>
        <p:spPr>
          <a:xfrm>
            <a:off x="1041888" y="304800"/>
            <a:ext cx="9321312" cy="838200"/>
          </a:xfrm>
        </p:spPr>
        <p:txBody>
          <a:bodyPr>
            <a:normAutofit/>
          </a:bodyPr>
          <a:lstStyle/>
          <a:p>
            <a:r>
              <a:rPr lang="en-US" altLang="en-US" sz="2800" b="1" dirty="0">
                <a:solidFill>
                  <a:srgbClr val="000000"/>
                </a:solidFill>
                <a:latin typeface="+mn-lt"/>
                <a:ea typeface="ヒラギノ角ゴ Pro W3" pitchFamily="-65" charset="-128"/>
              </a:rPr>
              <a:t>Federal Reserve Actions</a:t>
            </a:r>
            <a:endParaRPr lang="en-US" altLang="en-US" sz="1800" dirty="0">
              <a:solidFill>
                <a:schemeClr val="accent1">
                  <a:lumMod val="75000"/>
                </a:schemeClr>
              </a:solidFill>
              <a:latin typeface="+mn-lt"/>
              <a:ea typeface="ヒラギノ角ゴ Pro W3" pitchFamily="-65" charset="-128"/>
            </a:endParaRPr>
          </a:p>
        </p:txBody>
      </p:sp>
      <p:sp>
        <p:nvSpPr>
          <p:cNvPr id="5" name="Rectangle 4">
            <a:extLst>
              <a:ext uri="{FF2B5EF4-FFF2-40B4-BE49-F238E27FC236}">
                <a16:creationId xmlns:a16="http://schemas.microsoft.com/office/drawing/2014/main" id="{F18F66BC-CEE8-4AC3-B371-5115B30A51B1}"/>
              </a:ext>
            </a:extLst>
          </p:cNvPr>
          <p:cNvSpPr/>
          <p:nvPr/>
        </p:nvSpPr>
        <p:spPr>
          <a:xfrm>
            <a:off x="1164981" y="2447225"/>
            <a:ext cx="10221057" cy="1776705"/>
          </a:xfrm>
          <a:prstGeom prst="rect">
            <a:avLst/>
          </a:prstGeom>
        </p:spPr>
        <p:txBody>
          <a:bodyPr wrap="square">
            <a:spAutoFit/>
          </a:bodyPr>
          <a:lstStyle/>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dirty="0">
              <a:solidFill>
                <a:srgbClr val="575757"/>
              </a:solidFill>
              <a:latin typeface="Arial" panose="020B060402020202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E57E17F-A313-4AC5-8F14-ED75E603F955}"/>
              </a:ext>
            </a:extLst>
          </p:cNvPr>
          <p:cNvPicPr>
            <a:picLocks noChangeAspect="1"/>
          </p:cNvPicPr>
          <p:nvPr/>
        </p:nvPicPr>
        <p:blipFill>
          <a:blip r:embed="rId3"/>
          <a:stretch>
            <a:fillRect/>
          </a:stretch>
        </p:blipFill>
        <p:spPr>
          <a:xfrm>
            <a:off x="1938704" y="910004"/>
            <a:ext cx="8119696" cy="3811465"/>
          </a:xfrm>
          <a:prstGeom prst="rect">
            <a:avLst/>
          </a:prstGeom>
        </p:spPr>
      </p:pic>
    </p:spTree>
    <p:extLst>
      <p:ext uri="{BB962C8B-B14F-4D97-AF65-F5344CB8AC3E}">
        <p14:creationId xmlns:p14="http://schemas.microsoft.com/office/powerpoint/2010/main" val="95377205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EB969B36-379D-49D5-9BB7-35EF522DC76C}"/>
              </a:ext>
            </a:extLst>
          </p:cNvPr>
          <p:cNvSpPr>
            <a:spLocks noGrp="1" noChangeArrowheads="1"/>
          </p:cNvSpPr>
          <p:nvPr>
            <p:ph type="title"/>
          </p:nvPr>
        </p:nvSpPr>
        <p:spPr>
          <a:xfrm>
            <a:off x="1041888" y="304800"/>
            <a:ext cx="9321312" cy="653562"/>
          </a:xfrm>
        </p:spPr>
        <p:txBody>
          <a:bodyPr>
            <a:normAutofit fontScale="90000"/>
          </a:bodyPr>
          <a:lstStyle/>
          <a:p>
            <a:pPr marL="0" marR="0">
              <a:lnSpc>
                <a:spcPct val="107000"/>
              </a:lnSpc>
              <a:spcBef>
                <a:spcPts val="0"/>
              </a:spcBef>
              <a:spcAft>
                <a:spcPts val="800"/>
              </a:spcAft>
            </a:pPr>
            <a:r>
              <a:rPr lang="en-US" altLang="en-US" sz="2800" b="1" dirty="0">
                <a:solidFill>
                  <a:srgbClr val="000000"/>
                </a:solidFill>
                <a:latin typeface="+mn-lt"/>
                <a:ea typeface="ヒラギノ角ゴ Pro W3" pitchFamily="-65" charset="-128"/>
              </a:rPr>
              <a:t>Federal Reserve’s Balance Sheet </a:t>
            </a:r>
            <a:r>
              <a:rPr lang="en-US" sz="20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https://www.federalreserve.gov/monetarypolicy/2020-06-mpr-part2.htm</a:t>
            </a:r>
            <a:r>
              <a:rPr lang="en-US" sz="2000" dirty="0">
                <a:solidFill>
                  <a:srgbClr val="575757"/>
                </a:solidFill>
                <a:latin typeface="Arial" panose="020B060402020202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endParaRPr lang="en-US" altLang="en-US" sz="1800" dirty="0">
              <a:solidFill>
                <a:schemeClr val="accent1">
                  <a:lumMod val="75000"/>
                </a:schemeClr>
              </a:solidFill>
              <a:latin typeface="+mn-lt"/>
              <a:ea typeface="ヒラギノ角ゴ Pro W3" pitchFamily="-65" charset="-128"/>
            </a:endParaRPr>
          </a:p>
        </p:txBody>
      </p:sp>
      <p:sp>
        <p:nvSpPr>
          <p:cNvPr id="5" name="Rectangle 4">
            <a:extLst>
              <a:ext uri="{FF2B5EF4-FFF2-40B4-BE49-F238E27FC236}">
                <a16:creationId xmlns:a16="http://schemas.microsoft.com/office/drawing/2014/main" id="{F18F66BC-CEE8-4AC3-B371-5115B30A51B1}"/>
              </a:ext>
            </a:extLst>
          </p:cNvPr>
          <p:cNvSpPr/>
          <p:nvPr/>
        </p:nvSpPr>
        <p:spPr>
          <a:xfrm>
            <a:off x="1670538" y="2029590"/>
            <a:ext cx="10221057" cy="280013"/>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Arial" panose="020B0604020202020204" pitchFamily="34" charset="0"/>
                <a:ea typeface="Calibri" panose="020F0502020204030204" pitchFamily="34" charset="0"/>
                <a:cs typeface="Times New Roman" panose="02020603050405020304" pitchFamily="18" charset="0"/>
              </a:rPr>
              <a: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228D82C0-CEA3-4BE3-8E41-AF83B410C1FB}"/>
              </a:ext>
            </a:extLst>
          </p:cNvPr>
          <p:cNvSpPr/>
          <p:nvPr/>
        </p:nvSpPr>
        <p:spPr>
          <a:xfrm>
            <a:off x="1041888" y="1081454"/>
            <a:ext cx="10247435" cy="4944623"/>
          </a:xfrm>
          <a:prstGeom prst="rect">
            <a:avLst/>
          </a:prstGeom>
        </p:spPr>
        <p:txBody>
          <a:bodyPr wrap="square">
            <a:spAutoFit/>
          </a:bodyPr>
          <a:lstStyle/>
          <a:p>
            <a:pPr>
              <a:lnSpc>
                <a:spcPct val="107000"/>
              </a:lnSpc>
              <a:spcAft>
                <a:spcPts val="750"/>
              </a:spcAft>
            </a:pPr>
            <a:r>
              <a:rPr lang="en-US" b="1" dirty="0">
                <a:solidFill>
                  <a:srgbClr val="163855"/>
                </a:solidFill>
                <a:latin typeface="Arial" panose="020B0604020202020204" pitchFamily="34" charset="0"/>
                <a:ea typeface="Times New Roman" panose="02020603050405020304" pitchFamily="18" charset="0"/>
                <a:cs typeface="Arial" panose="020B0604020202020204" pitchFamily="34" charset="0"/>
              </a:rPr>
              <a:t>The Size of the Federal Reserve's Balance Sheet Has Increased Considerably</a:t>
            </a:r>
            <a:endParaRPr lang="en-US"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75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In response to the financial and economic disruptions caused by the COVID-19 pandemic, the Federal Reserve has eased the stance of monetary policy and has deployed various tools to promote smooth functioning of financial markets and the flow of credit to households and businesses. </a:t>
            </a:r>
          </a:p>
          <a:p>
            <a:pPr>
              <a:lnSpc>
                <a:spcPct val="107000"/>
              </a:lnSpc>
              <a:spcAft>
                <a:spcPts val="750"/>
              </a:spcAft>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To support the smooth functioning of those credit markets that are critical for the economy, the Federal Reserve:</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p>
          <a:p>
            <a:pPr marL="285750" indent="-285750">
              <a:lnSpc>
                <a:spcPct val="107000"/>
              </a:lnSpc>
              <a:spcAft>
                <a:spcPts val="750"/>
              </a:spcAft>
              <a:buFont typeface="Arial" panose="020B0604020202020204" pitchFamily="34" charset="0"/>
              <a:buChar char="•"/>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purchased Treasury securities and </a:t>
            </a:r>
          </a:p>
          <a:p>
            <a:pPr marL="285750" indent="-285750">
              <a:lnSpc>
                <a:spcPct val="107000"/>
              </a:lnSpc>
              <a:spcAft>
                <a:spcPts val="750"/>
              </a:spcAft>
              <a:buFont typeface="Arial" panose="020B0604020202020204" pitchFamily="34" charset="0"/>
              <a:buChar char="•"/>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agency residential and commercial mortgage-backed securities (MBS and CMBS), </a:t>
            </a:r>
          </a:p>
          <a:p>
            <a:pPr marL="285750" indent="-285750">
              <a:lnSpc>
                <a:spcPct val="107000"/>
              </a:lnSpc>
              <a:spcAft>
                <a:spcPts val="750"/>
              </a:spcAft>
              <a:buFont typeface="Arial" panose="020B0604020202020204" pitchFamily="34" charset="0"/>
              <a:buChar char="•"/>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expanded repurchase agreement (repo) operations, and </a:t>
            </a:r>
          </a:p>
          <a:p>
            <a:pPr marL="285750" indent="-285750">
              <a:lnSpc>
                <a:spcPct val="107000"/>
              </a:lnSpc>
              <a:spcAft>
                <a:spcPts val="750"/>
              </a:spcAft>
              <a:buFont typeface="Arial" panose="020B0604020202020204" pitchFamily="34" charset="0"/>
              <a:buChar char="•"/>
            </a:pPr>
            <a:r>
              <a:rPr lang="en-US"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introduced several credit and liquidity facilities.</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750"/>
              </a:spcAft>
            </a:pP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As a result of these actions, the size of the Federal Reserve's balance sheet increased from $4.2 trillion at the beginning of 2020, approximately 19 percent of U.S. nominal gross domestic product (GDP), to $7.2 trillion in June 2020, approximately 33 percent of U.S. nominal GDP.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5202199"/>
      </p:ext>
    </p:extLst>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379</Words>
  <Application>Microsoft Office PowerPoint</Application>
  <PresentationFormat>Widescreen</PresentationFormat>
  <Paragraphs>50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Federal Reserve System  - Roles</vt:lpstr>
      <vt:lpstr>Federal Reserve’s Balance Sheet https://www.bankrate.com/banking/federal-reserve/federal-reserve-balance-sheet/  </vt:lpstr>
      <vt:lpstr>Federal Reserve Actions</vt:lpstr>
      <vt:lpstr>Federal Reserve’s Balance Sheet https://www.federalreserve.gov/monetarypolicy/2020-06-mpr-part2.htm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Rhonda Halpern</dc:creator>
  <cp:lastModifiedBy>Rhonda Halpern</cp:lastModifiedBy>
  <cp:revision>10</cp:revision>
  <dcterms:created xsi:type="dcterms:W3CDTF">2020-10-26T21:39:08Z</dcterms:created>
  <dcterms:modified xsi:type="dcterms:W3CDTF">2021-02-23T17:01:57Z</dcterms:modified>
</cp:coreProperties>
</file>