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298" r:id="rId70"/>
    <p:sldId id="326" r:id="rId71"/>
    <p:sldId id="327" r:id="rId72"/>
    <p:sldId id="331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356-A2CD-4FF1-9245-77EFD73C6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2538C-C0D8-4B60-A53C-36DA5C9A1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13AD-F4C3-4D40-9419-924FA643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6A02-A141-4503-A954-4EF086CD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6601-384D-4620-98C2-5EF9F572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680-DC0F-4AE8-BD8A-F1690D59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B7C8F-805F-4AAF-BA17-6AC0DF39A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1D8F-D057-4E46-AFFD-09F3B62F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9369-2F94-4520-8B47-C7982C81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CFBB-D5DB-43E8-B126-161B162B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D7CF6-8E5E-4E04-98EF-BD5E70C75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012BF-36FB-4BAE-9804-DA1D11609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6924-4B37-4A86-861B-407D02E2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47F3-9B21-4573-8A20-2A07A8E1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A5E2-4801-4765-8F93-DADE54CE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26AC-3618-44DA-B76B-092B6108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3591-EC78-4265-85F0-ACFDC6F8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5A01-B92A-4DE8-9F5D-6F4DB8BB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27E9-3CDF-4E45-BF74-14FCAD00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FC28-EDC5-4D81-8319-70C26D0F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0BDF-3BFE-4F25-9183-C2C7C896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19502-9332-4461-8D02-BE115A34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8898-15EB-4988-A1F1-28BFB3FC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8233-5BDD-4209-ABFA-B079756F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AB26D-DE94-4124-ADDE-87E62A87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5E39-112A-483D-9A69-D6980169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D924-BE42-42D3-A8F2-63C6F4293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68DCC-B176-43FF-9795-A4671711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6C3F4-F642-45EA-A111-1EFCBB17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A1758-5982-47FB-A2F0-E6ED0245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142B4-AA26-4A7C-810E-BC324EAE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0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92E6-813E-4B61-876B-A0E57DF5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B1D25-4AE2-46E8-9259-3F4AAD83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49015-00EC-412B-A6E0-31A05B39A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47681-F571-4376-B87E-E77B0D4F4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B53DB-7D5B-43D8-9254-80CB0487D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326A3-8BC2-4C6E-8103-6F657362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3D055-0869-498E-AD2D-AF66ABA4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6AAB2-8235-4CAC-848A-4B0FA792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3F7E-507A-49EE-8083-BBD13358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9D79F-2127-414D-A13E-C9A1230A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EA4DD-DAB9-4B99-9ED9-2A798CF8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9DCF-3B57-4862-B2E0-0052FB6E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918C2-28A3-4256-B37B-91E12E6F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0FC78-313F-432D-ABF2-041B6B02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B8A6-973A-43D8-81D5-828711DD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75B9-DC8E-43D3-8A97-9692059F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25DE-CFB8-43A6-A6FB-77736151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DD8F9-42AA-4D22-91EB-0AF1805AD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D862A-DB20-4131-A83F-7DE7DFBD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562C7-9789-4F7A-AFD6-6D6783B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3ACFF-D534-452E-8406-DF3E8E5A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F9D5-E43D-439B-96C6-044F8A3D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AD927-2D0D-47AD-BDEB-4DD336CCC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EFE25-139D-4949-A3F8-6122B17C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9F66E-612D-4A64-B4AE-55BE04FF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5628E-6306-4168-BBEC-0574B599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A91DD-0E81-45BE-8606-B8474D0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9157B-E8BD-42F6-A299-FADA72DC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BBB1A-4101-4F4A-B7BF-F5CEDAE5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51D7-88F9-4684-BB1D-82F255091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5D07-C488-4C8E-807D-96A4278F1E2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0510-0786-45FD-A5D6-102A902DB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3824-FA7D-459A-A04B-2F4A61A39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25EB-3CF2-498F-A87F-CD9BDAF8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58D5C-475C-4F97-B1B7-8F1DDCAB9D19}"/>
                  </a:ext>
                </a:extLst>
              </p:cNvPr>
              <p:cNvSpPr txBox="1"/>
              <p:nvPr/>
            </p:nvSpPr>
            <p:spPr>
              <a:xfrm>
                <a:off x="0" y="822960"/>
                <a:ext cx="12051792" cy="4253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Following 5 pages (page 3-7) show projected hits on the XY plan at </a:t>
                </a:r>
                <a:r>
                  <a:rPr lang="en-US" dirty="0">
                    <a:solidFill>
                      <a:srgbClr val="FF0000"/>
                    </a:solidFill>
                  </a:rPr>
                  <a:t>Z=H4/H5 </a:t>
                </a:r>
                <a:r>
                  <a:rPr lang="en-US" dirty="0"/>
                  <a:t>for the 27 different trigger combinations based on the normal </a:t>
                </a:r>
                <a:r>
                  <a:rPr lang="en-US" dirty="0" err="1"/>
                  <a:t>hodo</a:t>
                </a:r>
                <a:r>
                  <a:rPr lang="en-US" dirty="0"/>
                  <a:t> Triggers. </a:t>
                </a:r>
                <a:r>
                  <a:rPr lang="en-US" dirty="0">
                    <a:solidFill>
                      <a:srgbClr val="0000FF"/>
                    </a:solidFill>
                  </a:rPr>
                  <a:t>[for comparison, page 9-13 are same plots at </a:t>
                </a:r>
                <a:r>
                  <a:rPr lang="en-US" dirty="0">
                    <a:solidFill>
                      <a:srgbClr val="FF0000"/>
                    </a:solidFill>
                  </a:rPr>
                  <a:t>Z=tank bottom</a:t>
                </a:r>
                <a:r>
                  <a:rPr lang="en-US" dirty="0"/>
                  <a:t>, in short summary, the plots for Z=tank bottom are in smaller area, not a surprise</a:t>
                </a:r>
                <a:r>
                  <a:rPr lang="en-US" dirty="0">
                    <a:solidFill>
                      <a:srgbClr val="0000FF"/>
                    </a:solidFill>
                  </a:rPr>
                  <a:t>]</a:t>
                </a:r>
              </a:p>
              <a:p>
                <a:endParaRPr lang="en-US" dirty="0"/>
              </a:p>
              <a:p>
                <a:r>
                  <a:rPr lang="en-US" dirty="0"/>
                  <a:t>0 or 1 are assigned to plastic scintillator counters in H2H0H3H1H4H5 sequence: </a:t>
                </a:r>
              </a:p>
              <a:p>
                <a:r>
                  <a:rPr lang="en-US" dirty="0" err="1"/>
                  <a:t>TrigTypes</a:t>
                </a:r>
                <a:r>
                  <a:rPr lang="en-US" dirty="0"/>
                  <a:t> are shown on the plots, e.g.,  101010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forming these triggers, the stopped muons events are not excluded.</a:t>
                </a:r>
              </a:p>
              <a:p>
                <a:endParaRPr lang="en-US" dirty="0"/>
              </a:p>
              <a:p>
                <a:r>
                  <a:rPr lang="en-US" dirty="0"/>
                  <a:t>Pages 15 – 41 (27 pages) are </a:t>
                </a:r>
                <a:r>
                  <a:rPr lang="en-US" dirty="0" err="1"/>
                  <a:t>npe</a:t>
                </a:r>
                <a:r>
                  <a:rPr lang="en-US" dirty="0"/>
                  <a:t> distributions for PMTs for these trigger types.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Working on formulating chi-2 comparison between MC and “data”. </a:t>
                </a:r>
              </a:p>
              <a:p>
                <a:r>
                  <a:rPr lang="en-US" dirty="0"/>
                  <a:t>The data is also from MC but with an attenuation parameter close to one of the MC data points.</a:t>
                </a:r>
              </a:p>
              <a:p>
                <a:r>
                  <a:rPr lang="en-US" dirty="0"/>
                  <a:t>I’ll see if I can fit it using the chi-2 likelihood method.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58D5C-475C-4F97-B1B7-8F1DDCAB9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2960"/>
                <a:ext cx="12051792" cy="4253472"/>
              </a:xfrm>
              <a:prstGeom prst="rect">
                <a:avLst/>
              </a:prstGeom>
              <a:blipFill>
                <a:blip r:embed="rId2"/>
                <a:stretch>
                  <a:fillRect l="-405" t="-716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8E00C8-34A1-4C92-90C5-60378503BB8B}"/>
              </a:ext>
            </a:extLst>
          </p:cNvPr>
          <p:cNvSpPr txBox="1"/>
          <p:nvPr/>
        </p:nvSpPr>
        <p:spPr>
          <a:xfrm>
            <a:off x="9363921" y="2106388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Number of events for each trigger type</a:t>
            </a:r>
          </a:p>
          <a:p>
            <a:r>
              <a:rPr lang="en-US" sz="1000" dirty="0"/>
              <a:t>(from 30k total simulated muons)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302A3-CA91-4814-B0DF-5019B55F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921" y="2517797"/>
            <a:ext cx="2495550" cy="426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A5BBA2-C6D2-4D6E-AB86-A363B0465EC3}"/>
              </a:ext>
            </a:extLst>
          </p:cNvPr>
          <p:cNvSpPr txBox="1"/>
          <p:nvPr/>
        </p:nvSpPr>
        <p:spPr>
          <a:xfrm>
            <a:off x="0" y="263951"/>
            <a:ext cx="24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 of these slides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AC07F-3C97-404C-B1D6-0BB4B78990A6}"/>
              </a:ext>
            </a:extLst>
          </p:cNvPr>
          <p:cNvSpPr txBox="1"/>
          <p:nvPr/>
        </p:nvSpPr>
        <p:spPr>
          <a:xfrm>
            <a:off x="38147" y="640938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4/19/2019</a:t>
            </a:r>
          </a:p>
        </p:txBody>
      </p:sp>
    </p:spTree>
    <p:extLst>
      <p:ext uri="{BB962C8B-B14F-4D97-AF65-F5344CB8AC3E}">
        <p14:creationId xmlns:p14="http://schemas.microsoft.com/office/powerpoint/2010/main" val="417611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2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2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2" cy="342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03F81-1A38-4253-890D-B27B5D1FD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810"/>
            <a:ext cx="3572372" cy="3428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BB5F45-5251-41AD-A3B3-C736CB6E3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3225810"/>
            <a:ext cx="3572372" cy="3428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0996EE-4241-412E-B763-4E32DB66E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6" y="3225810"/>
            <a:ext cx="357237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2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2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2" cy="342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03F81-1A38-4253-890D-B27B5D1FD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810"/>
            <a:ext cx="3572372" cy="3428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BB5F45-5251-41AD-A3B3-C736CB6E3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3225810"/>
            <a:ext cx="3572372" cy="3428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0996EE-4241-412E-B763-4E32DB66E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6" y="3225810"/>
            <a:ext cx="357237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6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2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2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D43E-A9C6-4339-B2D2-9BC2EAD4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2301-9CC4-4A8C-8389-B5F2BBB4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3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138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 (these plots, from page 14 to page 40, the PMTs not hit by any photons in an event are not counted)</a:t>
            </a:r>
          </a:p>
        </p:txBody>
      </p:sp>
    </p:spTree>
    <p:extLst>
      <p:ext uri="{BB962C8B-B14F-4D97-AF65-F5344CB8AC3E}">
        <p14:creationId xmlns:p14="http://schemas.microsoft.com/office/powerpoint/2010/main" val="65481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31138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375892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166748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293435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9723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3" cy="342900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3" cy="3429000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3" cy="3429000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2403F81-1A38-4253-890D-B27B5D1FD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810"/>
            <a:ext cx="3572373" cy="3429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BB5F45-5251-41AD-A3B3-C736CB6E3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3225810"/>
            <a:ext cx="3572373" cy="34290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0996EE-4241-412E-B763-4E32DB66E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6" y="3225810"/>
            <a:ext cx="357237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4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282957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3078454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47248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411114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201541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150107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416270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1618080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2994891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300907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2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2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03F81-1A38-4253-890D-B27B5D1FD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810"/>
            <a:ext cx="3572372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BB5F45-5251-41AD-A3B3-C736CB6E3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3225810"/>
            <a:ext cx="3572372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0996EE-4241-412E-B763-4E32DB66E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6" y="3225810"/>
            <a:ext cx="3572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4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2972952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2757528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3341211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1931302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163519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169111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3349304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4071738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2824367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110293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2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2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03F81-1A38-4253-890D-B27B5D1FD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810"/>
            <a:ext cx="3572372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BB5F45-5251-41AD-A3B3-C736CB6E3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3225810"/>
            <a:ext cx="3572372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0996EE-4241-412E-B763-4E32DB66E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6" y="3225810"/>
            <a:ext cx="3572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window</a:t>
            </a:r>
          </a:p>
        </p:txBody>
      </p:sp>
    </p:spTree>
    <p:extLst>
      <p:ext uri="{BB962C8B-B14F-4D97-AF65-F5344CB8AC3E}">
        <p14:creationId xmlns:p14="http://schemas.microsoft.com/office/powerpoint/2010/main" val="1161793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4B18-1303-4B8A-854B-023B5222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1A33-7884-480D-A6B4-02EF8734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5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69"/>
            <a:ext cx="12192000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188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</a:t>
            </a:r>
            <a:r>
              <a:rPr lang="en-US" dirty="0">
                <a:solidFill>
                  <a:srgbClr val="FF0000"/>
                </a:solidFill>
              </a:rPr>
              <a:t>50 ns</a:t>
            </a:r>
            <a:r>
              <a:rPr lang="en-US" dirty="0"/>
              <a:t>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1461777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3414415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1223040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1016570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306128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2143694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109915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306218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2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2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03F81-1A38-4253-890D-B27B5D1FD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810"/>
            <a:ext cx="3572372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BB5F45-5251-41AD-A3B3-C736CB6E3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3225810"/>
            <a:ext cx="3572372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0996EE-4241-412E-B763-4E32DB66E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6" y="3225810"/>
            <a:ext cx="3572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8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910455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1538171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2800313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2549879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3632096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3448903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263004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12143948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3169404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191442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2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143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1295542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4158326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2270407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733945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4082434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4127660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1431346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38180360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C7237-18F1-426C-8FC1-EC82A293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6369"/>
            <a:ext cx="12191998" cy="5905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6338-991C-4535-99A5-080B5FB784F9}"/>
              </a:ext>
            </a:extLst>
          </p:cNvPr>
          <p:cNvSpPr txBox="1"/>
          <p:nvPr/>
        </p:nvSpPr>
        <p:spPr>
          <a:xfrm>
            <a:off x="65988" y="0"/>
            <a:ext cx="1215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Npe</a:t>
            </a:r>
            <a:r>
              <a:rPr lang="en-US" dirty="0"/>
              <a:t> in 2 us (50 ns) window (these plots, from page 42 to page 68, the PMTs not hit by any photons in an event are counted)</a:t>
            </a:r>
          </a:p>
        </p:txBody>
      </p:sp>
    </p:spTree>
    <p:extLst>
      <p:ext uri="{BB962C8B-B14F-4D97-AF65-F5344CB8AC3E}">
        <p14:creationId xmlns:p14="http://schemas.microsoft.com/office/powerpoint/2010/main" val="3282026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FEFE-DCB5-4467-92FA-2690F122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7C84-B423-42FD-84B2-D2EA8621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58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B9EBF-D4B9-40F1-A562-FDD5AF65A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38454"/>
              </p:ext>
            </p:extLst>
          </p:nvPr>
        </p:nvGraphicFramePr>
        <p:xfrm>
          <a:off x="116950" y="247650"/>
          <a:ext cx="4359799" cy="63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25">
                  <a:extLst>
                    <a:ext uri="{9D8B030D-6E8A-4147-A177-3AD203B41FA5}">
                      <a16:colId xmlns:a16="http://schemas.microsoft.com/office/drawing/2014/main" val="257635578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7490852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1458274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957605944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337024114"/>
                    </a:ext>
                  </a:extLst>
                </a:gridCol>
              </a:tblGrid>
              <a:tr h="580326">
                <a:tc>
                  <a:txBody>
                    <a:bodyPr/>
                    <a:lstStyle/>
                    <a:p>
                      <a:r>
                        <a:rPr lang="en-US" sz="13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Param.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Max </a:t>
                      </a:r>
                      <a:r>
                        <a:rPr lang="en-US" sz="1300" dirty="0" err="1"/>
                        <a:t>atten</a:t>
                      </a:r>
                      <a:r>
                        <a:rPr lang="en-US" sz="1300" dirty="0"/>
                        <a:t>.  length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Wavelen</a:t>
                      </a:r>
                      <a:r>
                        <a:rPr lang="en-US" sz="1300" dirty="0"/>
                        <a:t>. at </a:t>
                      </a:r>
                      <a:r>
                        <a:rPr lang="en-US" sz="1300" dirty="0" err="1"/>
                        <a:t>maxAttL</a:t>
                      </a:r>
                      <a:r>
                        <a:rPr lang="en-US" sz="1300" dirty="0"/>
                        <a:t>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Used as Data (D) or MC (M)?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09986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202.158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96720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99.3408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77661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49.885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13209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30.8572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472.5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17482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19.9011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6617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14.9474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03131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9.9984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24516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6.49973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89551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0.0129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19.6837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13762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22333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60.7117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60687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78.0418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46133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68.2933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47426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0.0091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25.0536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15811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35.0198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472.5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63507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45.8012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99053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54.7685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51981"/>
                  </a:ext>
                </a:extLst>
              </a:tr>
              <a:tr h="31380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141.782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20011"/>
                  </a:ext>
                </a:extLst>
              </a:tr>
            </a:tbl>
          </a:graphicData>
        </a:graphic>
      </p:graphicFrame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9FC8C92A-3F97-436A-9F36-57344AD8A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79" y="358140"/>
            <a:ext cx="493724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DAC0F88-3E08-42E6-8141-E9D077C1A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62" y="0"/>
            <a:ext cx="4824919" cy="3276521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F6A9E08-F3D6-4A82-AAFA-98F3986F9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62" y="3276521"/>
            <a:ext cx="4824919" cy="3276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100C6-6623-4883-B93D-CA1B890CA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81" y="0"/>
            <a:ext cx="4824919" cy="3276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063D54-F5DF-470E-84E3-B36451ECF6E5}"/>
              </a:ext>
            </a:extLst>
          </p:cNvPr>
          <p:cNvSpPr txBox="1"/>
          <p:nvPr/>
        </p:nvSpPr>
        <p:spPr>
          <a:xfrm>
            <a:off x="0" y="223737"/>
            <a:ext cx="226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Chi2 </a:t>
            </a:r>
          </a:p>
          <a:p>
            <a:r>
              <a:rPr lang="en-US" dirty="0"/>
              <a:t>Use all trigger types &amp; all PMTs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847E6-7FBC-459E-B787-BADE45EBDD33}"/>
              </a:ext>
            </a:extLst>
          </p:cNvPr>
          <p:cNvSpPr txBox="1"/>
          <p:nvPr/>
        </p:nvSpPr>
        <p:spPr>
          <a:xfrm>
            <a:off x="3424136" y="314261"/>
            <a:ext cx="280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True attenuation 19.6837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1DABE-5766-4FCA-A894-D7ADD89E8B10}"/>
              </a:ext>
            </a:extLst>
          </p:cNvPr>
          <p:cNvSpPr txBox="1"/>
          <p:nvPr/>
        </p:nvSpPr>
        <p:spPr>
          <a:xfrm>
            <a:off x="3424136" y="4146589"/>
            <a:ext cx="26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attenuation 40.792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C8A55-716B-4B23-AE90-B8B74B13E579}"/>
              </a:ext>
            </a:extLst>
          </p:cNvPr>
          <p:cNvSpPr txBox="1"/>
          <p:nvPr/>
        </p:nvSpPr>
        <p:spPr>
          <a:xfrm>
            <a:off x="8138809" y="500736"/>
            <a:ext cx="26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attenuation 60.712 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690042-EA33-435D-897F-12D40BED1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991" y="3600507"/>
            <a:ext cx="3269915" cy="23236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CD861D-B6C1-4EC8-AC76-E4975FF0610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708602" y="2879387"/>
            <a:ext cx="1249389" cy="188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A85FE6-184A-497F-97A9-3BAE347BA379}"/>
              </a:ext>
            </a:extLst>
          </p:cNvPr>
          <p:cNvSpPr txBox="1"/>
          <p:nvPr/>
        </p:nvSpPr>
        <p:spPr>
          <a:xfrm>
            <a:off x="8249055" y="599223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Find: (20.776 ± 0.009)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44C1C-2DE5-481B-864E-60FAE73B5DF9}"/>
              </a:ext>
            </a:extLst>
          </p:cNvPr>
          <p:cNvSpPr txBox="1"/>
          <p:nvPr/>
        </p:nvSpPr>
        <p:spPr>
          <a:xfrm>
            <a:off x="3197859" y="638047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Find: (41.570 ± 0.016) 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166C327-331A-4928-83D4-6A2CD23DF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3" y="4267692"/>
            <a:ext cx="2744949" cy="194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417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588B0-CB39-400B-82BB-2C99E414B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6715"/>
              </p:ext>
            </p:extLst>
          </p:nvPr>
        </p:nvGraphicFramePr>
        <p:xfrm>
          <a:off x="650449" y="30480"/>
          <a:ext cx="636309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010">
                  <a:extLst>
                    <a:ext uri="{9D8B030D-6E8A-4147-A177-3AD203B41FA5}">
                      <a16:colId xmlns:a16="http://schemas.microsoft.com/office/drawing/2014/main" val="1498562528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3205153178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3982432622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4191362979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2371149608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1813391007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3009747219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705689100"/>
                    </a:ext>
                  </a:extLst>
                </a:gridCol>
                <a:gridCol w="707010">
                  <a:extLst>
                    <a:ext uri="{9D8B030D-6E8A-4147-A177-3AD203B41FA5}">
                      <a16:colId xmlns:a16="http://schemas.microsoft.com/office/drawing/2014/main" val="3802859901"/>
                    </a:ext>
                  </a:extLst>
                </a:gridCol>
              </a:tblGrid>
              <a:tr h="140829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trigType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40918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4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76583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101001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9437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100100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2113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100110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88544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100101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056055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011000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688953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011010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21383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011001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03482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80533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010110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89176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02152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111000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91683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111010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30038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98549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110100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60610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110110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90580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44878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011100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32599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82669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011101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394516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51932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101110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13503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37597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FF"/>
                          </a:solidFill>
                        </a:rPr>
                        <a:t>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47867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809178"/>
                  </a:ext>
                </a:extLst>
              </a:tr>
              <a:tr h="140829">
                <a:tc>
                  <a:txBody>
                    <a:bodyPr/>
                    <a:lstStyle/>
                    <a:p>
                      <a:r>
                        <a:rPr lang="en-US" sz="1000" dirty="0"/>
                        <a:t>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80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A92863-9B3A-49A9-84FA-34082591BCF0}"/>
              </a:ext>
            </a:extLst>
          </p:cNvPr>
          <p:cNvSpPr txBox="1"/>
          <p:nvPr/>
        </p:nvSpPr>
        <p:spPr>
          <a:xfrm>
            <a:off x="7140424" y="399812"/>
            <a:ext cx="5051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“-” means chi2 has no discrimination power</a:t>
            </a:r>
          </a:p>
          <a:p>
            <a:r>
              <a:rPr lang="en-US" dirty="0"/>
              <a:t>If using the triggers in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, and not counting S4, S5: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B437D-2A69-4352-838E-0ADC88C5FE30}"/>
              </a:ext>
            </a:extLst>
          </p:cNvPr>
          <p:cNvSpPr txBox="1"/>
          <p:nvPr/>
        </p:nvSpPr>
        <p:spPr>
          <a:xfrm>
            <a:off x="7211505" y="30480"/>
            <a:ext cx="442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case fitting a 20m attenuation length.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701AC-13C2-4AC2-BEE4-060E719B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05" y="1415475"/>
            <a:ext cx="4454715" cy="3181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FFC17E-D708-48AD-AAA0-BCA265DF90BC}"/>
              </a:ext>
            </a:extLst>
          </p:cNvPr>
          <p:cNvSpPr txBox="1"/>
          <p:nvPr/>
        </p:nvSpPr>
        <p:spPr>
          <a:xfrm>
            <a:off x="7579151" y="4769963"/>
            <a:ext cx="343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red curve is after the selection</a:t>
            </a:r>
          </a:p>
        </p:txBody>
      </p:sp>
    </p:spTree>
    <p:extLst>
      <p:ext uri="{BB962C8B-B14F-4D97-AF65-F5344CB8AC3E}">
        <p14:creationId xmlns:p14="http://schemas.microsoft.com/office/powerpoint/2010/main" val="4160907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0003E6E-2A2F-4D27-A1DC-D00A51C9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68"/>
            <a:ext cx="12192000" cy="6178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19F50-BC4C-4240-A08B-C5BEB62EB615}"/>
              </a:ext>
            </a:extLst>
          </p:cNvPr>
          <p:cNvSpPr txBox="1"/>
          <p:nvPr/>
        </p:nvSpPr>
        <p:spPr>
          <a:xfrm>
            <a:off x="0" y="0"/>
            <a:ext cx="535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~20 m individual PMTs and individual event samples</a:t>
            </a:r>
          </a:p>
        </p:txBody>
      </p:sp>
    </p:spTree>
    <p:extLst>
      <p:ext uri="{BB962C8B-B14F-4D97-AF65-F5344CB8AC3E}">
        <p14:creationId xmlns:p14="http://schemas.microsoft.com/office/powerpoint/2010/main" val="3208371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03E6E-2A2F-4D27-A1DC-D00A51C9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68"/>
            <a:ext cx="12191999" cy="6178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19F50-BC4C-4240-A08B-C5BEB62EB615}"/>
              </a:ext>
            </a:extLst>
          </p:cNvPr>
          <p:cNvSpPr txBox="1"/>
          <p:nvPr/>
        </p:nvSpPr>
        <p:spPr>
          <a:xfrm>
            <a:off x="0" y="0"/>
            <a:ext cx="535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~20 m individual PMTs and individual event samples</a:t>
            </a:r>
          </a:p>
        </p:txBody>
      </p:sp>
    </p:spTree>
    <p:extLst>
      <p:ext uri="{BB962C8B-B14F-4D97-AF65-F5344CB8AC3E}">
        <p14:creationId xmlns:p14="http://schemas.microsoft.com/office/powerpoint/2010/main" val="33318004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03E6E-2A2F-4D27-A1DC-D00A51C9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68"/>
            <a:ext cx="12191999" cy="6178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19F50-BC4C-4240-A08B-C5BEB62EB615}"/>
              </a:ext>
            </a:extLst>
          </p:cNvPr>
          <p:cNvSpPr txBox="1"/>
          <p:nvPr/>
        </p:nvSpPr>
        <p:spPr>
          <a:xfrm>
            <a:off x="0" y="0"/>
            <a:ext cx="535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~20 m individual PMTs and individual event samples</a:t>
            </a:r>
          </a:p>
        </p:txBody>
      </p:sp>
    </p:spTree>
    <p:extLst>
      <p:ext uri="{BB962C8B-B14F-4D97-AF65-F5344CB8AC3E}">
        <p14:creationId xmlns:p14="http://schemas.microsoft.com/office/powerpoint/2010/main" val="413327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2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2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03F81-1A38-4253-890D-B27B5D1FD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810"/>
            <a:ext cx="3572372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BB5F45-5251-41AD-A3B3-C736CB6E3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3225810"/>
            <a:ext cx="3572372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0996EE-4241-412E-B763-4E32DB66E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6" y="3225810"/>
            <a:ext cx="3572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EA89-87C2-4EED-9965-9ACC5963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572372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5A88E-02D7-4A4E-AD1F-FC71A0E6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1"/>
            <a:ext cx="3572372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24018-FFFF-481D-93A9-BBA7A056D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7" y="1"/>
            <a:ext cx="3572372" cy="342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03F81-1A38-4253-890D-B27B5D1FD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810"/>
            <a:ext cx="3572372" cy="3428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BB5F45-5251-41AD-A3B3-C736CB6E3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7" y="3225810"/>
            <a:ext cx="3572372" cy="3428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0996EE-4241-412E-B763-4E32DB66E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56" y="3225810"/>
            <a:ext cx="357237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9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13711</TotalTime>
  <Words>1635</Words>
  <Application>Microsoft Office PowerPoint</Application>
  <PresentationFormat>Widescreen</PresentationFormat>
  <Paragraphs>340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aiwu</dc:creator>
  <cp:lastModifiedBy>Zhang, Aiwu</cp:lastModifiedBy>
  <cp:revision>57</cp:revision>
  <dcterms:created xsi:type="dcterms:W3CDTF">2019-04-18T18:00:47Z</dcterms:created>
  <dcterms:modified xsi:type="dcterms:W3CDTF">2019-05-01T13:13:24Z</dcterms:modified>
</cp:coreProperties>
</file>