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6" r:id="rId8"/>
    <p:sldId id="265" r:id="rId9"/>
    <p:sldId id="261" r:id="rId10"/>
    <p:sldId id="263" r:id="rId11"/>
    <p:sldId id="264" r:id="rId12"/>
    <p:sldId id="277" r:id="rId13"/>
    <p:sldId id="267" r:id="rId14"/>
    <p:sldId id="268" r:id="rId15"/>
    <p:sldId id="269" r:id="rId16"/>
    <p:sldId id="270" r:id="rId17"/>
    <p:sldId id="271" r:id="rId18"/>
    <p:sldId id="272" r:id="rId19"/>
    <p:sldId id="273" r:id="rId20"/>
    <p:sldId id="279" r:id="rId21"/>
    <p:sldId id="278" r:id="rId22"/>
    <p:sldId id="280" r:id="rId23"/>
    <p:sldId id="281" r:id="rId24"/>
    <p:sldId id="282" r:id="rId25"/>
    <p:sldId id="283" r:id="rId26"/>
    <p:sldId id="274" r:id="rId27"/>
    <p:sldId id="284" r:id="rId28"/>
    <p:sldId id="285" r:id="rId29"/>
    <p:sldId id="286" r:id="rId30"/>
    <p:sldId id="287" r:id="rId31"/>
    <p:sldId id="288" r:id="rId32"/>
    <p:sldId id="290" r:id="rId33"/>
    <p:sldId id="291" r:id="rId34"/>
    <p:sldId id="292" r:id="rId35"/>
    <p:sldId id="293" r:id="rId36"/>
    <p:sldId id="294" r:id="rId37"/>
    <p:sldId id="295" r:id="rId38"/>
    <p:sldId id="289"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A5F5-12BA-4B3B-A1A7-E84D0269F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5698C7-0A60-4B89-A4AD-9E8E090D3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6D503-F9D4-44FB-8864-E9C9DBE9401C}"/>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5" name="Footer Placeholder 4">
            <a:extLst>
              <a:ext uri="{FF2B5EF4-FFF2-40B4-BE49-F238E27FC236}">
                <a16:creationId xmlns:a16="http://schemas.microsoft.com/office/drawing/2014/main" id="{6987E50A-C001-4243-B3FD-AB6F8688F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DE585-4E05-4639-ACBA-D99444512CFD}"/>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65192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00B-022F-481E-94EA-72D22D6D9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437247-D466-46A0-A6AD-3D92E58DDF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FB226-6827-4FF4-BDFA-CEDC6CB56406}"/>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5" name="Footer Placeholder 4">
            <a:extLst>
              <a:ext uri="{FF2B5EF4-FFF2-40B4-BE49-F238E27FC236}">
                <a16:creationId xmlns:a16="http://schemas.microsoft.com/office/drawing/2014/main" id="{F9E40ADA-C9F7-4A83-8BD4-42B782690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D9F94-029B-47C6-A1EE-BEDE03158DF0}"/>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15763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2317F-B5AA-4058-8032-41F9D80F8E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22223-D20B-4284-9AAC-BDCE79E167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D01C1-F497-410D-B6C6-93C7C4383BD4}"/>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5" name="Footer Placeholder 4">
            <a:extLst>
              <a:ext uri="{FF2B5EF4-FFF2-40B4-BE49-F238E27FC236}">
                <a16:creationId xmlns:a16="http://schemas.microsoft.com/office/drawing/2014/main" id="{279D8C3A-C36B-47FD-90FE-59D592431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FA14F-FF5A-4FE9-BA0F-394156B69A2C}"/>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104314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1164-FF40-4A34-B35B-0C43B8E45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65988-C61C-4FE5-AB58-110F76C7A8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C718C-ED20-4567-9A49-DCF08EB3C1B2}"/>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5" name="Footer Placeholder 4">
            <a:extLst>
              <a:ext uri="{FF2B5EF4-FFF2-40B4-BE49-F238E27FC236}">
                <a16:creationId xmlns:a16="http://schemas.microsoft.com/office/drawing/2014/main" id="{574F5491-83EA-40C7-BA68-CE0B282CB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91762-FD8C-40BC-8ED0-B42042336819}"/>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215288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0416-9B9F-4900-98D7-EF77991934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2314C5-3556-4F34-9E17-8FB9CC71A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776BFE-4F86-437A-9473-07B64553122F}"/>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5" name="Footer Placeholder 4">
            <a:extLst>
              <a:ext uri="{FF2B5EF4-FFF2-40B4-BE49-F238E27FC236}">
                <a16:creationId xmlns:a16="http://schemas.microsoft.com/office/drawing/2014/main" id="{5F06CAF2-71DA-454A-8865-678E320E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9D481-9329-4EEA-8D74-671375CCA850}"/>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30174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10CC-C69A-4E06-B584-AE6EC9324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0DB9A-D2C0-4168-B8DF-3301C0EAF6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FE526-4840-450A-8D3B-C8A0A255D6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BD6217-4D6C-4CD2-A041-C88304BFC725}"/>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6" name="Footer Placeholder 5">
            <a:extLst>
              <a:ext uri="{FF2B5EF4-FFF2-40B4-BE49-F238E27FC236}">
                <a16:creationId xmlns:a16="http://schemas.microsoft.com/office/drawing/2014/main" id="{84007292-3F11-4E44-A958-1CA461F8F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89825-C6C3-40B5-9307-BFAD46E8423C}"/>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293880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52DC-B5B8-4D4D-A465-50C3CEDBD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74CC5E-495D-4844-BFA0-CCC6796E6B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29B7A9-86A3-4ACB-BC62-3DA62E849E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27EA22-EE75-429F-A78C-51AA7DECE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27D887-B8F7-46A9-A2FE-702CE4126D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205B44-255E-41D9-A4CA-3CBAEDD5C290}"/>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8" name="Footer Placeholder 7">
            <a:extLst>
              <a:ext uri="{FF2B5EF4-FFF2-40B4-BE49-F238E27FC236}">
                <a16:creationId xmlns:a16="http://schemas.microsoft.com/office/drawing/2014/main" id="{51680995-07BF-48B5-969D-0823AA190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787E2F-2888-4813-96EB-F10E2C80196A}"/>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83383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E66B-85DC-4270-98F6-514E65077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9596A-B079-40FC-83E2-11F53521F3A0}"/>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4" name="Footer Placeholder 3">
            <a:extLst>
              <a:ext uri="{FF2B5EF4-FFF2-40B4-BE49-F238E27FC236}">
                <a16:creationId xmlns:a16="http://schemas.microsoft.com/office/drawing/2014/main" id="{A9B511C6-F5F3-4273-8DD7-71FB368BD8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D8392-A70A-4813-AB7F-95F5B2E44F71}"/>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135968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CB4C5-DE96-4652-B343-A501A54C90C6}"/>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3" name="Footer Placeholder 2">
            <a:extLst>
              <a:ext uri="{FF2B5EF4-FFF2-40B4-BE49-F238E27FC236}">
                <a16:creationId xmlns:a16="http://schemas.microsoft.com/office/drawing/2014/main" id="{DEC636B3-2EC1-4FD7-8685-D17220D6BD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5EF10-5CDC-4D07-80E8-C17A3A5582EA}"/>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71951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1863-4AA2-43D2-A858-FC77DBA95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7C2ABA-9BE3-48E0-8B3E-D054A4789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1C3645-58AE-48E9-B81D-F47CEB74E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C00DD3-0CF9-44D8-82B1-79B5ED2E965A}"/>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6" name="Footer Placeholder 5">
            <a:extLst>
              <a:ext uri="{FF2B5EF4-FFF2-40B4-BE49-F238E27FC236}">
                <a16:creationId xmlns:a16="http://schemas.microsoft.com/office/drawing/2014/main" id="{2905DE74-0BEB-45A4-B53D-8C0C037EA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FD659-E3F3-4260-B743-53D268207C1B}"/>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38971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B536-81E2-49F8-8399-127271A30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93059-B402-4914-B3A4-8419BC8C5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D0D700-228F-469A-A054-05537443F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549E30-C913-48C3-9111-05D6EA2C3C27}"/>
              </a:ext>
            </a:extLst>
          </p:cNvPr>
          <p:cNvSpPr>
            <a:spLocks noGrp="1"/>
          </p:cNvSpPr>
          <p:nvPr>
            <p:ph type="dt" sz="half" idx="10"/>
          </p:nvPr>
        </p:nvSpPr>
        <p:spPr/>
        <p:txBody>
          <a:bodyPr/>
          <a:lstStyle/>
          <a:p>
            <a:fld id="{56BB49AE-E447-41FE-9EE4-B91E6573F1B4}" type="datetimeFigureOut">
              <a:rPr lang="en-US" smtClean="0"/>
              <a:t>7/8/2019</a:t>
            </a:fld>
            <a:endParaRPr lang="en-US"/>
          </a:p>
        </p:txBody>
      </p:sp>
      <p:sp>
        <p:nvSpPr>
          <p:cNvPr id="6" name="Footer Placeholder 5">
            <a:extLst>
              <a:ext uri="{FF2B5EF4-FFF2-40B4-BE49-F238E27FC236}">
                <a16:creationId xmlns:a16="http://schemas.microsoft.com/office/drawing/2014/main" id="{9DC1D747-9409-4A23-BE56-F1AD7F134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56792-C2CA-4456-B8E7-77963F2B37EC}"/>
              </a:ext>
            </a:extLst>
          </p:cNvPr>
          <p:cNvSpPr>
            <a:spLocks noGrp="1"/>
          </p:cNvSpPr>
          <p:nvPr>
            <p:ph type="sldNum" sz="quarter" idx="12"/>
          </p:nvPr>
        </p:nvSpPr>
        <p:spPr/>
        <p:txBody>
          <a:bodyPr/>
          <a:lstStyle/>
          <a:p>
            <a:fld id="{958D0984-E8AC-45A3-A1F6-69445A65DAAE}" type="slidenum">
              <a:rPr lang="en-US" smtClean="0"/>
              <a:t>‹#›</a:t>
            </a:fld>
            <a:endParaRPr lang="en-US"/>
          </a:p>
        </p:txBody>
      </p:sp>
    </p:spTree>
    <p:extLst>
      <p:ext uri="{BB962C8B-B14F-4D97-AF65-F5344CB8AC3E}">
        <p14:creationId xmlns:p14="http://schemas.microsoft.com/office/powerpoint/2010/main" val="390348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979A9-677E-44E3-9BDD-310479126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7BB7D-D386-4393-8ABF-C55287685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A934A-600A-4F32-9A85-D1D966F0F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B49AE-E447-41FE-9EE4-B91E6573F1B4}" type="datetimeFigureOut">
              <a:rPr lang="en-US" smtClean="0"/>
              <a:t>7/8/2019</a:t>
            </a:fld>
            <a:endParaRPr lang="en-US"/>
          </a:p>
        </p:txBody>
      </p:sp>
      <p:sp>
        <p:nvSpPr>
          <p:cNvPr id="5" name="Footer Placeholder 4">
            <a:extLst>
              <a:ext uri="{FF2B5EF4-FFF2-40B4-BE49-F238E27FC236}">
                <a16:creationId xmlns:a16="http://schemas.microsoft.com/office/drawing/2014/main" id="{C9186103-5637-487A-9455-88028B722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88F6B8-C141-4865-A71C-695EDDFAA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D0984-E8AC-45A3-A1F6-69445A65DAAE}" type="slidenum">
              <a:rPr lang="en-US" smtClean="0"/>
              <a:t>‹#›</a:t>
            </a:fld>
            <a:endParaRPr lang="en-US"/>
          </a:p>
        </p:txBody>
      </p:sp>
    </p:spTree>
    <p:extLst>
      <p:ext uri="{BB962C8B-B14F-4D97-AF65-F5344CB8AC3E}">
        <p14:creationId xmlns:p14="http://schemas.microsoft.com/office/powerpoint/2010/main" val="291596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453BA8-A723-4923-9CBD-3BE564FC3A14}"/>
              </a:ext>
            </a:extLst>
          </p:cNvPr>
          <p:cNvSpPr txBox="1"/>
          <p:nvPr/>
        </p:nvSpPr>
        <p:spPr>
          <a:xfrm>
            <a:off x="141402" y="405353"/>
            <a:ext cx="9495485" cy="1754326"/>
          </a:xfrm>
          <a:prstGeom prst="rect">
            <a:avLst/>
          </a:prstGeom>
          <a:noFill/>
        </p:spPr>
        <p:txBody>
          <a:bodyPr wrap="none" rtlCol="0">
            <a:spAutoFit/>
          </a:bodyPr>
          <a:lstStyle/>
          <a:p>
            <a:r>
              <a:rPr lang="en-US" dirty="0"/>
              <a:t>Pages 2-5:</a:t>
            </a:r>
          </a:p>
          <a:p>
            <a:endParaRPr lang="en-US" dirty="0"/>
          </a:p>
          <a:p>
            <a:r>
              <a:rPr lang="en-US" dirty="0"/>
              <a:t>For trigger type 111101 [hit H2, H0, H3, H1, H5, not H4]</a:t>
            </a:r>
          </a:p>
          <a:p>
            <a:r>
              <a:rPr lang="en-US" dirty="0"/>
              <a:t>Chi2 vs. attenuation parameter (max. </a:t>
            </a:r>
            <a:r>
              <a:rPr lang="en-US" dirty="0" err="1"/>
              <a:t>attL</a:t>
            </a:r>
            <a:r>
              <a:rPr lang="en-US" dirty="0"/>
              <a:t>) for S3 and S6 minimizes near ~8 m.</a:t>
            </a:r>
          </a:p>
          <a:p>
            <a:r>
              <a:rPr lang="en-US" dirty="0"/>
              <a:t>Compare MC and data with input water max. attenuation at ~8 m.</a:t>
            </a:r>
          </a:p>
          <a:p>
            <a:r>
              <a:rPr lang="en-US" dirty="0"/>
              <a:t>PMTs S0, S3, S6 show agreeing </a:t>
            </a:r>
            <a:r>
              <a:rPr lang="en-US" dirty="0" err="1"/>
              <a:t>npe</a:t>
            </a:r>
            <a:r>
              <a:rPr lang="en-US" dirty="0"/>
              <a:t> distributions. While other PMTs don’t (S4 and S5 not compared.)</a:t>
            </a:r>
          </a:p>
        </p:txBody>
      </p:sp>
    </p:spTree>
    <p:extLst>
      <p:ext uri="{BB962C8B-B14F-4D97-AF65-F5344CB8AC3E}">
        <p14:creationId xmlns:p14="http://schemas.microsoft.com/office/powerpoint/2010/main" val="314658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19" cy="6147629"/>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19" cy="6147629"/>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S0 and S1</a:t>
            </a:r>
            <a:r>
              <a:rPr lang="en-US" dirty="0"/>
              <a:t>, with input </a:t>
            </a:r>
            <a:r>
              <a:rPr lang="en-US" dirty="0" err="1"/>
              <a:t>attL</a:t>
            </a:r>
            <a:r>
              <a:rPr lang="en-US" dirty="0"/>
              <a:t> ~8 m, for the </a:t>
            </a:r>
            <a:r>
              <a:rPr lang="en-US" i="1" dirty="0">
                <a:solidFill>
                  <a:srgbClr val="7030A0"/>
                </a:solidFill>
              </a:rPr>
              <a:t>trigger type 111110</a:t>
            </a:r>
            <a:r>
              <a:rPr lang="en-US" dirty="0"/>
              <a:t>.</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16478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19" cy="6147628"/>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19" cy="6147628"/>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S2 and S7</a:t>
            </a:r>
            <a:r>
              <a:rPr lang="en-US" dirty="0"/>
              <a:t>, with input </a:t>
            </a:r>
            <a:r>
              <a:rPr lang="en-US" dirty="0" err="1"/>
              <a:t>attL</a:t>
            </a:r>
            <a:r>
              <a:rPr lang="en-US" dirty="0"/>
              <a:t> ~8 m, for the </a:t>
            </a:r>
            <a:r>
              <a:rPr lang="en-US" i="1" dirty="0">
                <a:solidFill>
                  <a:srgbClr val="7030A0"/>
                </a:solidFill>
              </a:rPr>
              <a:t>trigger type 111110</a:t>
            </a:r>
            <a:r>
              <a:rPr lang="en-US" dirty="0"/>
              <a:t>.</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297973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D55A2B-A55F-4FD4-9E51-4F8FE27E0B46}"/>
              </a:ext>
            </a:extLst>
          </p:cNvPr>
          <p:cNvSpPr txBox="1"/>
          <p:nvPr/>
        </p:nvSpPr>
        <p:spPr>
          <a:xfrm>
            <a:off x="141402" y="405353"/>
            <a:ext cx="9610516" cy="4247317"/>
          </a:xfrm>
          <a:prstGeom prst="rect">
            <a:avLst/>
          </a:prstGeom>
          <a:noFill/>
        </p:spPr>
        <p:txBody>
          <a:bodyPr wrap="none" rtlCol="0">
            <a:spAutoFit/>
          </a:bodyPr>
          <a:lstStyle/>
          <a:p>
            <a:r>
              <a:rPr lang="en-US" dirty="0"/>
              <a:t>Pages 8-11:</a:t>
            </a:r>
          </a:p>
          <a:p>
            <a:endParaRPr lang="en-US" dirty="0"/>
          </a:p>
          <a:p>
            <a:r>
              <a:rPr lang="en-US" dirty="0"/>
              <a:t>In the case of trigger type 111110</a:t>
            </a:r>
          </a:p>
          <a:p>
            <a:r>
              <a:rPr lang="en-US" dirty="0"/>
              <a:t>Chi2 vs. attenuation parameter (max. </a:t>
            </a:r>
            <a:r>
              <a:rPr lang="en-US" dirty="0" err="1"/>
              <a:t>attL</a:t>
            </a:r>
            <a:r>
              <a:rPr lang="en-US" dirty="0"/>
              <a:t>) plots for S3 and S7 seem to show minimum near ~5 m.</a:t>
            </a:r>
          </a:p>
          <a:p>
            <a:endParaRPr lang="en-US" dirty="0"/>
          </a:p>
          <a:p>
            <a:r>
              <a:rPr lang="en-US" dirty="0"/>
              <a:t>Compare MC and data with input water max. attenuation at ~8 m.</a:t>
            </a:r>
          </a:p>
          <a:p>
            <a:r>
              <a:rPr lang="en-US" dirty="0"/>
              <a:t>PMT S1 shows agreeing </a:t>
            </a:r>
            <a:r>
              <a:rPr lang="en-US" dirty="0" err="1"/>
              <a:t>npe</a:t>
            </a:r>
            <a:r>
              <a:rPr lang="en-US" dirty="0"/>
              <a:t> distribution, S7 also is close, other PMTs don’t (S4 and S5 not compared.)</a:t>
            </a:r>
          </a:p>
          <a:p>
            <a:endParaRPr lang="en-US" dirty="0"/>
          </a:p>
          <a:p>
            <a:endParaRPr lang="en-US" dirty="0"/>
          </a:p>
          <a:p>
            <a:r>
              <a:rPr lang="en-US" dirty="0"/>
              <a:t>Pages 13-15:</a:t>
            </a:r>
          </a:p>
          <a:p>
            <a:endParaRPr lang="en-US" dirty="0"/>
          </a:p>
          <a:p>
            <a:r>
              <a:rPr lang="en-US" dirty="0"/>
              <a:t>For trigger type 111101</a:t>
            </a:r>
          </a:p>
          <a:p>
            <a:r>
              <a:rPr lang="en-US" dirty="0"/>
              <a:t>Compare MC and data with input water max. attenuation at ~5 m.</a:t>
            </a:r>
          </a:p>
          <a:p>
            <a:r>
              <a:rPr lang="en-US" dirty="0"/>
              <a:t>Non of the PMTs show agreeing </a:t>
            </a:r>
            <a:r>
              <a:rPr lang="en-US" dirty="0" err="1"/>
              <a:t>npe</a:t>
            </a:r>
            <a:r>
              <a:rPr lang="en-US" dirty="0"/>
              <a:t> distributions (S4 and S5 not compared.) </a:t>
            </a:r>
          </a:p>
          <a:p>
            <a:endParaRPr lang="en-US" dirty="0"/>
          </a:p>
        </p:txBody>
      </p:sp>
    </p:spTree>
    <p:extLst>
      <p:ext uri="{BB962C8B-B14F-4D97-AF65-F5344CB8AC3E}">
        <p14:creationId xmlns:p14="http://schemas.microsoft.com/office/powerpoint/2010/main" val="18543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20" cy="6147629"/>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20" cy="6147629"/>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925970" cy="600164"/>
          </a:xfrm>
          <a:prstGeom prst="rect">
            <a:avLst/>
          </a:prstGeom>
          <a:noFill/>
        </p:spPr>
        <p:txBody>
          <a:bodyPr wrap="none" rtlCol="0">
            <a:spAutoFit/>
          </a:bodyPr>
          <a:lstStyle/>
          <a:p>
            <a:r>
              <a:rPr lang="en-US" dirty="0"/>
              <a:t>Check the </a:t>
            </a:r>
            <a:r>
              <a:rPr lang="en-US" dirty="0" err="1"/>
              <a:t>npe</a:t>
            </a:r>
            <a:r>
              <a:rPr lang="en-US" dirty="0"/>
              <a:t> distributions for S3 and S6, with input </a:t>
            </a:r>
            <a:r>
              <a:rPr lang="en-US" dirty="0" err="1"/>
              <a:t>attL</a:t>
            </a:r>
            <a:r>
              <a:rPr lang="en-US" dirty="0"/>
              <a:t> ~5 m, for the trigger type 111101.</a:t>
            </a:r>
          </a:p>
          <a:p>
            <a:r>
              <a:rPr lang="en-US" sz="1500" dirty="0"/>
              <a:t>Number of events in the histograms are shown in the titles, black for data, </a:t>
            </a:r>
            <a:r>
              <a:rPr lang="en-US" sz="1500" dirty="0">
                <a:solidFill>
                  <a:srgbClr val="FF0000"/>
                </a:solidFill>
              </a:rPr>
              <a:t>red for MC</a:t>
            </a:r>
            <a:r>
              <a:rPr lang="en-US" sz="1500" dirty="0"/>
              <a:t>.</a:t>
            </a:r>
          </a:p>
        </p:txBody>
      </p:sp>
      <p:sp>
        <p:nvSpPr>
          <p:cNvPr id="9" name="TextBox 8">
            <a:extLst>
              <a:ext uri="{FF2B5EF4-FFF2-40B4-BE49-F238E27FC236}">
                <a16:creationId xmlns:a16="http://schemas.microsoft.com/office/drawing/2014/main" id="{BAA6773D-7436-4F98-9F98-432C7E585342}"/>
              </a:ext>
            </a:extLst>
          </p:cNvPr>
          <p:cNvSpPr txBox="1"/>
          <p:nvPr/>
        </p:nvSpPr>
        <p:spPr>
          <a:xfrm>
            <a:off x="9260813" y="385693"/>
            <a:ext cx="2931187" cy="307777"/>
          </a:xfrm>
          <a:prstGeom prst="rect">
            <a:avLst/>
          </a:prstGeom>
          <a:noFill/>
        </p:spPr>
        <p:txBody>
          <a:bodyPr wrap="none" rtlCol="0">
            <a:spAutoFit/>
          </a:bodyPr>
          <a:lstStyle/>
          <a:p>
            <a:r>
              <a:rPr lang="en-US" sz="1400" dirty="0"/>
              <a:t>Chi2 values in each bin are shown too</a:t>
            </a:r>
          </a:p>
        </p:txBody>
      </p:sp>
      <p:sp>
        <p:nvSpPr>
          <p:cNvPr id="10" name="TextBox 9">
            <a:extLst>
              <a:ext uri="{FF2B5EF4-FFF2-40B4-BE49-F238E27FC236}">
                <a16:creationId xmlns:a16="http://schemas.microsoft.com/office/drawing/2014/main" id="{A9B29490-26B4-4955-92C5-B0785CEAC499}"/>
              </a:ext>
            </a:extLst>
          </p:cNvPr>
          <p:cNvSpPr txBox="1"/>
          <p:nvPr/>
        </p:nvSpPr>
        <p:spPr>
          <a:xfrm>
            <a:off x="9180576" y="93306"/>
            <a:ext cx="3023392" cy="323165"/>
          </a:xfrm>
          <a:prstGeom prst="rect">
            <a:avLst/>
          </a:prstGeom>
          <a:noFill/>
        </p:spPr>
        <p:txBody>
          <a:bodyPr wrap="none" rtlCol="0">
            <a:spAutoFit/>
          </a:bodyPr>
          <a:lstStyle/>
          <a:p>
            <a:r>
              <a:rPr lang="en-US" sz="1500" dirty="0"/>
              <a:t>Data are from 1000 run files (not all)</a:t>
            </a:r>
          </a:p>
        </p:txBody>
      </p:sp>
    </p:spTree>
    <p:extLst>
      <p:ext uri="{BB962C8B-B14F-4D97-AF65-F5344CB8AC3E}">
        <p14:creationId xmlns:p14="http://schemas.microsoft.com/office/powerpoint/2010/main" val="244785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19" cy="6147629"/>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19" cy="6147629"/>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S0 and S1</a:t>
            </a:r>
            <a:r>
              <a:rPr lang="en-US" dirty="0"/>
              <a:t>, with input </a:t>
            </a:r>
            <a:r>
              <a:rPr lang="en-US" dirty="0" err="1"/>
              <a:t>attL</a:t>
            </a:r>
            <a:r>
              <a:rPr lang="en-US" dirty="0"/>
              <a:t> ~5 m, for the trigger type 111101.</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205900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19" cy="6147628"/>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19" cy="6147628"/>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S2 and S7</a:t>
            </a:r>
            <a:r>
              <a:rPr lang="en-US" dirty="0"/>
              <a:t>, with input </a:t>
            </a:r>
            <a:r>
              <a:rPr lang="en-US" dirty="0" err="1"/>
              <a:t>attL</a:t>
            </a:r>
            <a:r>
              <a:rPr lang="en-US" dirty="0"/>
              <a:t> ~5 m, for the trigger type 111101.</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19256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9C870C-CB64-4D1F-95E8-473C65BD1130}"/>
              </a:ext>
            </a:extLst>
          </p:cNvPr>
          <p:cNvSpPr txBox="1"/>
          <p:nvPr/>
        </p:nvSpPr>
        <p:spPr>
          <a:xfrm>
            <a:off x="141402" y="405353"/>
            <a:ext cx="9610516" cy="6186309"/>
          </a:xfrm>
          <a:prstGeom prst="rect">
            <a:avLst/>
          </a:prstGeom>
          <a:noFill/>
        </p:spPr>
        <p:txBody>
          <a:bodyPr wrap="none" rtlCol="0">
            <a:spAutoFit/>
          </a:bodyPr>
          <a:lstStyle/>
          <a:p>
            <a:r>
              <a:rPr lang="en-US" dirty="0"/>
              <a:t>Pages 8-11:</a:t>
            </a:r>
          </a:p>
          <a:p>
            <a:endParaRPr lang="en-US" dirty="0"/>
          </a:p>
          <a:p>
            <a:r>
              <a:rPr lang="en-US" dirty="0"/>
              <a:t>In the case of trigger type 111110</a:t>
            </a:r>
          </a:p>
          <a:p>
            <a:r>
              <a:rPr lang="en-US" dirty="0"/>
              <a:t>Chi2 vs. attenuation parameter (max. </a:t>
            </a:r>
            <a:r>
              <a:rPr lang="en-US" dirty="0" err="1"/>
              <a:t>attL</a:t>
            </a:r>
            <a:r>
              <a:rPr lang="en-US" dirty="0"/>
              <a:t>) plots for S3 and S7 seem to show minimum near ~5 m.</a:t>
            </a:r>
          </a:p>
          <a:p>
            <a:endParaRPr lang="en-US" dirty="0"/>
          </a:p>
          <a:p>
            <a:r>
              <a:rPr lang="en-US" dirty="0"/>
              <a:t>Compare MC and data with input water max. attenuation at ~8 m.</a:t>
            </a:r>
          </a:p>
          <a:p>
            <a:r>
              <a:rPr lang="en-US" dirty="0"/>
              <a:t>PMT S1 shows agreeing </a:t>
            </a:r>
            <a:r>
              <a:rPr lang="en-US" dirty="0" err="1"/>
              <a:t>npe</a:t>
            </a:r>
            <a:r>
              <a:rPr lang="en-US" dirty="0"/>
              <a:t> distribution, S7 also is close, other PMTs don’t (S4 and S5 not compared.)</a:t>
            </a:r>
          </a:p>
          <a:p>
            <a:endParaRPr lang="en-US" dirty="0"/>
          </a:p>
          <a:p>
            <a:endParaRPr lang="en-US" dirty="0"/>
          </a:p>
          <a:p>
            <a:r>
              <a:rPr lang="en-US" dirty="0"/>
              <a:t>Pages 17-19:</a:t>
            </a:r>
          </a:p>
          <a:p>
            <a:endParaRPr lang="en-US" dirty="0"/>
          </a:p>
          <a:p>
            <a:r>
              <a:rPr lang="en-US" dirty="0"/>
              <a:t>For trigger type 111110</a:t>
            </a:r>
          </a:p>
          <a:p>
            <a:r>
              <a:rPr lang="en-US" dirty="0"/>
              <a:t>Compare MC and data with input water max. attenuation at ~5 m.</a:t>
            </a:r>
          </a:p>
          <a:p>
            <a:r>
              <a:rPr lang="en-US" dirty="0"/>
              <a:t>Only PMT S7 shows agreeing </a:t>
            </a:r>
            <a:r>
              <a:rPr lang="en-US" dirty="0" err="1"/>
              <a:t>npe</a:t>
            </a:r>
            <a:r>
              <a:rPr lang="en-US" dirty="0"/>
              <a:t> distributions (S4 and S5 not compared.) </a:t>
            </a:r>
          </a:p>
          <a:p>
            <a:endParaRPr lang="en-US" dirty="0"/>
          </a:p>
          <a:p>
            <a:endParaRPr lang="en-US" dirty="0"/>
          </a:p>
          <a:p>
            <a:r>
              <a:rPr lang="en-US" dirty="0"/>
              <a:t>Pages 13-15:</a:t>
            </a:r>
          </a:p>
          <a:p>
            <a:endParaRPr lang="en-US" dirty="0"/>
          </a:p>
          <a:p>
            <a:r>
              <a:rPr lang="en-US" dirty="0"/>
              <a:t>For trigger type 111101</a:t>
            </a:r>
          </a:p>
          <a:p>
            <a:r>
              <a:rPr lang="en-US" dirty="0"/>
              <a:t>Compare MC and data with input water max. attenuation at ~5 m.</a:t>
            </a:r>
          </a:p>
          <a:p>
            <a:r>
              <a:rPr lang="en-US" dirty="0"/>
              <a:t>Non of the PMTs show agreeing </a:t>
            </a:r>
            <a:r>
              <a:rPr lang="en-US" dirty="0" err="1"/>
              <a:t>npe</a:t>
            </a:r>
            <a:r>
              <a:rPr lang="en-US" dirty="0"/>
              <a:t> distributions (S4 and S5 not compared.) </a:t>
            </a:r>
          </a:p>
          <a:p>
            <a:endParaRPr lang="en-US" dirty="0"/>
          </a:p>
        </p:txBody>
      </p:sp>
    </p:spTree>
    <p:extLst>
      <p:ext uri="{BB962C8B-B14F-4D97-AF65-F5344CB8AC3E}">
        <p14:creationId xmlns:p14="http://schemas.microsoft.com/office/powerpoint/2010/main" val="273474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19" cy="6147629"/>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19" cy="6147629"/>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925970" cy="600164"/>
          </a:xfrm>
          <a:prstGeom prst="rect">
            <a:avLst/>
          </a:prstGeom>
          <a:noFill/>
        </p:spPr>
        <p:txBody>
          <a:bodyPr wrap="none" rtlCol="0">
            <a:spAutoFit/>
          </a:bodyPr>
          <a:lstStyle/>
          <a:p>
            <a:r>
              <a:rPr lang="en-US" dirty="0"/>
              <a:t>Check the </a:t>
            </a:r>
            <a:r>
              <a:rPr lang="en-US" dirty="0" err="1"/>
              <a:t>npe</a:t>
            </a:r>
            <a:r>
              <a:rPr lang="en-US" dirty="0"/>
              <a:t> distributions for S3 and S6, with input </a:t>
            </a:r>
            <a:r>
              <a:rPr lang="en-US" dirty="0" err="1"/>
              <a:t>attL</a:t>
            </a:r>
            <a:r>
              <a:rPr lang="en-US" dirty="0"/>
              <a:t> ~5 m, for the trigger type 111110.</a:t>
            </a:r>
          </a:p>
          <a:p>
            <a:r>
              <a:rPr lang="en-US" sz="1500" dirty="0"/>
              <a:t>Number of events in the histograms are shown in the titles, black for data, </a:t>
            </a:r>
            <a:r>
              <a:rPr lang="en-US" sz="1500" dirty="0">
                <a:solidFill>
                  <a:srgbClr val="FF0000"/>
                </a:solidFill>
              </a:rPr>
              <a:t>red for MC</a:t>
            </a:r>
            <a:r>
              <a:rPr lang="en-US" sz="1500" dirty="0"/>
              <a:t>.</a:t>
            </a:r>
          </a:p>
        </p:txBody>
      </p:sp>
      <p:sp>
        <p:nvSpPr>
          <p:cNvPr id="9" name="TextBox 8">
            <a:extLst>
              <a:ext uri="{FF2B5EF4-FFF2-40B4-BE49-F238E27FC236}">
                <a16:creationId xmlns:a16="http://schemas.microsoft.com/office/drawing/2014/main" id="{BAA6773D-7436-4F98-9F98-432C7E585342}"/>
              </a:ext>
            </a:extLst>
          </p:cNvPr>
          <p:cNvSpPr txBox="1"/>
          <p:nvPr/>
        </p:nvSpPr>
        <p:spPr>
          <a:xfrm>
            <a:off x="9260813" y="385693"/>
            <a:ext cx="2931187" cy="307777"/>
          </a:xfrm>
          <a:prstGeom prst="rect">
            <a:avLst/>
          </a:prstGeom>
          <a:noFill/>
        </p:spPr>
        <p:txBody>
          <a:bodyPr wrap="none" rtlCol="0">
            <a:spAutoFit/>
          </a:bodyPr>
          <a:lstStyle/>
          <a:p>
            <a:r>
              <a:rPr lang="en-US" sz="1400" dirty="0"/>
              <a:t>Chi2 values in each bin are shown too</a:t>
            </a:r>
          </a:p>
        </p:txBody>
      </p:sp>
      <p:sp>
        <p:nvSpPr>
          <p:cNvPr id="10" name="TextBox 9">
            <a:extLst>
              <a:ext uri="{FF2B5EF4-FFF2-40B4-BE49-F238E27FC236}">
                <a16:creationId xmlns:a16="http://schemas.microsoft.com/office/drawing/2014/main" id="{A9B29490-26B4-4955-92C5-B0785CEAC499}"/>
              </a:ext>
            </a:extLst>
          </p:cNvPr>
          <p:cNvSpPr txBox="1"/>
          <p:nvPr/>
        </p:nvSpPr>
        <p:spPr>
          <a:xfrm>
            <a:off x="9180576" y="93306"/>
            <a:ext cx="3023392" cy="323165"/>
          </a:xfrm>
          <a:prstGeom prst="rect">
            <a:avLst/>
          </a:prstGeom>
          <a:noFill/>
        </p:spPr>
        <p:txBody>
          <a:bodyPr wrap="none" rtlCol="0">
            <a:spAutoFit/>
          </a:bodyPr>
          <a:lstStyle/>
          <a:p>
            <a:r>
              <a:rPr lang="en-US" sz="1500" dirty="0"/>
              <a:t>Data are from 1000 run files (not all)</a:t>
            </a:r>
          </a:p>
        </p:txBody>
      </p:sp>
    </p:spTree>
    <p:extLst>
      <p:ext uri="{BB962C8B-B14F-4D97-AF65-F5344CB8AC3E}">
        <p14:creationId xmlns:p14="http://schemas.microsoft.com/office/powerpoint/2010/main" val="331413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19" cy="6147628"/>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19" cy="6147628"/>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S0 and S1</a:t>
            </a:r>
            <a:r>
              <a:rPr lang="en-US" dirty="0"/>
              <a:t>, with input </a:t>
            </a:r>
            <a:r>
              <a:rPr lang="en-US" dirty="0" err="1"/>
              <a:t>attL</a:t>
            </a:r>
            <a:r>
              <a:rPr lang="en-US" dirty="0"/>
              <a:t> ~5 m, for the trigger type 111110.</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167069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10370"/>
            <a:ext cx="6273517" cy="6147628"/>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1" y="710370"/>
            <a:ext cx="6273517" cy="6147628"/>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S2 and S7</a:t>
            </a:r>
            <a:r>
              <a:rPr lang="en-US" dirty="0"/>
              <a:t>, with input </a:t>
            </a:r>
            <a:r>
              <a:rPr lang="en-US" dirty="0" err="1"/>
              <a:t>attL</a:t>
            </a:r>
            <a:r>
              <a:rPr lang="en-US" dirty="0"/>
              <a:t> ~5 m, for the trigger type 111110.</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328649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9F7DEE89-812F-41A3-B7EC-1CE56E130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0949"/>
            <a:ext cx="4123944" cy="28005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690CF55-F3AF-4C0F-93E3-FF661011E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058" y="456566"/>
            <a:ext cx="4123943" cy="28005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636C30B-D86B-4155-B7D2-4E0181292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8560" y="460949"/>
            <a:ext cx="4123943" cy="28005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5F4F88C-9F8B-406F-81C6-686E4B85B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91766"/>
            <a:ext cx="4123943" cy="2800500"/>
          </a:xfrm>
          <a:prstGeom prst="rect">
            <a:avLst/>
          </a:prstGeom>
        </p:spPr>
      </p:pic>
      <p:pic>
        <p:nvPicPr>
          <p:cNvPr id="13" name="Picture 12" descr="A close up of a logo&#10;&#10;Description automatically generated">
            <a:extLst>
              <a:ext uri="{FF2B5EF4-FFF2-40B4-BE49-F238E27FC236}">
                <a16:creationId xmlns:a16="http://schemas.microsoft.com/office/drawing/2014/main" id="{7224600A-32BC-4EAA-9D9F-55E7F92E65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281" y="3209556"/>
            <a:ext cx="4123943" cy="280050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3B0840F2-1DFE-46D8-A890-441D23F8F9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8560" y="3209556"/>
            <a:ext cx="4123943" cy="2800500"/>
          </a:xfrm>
          <a:prstGeom prst="rect">
            <a:avLst/>
          </a:prstGeom>
        </p:spPr>
      </p:pic>
      <p:sp>
        <p:nvSpPr>
          <p:cNvPr id="16" name="TextBox 15">
            <a:extLst>
              <a:ext uri="{FF2B5EF4-FFF2-40B4-BE49-F238E27FC236}">
                <a16:creationId xmlns:a16="http://schemas.microsoft.com/office/drawing/2014/main" id="{F783A620-EFD6-41A0-B8D1-A78387042B52}"/>
              </a:ext>
            </a:extLst>
          </p:cNvPr>
          <p:cNvSpPr txBox="1"/>
          <p:nvPr/>
        </p:nvSpPr>
        <p:spPr>
          <a:xfrm>
            <a:off x="65314" y="0"/>
            <a:ext cx="9266511" cy="369332"/>
          </a:xfrm>
          <a:prstGeom prst="rect">
            <a:avLst/>
          </a:prstGeom>
          <a:noFill/>
        </p:spPr>
        <p:txBody>
          <a:bodyPr wrap="none" rtlCol="0">
            <a:spAutoFit/>
          </a:bodyPr>
          <a:lstStyle/>
          <a:p>
            <a:r>
              <a:rPr lang="en-US" dirty="0"/>
              <a:t>Chi2 vs. max. </a:t>
            </a:r>
            <a:r>
              <a:rPr lang="en-US" dirty="0" err="1"/>
              <a:t>attL</a:t>
            </a:r>
            <a:r>
              <a:rPr lang="en-US" dirty="0"/>
              <a:t> for trigger type 111101 (H2 &amp; H0 &amp; H3 &amp; H3 &amp; H5 &amp; not H4), for different PMTs </a:t>
            </a:r>
          </a:p>
        </p:txBody>
      </p:sp>
      <p:sp>
        <p:nvSpPr>
          <p:cNvPr id="17" name="TextBox 16">
            <a:extLst>
              <a:ext uri="{FF2B5EF4-FFF2-40B4-BE49-F238E27FC236}">
                <a16:creationId xmlns:a16="http://schemas.microsoft.com/office/drawing/2014/main" id="{A6C012ED-5ABE-47D0-A538-9A5454732F66}"/>
              </a:ext>
            </a:extLst>
          </p:cNvPr>
          <p:cNvSpPr txBox="1"/>
          <p:nvPr/>
        </p:nvSpPr>
        <p:spPr>
          <a:xfrm>
            <a:off x="65314" y="5960162"/>
            <a:ext cx="11887189" cy="784830"/>
          </a:xfrm>
          <a:prstGeom prst="rect">
            <a:avLst/>
          </a:prstGeom>
          <a:noFill/>
        </p:spPr>
        <p:txBody>
          <a:bodyPr wrap="square" rtlCol="0">
            <a:spAutoFit/>
          </a:bodyPr>
          <a:lstStyle/>
          <a:p>
            <a:r>
              <a:rPr lang="en-US" sz="1500" dirty="0"/>
              <a:t>For this trigger type, PMT S3 is expected to be most sensitive because it detects Cherenkov photons produced near the top region of the tank. For the same reason, PMT S6 is the second PMT that should be sensitive. </a:t>
            </a:r>
          </a:p>
          <a:p>
            <a:r>
              <a:rPr lang="en-US" sz="1500" dirty="0"/>
              <a:t>From S3 and S6, min. </a:t>
            </a:r>
            <a:r>
              <a:rPr lang="en-US" sz="1500" dirty="0" err="1"/>
              <a:t>attL</a:t>
            </a:r>
            <a:r>
              <a:rPr lang="en-US" sz="1500" dirty="0"/>
              <a:t> at 8 m.</a:t>
            </a:r>
          </a:p>
        </p:txBody>
      </p:sp>
    </p:spTree>
    <p:extLst>
      <p:ext uri="{BB962C8B-B14F-4D97-AF65-F5344CB8AC3E}">
        <p14:creationId xmlns:p14="http://schemas.microsoft.com/office/powerpoint/2010/main" val="2825310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769B5B-216F-477F-B793-B60AF0659C51}"/>
              </a:ext>
            </a:extLst>
          </p:cNvPr>
          <p:cNvSpPr txBox="1"/>
          <p:nvPr/>
        </p:nvSpPr>
        <p:spPr>
          <a:xfrm>
            <a:off x="1" y="801278"/>
            <a:ext cx="11255604" cy="3416320"/>
          </a:xfrm>
          <a:prstGeom prst="rect">
            <a:avLst/>
          </a:prstGeom>
          <a:noFill/>
        </p:spPr>
        <p:txBody>
          <a:bodyPr wrap="square" rtlCol="0">
            <a:spAutoFit/>
          </a:bodyPr>
          <a:lstStyle/>
          <a:p>
            <a:r>
              <a:rPr lang="en-US" dirty="0"/>
              <a:t>Now, assume ~8 m attenuation is correct, </a:t>
            </a:r>
          </a:p>
          <a:p>
            <a:r>
              <a:rPr lang="en-US" dirty="0"/>
              <a:t>and since PMT S0, S3, S6 match data, what about </a:t>
            </a:r>
            <a:r>
              <a:rPr lang="en-US" dirty="0" err="1"/>
              <a:t>npe</a:t>
            </a:r>
            <a:r>
              <a:rPr lang="en-US" dirty="0"/>
              <a:t> distributions for them for other different trigger types?</a:t>
            </a:r>
          </a:p>
          <a:p>
            <a:r>
              <a:rPr lang="en-US" dirty="0"/>
              <a:t>In these comparison, I require going through muons, because I worry that </a:t>
            </a:r>
            <a:r>
              <a:rPr lang="en-US" dirty="0" err="1"/>
              <a:t>hodo</a:t>
            </a:r>
            <a:r>
              <a:rPr lang="en-US" dirty="0"/>
              <a:t> detector inefficiency could mess up the sample selections (e.g., one truly through going muon could be decided as not hitting H4 nor H5.)</a:t>
            </a:r>
          </a:p>
          <a:p>
            <a:endParaRPr lang="en-US" dirty="0"/>
          </a:p>
          <a:p>
            <a:r>
              <a:rPr lang="en-US" dirty="0"/>
              <a:t>Pages 21-25: for PMT S0 comparison at ~8 m </a:t>
            </a:r>
            <a:r>
              <a:rPr lang="en-US" dirty="0" err="1"/>
              <a:t>attL</a:t>
            </a:r>
            <a:r>
              <a:rPr lang="en-US" dirty="0"/>
              <a:t>. </a:t>
            </a:r>
          </a:p>
          <a:p>
            <a:r>
              <a:rPr lang="en-US" dirty="0"/>
              <a:t>Pages 27-31: for PMT S3 comparison at ~8 m </a:t>
            </a:r>
            <a:r>
              <a:rPr lang="en-US" dirty="0" err="1"/>
              <a:t>attL</a:t>
            </a:r>
            <a:r>
              <a:rPr lang="en-US" dirty="0"/>
              <a:t>.</a:t>
            </a:r>
          </a:p>
          <a:p>
            <a:r>
              <a:rPr lang="en-US" dirty="0"/>
              <a:t>Pages 33-37: for PMT S6 comparison at ~8 m </a:t>
            </a:r>
            <a:r>
              <a:rPr lang="en-US" dirty="0" err="1"/>
              <a:t>attL</a:t>
            </a:r>
            <a:r>
              <a:rPr lang="en-US" dirty="0"/>
              <a:t>.</a:t>
            </a:r>
          </a:p>
          <a:p>
            <a:endParaRPr lang="en-US" dirty="0"/>
          </a:p>
          <a:p>
            <a:r>
              <a:rPr lang="en-US" dirty="0"/>
              <a:t>For PMTs S0, S3, S6, almost all samples with hitting H5 seem to agree with data.</a:t>
            </a:r>
          </a:p>
          <a:p>
            <a:r>
              <a:rPr lang="en-US" dirty="0"/>
              <a:t>                                    for samples with hitting H4, only for 011110 the agreement is not too bad.</a:t>
            </a:r>
          </a:p>
          <a:p>
            <a:endParaRPr lang="en-US" dirty="0"/>
          </a:p>
        </p:txBody>
      </p:sp>
    </p:spTree>
    <p:extLst>
      <p:ext uri="{BB962C8B-B14F-4D97-AF65-F5344CB8AC3E}">
        <p14:creationId xmlns:p14="http://schemas.microsoft.com/office/powerpoint/2010/main" val="143272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456"/>
            <a:ext cx="5026197" cy="3244334"/>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1" y="345456"/>
            <a:ext cx="5026197" cy="3244334"/>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S0</a:t>
            </a:r>
          </a:p>
        </p:txBody>
      </p:sp>
      <p:pic>
        <p:nvPicPr>
          <p:cNvPr id="10" name="Picture 9" descr="A close up of a map&#10;&#10;Description automatically generated">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3" y="3589790"/>
            <a:ext cx="5026196" cy="3244334"/>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010101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754263" cy="923330"/>
          </a:xfrm>
          <a:prstGeom prst="rect">
            <a:avLst/>
          </a:prstGeom>
          <a:noFill/>
        </p:spPr>
        <p:txBody>
          <a:bodyPr wrap="none" rtlCol="0">
            <a:spAutoFit/>
          </a:bodyPr>
          <a:lstStyle/>
          <a:p>
            <a:r>
              <a:rPr lang="en-US" dirty="0"/>
              <a:t>011001</a:t>
            </a:r>
          </a:p>
          <a:p>
            <a:r>
              <a:rPr lang="en-US" dirty="0" err="1"/>
              <a:t>attL</a:t>
            </a:r>
            <a:r>
              <a:rPr lang="en-US" dirty="0"/>
              <a:t> ~8 m</a:t>
            </a:r>
          </a:p>
          <a:p>
            <a:r>
              <a:rPr lang="en-US" dirty="0"/>
              <a:t>MC statistics low</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010110</a:t>
            </a:r>
          </a:p>
          <a:p>
            <a:r>
              <a:rPr lang="en-US" dirty="0" err="1"/>
              <a:t>attL</a:t>
            </a:r>
            <a:r>
              <a:rPr lang="en-US" dirty="0"/>
              <a:t> ~8 m</a:t>
            </a:r>
          </a:p>
        </p:txBody>
      </p:sp>
      <p:pic>
        <p:nvPicPr>
          <p:cNvPr id="15" name="Picture 14" descr="A close up of a map&#10;&#10;Description automatically generated">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1" y="3565914"/>
            <a:ext cx="5026196" cy="3244334"/>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854547" cy="923330"/>
          </a:xfrm>
          <a:prstGeom prst="rect">
            <a:avLst/>
          </a:prstGeom>
          <a:noFill/>
        </p:spPr>
        <p:txBody>
          <a:bodyPr wrap="none" rtlCol="0">
            <a:spAutoFit/>
          </a:bodyPr>
          <a:lstStyle/>
          <a:p>
            <a:r>
              <a:rPr lang="en-US" dirty="0"/>
              <a:t>011010</a:t>
            </a:r>
          </a:p>
          <a:p>
            <a:r>
              <a:rPr lang="en-US" dirty="0" err="1"/>
              <a:t>attL</a:t>
            </a:r>
            <a:r>
              <a:rPr lang="en-US" dirty="0"/>
              <a:t> ~8 m</a:t>
            </a:r>
          </a:p>
          <a:p>
            <a:r>
              <a:rPr lang="en-US" dirty="0"/>
              <a:t>Very low statistics</a:t>
            </a:r>
          </a:p>
        </p:txBody>
      </p:sp>
    </p:spTree>
    <p:extLst>
      <p:ext uri="{BB962C8B-B14F-4D97-AF65-F5344CB8AC3E}">
        <p14:creationId xmlns:p14="http://schemas.microsoft.com/office/powerpoint/2010/main" val="379437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456"/>
            <a:ext cx="5026196" cy="3244334"/>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1" y="345456"/>
            <a:ext cx="5026196" cy="3244334"/>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S0</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3" y="3589790"/>
            <a:ext cx="5026196" cy="3244333"/>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011101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064137" cy="646331"/>
          </a:xfrm>
          <a:prstGeom prst="rect">
            <a:avLst/>
          </a:prstGeom>
          <a:noFill/>
        </p:spPr>
        <p:txBody>
          <a:bodyPr wrap="none" rtlCol="0">
            <a:spAutoFit/>
          </a:bodyPr>
          <a:lstStyle/>
          <a:p>
            <a:r>
              <a:rPr lang="en-US" dirty="0"/>
              <a:t>100101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011110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1" y="3565914"/>
            <a:ext cx="5026196" cy="3244333"/>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064137" cy="646331"/>
          </a:xfrm>
          <a:prstGeom prst="rect">
            <a:avLst/>
          </a:prstGeom>
          <a:noFill/>
        </p:spPr>
        <p:txBody>
          <a:bodyPr wrap="none" rtlCol="0">
            <a:spAutoFit/>
          </a:bodyPr>
          <a:lstStyle/>
          <a:p>
            <a:r>
              <a:rPr lang="en-US" dirty="0"/>
              <a:t>100110</a:t>
            </a:r>
          </a:p>
          <a:p>
            <a:r>
              <a:rPr lang="en-US" dirty="0" err="1"/>
              <a:t>attL</a:t>
            </a:r>
            <a:r>
              <a:rPr lang="en-US" dirty="0"/>
              <a:t> ~8 m</a:t>
            </a:r>
          </a:p>
        </p:txBody>
      </p:sp>
    </p:spTree>
    <p:extLst>
      <p:ext uri="{BB962C8B-B14F-4D97-AF65-F5344CB8AC3E}">
        <p14:creationId xmlns:p14="http://schemas.microsoft.com/office/powerpoint/2010/main" val="40422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456"/>
            <a:ext cx="5026196" cy="3244333"/>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1" y="345456"/>
            <a:ext cx="5026196" cy="3244333"/>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S0</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4" cy="3244333"/>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101001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064137" cy="646331"/>
          </a:xfrm>
          <a:prstGeom prst="rect">
            <a:avLst/>
          </a:prstGeom>
          <a:noFill/>
        </p:spPr>
        <p:txBody>
          <a:bodyPr wrap="none" rtlCol="0">
            <a:spAutoFit/>
          </a:bodyPr>
          <a:lstStyle/>
          <a:p>
            <a:r>
              <a:rPr lang="en-US" dirty="0"/>
              <a:t>101101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101010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4" cy="3244333"/>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064137" cy="646331"/>
          </a:xfrm>
          <a:prstGeom prst="rect">
            <a:avLst/>
          </a:prstGeom>
          <a:noFill/>
        </p:spPr>
        <p:txBody>
          <a:bodyPr wrap="none" rtlCol="0">
            <a:spAutoFit/>
          </a:bodyPr>
          <a:lstStyle/>
          <a:p>
            <a:r>
              <a:rPr lang="en-US" dirty="0"/>
              <a:t>101110</a:t>
            </a:r>
          </a:p>
          <a:p>
            <a:r>
              <a:rPr lang="en-US" dirty="0" err="1"/>
              <a:t>attL</a:t>
            </a:r>
            <a:r>
              <a:rPr lang="en-US" dirty="0"/>
              <a:t> ~8 m</a:t>
            </a:r>
          </a:p>
        </p:txBody>
      </p:sp>
    </p:spTree>
    <p:extLst>
      <p:ext uri="{BB962C8B-B14F-4D97-AF65-F5344CB8AC3E}">
        <p14:creationId xmlns:p14="http://schemas.microsoft.com/office/powerpoint/2010/main" val="3494808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4" cy="3244333"/>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4" cy="3244333"/>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S0</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4" cy="3244332"/>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110101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754263" cy="923330"/>
          </a:xfrm>
          <a:prstGeom prst="rect">
            <a:avLst/>
          </a:prstGeom>
          <a:noFill/>
        </p:spPr>
        <p:txBody>
          <a:bodyPr wrap="none" rtlCol="0">
            <a:spAutoFit/>
          </a:bodyPr>
          <a:lstStyle/>
          <a:p>
            <a:r>
              <a:rPr lang="en-US" dirty="0"/>
              <a:t>111001</a:t>
            </a:r>
          </a:p>
          <a:p>
            <a:r>
              <a:rPr lang="en-US" dirty="0" err="1"/>
              <a:t>attL</a:t>
            </a:r>
            <a:r>
              <a:rPr lang="en-US" dirty="0"/>
              <a:t> ~8 m</a:t>
            </a:r>
          </a:p>
          <a:p>
            <a:r>
              <a:rPr lang="en-US" dirty="0"/>
              <a:t>MC statistics low</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110110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4" cy="3244332"/>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754263" cy="923330"/>
          </a:xfrm>
          <a:prstGeom prst="rect">
            <a:avLst/>
          </a:prstGeom>
          <a:noFill/>
        </p:spPr>
        <p:txBody>
          <a:bodyPr wrap="none" rtlCol="0">
            <a:spAutoFit/>
          </a:bodyPr>
          <a:lstStyle/>
          <a:p>
            <a:r>
              <a:rPr lang="en-US" dirty="0"/>
              <a:t>111010</a:t>
            </a:r>
          </a:p>
          <a:p>
            <a:r>
              <a:rPr lang="en-US" dirty="0" err="1"/>
              <a:t>attL</a:t>
            </a:r>
            <a:r>
              <a:rPr lang="en-US" dirty="0"/>
              <a:t> ~8 m</a:t>
            </a:r>
          </a:p>
          <a:p>
            <a:r>
              <a:rPr lang="en-US" dirty="0"/>
              <a:t>MC statistics low</a:t>
            </a:r>
          </a:p>
        </p:txBody>
      </p:sp>
    </p:spTree>
    <p:extLst>
      <p:ext uri="{BB962C8B-B14F-4D97-AF65-F5344CB8AC3E}">
        <p14:creationId xmlns:p14="http://schemas.microsoft.com/office/powerpoint/2010/main" val="273361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4" cy="3244332"/>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4" cy="3244332"/>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S0</a:t>
            </a:r>
          </a:p>
        </p:txBody>
      </p:sp>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111101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111110</a:t>
            </a:r>
          </a:p>
          <a:p>
            <a:r>
              <a:rPr lang="en-US" dirty="0" err="1"/>
              <a:t>attL</a:t>
            </a:r>
            <a:r>
              <a:rPr lang="en-US" dirty="0"/>
              <a:t> ~8 m</a:t>
            </a:r>
          </a:p>
        </p:txBody>
      </p:sp>
    </p:spTree>
    <p:extLst>
      <p:ext uri="{BB962C8B-B14F-4D97-AF65-F5344CB8AC3E}">
        <p14:creationId xmlns:p14="http://schemas.microsoft.com/office/powerpoint/2010/main" val="123347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47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456"/>
            <a:ext cx="5026196" cy="3244334"/>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1" y="345456"/>
            <a:ext cx="5026196" cy="3244334"/>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S3</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3" y="3636924"/>
            <a:ext cx="5026196" cy="3244333"/>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010101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754263" cy="923330"/>
          </a:xfrm>
          <a:prstGeom prst="rect">
            <a:avLst/>
          </a:prstGeom>
          <a:noFill/>
        </p:spPr>
        <p:txBody>
          <a:bodyPr wrap="none" rtlCol="0">
            <a:spAutoFit/>
          </a:bodyPr>
          <a:lstStyle/>
          <a:p>
            <a:r>
              <a:rPr lang="en-US" dirty="0"/>
              <a:t>011001</a:t>
            </a:r>
          </a:p>
          <a:p>
            <a:r>
              <a:rPr lang="en-US" dirty="0" err="1"/>
              <a:t>attL</a:t>
            </a:r>
            <a:r>
              <a:rPr lang="en-US" dirty="0"/>
              <a:t> ~8 m</a:t>
            </a:r>
          </a:p>
          <a:p>
            <a:r>
              <a:rPr lang="en-US" dirty="0"/>
              <a:t>MC statistics low</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010110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1" y="3565914"/>
            <a:ext cx="5026196" cy="3244333"/>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854547" cy="923330"/>
          </a:xfrm>
          <a:prstGeom prst="rect">
            <a:avLst/>
          </a:prstGeom>
          <a:noFill/>
        </p:spPr>
        <p:txBody>
          <a:bodyPr wrap="none" rtlCol="0">
            <a:spAutoFit/>
          </a:bodyPr>
          <a:lstStyle/>
          <a:p>
            <a:r>
              <a:rPr lang="en-US" dirty="0"/>
              <a:t>011010</a:t>
            </a:r>
          </a:p>
          <a:p>
            <a:r>
              <a:rPr lang="en-US" dirty="0" err="1"/>
              <a:t>attL</a:t>
            </a:r>
            <a:r>
              <a:rPr lang="en-US" dirty="0"/>
              <a:t> ~8 m</a:t>
            </a:r>
          </a:p>
          <a:p>
            <a:r>
              <a:rPr lang="en-US" dirty="0"/>
              <a:t>Very low statistics</a:t>
            </a:r>
          </a:p>
        </p:txBody>
      </p:sp>
    </p:spTree>
    <p:extLst>
      <p:ext uri="{BB962C8B-B14F-4D97-AF65-F5344CB8AC3E}">
        <p14:creationId xmlns:p14="http://schemas.microsoft.com/office/powerpoint/2010/main" val="4264911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456"/>
            <a:ext cx="5026196" cy="3244333"/>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1" y="345456"/>
            <a:ext cx="5026196" cy="3244333"/>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S3</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4" cy="3244333"/>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011101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064137" cy="646331"/>
          </a:xfrm>
          <a:prstGeom prst="rect">
            <a:avLst/>
          </a:prstGeom>
          <a:noFill/>
        </p:spPr>
        <p:txBody>
          <a:bodyPr wrap="none" rtlCol="0">
            <a:spAutoFit/>
          </a:bodyPr>
          <a:lstStyle/>
          <a:p>
            <a:r>
              <a:rPr lang="en-US" dirty="0"/>
              <a:t>100101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011110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4" cy="3244333"/>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064137" cy="646331"/>
          </a:xfrm>
          <a:prstGeom prst="rect">
            <a:avLst/>
          </a:prstGeom>
          <a:noFill/>
        </p:spPr>
        <p:txBody>
          <a:bodyPr wrap="none" rtlCol="0">
            <a:spAutoFit/>
          </a:bodyPr>
          <a:lstStyle/>
          <a:p>
            <a:r>
              <a:rPr lang="en-US" dirty="0"/>
              <a:t>100110</a:t>
            </a:r>
          </a:p>
          <a:p>
            <a:r>
              <a:rPr lang="en-US" dirty="0" err="1"/>
              <a:t>attL</a:t>
            </a:r>
            <a:r>
              <a:rPr lang="en-US" dirty="0"/>
              <a:t> ~8 m</a:t>
            </a:r>
          </a:p>
        </p:txBody>
      </p:sp>
    </p:spTree>
    <p:extLst>
      <p:ext uri="{BB962C8B-B14F-4D97-AF65-F5344CB8AC3E}">
        <p14:creationId xmlns:p14="http://schemas.microsoft.com/office/powerpoint/2010/main" val="362140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4" cy="3244333"/>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4" cy="3244333"/>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S3</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4" cy="3244332"/>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101001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064137" cy="646331"/>
          </a:xfrm>
          <a:prstGeom prst="rect">
            <a:avLst/>
          </a:prstGeom>
          <a:noFill/>
        </p:spPr>
        <p:txBody>
          <a:bodyPr wrap="none" rtlCol="0">
            <a:spAutoFit/>
          </a:bodyPr>
          <a:lstStyle/>
          <a:p>
            <a:r>
              <a:rPr lang="en-US" dirty="0"/>
              <a:t>101101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101010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4" cy="3244332"/>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064137" cy="646331"/>
          </a:xfrm>
          <a:prstGeom prst="rect">
            <a:avLst/>
          </a:prstGeom>
          <a:noFill/>
        </p:spPr>
        <p:txBody>
          <a:bodyPr wrap="none" rtlCol="0">
            <a:spAutoFit/>
          </a:bodyPr>
          <a:lstStyle/>
          <a:p>
            <a:r>
              <a:rPr lang="en-US" dirty="0"/>
              <a:t>101110</a:t>
            </a:r>
          </a:p>
          <a:p>
            <a:r>
              <a:rPr lang="en-US" dirty="0" err="1"/>
              <a:t>attL</a:t>
            </a:r>
            <a:r>
              <a:rPr lang="en-US" dirty="0"/>
              <a:t> ~8 m</a:t>
            </a:r>
          </a:p>
        </p:txBody>
      </p:sp>
    </p:spTree>
    <p:extLst>
      <p:ext uri="{BB962C8B-B14F-4D97-AF65-F5344CB8AC3E}">
        <p14:creationId xmlns:p14="http://schemas.microsoft.com/office/powerpoint/2010/main" val="31675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20" cy="6147630"/>
          </a:xfrm>
          <a:prstGeom prst="rect">
            <a:avLst/>
          </a:prstGeom>
        </p:spPr>
      </p:pic>
      <p:pic>
        <p:nvPicPr>
          <p:cNvPr id="7" name="Picture 6" descr="A close up of a map&#10;&#10;Description automatically generated">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20" cy="6147630"/>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S3 and S6, with input </a:t>
            </a:r>
            <a:r>
              <a:rPr lang="en-US" dirty="0" err="1"/>
              <a:t>attL</a:t>
            </a:r>
            <a:r>
              <a:rPr lang="en-US" dirty="0"/>
              <a:t> ~8 m, for the trigger type 111101.</a:t>
            </a:r>
          </a:p>
          <a:p>
            <a:r>
              <a:rPr lang="en-US" sz="1500" dirty="0"/>
              <a:t>Number of events in the histograms are shown in the titles, black for data, </a:t>
            </a:r>
            <a:r>
              <a:rPr lang="en-US" sz="1500" dirty="0">
                <a:solidFill>
                  <a:srgbClr val="FF0000"/>
                </a:solidFill>
              </a:rPr>
              <a:t>red for MC</a:t>
            </a:r>
            <a:r>
              <a:rPr lang="en-US" sz="1500" dirty="0"/>
              <a:t>.</a:t>
            </a:r>
          </a:p>
        </p:txBody>
      </p:sp>
      <p:sp>
        <p:nvSpPr>
          <p:cNvPr id="9" name="TextBox 8">
            <a:extLst>
              <a:ext uri="{FF2B5EF4-FFF2-40B4-BE49-F238E27FC236}">
                <a16:creationId xmlns:a16="http://schemas.microsoft.com/office/drawing/2014/main" id="{BAA6773D-7436-4F98-9F98-432C7E585342}"/>
              </a:ext>
            </a:extLst>
          </p:cNvPr>
          <p:cNvSpPr txBox="1"/>
          <p:nvPr/>
        </p:nvSpPr>
        <p:spPr>
          <a:xfrm>
            <a:off x="9260813" y="385693"/>
            <a:ext cx="2931187" cy="307777"/>
          </a:xfrm>
          <a:prstGeom prst="rect">
            <a:avLst/>
          </a:prstGeom>
          <a:noFill/>
        </p:spPr>
        <p:txBody>
          <a:bodyPr wrap="none" rtlCol="0">
            <a:spAutoFit/>
          </a:bodyPr>
          <a:lstStyle/>
          <a:p>
            <a:r>
              <a:rPr lang="en-US" sz="1400" dirty="0"/>
              <a:t>Chi2 values in each bin are shown too</a:t>
            </a:r>
          </a:p>
        </p:txBody>
      </p:sp>
      <p:sp>
        <p:nvSpPr>
          <p:cNvPr id="10" name="TextBox 9">
            <a:extLst>
              <a:ext uri="{FF2B5EF4-FFF2-40B4-BE49-F238E27FC236}">
                <a16:creationId xmlns:a16="http://schemas.microsoft.com/office/drawing/2014/main" id="{A9B29490-26B4-4955-92C5-B0785CEAC499}"/>
              </a:ext>
            </a:extLst>
          </p:cNvPr>
          <p:cNvSpPr txBox="1"/>
          <p:nvPr/>
        </p:nvSpPr>
        <p:spPr>
          <a:xfrm>
            <a:off x="9180576" y="93306"/>
            <a:ext cx="3023392" cy="323165"/>
          </a:xfrm>
          <a:prstGeom prst="rect">
            <a:avLst/>
          </a:prstGeom>
          <a:noFill/>
        </p:spPr>
        <p:txBody>
          <a:bodyPr wrap="none" rtlCol="0">
            <a:spAutoFit/>
          </a:bodyPr>
          <a:lstStyle/>
          <a:p>
            <a:r>
              <a:rPr lang="en-US" sz="1500" dirty="0"/>
              <a:t>Data are from 1000 run files (not all)</a:t>
            </a:r>
          </a:p>
        </p:txBody>
      </p:sp>
    </p:spTree>
    <p:extLst>
      <p:ext uri="{BB962C8B-B14F-4D97-AF65-F5344CB8AC3E}">
        <p14:creationId xmlns:p14="http://schemas.microsoft.com/office/powerpoint/2010/main" val="486754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4" cy="3244332"/>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4" cy="3244332"/>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S3</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3" cy="3244332"/>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110101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754263" cy="923330"/>
          </a:xfrm>
          <a:prstGeom prst="rect">
            <a:avLst/>
          </a:prstGeom>
          <a:noFill/>
        </p:spPr>
        <p:txBody>
          <a:bodyPr wrap="none" rtlCol="0">
            <a:spAutoFit/>
          </a:bodyPr>
          <a:lstStyle/>
          <a:p>
            <a:r>
              <a:rPr lang="en-US" dirty="0"/>
              <a:t>111001</a:t>
            </a:r>
          </a:p>
          <a:p>
            <a:r>
              <a:rPr lang="en-US" dirty="0" err="1"/>
              <a:t>attL</a:t>
            </a:r>
            <a:r>
              <a:rPr lang="en-US" dirty="0"/>
              <a:t> ~8 m</a:t>
            </a:r>
          </a:p>
          <a:p>
            <a:r>
              <a:rPr lang="en-US" dirty="0"/>
              <a:t>MC statistics low</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110110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3" cy="3244332"/>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754263" cy="923330"/>
          </a:xfrm>
          <a:prstGeom prst="rect">
            <a:avLst/>
          </a:prstGeom>
          <a:noFill/>
        </p:spPr>
        <p:txBody>
          <a:bodyPr wrap="none" rtlCol="0">
            <a:spAutoFit/>
          </a:bodyPr>
          <a:lstStyle/>
          <a:p>
            <a:r>
              <a:rPr lang="en-US" dirty="0"/>
              <a:t>111010</a:t>
            </a:r>
          </a:p>
          <a:p>
            <a:r>
              <a:rPr lang="en-US" dirty="0" err="1"/>
              <a:t>attL</a:t>
            </a:r>
            <a:r>
              <a:rPr lang="en-US" dirty="0"/>
              <a:t> ~8 m</a:t>
            </a:r>
          </a:p>
          <a:p>
            <a:r>
              <a:rPr lang="en-US" dirty="0"/>
              <a:t>MC statistics low</a:t>
            </a:r>
          </a:p>
        </p:txBody>
      </p:sp>
    </p:spTree>
    <p:extLst>
      <p:ext uri="{BB962C8B-B14F-4D97-AF65-F5344CB8AC3E}">
        <p14:creationId xmlns:p14="http://schemas.microsoft.com/office/powerpoint/2010/main" val="2439003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3" cy="3244332"/>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3" cy="3244332"/>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S3</a:t>
            </a:r>
          </a:p>
        </p:txBody>
      </p:sp>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111101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111110</a:t>
            </a:r>
          </a:p>
          <a:p>
            <a:r>
              <a:rPr lang="en-US" dirty="0" err="1"/>
              <a:t>attL</a:t>
            </a:r>
            <a:r>
              <a:rPr lang="en-US" dirty="0"/>
              <a:t> ~8 m</a:t>
            </a:r>
          </a:p>
        </p:txBody>
      </p:sp>
    </p:spTree>
    <p:extLst>
      <p:ext uri="{BB962C8B-B14F-4D97-AF65-F5344CB8AC3E}">
        <p14:creationId xmlns:p14="http://schemas.microsoft.com/office/powerpoint/2010/main" val="127211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FB6D-72BB-48FC-ACA4-879489B83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471198-4E71-4DAE-AFCF-6BC861AB72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8241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456"/>
            <a:ext cx="5026196" cy="3244333"/>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1" y="345456"/>
            <a:ext cx="5026196" cy="3244333"/>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S6</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636924"/>
            <a:ext cx="5026194" cy="3244333"/>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010101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754263" cy="923330"/>
          </a:xfrm>
          <a:prstGeom prst="rect">
            <a:avLst/>
          </a:prstGeom>
          <a:noFill/>
        </p:spPr>
        <p:txBody>
          <a:bodyPr wrap="none" rtlCol="0">
            <a:spAutoFit/>
          </a:bodyPr>
          <a:lstStyle/>
          <a:p>
            <a:r>
              <a:rPr lang="en-US" dirty="0"/>
              <a:t>011001</a:t>
            </a:r>
          </a:p>
          <a:p>
            <a:r>
              <a:rPr lang="en-US" dirty="0" err="1"/>
              <a:t>attL</a:t>
            </a:r>
            <a:r>
              <a:rPr lang="en-US" dirty="0"/>
              <a:t> ~8 m</a:t>
            </a:r>
          </a:p>
          <a:p>
            <a:r>
              <a:rPr lang="en-US" dirty="0"/>
              <a:t>MC statistics low</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010110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4" cy="3244333"/>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854547" cy="923330"/>
          </a:xfrm>
          <a:prstGeom prst="rect">
            <a:avLst/>
          </a:prstGeom>
          <a:noFill/>
        </p:spPr>
        <p:txBody>
          <a:bodyPr wrap="none" rtlCol="0">
            <a:spAutoFit/>
          </a:bodyPr>
          <a:lstStyle/>
          <a:p>
            <a:r>
              <a:rPr lang="en-US" dirty="0"/>
              <a:t>011010</a:t>
            </a:r>
          </a:p>
          <a:p>
            <a:r>
              <a:rPr lang="en-US" dirty="0" err="1"/>
              <a:t>attL</a:t>
            </a:r>
            <a:r>
              <a:rPr lang="en-US" dirty="0"/>
              <a:t> ~8 m</a:t>
            </a:r>
          </a:p>
          <a:p>
            <a:r>
              <a:rPr lang="en-US" dirty="0"/>
              <a:t>Very low statistics</a:t>
            </a:r>
          </a:p>
        </p:txBody>
      </p:sp>
    </p:spTree>
    <p:extLst>
      <p:ext uri="{BB962C8B-B14F-4D97-AF65-F5344CB8AC3E}">
        <p14:creationId xmlns:p14="http://schemas.microsoft.com/office/powerpoint/2010/main" val="1448530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4" cy="3244333"/>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4" cy="3244333"/>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S6</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4" cy="3244332"/>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011101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064137" cy="646331"/>
          </a:xfrm>
          <a:prstGeom prst="rect">
            <a:avLst/>
          </a:prstGeom>
          <a:noFill/>
        </p:spPr>
        <p:txBody>
          <a:bodyPr wrap="none" rtlCol="0">
            <a:spAutoFit/>
          </a:bodyPr>
          <a:lstStyle/>
          <a:p>
            <a:r>
              <a:rPr lang="en-US" dirty="0"/>
              <a:t>100101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011110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4" cy="3244332"/>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064137" cy="646331"/>
          </a:xfrm>
          <a:prstGeom prst="rect">
            <a:avLst/>
          </a:prstGeom>
          <a:noFill/>
        </p:spPr>
        <p:txBody>
          <a:bodyPr wrap="none" rtlCol="0">
            <a:spAutoFit/>
          </a:bodyPr>
          <a:lstStyle/>
          <a:p>
            <a:r>
              <a:rPr lang="en-US" dirty="0"/>
              <a:t>100110</a:t>
            </a:r>
          </a:p>
          <a:p>
            <a:r>
              <a:rPr lang="en-US" dirty="0" err="1"/>
              <a:t>attL</a:t>
            </a:r>
            <a:r>
              <a:rPr lang="en-US" dirty="0"/>
              <a:t> ~8 m</a:t>
            </a:r>
          </a:p>
        </p:txBody>
      </p:sp>
    </p:spTree>
    <p:extLst>
      <p:ext uri="{BB962C8B-B14F-4D97-AF65-F5344CB8AC3E}">
        <p14:creationId xmlns:p14="http://schemas.microsoft.com/office/powerpoint/2010/main" val="4010740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4" cy="3244332"/>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4" cy="3244332"/>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S6</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3" cy="3244332"/>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101001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064137" cy="646331"/>
          </a:xfrm>
          <a:prstGeom prst="rect">
            <a:avLst/>
          </a:prstGeom>
          <a:noFill/>
        </p:spPr>
        <p:txBody>
          <a:bodyPr wrap="none" rtlCol="0">
            <a:spAutoFit/>
          </a:bodyPr>
          <a:lstStyle/>
          <a:p>
            <a:r>
              <a:rPr lang="en-US" dirty="0"/>
              <a:t>101101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101010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3" cy="3244332"/>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064137" cy="646331"/>
          </a:xfrm>
          <a:prstGeom prst="rect">
            <a:avLst/>
          </a:prstGeom>
          <a:noFill/>
        </p:spPr>
        <p:txBody>
          <a:bodyPr wrap="none" rtlCol="0">
            <a:spAutoFit/>
          </a:bodyPr>
          <a:lstStyle/>
          <a:p>
            <a:r>
              <a:rPr lang="en-US" dirty="0"/>
              <a:t>101110</a:t>
            </a:r>
          </a:p>
          <a:p>
            <a:r>
              <a:rPr lang="en-US" dirty="0" err="1"/>
              <a:t>attL</a:t>
            </a:r>
            <a:r>
              <a:rPr lang="en-US" dirty="0"/>
              <a:t> ~8 m</a:t>
            </a:r>
          </a:p>
        </p:txBody>
      </p:sp>
    </p:spTree>
    <p:extLst>
      <p:ext uri="{BB962C8B-B14F-4D97-AF65-F5344CB8AC3E}">
        <p14:creationId xmlns:p14="http://schemas.microsoft.com/office/powerpoint/2010/main" val="590205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3" cy="3244332"/>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3" cy="3244332"/>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S6</a:t>
            </a:r>
          </a:p>
        </p:txBody>
      </p:sp>
      <p:pic>
        <p:nvPicPr>
          <p:cNvPr id="10" name="Picture 9">
            <a:extLst>
              <a:ext uri="{FF2B5EF4-FFF2-40B4-BE49-F238E27FC236}">
                <a16:creationId xmlns:a16="http://schemas.microsoft.com/office/drawing/2014/main" id="{F431C84C-F533-4AF8-B8ED-9660B3269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4" y="3589790"/>
            <a:ext cx="5026193" cy="3244331"/>
          </a:xfrm>
          <a:prstGeom prst="rect">
            <a:avLst/>
          </a:prstGeom>
        </p:spPr>
      </p:pic>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110101</a:t>
            </a:r>
          </a:p>
          <a:p>
            <a:r>
              <a:rPr lang="en-US" dirty="0" err="1"/>
              <a:t>attL</a:t>
            </a:r>
            <a:r>
              <a:rPr lang="en-US" dirty="0"/>
              <a:t> ~8 m</a:t>
            </a:r>
          </a:p>
        </p:txBody>
      </p:sp>
      <p:sp>
        <p:nvSpPr>
          <p:cNvPr id="12" name="TextBox 11">
            <a:extLst>
              <a:ext uri="{FF2B5EF4-FFF2-40B4-BE49-F238E27FC236}">
                <a16:creationId xmlns:a16="http://schemas.microsoft.com/office/drawing/2014/main" id="{E251F161-9404-452E-A4C0-43605209B0B6}"/>
              </a:ext>
            </a:extLst>
          </p:cNvPr>
          <p:cNvSpPr txBox="1"/>
          <p:nvPr/>
        </p:nvSpPr>
        <p:spPr>
          <a:xfrm>
            <a:off x="2704401" y="3766798"/>
            <a:ext cx="1754263" cy="923330"/>
          </a:xfrm>
          <a:prstGeom prst="rect">
            <a:avLst/>
          </a:prstGeom>
          <a:noFill/>
        </p:spPr>
        <p:txBody>
          <a:bodyPr wrap="none" rtlCol="0">
            <a:spAutoFit/>
          </a:bodyPr>
          <a:lstStyle/>
          <a:p>
            <a:r>
              <a:rPr lang="en-US" dirty="0"/>
              <a:t>111001</a:t>
            </a:r>
          </a:p>
          <a:p>
            <a:r>
              <a:rPr lang="en-US" dirty="0" err="1"/>
              <a:t>attL</a:t>
            </a:r>
            <a:r>
              <a:rPr lang="en-US" dirty="0"/>
              <a:t> ~8 m</a:t>
            </a:r>
          </a:p>
          <a:p>
            <a:r>
              <a:rPr lang="en-US" dirty="0"/>
              <a:t>MC statistics low</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110110</a:t>
            </a:r>
          </a:p>
          <a:p>
            <a:r>
              <a:rPr lang="en-US" dirty="0" err="1"/>
              <a:t>attL</a:t>
            </a:r>
            <a:r>
              <a:rPr lang="en-US" dirty="0"/>
              <a:t> ~8 m</a:t>
            </a:r>
          </a:p>
        </p:txBody>
      </p:sp>
      <p:pic>
        <p:nvPicPr>
          <p:cNvPr id="15" name="Picture 14">
            <a:extLst>
              <a:ext uri="{FF2B5EF4-FFF2-40B4-BE49-F238E27FC236}">
                <a16:creationId xmlns:a16="http://schemas.microsoft.com/office/drawing/2014/main" id="{C14205C2-6A29-4A1A-90ED-8C6F67D85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352" y="3565914"/>
            <a:ext cx="5026193" cy="3244331"/>
          </a:xfrm>
          <a:prstGeom prst="rect">
            <a:avLst/>
          </a:prstGeom>
        </p:spPr>
      </p:pic>
      <p:sp>
        <p:nvSpPr>
          <p:cNvPr id="16" name="TextBox 15">
            <a:extLst>
              <a:ext uri="{FF2B5EF4-FFF2-40B4-BE49-F238E27FC236}">
                <a16:creationId xmlns:a16="http://schemas.microsoft.com/office/drawing/2014/main" id="{0A8A6933-A2DC-4097-BE64-CB9652979602}"/>
              </a:ext>
            </a:extLst>
          </p:cNvPr>
          <p:cNvSpPr txBox="1"/>
          <p:nvPr/>
        </p:nvSpPr>
        <p:spPr>
          <a:xfrm>
            <a:off x="6888858" y="3754861"/>
            <a:ext cx="1754263" cy="923330"/>
          </a:xfrm>
          <a:prstGeom prst="rect">
            <a:avLst/>
          </a:prstGeom>
          <a:noFill/>
        </p:spPr>
        <p:txBody>
          <a:bodyPr wrap="none" rtlCol="0">
            <a:spAutoFit/>
          </a:bodyPr>
          <a:lstStyle/>
          <a:p>
            <a:r>
              <a:rPr lang="en-US" dirty="0"/>
              <a:t>111010</a:t>
            </a:r>
          </a:p>
          <a:p>
            <a:r>
              <a:rPr lang="en-US" dirty="0" err="1"/>
              <a:t>attL</a:t>
            </a:r>
            <a:r>
              <a:rPr lang="en-US" dirty="0"/>
              <a:t> ~8 m</a:t>
            </a:r>
          </a:p>
          <a:p>
            <a:r>
              <a:rPr lang="en-US" dirty="0"/>
              <a:t>MC statistics low</a:t>
            </a:r>
          </a:p>
        </p:txBody>
      </p:sp>
    </p:spTree>
    <p:extLst>
      <p:ext uri="{BB962C8B-B14F-4D97-AF65-F5344CB8AC3E}">
        <p14:creationId xmlns:p14="http://schemas.microsoft.com/office/powerpoint/2010/main" val="843487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F92CD-CC28-4686-A286-A3624CC01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5456"/>
            <a:ext cx="5026193" cy="3244331"/>
          </a:xfrm>
          <a:prstGeom prst="rect">
            <a:avLst/>
          </a:prstGeom>
        </p:spPr>
      </p:pic>
      <p:pic>
        <p:nvPicPr>
          <p:cNvPr id="7" name="Picture 6">
            <a:extLst>
              <a:ext uri="{FF2B5EF4-FFF2-40B4-BE49-F238E27FC236}">
                <a16:creationId xmlns:a16="http://schemas.microsoft.com/office/drawing/2014/main" id="{E633C0B7-C3AB-4BA9-8877-B134B0A1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462" y="345456"/>
            <a:ext cx="5026193" cy="3244331"/>
          </a:xfrm>
          <a:prstGeom prst="rect">
            <a:avLst/>
          </a:prstGeom>
        </p:spPr>
      </p:pic>
      <p:sp>
        <p:nvSpPr>
          <p:cNvPr id="8" name="TextBox 7">
            <a:extLst>
              <a:ext uri="{FF2B5EF4-FFF2-40B4-BE49-F238E27FC236}">
                <a16:creationId xmlns:a16="http://schemas.microsoft.com/office/drawing/2014/main" id="{6DC56839-6ECE-4F98-B962-4FEA28B9A971}"/>
              </a:ext>
            </a:extLst>
          </p:cNvPr>
          <p:cNvSpPr txBox="1"/>
          <p:nvPr/>
        </p:nvSpPr>
        <p:spPr>
          <a:xfrm>
            <a:off x="65988" y="0"/>
            <a:ext cx="407484" cy="369332"/>
          </a:xfrm>
          <a:prstGeom prst="rect">
            <a:avLst/>
          </a:prstGeom>
          <a:noFill/>
        </p:spPr>
        <p:txBody>
          <a:bodyPr wrap="none" rtlCol="0">
            <a:spAutoFit/>
          </a:bodyPr>
          <a:lstStyle/>
          <a:p>
            <a:r>
              <a:rPr lang="en-US" dirty="0"/>
              <a:t>S6</a:t>
            </a:r>
          </a:p>
        </p:txBody>
      </p:sp>
      <p:sp>
        <p:nvSpPr>
          <p:cNvPr id="11" name="TextBox 10">
            <a:extLst>
              <a:ext uri="{FF2B5EF4-FFF2-40B4-BE49-F238E27FC236}">
                <a16:creationId xmlns:a16="http://schemas.microsoft.com/office/drawing/2014/main" id="{D58A220D-0134-436E-91DD-1EF6A74C768B}"/>
              </a:ext>
            </a:extLst>
          </p:cNvPr>
          <p:cNvSpPr txBox="1"/>
          <p:nvPr/>
        </p:nvSpPr>
        <p:spPr>
          <a:xfrm>
            <a:off x="2733773" y="650449"/>
            <a:ext cx="1064137" cy="646331"/>
          </a:xfrm>
          <a:prstGeom prst="rect">
            <a:avLst/>
          </a:prstGeom>
          <a:noFill/>
        </p:spPr>
        <p:txBody>
          <a:bodyPr wrap="none" rtlCol="0">
            <a:spAutoFit/>
          </a:bodyPr>
          <a:lstStyle/>
          <a:p>
            <a:r>
              <a:rPr lang="en-US" dirty="0"/>
              <a:t>111101</a:t>
            </a:r>
          </a:p>
          <a:p>
            <a:r>
              <a:rPr lang="en-US" dirty="0" err="1"/>
              <a:t>attL</a:t>
            </a:r>
            <a:r>
              <a:rPr lang="en-US" dirty="0"/>
              <a:t> ~8 m</a:t>
            </a:r>
          </a:p>
        </p:txBody>
      </p:sp>
      <p:sp>
        <p:nvSpPr>
          <p:cNvPr id="13" name="TextBox 12">
            <a:extLst>
              <a:ext uri="{FF2B5EF4-FFF2-40B4-BE49-F238E27FC236}">
                <a16:creationId xmlns:a16="http://schemas.microsoft.com/office/drawing/2014/main" id="{7A795785-9B68-4E2A-86C8-2E1BCB5BB52D}"/>
              </a:ext>
            </a:extLst>
          </p:cNvPr>
          <p:cNvSpPr txBox="1"/>
          <p:nvPr/>
        </p:nvSpPr>
        <p:spPr>
          <a:xfrm>
            <a:off x="6888859" y="650448"/>
            <a:ext cx="1064137" cy="646331"/>
          </a:xfrm>
          <a:prstGeom prst="rect">
            <a:avLst/>
          </a:prstGeom>
          <a:noFill/>
        </p:spPr>
        <p:txBody>
          <a:bodyPr wrap="none" rtlCol="0">
            <a:spAutoFit/>
          </a:bodyPr>
          <a:lstStyle/>
          <a:p>
            <a:r>
              <a:rPr lang="en-US" dirty="0"/>
              <a:t>111110</a:t>
            </a:r>
          </a:p>
          <a:p>
            <a:r>
              <a:rPr lang="en-US" dirty="0" err="1"/>
              <a:t>attL</a:t>
            </a:r>
            <a:r>
              <a:rPr lang="en-US" dirty="0"/>
              <a:t> ~8 m</a:t>
            </a:r>
          </a:p>
        </p:txBody>
      </p:sp>
    </p:spTree>
    <p:extLst>
      <p:ext uri="{BB962C8B-B14F-4D97-AF65-F5344CB8AC3E}">
        <p14:creationId xmlns:p14="http://schemas.microsoft.com/office/powerpoint/2010/main" val="2619586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C913-2093-4429-8F30-6EA682866F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7F1C74-0893-4C3E-A18D-D540B8D905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8832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A3B4A2BF-8E46-41D4-80E7-D957FDDC3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397"/>
            <a:ext cx="12192000" cy="6223132"/>
          </a:xfrm>
          <a:prstGeom prst="rect">
            <a:avLst/>
          </a:prstGeom>
        </p:spPr>
      </p:pic>
      <p:sp>
        <p:nvSpPr>
          <p:cNvPr id="6" name="TextBox 5">
            <a:extLst>
              <a:ext uri="{FF2B5EF4-FFF2-40B4-BE49-F238E27FC236}">
                <a16:creationId xmlns:a16="http://schemas.microsoft.com/office/drawing/2014/main" id="{F5954FC0-641F-431A-9925-CDA36180697C}"/>
              </a:ext>
            </a:extLst>
          </p:cNvPr>
          <p:cNvSpPr txBox="1"/>
          <p:nvPr/>
        </p:nvSpPr>
        <p:spPr>
          <a:xfrm>
            <a:off x="122548" y="150829"/>
            <a:ext cx="4535922" cy="369332"/>
          </a:xfrm>
          <a:prstGeom prst="rect">
            <a:avLst/>
          </a:prstGeom>
          <a:noFill/>
        </p:spPr>
        <p:txBody>
          <a:bodyPr wrap="none" rtlCol="0">
            <a:spAutoFit/>
          </a:bodyPr>
          <a:lstStyle/>
          <a:p>
            <a:r>
              <a:rPr lang="en-US" dirty="0"/>
              <a:t>PMT charge distributions from LED calibration</a:t>
            </a:r>
          </a:p>
        </p:txBody>
      </p:sp>
    </p:spTree>
    <p:extLst>
      <p:ext uri="{BB962C8B-B14F-4D97-AF65-F5344CB8AC3E}">
        <p14:creationId xmlns:p14="http://schemas.microsoft.com/office/powerpoint/2010/main" val="8908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20" cy="6147629"/>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20" cy="6147629"/>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S0 and S1</a:t>
            </a:r>
            <a:r>
              <a:rPr lang="en-US" dirty="0"/>
              <a:t>, with input </a:t>
            </a:r>
            <a:r>
              <a:rPr lang="en-US" dirty="0" err="1"/>
              <a:t>attL</a:t>
            </a:r>
            <a:r>
              <a:rPr lang="en-US" dirty="0"/>
              <a:t> ~8 m, for the trigger type 111101.</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37750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19" cy="6147629"/>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19" cy="6147629"/>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a:t>
            </a:r>
            <a:r>
              <a:rPr lang="en-US" i="1" dirty="0">
                <a:solidFill>
                  <a:srgbClr val="7030A0"/>
                </a:solidFill>
              </a:rPr>
              <a:t>S2 and S7</a:t>
            </a:r>
            <a:r>
              <a:rPr lang="en-US" dirty="0"/>
              <a:t>, with input </a:t>
            </a:r>
            <a:r>
              <a:rPr lang="en-US" dirty="0" err="1"/>
              <a:t>attL</a:t>
            </a:r>
            <a:r>
              <a:rPr lang="en-US" dirty="0"/>
              <a:t> ~8 m, for the trigger type 111101.</a:t>
            </a:r>
          </a:p>
          <a:p>
            <a:r>
              <a:rPr lang="en-US" sz="1500" dirty="0"/>
              <a:t>Number of events in the histograms are shown in the titles, black for data, </a:t>
            </a:r>
            <a:r>
              <a:rPr lang="en-US" sz="1500" dirty="0">
                <a:solidFill>
                  <a:srgbClr val="FF0000"/>
                </a:solidFill>
              </a:rPr>
              <a:t>red for MC</a:t>
            </a:r>
            <a:r>
              <a:rPr lang="en-US" sz="1500" dirty="0"/>
              <a:t>.</a:t>
            </a:r>
          </a:p>
        </p:txBody>
      </p:sp>
    </p:spTree>
    <p:extLst>
      <p:ext uri="{BB962C8B-B14F-4D97-AF65-F5344CB8AC3E}">
        <p14:creationId xmlns:p14="http://schemas.microsoft.com/office/powerpoint/2010/main" val="13800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279957-E446-45F3-BD54-1DA742ACB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7825"/>
            <a:ext cx="3572372" cy="3429000"/>
          </a:xfrm>
          <a:prstGeom prst="rect">
            <a:avLst/>
          </a:prstGeom>
        </p:spPr>
      </p:pic>
      <p:pic>
        <p:nvPicPr>
          <p:cNvPr id="5" name="Picture 4">
            <a:extLst>
              <a:ext uri="{FF2B5EF4-FFF2-40B4-BE49-F238E27FC236}">
                <a16:creationId xmlns:a16="http://schemas.microsoft.com/office/drawing/2014/main" id="{D2ED7E6B-86A1-4DF2-AA5E-2E781B81A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497" y="877825"/>
            <a:ext cx="3572372" cy="3429000"/>
          </a:xfrm>
          <a:prstGeom prst="rect">
            <a:avLst/>
          </a:prstGeom>
        </p:spPr>
      </p:pic>
      <p:pic>
        <p:nvPicPr>
          <p:cNvPr id="6" name="Picture 5">
            <a:extLst>
              <a:ext uri="{FF2B5EF4-FFF2-40B4-BE49-F238E27FC236}">
                <a16:creationId xmlns:a16="http://schemas.microsoft.com/office/drawing/2014/main" id="{98FE011A-5631-46E5-B48E-B50071C4C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557" y="877825"/>
            <a:ext cx="3572372" cy="3429000"/>
          </a:xfrm>
          <a:prstGeom prst="rect">
            <a:avLst/>
          </a:prstGeom>
        </p:spPr>
      </p:pic>
      <p:sp>
        <p:nvSpPr>
          <p:cNvPr id="7" name="TextBox 6">
            <a:extLst>
              <a:ext uri="{FF2B5EF4-FFF2-40B4-BE49-F238E27FC236}">
                <a16:creationId xmlns:a16="http://schemas.microsoft.com/office/drawing/2014/main" id="{0BBB3B47-D0AB-4853-8BD6-EB3BE3C2C3E5}"/>
              </a:ext>
            </a:extLst>
          </p:cNvPr>
          <p:cNvSpPr txBox="1"/>
          <p:nvPr/>
        </p:nvSpPr>
        <p:spPr>
          <a:xfrm>
            <a:off x="146304" y="173736"/>
            <a:ext cx="9306458" cy="646331"/>
          </a:xfrm>
          <a:prstGeom prst="rect">
            <a:avLst/>
          </a:prstGeom>
          <a:noFill/>
        </p:spPr>
        <p:txBody>
          <a:bodyPr wrap="none" rtlCol="0">
            <a:spAutoFit/>
          </a:bodyPr>
          <a:lstStyle/>
          <a:p>
            <a:r>
              <a:rPr lang="en-US" dirty="0"/>
              <a:t>Muon hit locations at Z=H4/H5 using straight line trajectories </a:t>
            </a:r>
          </a:p>
          <a:p>
            <a:r>
              <a:rPr lang="en-US" dirty="0"/>
              <a:t>There looks similar hits (in numbers of events) for making to H4 comparing to those making to H5</a:t>
            </a:r>
          </a:p>
        </p:txBody>
      </p:sp>
    </p:spTree>
    <p:extLst>
      <p:ext uri="{BB962C8B-B14F-4D97-AF65-F5344CB8AC3E}">
        <p14:creationId xmlns:p14="http://schemas.microsoft.com/office/powerpoint/2010/main" val="292210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D55A2B-A55F-4FD4-9E51-4F8FE27E0B46}"/>
              </a:ext>
            </a:extLst>
          </p:cNvPr>
          <p:cNvSpPr txBox="1"/>
          <p:nvPr/>
        </p:nvSpPr>
        <p:spPr>
          <a:xfrm>
            <a:off x="141402" y="405353"/>
            <a:ext cx="9610516" cy="2031325"/>
          </a:xfrm>
          <a:prstGeom prst="rect">
            <a:avLst/>
          </a:prstGeom>
          <a:noFill/>
        </p:spPr>
        <p:txBody>
          <a:bodyPr wrap="none" rtlCol="0">
            <a:spAutoFit/>
          </a:bodyPr>
          <a:lstStyle/>
          <a:p>
            <a:r>
              <a:rPr lang="en-US" dirty="0"/>
              <a:t>Pages 8-11:</a:t>
            </a:r>
          </a:p>
          <a:p>
            <a:endParaRPr lang="en-US" dirty="0"/>
          </a:p>
          <a:p>
            <a:r>
              <a:rPr lang="en-US" dirty="0"/>
              <a:t>In the case of trigger type 111110</a:t>
            </a:r>
          </a:p>
          <a:p>
            <a:r>
              <a:rPr lang="en-US" dirty="0"/>
              <a:t>Chi2 vs. attenuation parameter (max. </a:t>
            </a:r>
            <a:r>
              <a:rPr lang="en-US" dirty="0" err="1"/>
              <a:t>attL</a:t>
            </a:r>
            <a:r>
              <a:rPr lang="en-US" dirty="0"/>
              <a:t>) plots for S3 and S7 seem to show minimum near ~5 m.</a:t>
            </a:r>
          </a:p>
          <a:p>
            <a:endParaRPr lang="en-US" dirty="0"/>
          </a:p>
          <a:p>
            <a:r>
              <a:rPr lang="en-US" dirty="0"/>
              <a:t>Compare MC and data with input water max. attenuation at ~8 m.</a:t>
            </a:r>
          </a:p>
          <a:p>
            <a:r>
              <a:rPr lang="en-US" dirty="0"/>
              <a:t>PMT S1 shows agreeing </a:t>
            </a:r>
            <a:r>
              <a:rPr lang="en-US" dirty="0" err="1"/>
              <a:t>npe</a:t>
            </a:r>
            <a:r>
              <a:rPr lang="en-US" dirty="0"/>
              <a:t> distribution, S7 also is close, other PMTs don’t (S4 and S5 not compared.)</a:t>
            </a:r>
          </a:p>
        </p:txBody>
      </p:sp>
    </p:spTree>
    <p:extLst>
      <p:ext uri="{BB962C8B-B14F-4D97-AF65-F5344CB8AC3E}">
        <p14:creationId xmlns:p14="http://schemas.microsoft.com/office/powerpoint/2010/main" val="406186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7DEE89-812F-41A3-B7EC-1CE56E130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0949"/>
            <a:ext cx="4123943" cy="2800500"/>
          </a:xfrm>
          <a:prstGeom prst="rect">
            <a:avLst/>
          </a:prstGeom>
        </p:spPr>
      </p:pic>
      <p:pic>
        <p:nvPicPr>
          <p:cNvPr id="7" name="Picture 6">
            <a:extLst>
              <a:ext uri="{FF2B5EF4-FFF2-40B4-BE49-F238E27FC236}">
                <a16:creationId xmlns:a16="http://schemas.microsoft.com/office/drawing/2014/main" id="{8690CF55-F3AF-4C0F-93E3-FF661011E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058" y="456566"/>
            <a:ext cx="4123943" cy="2800499"/>
          </a:xfrm>
          <a:prstGeom prst="rect">
            <a:avLst/>
          </a:prstGeom>
        </p:spPr>
      </p:pic>
      <p:pic>
        <p:nvPicPr>
          <p:cNvPr id="9" name="Picture 8">
            <a:extLst>
              <a:ext uri="{FF2B5EF4-FFF2-40B4-BE49-F238E27FC236}">
                <a16:creationId xmlns:a16="http://schemas.microsoft.com/office/drawing/2014/main" id="{6636C30B-D86B-4155-B7D2-4E0181292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8560" y="460949"/>
            <a:ext cx="4123943" cy="2800499"/>
          </a:xfrm>
          <a:prstGeom prst="rect">
            <a:avLst/>
          </a:prstGeom>
        </p:spPr>
      </p:pic>
      <p:pic>
        <p:nvPicPr>
          <p:cNvPr id="11" name="Picture 10">
            <a:extLst>
              <a:ext uri="{FF2B5EF4-FFF2-40B4-BE49-F238E27FC236}">
                <a16:creationId xmlns:a16="http://schemas.microsoft.com/office/drawing/2014/main" id="{85F4F88C-9F8B-406F-81C6-686E4B85B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91766"/>
            <a:ext cx="4123943" cy="2800499"/>
          </a:xfrm>
          <a:prstGeom prst="rect">
            <a:avLst/>
          </a:prstGeom>
        </p:spPr>
      </p:pic>
      <p:pic>
        <p:nvPicPr>
          <p:cNvPr id="13" name="Picture 12">
            <a:extLst>
              <a:ext uri="{FF2B5EF4-FFF2-40B4-BE49-F238E27FC236}">
                <a16:creationId xmlns:a16="http://schemas.microsoft.com/office/drawing/2014/main" id="{7224600A-32BC-4EAA-9D9F-55E7F92E65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281" y="3209556"/>
            <a:ext cx="4123943" cy="2800499"/>
          </a:xfrm>
          <a:prstGeom prst="rect">
            <a:avLst/>
          </a:prstGeom>
        </p:spPr>
      </p:pic>
      <p:pic>
        <p:nvPicPr>
          <p:cNvPr id="15" name="Picture 14">
            <a:extLst>
              <a:ext uri="{FF2B5EF4-FFF2-40B4-BE49-F238E27FC236}">
                <a16:creationId xmlns:a16="http://schemas.microsoft.com/office/drawing/2014/main" id="{3B0840F2-1DFE-46D8-A890-441D23F8F9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8560" y="3209556"/>
            <a:ext cx="4123943" cy="2800499"/>
          </a:xfrm>
          <a:prstGeom prst="rect">
            <a:avLst/>
          </a:prstGeom>
        </p:spPr>
      </p:pic>
      <p:sp>
        <p:nvSpPr>
          <p:cNvPr id="16" name="TextBox 15">
            <a:extLst>
              <a:ext uri="{FF2B5EF4-FFF2-40B4-BE49-F238E27FC236}">
                <a16:creationId xmlns:a16="http://schemas.microsoft.com/office/drawing/2014/main" id="{F783A620-EFD6-41A0-B8D1-A78387042B52}"/>
              </a:ext>
            </a:extLst>
          </p:cNvPr>
          <p:cNvSpPr txBox="1"/>
          <p:nvPr/>
        </p:nvSpPr>
        <p:spPr>
          <a:xfrm>
            <a:off x="65314" y="0"/>
            <a:ext cx="9339031" cy="369332"/>
          </a:xfrm>
          <a:prstGeom prst="rect">
            <a:avLst/>
          </a:prstGeom>
          <a:noFill/>
        </p:spPr>
        <p:txBody>
          <a:bodyPr wrap="none" rtlCol="0">
            <a:spAutoFit/>
          </a:bodyPr>
          <a:lstStyle/>
          <a:p>
            <a:r>
              <a:rPr lang="en-US" dirty="0"/>
              <a:t>Chi2 vs. max. </a:t>
            </a:r>
            <a:r>
              <a:rPr lang="en-US" dirty="0" err="1"/>
              <a:t>attL</a:t>
            </a:r>
            <a:r>
              <a:rPr lang="en-US" dirty="0"/>
              <a:t> for trigger type </a:t>
            </a:r>
            <a:r>
              <a:rPr lang="en-US" i="1" dirty="0">
                <a:solidFill>
                  <a:srgbClr val="7030A0"/>
                </a:solidFill>
              </a:rPr>
              <a:t>111110</a:t>
            </a:r>
            <a:r>
              <a:rPr lang="en-US" dirty="0"/>
              <a:t> (H2 &amp; H0 &amp; H3 &amp; H3 </a:t>
            </a:r>
            <a:r>
              <a:rPr lang="en-US" u="sng" dirty="0"/>
              <a:t>&amp; not H5 &amp; H4</a:t>
            </a:r>
            <a:r>
              <a:rPr lang="en-US" dirty="0"/>
              <a:t>), for different PMTs </a:t>
            </a:r>
          </a:p>
        </p:txBody>
      </p:sp>
      <p:sp>
        <p:nvSpPr>
          <p:cNvPr id="17" name="TextBox 16">
            <a:extLst>
              <a:ext uri="{FF2B5EF4-FFF2-40B4-BE49-F238E27FC236}">
                <a16:creationId xmlns:a16="http://schemas.microsoft.com/office/drawing/2014/main" id="{A6C012ED-5ABE-47D0-A538-9A5454732F66}"/>
              </a:ext>
            </a:extLst>
          </p:cNvPr>
          <p:cNvSpPr txBox="1"/>
          <p:nvPr/>
        </p:nvSpPr>
        <p:spPr>
          <a:xfrm>
            <a:off x="65314" y="5960162"/>
            <a:ext cx="11887189" cy="553998"/>
          </a:xfrm>
          <a:prstGeom prst="rect">
            <a:avLst/>
          </a:prstGeom>
          <a:noFill/>
        </p:spPr>
        <p:txBody>
          <a:bodyPr wrap="square" rtlCol="0">
            <a:spAutoFit/>
          </a:bodyPr>
          <a:lstStyle/>
          <a:p>
            <a:r>
              <a:rPr lang="en-US" sz="1500" dirty="0"/>
              <a:t>For this trigger type (111110), only PMTs S3 and S7 show sensitivity to attenuation length, min. </a:t>
            </a:r>
            <a:r>
              <a:rPr lang="en-US" sz="1500" dirty="0" err="1"/>
              <a:t>attL</a:t>
            </a:r>
            <a:r>
              <a:rPr lang="en-US" sz="1500" dirty="0"/>
              <a:t> is 3~5 m.</a:t>
            </a:r>
          </a:p>
          <a:p>
            <a:r>
              <a:rPr lang="en-US" sz="1500" dirty="0"/>
              <a:t>But remember for trigger 111101, PMT S3 gives best fit for min. </a:t>
            </a:r>
            <a:r>
              <a:rPr lang="en-US" sz="1500" dirty="0" err="1"/>
              <a:t>attL</a:t>
            </a:r>
            <a:r>
              <a:rPr lang="en-US" sz="1500" dirty="0"/>
              <a:t> ~8 m. how to understand the discrepancy?</a:t>
            </a:r>
          </a:p>
        </p:txBody>
      </p:sp>
      <p:sp>
        <p:nvSpPr>
          <p:cNvPr id="2" name="TextBox 1">
            <a:extLst>
              <a:ext uri="{FF2B5EF4-FFF2-40B4-BE49-F238E27FC236}">
                <a16:creationId xmlns:a16="http://schemas.microsoft.com/office/drawing/2014/main" id="{8159E193-F3A1-4612-91D2-0E518E62B5CB}"/>
              </a:ext>
            </a:extLst>
          </p:cNvPr>
          <p:cNvSpPr txBox="1"/>
          <p:nvPr/>
        </p:nvSpPr>
        <p:spPr>
          <a:xfrm>
            <a:off x="9549353" y="65988"/>
            <a:ext cx="2636619" cy="323165"/>
          </a:xfrm>
          <a:prstGeom prst="rect">
            <a:avLst/>
          </a:prstGeom>
          <a:noFill/>
        </p:spPr>
        <p:txBody>
          <a:bodyPr wrap="none" rtlCol="0">
            <a:spAutoFit/>
          </a:bodyPr>
          <a:lstStyle/>
          <a:p>
            <a:r>
              <a:rPr lang="en-US" sz="1500" b="1" dirty="0"/>
              <a:t>So what about trigger 111110?</a:t>
            </a:r>
          </a:p>
        </p:txBody>
      </p:sp>
    </p:spTree>
    <p:extLst>
      <p:ext uri="{BB962C8B-B14F-4D97-AF65-F5344CB8AC3E}">
        <p14:creationId xmlns:p14="http://schemas.microsoft.com/office/powerpoint/2010/main" val="88285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3FB991-84BC-402D-8048-599A04A5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370"/>
            <a:ext cx="6273520" cy="6147629"/>
          </a:xfrm>
          <a:prstGeom prst="rect">
            <a:avLst/>
          </a:prstGeom>
        </p:spPr>
      </p:pic>
      <p:pic>
        <p:nvPicPr>
          <p:cNvPr id="7" name="Picture 6">
            <a:extLst>
              <a:ext uri="{FF2B5EF4-FFF2-40B4-BE49-F238E27FC236}">
                <a16:creationId xmlns:a16="http://schemas.microsoft.com/office/drawing/2014/main" id="{DEB1C242-FE1C-470D-A53C-0B9E6A9E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960" y="710370"/>
            <a:ext cx="6273520" cy="6147629"/>
          </a:xfrm>
          <a:prstGeom prst="rect">
            <a:avLst/>
          </a:prstGeom>
        </p:spPr>
      </p:pic>
      <p:sp>
        <p:nvSpPr>
          <p:cNvPr id="8" name="TextBox 7">
            <a:extLst>
              <a:ext uri="{FF2B5EF4-FFF2-40B4-BE49-F238E27FC236}">
                <a16:creationId xmlns:a16="http://schemas.microsoft.com/office/drawing/2014/main" id="{FB44C587-1901-45DA-83DE-908AD26ADBF0}"/>
              </a:ext>
            </a:extLst>
          </p:cNvPr>
          <p:cNvSpPr txBox="1"/>
          <p:nvPr/>
        </p:nvSpPr>
        <p:spPr>
          <a:xfrm>
            <a:off x="0" y="93306"/>
            <a:ext cx="8751242" cy="600164"/>
          </a:xfrm>
          <a:prstGeom prst="rect">
            <a:avLst/>
          </a:prstGeom>
          <a:noFill/>
        </p:spPr>
        <p:txBody>
          <a:bodyPr wrap="none" rtlCol="0">
            <a:spAutoFit/>
          </a:bodyPr>
          <a:lstStyle/>
          <a:p>
            <a:r>
              <a:rPr lang="en-US" dirty="0"/>
              <a:t>Check the </a:t>
            </a:r>
            <a:r>
              <a:rPr lang="en-US" dirty="0" err="1"/>
              <a:t>npe</a:t>
            </a:r>
            <a:r>
              <a:rPr lang="en-US" dirty="0"/>
              <a:t> distributions for S3 and S6, with input </a:t>
            </a:r>
            <a:r>
              <a:rPr lang="en-US" dirty="0" err="1"/>
              <a:t>attL</a:t>
            </a:r>
            <a:r>
              <a:rPr lang="en-US" dirty="0"/>
              <a:t> ~8 m, for the </a:t>
            </a:r>
            <a:r>
              <a:rPr lang="en-US" i="1" dirty="0">
                <a:solidFill>
                  <a:srgbClr val="7030A0"/>
                </a:solidFill>
              </a:rPr>
              <a:t>trigger type 111110</a:t>
            </a:r>
            <a:r>
              <a:rPr lang="en-US" dirty="0"/>
              <a:t>.</a:t>
            </a:r>
          </a:p>
          <a:p>
            <a:r>
              <a:rPr lang="en-US" sz="1500" dirty="0"/>
              <a:t>Number of events in the histograms are shown in the titles, black for data, </a:t>
            </a:r>
            <a:r>
              <a:rPr lang="en-US" sz="1500" dirty="0">
                <a:solidFill>
                  <a:srgbClr val="FF0000"/>
                </a:solidFill>
              </a:rPr>
              <a:t>red for MC</a:t>
            </a:r>
            <a:r>
              <a:rPr lang="en-US" sz="1500" dirty="0"/>
              <a:t>.</a:t>
            </a:r>
          </a:p>
        </p:txBody>
      </p:sp>
      <p:sp>
        <p:nvSpPr>
          <p:cNvPr id="9" name="TextBox 8">
            <a:extLst>
              <a:ext uri="{FF2B5EF4-FFF2-40B4-BE49-F238E27FC236}">
                <a16:creationId xmlns:a16="http://schemas.microsoft.com/office/drawing/2014/main" id="{BAA6773D-7436-4F98-9F98-432C7E585342}"/>
              </a:ext>
            </a:extLst>
          </p:cNvPr>
          <p:cNvSpPr txBox="1"/>
          <p:nvPr/>
        </p:nvSpPr>
        <p:spPr>
          <a:xfrm>
            <a:off x="9260813" y="239499"/>
            <a:ext cx="2453620" cy="307777"/>
          </a:xfrm>
          <a:prstGeom prst="rect">
            <a:avLst/>
          </a:prstGeom>
          <a:noFill/>
        </p:spPr>
        <p:txBody>
          <a:bodyPr wrap="none" rtlCol="0">
            <a:spAutoFit/>
          </a:bodyPr>
          <a:lstStyle/>
          <a:p>
            <a:r>
              <a:rPr lang="en-US" sz="1400" b="1" dirty="0">
                <a:solidFill>
                  <a:srgbClr val="7030A0"/>
                </a:solidFill>
              </a:rPr>
              <a:t>Look at a different trigger type</a:t>
            </a:r>
          </a:p>
        </p:txBody>
      </p:sp>
    </p:spTree>
    <p:extLst>
      <p:ext uri="{BB962C8B-B14F-4D97-AF65-F5344CB8AC3E}">
        <p14:creationId xmlns:p14="http://schemas.microsoft.com/office/powerpoint/2010/main" val="197977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3620</TotalTime>
  <Words>1643</Words>
  <Application>Microsoft Office PowerPoint</Application>
  <PresentationFormat>Widescreen</PresentationFormat>
  <Paragraphs>234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aiwu</dc:creator>
  <cp:lastModifiedBy>aiwu</cp:lastModifiedBy>
  <cp:revision>54</cp:revision>
  <dcterms:created xsi:type="dcterms:W3CDTF">2019-07-01T15:45:15Z</dcterms:created>
  <dcterms:modified xsi:type="dcterms:W3CDTF">2019-07-10T13:11:28Z</dcterms:modified>
</cp:coreProperties>
</file>