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2" r:id="rId6"/>
    <p:sldId id="259" r:id="rId7"/>
    <p:sldId id="260" r:id="rId8"/>
    <p:sldId id="261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91" autoAdjust="0"/>
    <p:restoredTop sz="94660"/>
  </p:normalViewPr>
  <p:slideViewPr>
    <p:cSldViewPr snapToGrid="0">
      <p:cViewPr varScale="1">
        <p:scale>
          <a:sx n="86" d="100"/>
          <a:sy n="86" d="100"/>
        </p:scale>
        <p:origin x="6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CB6D-D71E-4007-83AA-CE0F46B703E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EA821-13BF-45AE-852E-5BAC4F4B145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CB6D-D71E-4007-83AA-CE0F46B703E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EA821-13BF-45AE-852E-5BAC4F4B145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CB6D-D71E-4007-83AA-CE0F46B703E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EA821-13BF-45AE-852E-5BAC4F4B145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CB6D-D71E-4007-83AA-CE0F46B703E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EA821-13BF-45AE-852E-5BAC4F4B145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CB6D-D71E-4007-83AA-CE0F46B703E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EA821-13BF-45AE-852E-5BAC4F4B145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CB6D-D71E-4007-83AA-CE0F46B703E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EA821-13BF-45AE-852E-5BAC4F4B145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CB6D-D71E-4007-83AA-CE0F46B703E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EA821-13BF-45AE-852E-5BAC4F4B145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CB6D-D71E-4007-83AA-CE0F46B703E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EA821-13BF-45AE-852E-5BAC4F4B145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CB6D-D71E-4007-83AA-CE0F46B703E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EA821-13BF-45AE-852E-5BAC4F4B145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CB6D-D71E-4007-83AA-CE0F46B703E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EA821-13BF-45AE-852E-5BAC4F4B145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CB6D-D71E-4007-83AA-CE0F46B703E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EA821-13BF-45AE-852E-5BAC4F4B145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CCB6D-D71E-4007-83AA-CE0F46B703E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EA821-13BF-45AE-852E-5BAC4F4B145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WbLS</a:t>
            </a:r>
            <a:r>
              <a:rPr lang="en-US" dirty="0"/>
              <a:t> work/analysis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91176"/>
            <a:ext cx="9144000" cy="36662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8/22/2019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935" y="365125"/>
            <a:ext cx="11209655" cy="1325880"/>
          </a:xfrm>
        </p:spPr>
        <p:txBody>
          <a:bodyPr>
            <a:normAutofit fontScale="90000"/>
          </a:bodyPr>
          <a:p>
            <a:r>
              <a:rPr lang="" altLang="en-US"/>
              <a:t>idea for find out water absorption length a</a:t>
            </a:r>
            <a:endParaRPr lang="" altLang="en-US"/>
          </a:p>
        </p:txBody>
      </p:sp>
      <p:sp>
        <p:nvSpPr>
          <p:cNvPr id="5" name="Rounded Rectangle 4"/>
          <p:cNvSpPr/>
          <p:nvPr/>
        </p:nvSpPr>
        <p:spPr>
          <a:xfrm>
            <a:off x="429895" y="2000250"/>
            <a:ext cx="2668270" cy="1362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PMT 0,1,2,3 have symetric position in the dector</a:t>
            </a:r>
            <a:endParaRPr lang="" altLang="en-US"/>
          </a:p>
        </p:txBody>
      </p:sp>
      <p:sp>
        <p:nvSpPr>
          <p:cNvPr id="6" name="Right Arrow 5"/>
          <p:cNvSpPr/>
          <p:nvPr/>
        </p:nvSpPr>
        <p:spPr>
          <a:xfrm>
            <a:off x="3278505" y="2362200"/>
            <a:ext cx="1612265" cy="638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071745" y="2000250"/>
            <a:ext cx="2059305" cy="1362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the ratio of effective DE of [0,3] and [1,2]</a:t>
            </a:r>
            <a:endParaRPr lang="" altLang="en-US"/>
          </a:p>
          <a:p>
            <a:pPr algn="ctr"/>
            <a:endParaRPr lang="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3221355" y="1704975"/>
            <a:ext cx="15811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multiplicity trigger data</a:t>
            </a:r>
            <a:endParaRPr lang="" altLang="en-US"/>
          </a:p>
        </p:txBody>
      </p:sp>
      <p:sp>
        <p:nvSpPr>
          <p:cNvPr id="9" name="Right Arrow 8"/>
          <p:cNvSpPr/>
          <p:nvPr/>
        </p:nvSpPr>
        <p:spPr>
          <a:xfrm>
            <a:off x="7480935" y="2362200"/>
            <a:ext cx="1612265" cy="638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7480935" y="1691005"/>
            <a:ext cx="17240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add the ration to MC</a:t>
            </a:r>
            <a:endParaRPr lang="" altLang="en-US"/>
          </a:p>
        </p:txBody>
      </p:sp>
      <p:sp>
        <p:nvSpPr>
          <p:cNvPr id="12" name="Rounded Rectangle 11"/>
          <p:cNvSpPr/>
          <p:nvPr/>
        </p:nvSpPr>
        <p:spPr>
          <a:xfrm>
            <a:off x="9204960" y="2165350"/>
            <a:ext cx="2801620" cy="1362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for hodoscope, scanning  a_{0,3} and find one which minimize the chi^2 </a:t>
            </a:r>
            <a:endParaRPr lang="" altLang="en-US"/>
          </a:p>
        </p:txBody>
      </p:sp>
      <p:sp>
        <p:nvSpPr>
          <p:cNvPr id="13" name="Rounded Rectangle 12"/>
          <p:cNvSpPr/>
          <p:nvPr/>
        </p:nvSpPr>
        <p:spPr>
          <a:xfrm>
            <a:off x="9204960" y="4797425"/>
            <a:ext cx="2059305" cy="1362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scanning  a_{</a:t>
            </a:r>
            <a:r>
              <a:rPr lang="" altLang="en-US"/>
              <a:t>1</a:t>
            </a:r>
            <a:r>
              <a:rPr lang="en-US" altLang="en-US"/>
              <a:t>,</a:t>
            </a:r>
            <a:r>
              <a:rPr lang="" altLang="en-US"/>
              <a:t>2</a:t>
            </a:r>
            <a:r>
              <a:rPr lang="en-US" altLang="en-US"/>
              <a:t>} and find one which minimize the chi^2 </a:t>
            </a:r>
            <a:endParaRPr lang="en-US" altLang="en-US"/>
          </a:p>
        </p:txBody>
      </p:sp>
      <p:sp>
        <p:nvSpPr>
          <p:cNvPr id="14" name="Down Arrow 13"/>
          <p:cNvSpPr/>
          <p:nvPr/>
        </p:nvSpPr>
        <p:spPr>
          <a:xfrm>
            <a:off x="10116185" y="3857625"/>
            <a:ext cx="628650" cy="752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855335" y="4981575"/>
            <a:ext cx="2059305" cy="13620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if a_{0,3} is consistant with a_{1,2}, we get a good value of a</a:t>
            </a:r>
            <a:endParaRPr lang="" altLang="en-US"/>
          </a:p>
        </p:txBody>
      </p:sp>
      <p:sp>
        <p:nvSpPr>
          <p:cNvPr id="16" name="Left Arrow 15"/>
          <p:cNvSpPr/>
          <p:nvPr/>
        </p:nvSpPr>
        <p:spPr>
          <a:xfrm>
            <a:off x="8134985" y="5448300"/>
            <a:ext cx="781050" cy="4286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>
            <a:off x="4648835" y="5448300"/>
            <a:ext cx="1047750" cy="6000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2454275" y="5143500"/>
            <a:ext cx="2059305" cy="1362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apply the new a value in MC, cablibrate the efective DE for PMTs</a:t>
            </a:r>
            <a:endParaRPr lang="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287" y="186431"/>
            <a:ext cx="4244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About WBLS: water-based liquid scintillator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4:artisticCrisscrossEtching id="{E0E6CFF9-FAD2-4300-A55C-4AE98A4A741A}"/>
                  </a:ext>
                </a:extLst>
              </p:cNvPr>
              <p:cNvSpPr txBox="1"/>
              <p:nvPr/>
            </p:nvSpPr>
            <p:spPr>
              <a:xfrm>
                <a:off x="0" y="798991"/>
                <a:ext cx="12067713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It is a new technology: a mixture of water (~99%) and liquid scintillator.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It is challenging to have them mixed, Minfang Yeh from BNL’s Chemistry department solved the problem.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Pure water detector: Cherenkov light emission when charged particles pass through, with above threshold energy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). Cherenkov light has directionality so particle tracks can be reconstructed;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Traditional liquid scintillator detector utilizes scintillation light, with a yield (of N photons per MeV energy), photons go </a:t>
                </a:r>
                <a:r>
                  <a:rPr lang="en-US" dirty="0" err="1"/>
                  <a:t>isotropically</a:t>
                </a:r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combination of water and LS is promising (or hypothesis) for keeping both Cherenkov light’s directionality and scintillation light’s high yield. So with just a little LS (and majority of water) light yield is still sufficient, and detection threshold can be lowered, to possibility low energy interactions (e.g., 0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𝜈𝛽𝛽</m:t>
                    </m:r>
                  </m:oMath>
                </a14:m>
                <a:r>
                  <a:rPr lang="en-US" dirty="0"/>
                  <a:t> decay, proton decay).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For a very large detector, </a:t>
                </a:r>
                <a:r>
                  <a:rPr lang="en-US" dirty="0" err="1"/>
                  <a:t>WbLS</a:t>
                </a:r>
                <a:r>
                  <a:rPr lang="en-US" dirty="0"/>
                  <a:t> is much more cheaper (and can do more physics than same sized pure water detector).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R&amp;D work has been done on small scales (1L~2.5L) of </a:t>
                </a:r>
                <a:r>
                  <a:rPr lang="en-US" dirty="0" err="1"/>
                  <a:t>WbLS</a:t>
                </a:r>
                <a:r>
                  <a:rPr lang="en-US" dirty="0"/>
                  <a:t>, by measuring their photon absorption/reemission spectrum, distinguishing of Cherenkov light from scintillation light (2015 </a:t>
                </a:r>
                <a:r>
                  <a:rPr lang="en-US" i="1" dirty="0"/>
                  <a:t>JINST</a:t>
                </a:r>
                <a:r>
                  <a:rPr lang="en-US" dirty="0"/>
                  <a:t> </a:t>
                </a:r>
                <a:r>
                  <a:rPr lang="en-US" b="1" dirty="0"/>
                  <a:t>10</a:t>
                </a:r>
                <a:r>
                  <a:rPr lang="en-US" dirty="0"/>
                  <a:t> P12009 ), and radiation hardness (2015 </a:t>
                </a:r>
                <a:r>
                  <a:rPr lang="en-US" i="1" dirty="0"/>
                  <a:t>JINST</a:t>
                </a:r>
                <a:r>
                  <a:rPr lang="en-US" dirty="0"/>
                  <a:t> </a:t>
                </a:r>
                <a:r>
                  <a:rPr lang="en-US" b="1" dirty="0"/>
                  <a:t>10</a:t>
                </a:r>
                <a:r>
                  <a:rPr lang="en-US" dirty="0"/>
                  <a:t> P10027).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 wanted to further understand the performance of </a:t>
                </a:r>
                <a:r>
                  <a:rPr lang="en-US" dirty="0" err="1"/>
                  <a:t>WbLS</a:t>
                </a:r>
                <a:r>
                  <a:rPr lang="en-US" dirty="0"/>
                  <a:t> in a large volume, to mimic the situation of a real future experiment.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 1000 L </a:t>
                </a:r>
                <a:r>
                  <a:rPr lang="en-US" dirty="0" err="1"/>
                  <a:t>WbLS</a:t>
                </a:r>
                <a:r>
                  <a:rPr lang="en-US" dirty="0"/>
                  <a:t> detector was built for this study.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98991"/>
                <a:ext cx="12067713" cy="5632311"/>
              </a:xfrm>
              <a:prstGeom prst="rect">
                <a:avLst/>
              </a:prstGeom>
              <a:blipFill rotWithShape="1">
                <a:blip r:embed="rId1"/>
                <a:stretch>
                  <a:fillRect l="-303" t="-541" r="-707" b="-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287" y="186431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 L </a:t>
            </a:r>
            <a:r>
              <a:rPr lang="en-US" dirty="0" err="1"/>
              <a:t>WbLS</a:t>
            </a:r>
            <a:r>
              <a:rPr lang="en-US" dirty="0"/>
              <a:t> –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9697" y="852256"/>
            <a:ext cx="988937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goals :</a:t>
            </a:r>
            <a:endParaRPr lang="en-US" dirty="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dirty="0"/>
              <a:t>Understand light production in the large volume: how much fraction is Cherenkov light? </a:t>
            </a:r>
            <a:endParaRPr lang="en-US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dirty="0"/>
              <a:t>Understand light propagation: how photons get attenuated, absorbed/reemitted </a:t>
            </a:r>
            <a:r>
              <a:rPr lang="en-US" dirty="0" err="1"/>
              <a:t>etc</a:t>
            </a:r>
            <a:r>
              <a:rPr lang="en-US" dirty="0"/>
              <a:t>?</a:t>
            </a:r>
            <a:endParaRPr lang="en-US" dirty="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dirty="0"/>
              <a:t>Method: </a:t>
            </a:r>
            <a:endParaRPr lang="en-US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dirty="0"/>
              <a:t>Build the detector and collect cosmic ray data</a:t>
            </a:r>
            <a:endParaRPr lang="en-US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dirty="0"/>
              <a:t>Build a simulation model to predict results</a:t>
            </a:r>
            <a:endParaRPr lang="en-US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dirty="0"/>
              <a:t>Compare data and simulation, determine the parameters for the simulation model</a:t>
            </a:r>
            <a:endParaRPr lang="en-US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dirty="0"/>
              <a:t>Apply the parameters, and scale up the detector size in simulation, explore the feasibility for physics.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Group 6"/>
          <p:cNvGrpSpPr/>
          <p:nvPr/>
        </p:nvGrpSpPr>
        <p:grpSpPr>
          <a:xfrm>
            <a:off x="604520" y="297815"/>
            <a:ext cx="9179560" cy="6477000"/>
            <a:chOff x="952" y="469"/>
            <a:chExt cx="14456" cy="10200"/>
          </a:xfrm>
        </p:grpSpPr>
        <p:pic>
          <p:nvPicPr>
            <p:cNvPr id="4" name="Picture 3" descr="img2019082210515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52" y="5569"/>
              <a:ext cx="6800" cy="5100"/>
            </a:xfrm>
            <a:prstGeom prst="rect">
              <a:avLst/>
            </a:prstGeom>
            <a:effectLst>
              <a:glow rad="63500">
                <a:schemeClr val="accent4">
                  <a:satMod val="175000"/>
                  <a:alpha val="40000"/>
                </a:schemeClr>
              </a:glow>
              <a:softEdge rad="63500"/>
            </a:effectLst>
          </p:spPr>
        </p:pic>
        <p:pic>
          <p:nvPicPr>
            <p:cNvPr id="5" name="Picture 4" descr="img201908221052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52" y="469"/>
              <a:ext cx="7657" cy="10200"/>
            </a:xfrm>
            <a:prstGeom prst="rect">
              <a:avLst/>
            </a:prstGeom>
            <a:effectLst>
              <a:glow rad="63500">
                <a:schemeClr val="accent4">
                  <a:satMod val="175000"/>
                  <a:alpha val="40000"/>
                </a:schemeClr>
              </a:glow>
              <a:softEdge rad="63500"/>
            </a:effectLst>
          </p:spPr>
        </p:pic>
        <p:pic>
          <p:nvPicPr>
            <p:cNvPr id="6" name="Picture 5" descr="img201908221052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2" y="469"/>
              <a:ext cx="6800" cy="5100"/>
            </a:xfrm>
            <a:prstGeom prst="rect">
              <a:avLst/>
            </a:prstGeom>
            <a:effectLst>
              <a:glow rad="63500">
                <a:schemeClr val="accent4">
                  <a:satMod val="175000"/>
                  <a:alpha val="40000"/>
                </a:schemeClr>
              </a:glow>
              <a:softEdge rad="63500"/>
            </a:effectLst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287" y="186431"/>
            <a:ext cx="364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 L </a:t>
            </a:r>
            <a:r>
              <a:rPr lang="en-US" dirty="0" err="1"/>
              <a:t>WbLS</a:t>
            </a:r>
            <a:r>
              <a:rPr lang="en-US" dirty="0"/>
              <a:t> – what have been done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9697" y="887767"/>
            <a:ext cx="259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Design/build the detector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17538" y="555763"/>
            <a:ext cx="5957300" cy="60767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287" y="186431"/>
            <a:ext cx="364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 L </a:t>
            </a:r>
            <a:r>
              <a:rPr lang="en-US" dirty="0" err="1"/>
              <a:t>WbLS</a:t>
            </a:r>
            <a:r>
              <a:rPr lang="en-US" dirty="0"/>
              <a:t> – what have been done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6788" y="762259"/>
            <a:ext cx="1179842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 data with pure water </a:t>
            </a:r>
            <a:endParaRPr lang="en-US" dirty="0"/>
          </a:p>
          <a:p>
            <a:r>
              <a:rPr lang="en-US" dirty="0"/>
              <a:t>from 1/1/2018 to 7/16/2018, obtained ~3.4 M </a:t>
            </a:r>
            <a:r>
              <a:rPr lang="en-US" dirty="0" err="1"/>
              <a:t>hodoscope</a:t>
            </a:r>
            <a:r>
              <a:rPr lang="en-US" dirty="0"/>
              <a:t> triggers</a:t>
            </a:r>
            <a:endParaRPr lang="en-US" dirty="0"/>
          </a:p>
          <a:p>
            <a:endParaRPr lang="en-US" dirty="0"/>
          </a:p>
          <a:p>
            <a:r>
              <a:rPr lang="en-US" dirty="0"/>
              <a:t>Change the water to </a:t>
            </a:r>
            <a:r>
              <a:rPr lang="en-US" dirty="0" err="1"/>
              <a:t>WbLS</a:t>
            </a:r>
            <a:endParaRPr lang="en-US" dirty="0"/>
          </a:p>
          <a:p>
            <a:endParaRPr lang="en-US" dirty="0"/>
          </a:p>
          <a:p>
            <a:r>
              <a:rPr lang="en-US" dirty="0"/>
              <a:t>Take data with the </a:t>
            </a:r>
            <a:r>
              <a:rPr lang="en-US" dirty="0" err="1"/>
              <a:t>WbLS</a:t>
            </a:r>
            <a:endParaRPr lang="en-US" dirty="0"/>
          </a:p>
          <a:p>
            <a:r>
              <a:rPr lang="en-US" dirty="0"/>
              <a:t>From 8/8/2018 to 4/8/2019, </a:t>
            </a:r>
            <a:endParaRPr lang="en-US" dirty="0"/>
          </a:p>
          <a:p>
            <a:r>
              <a:rPr lang="en-US" dirty="0"/>
              <a:t>Will focus on ~ two months of data from 8/6/2018 to 10/10/2018, with ~2 M </a:t>
            </a:r>
            <a:r>
              <a:rPr lang="en-US" dirty="0" err="1"/>
              <a:t>hodoscope</a:t>
            </a:r>
            <a:r>
              <a:rPr lang="en-US" dirty="0"/>
              <a:t> triggers</a:t>
            </a:r>
            <a:endParaRPr lang="en-US" dirty="0"/>
          </a:p>
          <a:p>
            <a:endParaRPr lang="en-US" dirty="0"/>
          </a:p>
          <a:p>
            <a:r>
              <a:rPr lang="en-US" dirty="0"/>
              <a:t>PMT calibration data has also been taken all the time</a:t>
            </a:r>
            <a:endParaRPr lang="en-US" dirty="0"/>
          </a:p>
          <a:p>
            <a:endParaRPr lang="en-US" dirty="0"/>
          </a:p>
          <a:p>
            <a:r>
              <a:rPr lang="en-US" dirty="0"/>
              <a:t>Simulation part:</a:t>
            </a:r>
            <a:endParaRPr lang="en-US" dirty="0"/>
          </a:p>
          <a:p>
            <a:r>
              <a:rPr lang="en-US" dirty="0"/>
              <a:t>Software has been built, using the rat-</a:t>
            </a:r>
            <a:r>
              <a:rPr lang="en-US" dirty="0" err="1"/>
              <a:t>pac</a:t>
            </a:r>
            <a:r>
              <a:rPr lang="en-US" dirty="0"/>
              <a:t> framework (based on Geant4/SNO):</a:t>
            </a:r>
            <a:endParaRPr lang="en-US" dirty="0"/>
          </a:p>
          <a:p>
            <a:r>
              <a:rPr lang="en-US" dirty="0"/>
              <a:t>    Implemented photon absorption/reemission process;</a:t>
            </a:r>
            <a:endParaRPr lang="en-US" dirty="0"/>
          </a:p>
          <a:p>
            <a:r>
              <a:rPr lang="en-US" dirty="0"/>
              <a:t>Muon generator used: the CRY generator. </a:t>
            </a:r>
            <a:endParaRPr lang="en-US" dirty="0"/>
          </a:p>
          <a:p>
            <a:endParaRPr lang="en-US" dirty="0"/>
          </a:p>
          <a:p>
            <a:r>
              <a:rPr lang="en-US" dirty="0"/>
              <a:t>Other input parameters in simulation: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Materials’ optical properties: refraction index, attenuation length, quantum efficiency, light yield (not for water), absorption/reemission  …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Main materials: water, </a:t>
            </a:r>
            <a:r>
              <a:rPr lang="en-US" dirty="0" err="1"/>
              <a:t>WbLS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Other detector materials include: UVT acrylic vessel, optical cookies, PMTs’ glass and photocathode, black Teflon (for shielding light / stopping reflection at the vessel wall)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287" y="186431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Analysis status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852170"/>
            <a:ext cx="109988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Analyzed mostly with water data</a:t>
            </a:r>
            <a:endParaRPr lang="en-US" dirty="0"/>
          </a:p>
          <a:p>
            <a:r>
              <a:rPr lang="en-US" dirty="0"/>
              <a:t>Attenuation model in water is built with one parameter,</a:t>
            </a:r>
            <a:endParaRPr lang="en-US" dirty="0"/>
          </a:p>
          <a:p>
            <a:r>
              <a:rPr lang="en-US" dirty="0"/>
              <a:t>Established procedure for comparing simulation and data, by evaluating chi-2 value when scanning through the model parameter</a:t>
            </a:r>
            <a:endParaRPr lang="en-US" dirty="0"/>
          </a:p>
          <a:p>
            <a:r>
              <a:rPr lang="en-US" dirty="0"/>
              <a:t>Still in the process understanding water’s attenuation…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Can 17"/>
          <p:cNvSpPr/>
          <p:nvPr/>
        </p:nvSpPr>
        <p:spPr>
          <a:xfrm>
            <a:off x="7793355" y="2266315"/>
            <a:ext cx="1712595" cy="1971040"/>
          </a:xfrm>
          <a:prstGeom prst="can">
            <a:avLst/>
          </a:prstGeom>
          <a:pattFill prst="pct60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2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412750" y="2265680"/>
            <a:ext cx="1712595" cy="1971040"/>
          </a:xfrm>
          <a:prstGeom prst="can">
            <a:avLst/>
          </a:prstGeom>
          <a:pattFill prst="pct5">
            <a:fgClr>
              <a:schemeClr val="accent4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85470" y="3021330"/>
            <a:ext cx="1367155" cy="4603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" altLang="en-US" sz="2400" b="1">
                <a:solidFill>
                  <a:schemeClr val="bg1"/>
                </a:solidFill>
              </a:rPr>
              <a:t>WATER</a:t>
            </a:r>
            <a:endParaRPr lang="" altLang="en-US" sz="2400" b="1">
              <a:solidFill>
                <a:schemeClr val="bg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86105" y="1668780"/>
            <a:ext cx="1539875" cy="3683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WaterDATA</a:t>
            </a:r>
            <a:endParaRPr lang="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2136140" y="3237230"/>
            <a:ext cx="2243455" cy="24384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553970" y="2653030"/>
            <a:ext cx="1559560" cy="368300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calibration</a:t>
            </a:r>
            <a:endParaRPr lang="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8074025" y="3129280"/>
            <a:ext cx="1151255" cy="4603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" altLang="en-US" sz="2400" b="1">
                <a:solidFill>
                  <a:schemeClr val="bg1"/>
                </a:solidFill>
              </a:rPr>
              <a:t>WbLS</a:t>
            </a:r>
            <a:endParaRPr lang="" altLang="en-US" sz="2400" b="1">
              <a:solidFill>
                <a:schemeClr val="bg1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4249420" y="1668780"/>
            <a:ext cx="2365375" cy="3683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detector response</a:t>
            </a:r>
            <a:endParaRPr lang="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585470" y="4819650"/>
            <a:ext cx="1539875" cy="3683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MC results</a:t>
            </a:r>
            <a:endParaRPr lang="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Curved Connector 13"/>
          <p:cNvCxnSpPr>
            <a:stCxn id="13" idx="3"/>
            <a:endCxn id="11" idx="2"/>
          </p:cNvCxnSpPr>
          <p:nvPr/>
        </p:nvCxnSpPr>
        <p:spPr>
          <a:xfrm flipV="1">
            <a:off x="2125345" y="3021330"/>
            <a:ext cx="1208405" cy="1982470"/>
          </a:xfrm>
          <a:prstGeom prst="curvedConnector2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8" idx="3"/>
            <a:endCxn id="11" idx="0"/>
          </p:cNvCxnSpPr>
          <p:nvPr/>
        </p:nvCxnSpPr>
        <p:spPr>
          <a:xfrm>
            <a:off x="2125980" y="1852930"/>
            <a:ext cx="1207770" cy="800100"/>
          </a:xfrm>
          <a:prstGeom prst="curvedConnector2">
            <a:avLst/>
          </a:prstGeom>
          <a:ln w="31750"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Can 16"/>
          <p:cNvSpPr/>
          <p:nvPr/>
        </p:nvSpPr>
        <p:spPr>
          <a:xfrm>
            <a:off x="4379595" y="2265680"/>
            <a:ext cx="1712595" cy="1971040"/>
          </a:xfrm>
          <a:prstGeom prst="can">
            <a:avLst/>
          </a:prstGeom>
          <a:pattFill prst="pct60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2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6091555" y="3129915"/>
            <a:ext cx="1701800" cy="24384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7926070" y="1668780"/>
            <a:ext cx="1447165" cy="3683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WbLS data</a:t>
            </a:r>
            <a:endParaRPr lang="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7926070" y="4635500"/>
            <a:ext cx="1713230" cy="3683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MC for WbLS</a:t>
            </a:r>
            <a:endParaRPr lang="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Curved Connector 22"/>
          <p:cNvCxnSpPr>
            <a:endCxn id="12" idx="1"/>
          </p:cNvCxnSpPr>
          <p:nvPr/>
        </p:nvCxnSpPr>
        <p:spPr>
          <a:xfrm flipV="1">
            <a:off x="3323590" y="1852930"/>
            <a:ext cx="925830" cy="755015"/>
          </a:xfrm>
          <a:prstGeom prst="curvedConnector3">
            <a:avLst>
              <a:gd name="adj1" fmla="val 5006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2" idx="3"/>
            <a:endCxn id="21" idx="1"/>
          </p:cNvCxnSpPr>
          <p:nvPr/>
        </p:nvCxnSpPr>
        <p:spPr>
          <a:xfrm>
            <a:off x="6614795" y="1852930"/>
            <a:ext cx="1311275" cy="3175"/>
          </a:xfrm>
          <a:prstGeom prst="curvedConnector2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2" idx="3"/>
            <a:endCxn id="22" idx="1"/>
          </p:cNvCxnSpPr>
          <p:nvPr/>
        </p:nvCxnSpPr>
        <p:spPr>
          <a:xfrm>
            <a:off x="6614795" y="1852930"/>
            <a:ext cx="1311275" cy="2966720"/>
          </a:xfrm>
          <a:prstGeom prst="curvedConnector3">
            <a:avLst>
              <a:gd name="adj1" fmla="val 50024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>
            <a:off x="9705340" y="3021965"/>
            <a:ext cx="2374900" cy="4603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en-US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WbLS </a:t>
            </a:r>
            <a:r>
              <a:rPr lang="" altLang="en-US" sz="24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</a:t>
            </a:r>
            <a:endParaRPr lang="" altLang="en-US" sz="24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Curved Connector 27"/>
          <p:cNvCxnSpPr>
            <a:stCxn id="21" idx="3"/>
            <a:endCxn id="27" idx="0"/>
          </p:cNvCxnSpPr>
          <p:nvPr/>
        </p:nvCxnSpPr>
        <p:spPr>
          <a:xfrm>
            <a:off x="9373235" y="1852930"/>
            <a:ext cx="1519555" cy="1169035"/>
          </a:xfrm>
          <a:prstGeom prst="curvedConnector2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22" idx="3"/>
            <a:endCxn id="27" idx="2"/>
          </p:cNvCxnSpPr>
          <p:nvPr/>
        </p:nvCxnSpPr>
        <p:spPr>
          <a:xfrm flipV="1">
            <a:off x="9639300" y="3482340"/>
            <a:ext cx="1253490" cy="1337310"/>
          </a:xfrm>
          <a:prstGeom prst="curvedConnector2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Oval 19"/>
          <p:cNvSpPr/>
          <p:nvPr/>
        </p:nvSpPr>
        <p:spPr>
          <a:xfrm>
            <a:off x="1701165" y="1579880"/>
            <a:ext cx="2037715" cy="2096135"/>
          </a:xfrm>
          <a:prstGeom prst="ellipse">
            <a:avLst/>
          </a:prstGeom>
          <a:noFill/>
          <a:ln w="28575" cmpd="sng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679190" y="4959350"/>
            <a:ext cx="773430" cy="762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679190" y="5035550"/>
            <a:ext cx="773430" cy="94297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>
                <a:solidFill>
                  <a:schemeClr val="tx1"/>
                </a:solidFill>
              </a:rPr>
              <a:t>PMT</a:t>
            </a:r>
            <a:endParaRPr lang="" altLang="en-US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41960" y="4959350"/>
            <a:ext cx="724725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41960" y="1015365"/>
            <a:ext cx="0" cy="39439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7689215" y="1015365"/>
            <a:ext cx="0" cy="39439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959485" y="5323205"/>
            <a:ext cx="1784985" cy="3683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r>
              <a:rPr lang="" altLang="en-US"/>
              <a:t>optical cookie</a:t>
            </a:r>
            <a:endParaRPr lang="" altLang="en-US"/>
          </a:p>
        </p:txBody>
      </p:sp>
      <p:cxnSp>
        <p:nvCxnSpPr>
          <p:cNvPr id="13" name="Curved Connector 12"/>
          <p:cNvCxnSpPr>
            <a:stCxn id="4" idx="1"/>
            <a:endCxn id="12" idx="3"/>
          </p:cNvCxnSpPr>
          <p:nvPr/>
        </p:nvCxnSpPr>
        <p:spPr>
          <a:xfrm rot="10800000" flipV="1">
            <a:off x="2744470" y="4997450"/>
            <a:ext cx="934720" cy="509905"/>
          </a:xfrm>
          <a:prstGeom prst="curvedConnector3">
            <a:avLst>
              <a:gd name="adj1" fmla="val 50000"/>
            </a:avLst>
          </a:prstGeom>
          <a:ln w="3175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924550" y="749935"/>
            <a:ext cx="216535" cy="4903470"/>
          </a:xfrm>
          <a:prstGeom prst="line">
            <a:avLst/>
          </a:prstGeom>
          <a:ln w="28575" cmpd="sng">
            <a:solidFill>
              <a:schemeClr val="tx1"/>
            </a:solidFill>
            <a:prstDash val="sysDot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6244590" y="5285105"/>
            <a:ext cx="1848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muon track</a:t>
            </a:r>
            <a:endParaRPr lang="" alt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066540" y="1332230"/>
            <a:ext cx="1858010" cy="3664585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1983105" y="2096135"/>
            <a:ext cx="1473835" cy="639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1983105" y="2735580"/>
            <a:ext cx="1473835" cy="288925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983105" y="3024505"/>
            <a:ext cx="1473835" cy="10350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Left Arrow 20"/>
          <p:cNvSpPr/>
          <p:nvPr/>
        </p:nvSpPr>
        <p:spPr>
          <a:xfrm rot="4140000">
            <a:off x="3009265" y="3924300"/>
            <a:ext cx="1007745" cy="419100"/>
          </a:xfrm>
          <a:prstGeom prst="leftArrow">
            <a:avLst/>
          </a:prstGeom>
          <a:noFill/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441960" y="4591050"/>
            <a:ext cx="1848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acrylic vessel</a:t>
            </a:r>
            <a:endParaRPr lang="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2352</Words>
  <Application>WPS Presentation</Application>
  <PresentationFormat>Widescreen</PresentationFormat>
  <Paragraphs>100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Calibri Light</vt:lpstr>
      <vt:lpstr>DejaVu Sans</vt:lpstr>
      <vt:lpstr>Calibri</vt:lpstr>
      <vt:lpstr>微软雅黑</vt:lpstr>
      <vt:lpstr>WenQuanYi Micro Hei</vt:lpstr>
      <vt:lpstr>Arial Unicode MS</vt:lpstr>
      <vt:lpstr>Office Theme</vt:lpstr>
      <vt:lpstr>WbLS work/analysis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WbLS work/analysis</dc:title>
  <dc:creator>aiwu</dc:creator>
  <cp:lastModifiedBy>arlier</cp:lastModifiedBy>
  <cp:revision>36</cp:revision>
  <dcterms:created xsi:type="dcterms:W3CDTF">2019-08-29T03:40:56Z</dcterms:created>
  <dcterms:modified xsi:type="dcterms:W3CDTF">2019-08-29T03:40:56Z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