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1" r:id="rId6"/>
    <p:sldId id="260" r:id="rId7"/>
    <p:sldId id="262" r:id="rId8"/>
    <p:sldId id="263" r:id="rId9"/>
    <p:sldId id="264" r:id="rId10"/>
    <p:sldId id="266" r:id="rId11"/>
    <p:sldId id="265" r:id="rId12"/>
    <p:sldId id="267" r:id="rId13"/>
    <p:sldId id="268" r:id="rId14"/>
    <p:sldId id="269" r:id="rId15"/>
    <p:sldId id="270" r:id="rId16"/>
    <p:sldId id="274" r:id="rId17"/>
    <p:sldId id="271" r:id="rId18"/>
    <p:sldId id="272" r:id="rId19"/>
    <p:sldId id="27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93" d="100"/>
          <a:sy n="93" d="100"/>
        </p:scale>
        <p:origin x="72" y="60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E9541-8553-67A9-6818-DFDEAEFFE39A}"/>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E6A8F774-9BED-FADE-061B-4D98673417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1A2028E-E93E-33BA-AF3B-27365F03672C}"/>
              </a:ext>
            </a:extLst>
          </p:cNvPr>
          <p:cNvSpPr>
            <a:spLocks noGrp="1"/>
          </p:cNvSpPr>
          <p:nvPr>
            <p:ph type="dt" sz="half" idx="10"/>
          </p:nvPr>
        </p:nvSpPr>
        <p:spPr/>
        <p:txBody>
          <a:bodyPr/>
          <a:lstStyle/>
          <a:p>
            <a:fld id="{D2CBD5C2-2A32-4AE1-8AC6-F1AB3D7D4F2A}" type="datetimeFigureOut">
              <a:rPr lang="zh-CN" altLang="en-US" smtClean="0"/>
              <a:t>2023/4/17</a:t>
            </a:fld>
            <a:endParaRPr lang="zh-CN" altLang="en-US"/>
          </a:p>
        </p:txBody>
      </p:sp>
      <p:sp>
        <p:nvSpPr>
          <p:cNvPr id="5" name="Footer Placeholder 4">
            <a:extLst>
              <a:ext uri="{FF2B5EF4-FFF2-40B4-BE49-F238E27FC236}">
                <a16:creationId xmlns:a16="http://schemas.microsoft.com/office/drawing/2014/main" id="{9CFA2FE7-5B64-E859-DBF9-4406E200590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1BB7FE2-B01A-1336-0D22-69FFFB1B9D1B}"/>
              </a:ext>
            </a:extLst>
          </p:cNvPr>
          <p:cNvSpPr>
            <a:spLocks noGrp="1"/>
          </p:cNvSpPr>
          <p:nvPr>
            <p:ph type="sldNum" sz="quarter" idx="12"/>
          </p:nvPr>
        </p:nvSpPr>
        <p:spPr/>
        <p:txBody>
          <a:bodyPr/>
          <a:lstStyle/>
          <a:p>
            <a:fld id="{662EE62E-C772-43A7-BFBE-04898BEA2F4E}" type="slidenum">
              <a:rPr lang="zh-CN" altLang="en-US" smtClean="0"/>
              <a:t>‹#›</a:t>
            </a:fld>
            <a:endParaRPr lang="zh-CN" altLang="en-US"/>
          </a:p>
        </p:txBody>
      </p:sp>
    </p:spTree>
    <p:extLst>
      <p:ext uri="{BB962C8B-B14F-4D97-AF65-F5344CB8AC3E}">
        <p14:creationId xmlns:p14="http://schemas.microsoft.com/office/powerpoint/2010/main" val="3128845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9D793-B045-21A6-4129-774CDD80AABE}"/>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F62C87F-98D2-82B5-F535-39E41046D50F}"/>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9093172-7753-679B-0B42-0F3E46404232}"/>
              </a:ext>
            </a:extLst>
          </p:cNvPr>
          <p:cNvSpPr>
            <a:spLocks noGrp="1"/>
          </p:cNvSpPr>
          <p:nvPr>
            <p:ph type="dt" sz="half" idx="10"/>
          </p:nvPr>
        </p:nvSpPr>
        <p:spPr/>
        <p:txBody>
          <a:bodyPr/>
          <a:lstStyle/>
          <a:p>
            <a:fld id="{D2CBD5C2-2A32-4AE1-8AC6-F1AB3D7D4F2A}" type="datetimeFigureOut">
              <a:rPr lang="zh-CN" altLang="en-US" smtClean="0"/>
              <a:t>2023/4/17</a:t>
            </a:fld>
            <a:endParaRPr lang="zh-CN" altLang="en-US"/>
          </a:p>
        </p:txBody>
      </p:sp>
      <p:sp>
        <p:nvSpPr>
          <p:cNvPr id="5" name="Footer Placeholder 4">
            <a:extLst>
              <a:ext uri="{FF2B5EF4-FFF2-40B4-BE49-F238E27FC236}">
                <a16:creationId xmlns:a16="http://schemas.microsoft.com/office/drawing/2014/main" id="{5FC101A1-0CE6-68D5-91BF-CA214C6B031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6DD4F9A-81C4-8C0C-DFA6-F30EBCBC91AE}"/>
              </a:ext>
            </a:extLst>
          </p:cNvPr>
          <p:cNvSpPr>
            <a:spLocks noGrp="1"/>
          </p:cNvSpPr>
          <p:nvPr>
            <p:ph type="sldNum" sz="quarter" idx="12"/>
          </p:nvPr>
        </p:nvSpPr>
        <p:spPr/>
        <p:txBody>
          <a:bodyPr/>
          <a:lstStyle/>
          <a:p>
            <a:fld id="{662EE62E-C772-43A7-BFBE-04898BEA2F4E}" type="slidenum">
              <a:rPr lang="zh-CN" altLang="en-US" smtClean="0"/>
              <a:t>‹#›</a:t>
            </a:fld>
            <a:endParaRPr lang="zh-CN" altLang="en-US"/>
          </a:p>
        </p:txBody>
      </p:sp>
    </p:spTree>
    <p:extLst>
      <p:ext uri="{BB962C8B-B14F-4D97-AF65-F5344CB8AC3E}">
        <p14:creationId xmlns:p14="http://schemas.microsoft.com/office/powerpoint/2010/main" val="1103313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84244E-B3AF-E160-23C2-3562DD086624}"/>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C2DDF344-1DA4-E320-6AB9-9384F3CC5D2A}"/>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C18EA74-9C08-D6FF-C475-A42E7BA14177}"/>
              </a:ext>
            </a:extLst>
          </p:cNvPr>
          <p:cNvSpPr>
            <a:spLocks noGrp="1"/>
          </p:cNvSpPr>
          <p:nvPr>
            <p:ph type="dt" sz="half" idx="10"/>
          </p:nvPr>
        </p:nvSpPr>
        <p:spPr/>
        <p:txBody>
          <a:bodyPr/>
          <a:lstStyle/>
          <a:p>
            <a:fld id="{D2CBD5C2-2A32-4AE1-8AC6-F1AB3D7D4F2A}" type="datetimeFigureOut">
              <a:rPr lang="zh-CN" altLang="en-US" smtClean="0"/>
              <a:t>2023/4/17</a:t>
            </a:fld>
            <a:endParaRPr lang="zh-CN" altLang="en-US"/>
          </a:p>
        </p:txBody>
      </p:sp>
      <p:sp>
        <p:nvSpPr>
          <p:cNvPr id="5" name="Footer Placeholder 4">
            <a:extLst>
              <a:ext uri="{FF2B5EF4-FFF2-40B4-BE49-F238E27FC236}">
                <a16:creationId xmlns:a16="http://schemas.microsoft.com/office/drawing/2014/main" id="{0C6DE05E-50EF-1E10-0B1D-B57011354C0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B210AF9-1AF5-4D5F-E750-444EE79505F5}"/>
              </a:ext>
            </a:extLst>
          </p:cNvPr>
          <p:cNvSpPr>
            <a:spLocks noGrp="1"/>
          </p:cNvSpPr>
          <p:nvPr>
            <p:ph type="sldNum" sz="quarter" idx="12"/>
          </p:nvPr>
        </p:nvSpPr>
        <p:spPr/>
        <p:txBody>
          <a:bodyPr/>
          <a:lstStyle/>
          <a:p>
            <a:fld id="{662EE62E-C772-43A7-BFBE-04898BEA2F4E}" type="slidenum">
              <a:rPr lang="zh-CN" altLang="en-US" smtClean="0"/>
              <a:t>‹#›</a:t>
            </a:fld>
            <a:endParaRPr lang="zh-CN" altLang="en-US"/>
          </a:p>
        </p:txBody>
      </p:sp>
    </p:spTree>
    <p:extLst>
      <p:ext uri="{BB962C8B-B14F-4D97-AF65-F5344CB8AC3E}">
        <p14:creationId xmlns:p14="http://schemas.microsoft.com/office/powerpoint/2010/main" val="1161190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B017F-E8AD-CB54-D320-BB9A230AE285}"/>
              </a:ext>
            </a:extLst>
          </p:cNvPr>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en-US" altLang="zh-CN" dirty="0"/>
              <a:t>Click to edit Master title style</a:t>
            </a:r>
            <a:endParaRPr lang="zh-CN" altLang="en-US" dirty="0"/>
          </a:p>
        </p:txBody>
      </p:sp>
      <p:sp>
        <p:nvSpPr>
          <p:cNvPr id="3" name="Content Placeholder 2">
            <a:extLst>
              <a:ext uri="{FF2B5EF4-FFF2-40B4-BE49-F238E27FC236}">
                <a16:creationId xmlns:a16="http://schemas.microsoft.com/office/drawing/2014/main" id="{F14AB5CA-CD65-68B7-D342-48EF1E8E8E8E}"/>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0BDA59E9-1F6C-9F81-40AF-5D5AF695805D}"/>
              </a:ext>
            </a:extLst>
          </p:cNvPr>
          <p:cNvSpPr>
            <a:spLocks noGrp="1"/>
          </p:cNvSpPr>
          <p:nvPr>
            <p:ph type="dt" sz="half" idx="10"/>
          </p:nvPr>
        </p:nvSpPr>
        <p:spPr/>
        <p:txBody>
          <a:bodyPr/>
          <a:lstStyle/>
          <a:p>
            <a:fld id="{D2CBD5C2-2A32-4AE1-8AC6-F1AB3D7D4F2A}" type="datetimeFigureOut">
              <a:rPr lang="zh-CN" altLang="en-US" smtClean="0"/>
              <a:t>2023/4/17</a:t>
            </a:fld>
            <a:endParaRPr lang="zh-CN" altLang="en-US"/>
          </a:p>
        </p:txBody>
      </p:sp>
      <p:sp>
        <p:nvSpPr>
          <p:cNvPr id="5" name="Footer Placeholder 4">
            <a:extLst>
              <a:ext uri="{FF2B5EF4-FFF2-40B4-BE49-F238E27FC236}">
                <a16:creationId xmlns:a16="http://schemas.microsoft.com/office/drawing/2014/main" id="{A4A1537A-D4EB-7C18-4E51-87306B0BD17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4FFA0DD-46EF-D43F-755E-1FDA8692F383}"/>
              </a:ext>
            </a:extLst>
          </p:cNvPr>
          <p:cNvSpPr>
            <a:spLocks noGrp="1"/>
          </p:cNvSpPr>
          <p:nvPr>
            <p:ph type="sldNum" sz="quarter" idx="12"/>
          </p:nvPr>
        </p:nvSpPr>
        <p:spPr/>
        <p:txBody>
          <a:bodyPr/>
          <a:lstStyle/>
          <a:p>
            <a:fld id="{662EE62E-C772-43A7-BFBE-04898BEA2F4E}" type="slidenum">
              <a:rPr lang="zh-CN" altLang="en-US" smtClean="0"/>
              <a:t>‹#›</a:t>
            </a:fld>
            <a:endParaRPr lang="zh-CN" altLang="en-US"/>
          </a:p>
        </p:txBody>
      </p:sp>
    </p:spTree>
    <p:extLst>
      <p:ext uri="{BB962C8B-B14F-4D97-AF65-F5344CB8AC3E}">
        <p14:creationId xmlns:p14="http://schemas.microsoft.com/office/powerpoint/2010/main" val="3608610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C5D75-D58C-67E8-A56B-9D2E25544332}"/>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5C258747-AF74-FB9D-6855-AA80298BB5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772284B9-1693-945C-77C8-51C654EAA922}"/>
              </a:ext>
            </a:extLst>
          </p:cNvPr>
          <p:cNvSpPr>
            <a:spLocks noGrp="1"/>
          </p:cNvSpPr>
          <p:nvPr>
            <p:ph type="dt" sz="half" idx="10"/>
          </p:nvPr>
        </p:nvSpPr>
        <p:spPr/>
        <p:txBody>
          <a:bodyPr/>
          <a:lstStyle/>
          <a:p>
            <a:fld id="{D2CBD5C2-2A32-4AE1-8AC6-F1AB3D7D4F2A}" type="datetimeFigureOut">
              <a:rPr lang="zh-CN" altLang="en-US" smtClean="0"/>
              <a:t>2023/4/17</a:t>
            </a:fld>
            <a:endParaRPr lang="zh-CN" altLang="en-US"/>
          </a:p>
        </p:txBody>
      </p:sp>
      <p:sp>
        <p:nvSpPr>
          <p:cNvPr id="5" name="Footer Placeholder 4">
            <a:extLst>
              <a:ext uri="{FF2B5EF4-FFF2-40B4-BE49-F238E27FC236}">
                <a16:creationId xmlns:a16="http://schemas.microsoft.com/office/drawing/2014/main" id="{AD40B67E-66B0-D7A9-A735-7ADA99F59BD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93EB020-892A-BD27-ED48-3043249A82D6}"/>
              </a:ext>
            </a:extLst>
          </p:cNvPr>
          <p:cNvSpPr>
            <a:spLocks noGrp="1"/>
          </p:cNvSpPr>
          <p:nvPr>
            <p:ph type="sldNum" sz="quarter" idx="12"/>
          </p:nvPr>
        </p:nvSpPr>
        <p:spPr/>
        <p:txBody>
          <a:bodyPr/>
          <a:lstStyle/>
          <a:p>
            <a:fld id="{662EE62E-C772-43A7-BFBE-04898BEA2F4E}" type="slidenum">
              <a:rPr lang="zh-CN" altLang="en-US" smtClean="0"/>
              <a:t>‹#›</a:t>
            </a:fld>
            <a:endParaRPr lang="zh-CN" altLang="en-US"/>
          </a:p>
        </p:txBody>
      </p:sp>
    </p:spTree>
    <p:extLst>
      <p:ext uri="{BB962C8B-B14F-4D97-AF65-F5344CB8AC3E}">
        <p14:creationId xmlns:p14="http://schemas.microsoft.com/office/powerpoint/2010/main" val="178326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69019-21C1-E0CD-2529-046B49E1ABD3}"/>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4D334EB2-68F0-92E5-52F4-64137C507F76}"/>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F900F15E-43E0-F770-BF5D-130DEE512517}"/>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5D4333E3-8F9E-AB32-7195-805C0B328B91}"/>
              </a:ext>
            </a:extLst>
          </p:cNvPr>
          <p:cNvSpPr>
            <a:spLocks noGrp="1"/>
          </p:cNvSpPr>
          <p:nvPr>
            <p:ph type="dt" sz="half" idx="10"/>
          </p:nvPr>
        </p:nvSpPr>
        <p:spPr/>
        <p:txBody>
          <a:bodyPr/>
          <a:lstStyle/>
          <a:p>
            <a:fld id="{D2CBD5C2-2A32-4AE1-8AC6-F1AB3D7D4F2A}" type="datetimeFigureOut">
              <a:rPr lang="zh-CN" altLang="en-US" smtClean="0"/>
              <a:t>2023/4/17</a:t>
            </a:fld>
            <a:endParaRPr lang="zh-CN" altLang="en-US"/>
          </a:p>
        </p:txBody>
      </p:sp>
      <p:sp>
        <p:nvSpPr>
          <p:cNvPr id="6" name="Footer Placeholder 5">
            <a:extLst>
              <a:ext uri="{FF2B5EF4-FFF2-40B4-BE49-F238E27FC236}">
                <a16:creationId xmlns:a16="http://schemas.microsoft.com/office/drawing/2014/main" id="{B594FA12-2ED4-0C9B-7DB2-9AAAD769BEA5}"/>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52B5C38-D358-0C39-5870-4E337EACCC90}"/>
              </a:ext>
            </a:extLst>
          </p:cNvPr>
          <p:cNvSpPr>
            <a:spLocks noGrp="1"/>
          </p:cNvSpPr>
          <p:nvPr>
            <p:ph type="sldNum" sz="quarter" idx="12"/>
          </p:nvPr>
        </p:nvSpPr>
        <p:spPr/>
        <p:txBody>
          <a:bodyPr/>
          <a:lstStyle/>
          <a:p>
            <a:fld id="{662EE62E-C772-43A7-BFBE-04898BEA2F4E}" type="slidenum">
              <a:rPr lang="zh-CN" altLang="en-US" smtClean="0"/>
              <a:t>‹#›</a:t>
            </a:fld>
            <a:endParaRPr lang="zh-CN" altLang="en-US"/>
          </a:p>
        </p:txBody>
      </p:sp>
    </p:spTree>
    <p:extLst>
      <p:ext uri="{BB962C8B-B14F-4D97-AF65-F5344CB8AC3E}">
        <p14:creationId xmlns:p14="http://schemas.microsoft.com/office/powerpoint/2010/main" val="3533379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C274-B0F0-1058-A0FE-89E00B25706F}"/>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9F18F0E-5806-3D13-0A5D-7F8AC1DEBF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EF401E80-431A-F862-14E9-C7535011374A}"/>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FDF5550E-0DBA-37EE-D580-8662BCFC6A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66D9C341-6254-4378-B227-D50542535ACD}"/>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8EBAF256-8429-0A5E-1B79-A04E47CAB08C}"/>
              </a:ext>
            </a:extLst>
          </p:cNvPr>
          <p:cNvSpPr>
            <a:spLocks noGrp="1"/>
          </p:cNvSpPr>
          <p:nvPr>
            <p:ph type="dt" sz="half" idx="10"/>
          </p:nvPr>
        </p:nvSpPr>
        <p:spPr/>
        <p:txBody>
          <a:bodyPr/>
          <a:lstStyle/>
          <a:p>
            <a:fld id="{D2CBD5C2-2A32-4AE1-8AC6-F1AB3D7D4F2A}" type="datetimeFigureOut">
              <a:rPr lang="zh-CN" altLang="en-US" smtClean="0"/>
              <a:t>2023/4/17</a:t>
            </a:fld>
            <a:endParaRPr lang="zh-CN" altLang="en-US"/>
          </a:p>
        </p:txBody>
      </p:sp>
      <p:sp>
        <p:nvSpPr>
          <p:cNvPr id="8" name="Footer Placeholder 7">
            <a:extLst>
              <a:ext uri="{FF2B5EF4-FFF2-40B4-BE49-F238E27FC236}">
                <a16:creationId xmlns:a16="http://schemas.microsoft.com/office/drawing/2014/main" id="{0180C818-0547-0926-C726-2C8E044AE186}"/>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EA0E94D4-E196-ACBB-3FF7-3AE013BB8CD9}"/>
              </a:ext>
            </a:extLst>
          </p:cNvPr>
          <p:cNvSpPr>
            <a:spLocks noGrp="1"/>
          </p:cNvSpPr>
          <p:nvPr>
            <p:ph type="sldNum" sz="quarter" idx="12"/>
          </p:nvPr>
        </p:nvSpPr>
        <p:spPr/>
        <p:txBody>
          <a:bodyPr/>
          <a:lstStyle/>
          <a:p>
            <a:fld id="{662EE62E-C772-43A7-BFBE-04898BEA2F4E}" type="slidenum">
              <a:rPr lang="zh-CN" altLang="en-US" smtClean="0"/>
              <a:t>‹#›</a:t>
            </a:fld>
            <a:endParaRPr lang="zh-CN" altLang="en-US"/>
          </a:p>
        </p:txBody>
      </p:sp>
    </p:spTree>
    <p:extLst>
      <p:ext uri="{BB962C8B-B14F-4D97-AF65-F5344CB8AC3E}">
        <p14:creationId xmlns:p14="http://schemas.microsoft.com/office/powerpoint/2010/main" val="2311551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96040-11EC-A381-F434-3393A406C9B0}"/>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256B8A3F-37B1-8D6A-D3AD-6F82978B19C8}"/>
              </a:ext>
            </a:extLst>
          </p:cNvPr>
          <p:cNvSpPr>
            <a:spLocks noGrp="1"/>
          </p:cNvSpPr>
          <p:nvPr>
            <p:ph type="dt" sz="half" idx="10"/>
          </p:nvPr>
        </p:nvSpPr>
        <p:spPr/>
        <p:txBody>
          <a:bodyPr/>
          <a:lstStyle/>
          <a:p>
            <a:fld id="{D2CBD5C2-2A32-4AE1-8AC6-F1AB3D7D4F2A}" type="datetimeFigureOut">
              <a:rPr lang="zh-CN" altLang="en-US" smtClean="0"/>
              <a:t>2023/4/17</a:t>
            </a:fld>
            <a:endParaRPr lang="zh-CN" altLang="en-US"/>
          </a:p>
        </p:txBody>
      </p:sp>
      <p:sp>
        <p:nvSpPr>
          <p:cNvPr id="4" name="Footer Placeholder 3">
            <a:extLst>
              <a:ext uri="{FF2B5EF4-FFF2-40B4-BE49-F238E27FC236}">
                <a16:creationId xmlns:a16="http://schemas.microsoft.com/office/drawing/2014/main" id="{614BA90C-3E66-8BFD-89DA-6C7BADD3665E}"/>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FFBC387E-8522-5F0B-8DB6-BE2AEBE3E438}"/>
              </a:ext>
            </a:extLst>
          </p:cNvPr>
          <p:cNvSpPr>
            <a:spLocks noGrp="1"/>
          </p:cNvSpPr>
          <p:nvPr>
            <p:ph type="sldNum" sz="quarter" idx="12"/>
          </p:nvPr>
        </p:nvSpPr>
        <p:spPr/>
        <p:txBody>
          <a:bodyPr/>
          <a:lstStyle/>
          <a:p>
            <a:fld id="{662EE62E-C772-43A7-BFBE-04898BEA2F4E}" type="slidenum">
              <a:rPr lang="zh-CN" altLang="en-US" smtClean="0"/>
              <a:t>‹#›</a:t>
            </a:fld>
            <a:endParaRPr lang="zh-CN" altLang="en-US"/>
          </a:p>
        </p:txBody>
      </p:sp>
    </p:spTree>
    <p:extLst>
      <p:ext uri="{BB962C8B-B14F-4D97-AF65-F5344CB8AC3E}">
        <p14:creationId xmlns:p14="http://schemas.microsoft.com/office/powerpoint/2010/main" val="3431454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BBCF60-9499-11D7-E950-F2AE73F225AD}"/>
              </a:ext>
            </a:extLst>
          </p:cNvPr>
          <p:cNvSpPr>
            <a:spLocks noGrp="1"/>
          </p:cNvSpPr>
          <p:nvPr>
            <p:ph type="dt" sz="half" idx="10"/>
          </p:nvPr>
        </p:nvSpPr>
        <p:spPr/>
        <p:txBody>
          <a:bodyPr/>
          <a:lstStyle/>
          <a:p>
            <a:fld id="{D2CBD5C2-2A32-4AE1-8AC6-F1AB3D7D4F2A}" type="datetimeFigureOut">
              <a:rPr lang="zh-CN" altLang="en-US" smtClean="0"/>
              <a:t>2023/4/17</a:t>
            </a:fld>
            <a:endParaRPr lang="zh-CN" altLang="en-US"/>
          </a:p>
        </p:txBody>
      </p:sp>
      <p:sp>
        <p:nvSpPr>
          <p:cNvPr id="3" name="Footer Placeholder 2">
            <a:extLst>
              <a:ext uri="{FF2B5EF4-FFF2-40B4-BE49-F238E27FC236}">
                <a16:creationId xmlns:a16="http://schemas.microsoft.com/office/drawing/2014/main" id="{3A2B1F10-783B-C8CB-15A0-A0079B92020B}"/>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752CB1FA-9662-D0AE-5585-DA3C7C7E081F}"/>
              </a:ext>
            </a:extLst>
          </p:cNvPr>
          <p:cNvSpPr>
            <a:spLocks noGrp="1"/>
          </p:cNvSpPr>
          <p:nvPr>
            <p:ph type="sldNum" sz="quarter" idx="12"/>
          </p:nvPr>
        </p:nvSpPr>
        <p:spPr/>
        <p:txBody>
          <a:bodyPr/>
          <a:lstStyle/>
          <a:p>
            <a:fld id="{662EE62E-C772-43A7-BFBE-04898BEA2F4E}" type="slidenum">
              <a:rPr lang="zh-CN" altLang="en-US" smtClean="0"/>
              <a:t>‹#›</a:t>
            </a:fld>
            <a:endParaRPr lang="zh-CN" altLang="en-US"/>
          </a:p>
        </p:txBody>
      </p:sp>
    </p:spTree>
    <p:extLst>
      <p:ext uri="{BB962C8B-B14F-4D97-AF65-F5344CB8AC3E}">
        <p14:creationId xmlns:p14="http://schemas.microsoft.com/office/powerpoint/2010/main" val="3532186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384B6-B692-4264-97B3-C034AE264016}"/>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203F3477-C662-5E62-FD72-D39073525D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B7B4F70B-DD72-F2FE-8D21-1A7F52953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685C8028-99AE-E9BD-6CBA-485037CD7540}"/>
              </a:ext>
            </a:extLst>
          </p:cNvPr>
          <p:cNvSpPr>
            <a:spLocks noGrp="1"/>
          </p:cNvSpPr>
          <p:nvPr>
            <p:ph type="dt" sz="half" idx="10"/>
          </p:nvPr>
        </p:nvSpPr>
        <p:spPr/>
        <p:txBody>
          <a:bodyPr/>
          <a:lstStyle/>
          <a:p>
            <a:fld id="{D2CBD5C2-2A32-4AE1-8AC6-F1AB3D7D4F2A}" type="datetimeFigureOut">
              <a:rPr lang="zh-CN" altLang="en-US" smtClean="0"/>
              <a:t>2023/4/17</a:t>
            </a:fld>
            <a:endParaRPr lang="zh-CN" altLang="en-US"/>
          </a:p>
        </p:txBody>
      </p:sp>
      <p:sp>
        <p:nvSpPr>
          <p:cNvPr id="6" name="Footer Placeholder 5">
            <a:extLst>
              <a:ext uri="{FF2B5EF4-FFF2-40B4-BE49-F238E27FC236}">
                <a16:creationId xmlns:a16="http://schemas.microsoft.com/office/drawing/2014/main" id="{2B6442E3-7FFA-DC98-A087-297F5FBCFE2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C57C996-FE37-0501-73E0-E8C44BC93F69}"/>
              </a:ext>
            </a:extLst>
          </p:cNvPr>
          <p:cNvSpPr>
            <a:spLocks noGrp="1"/>
          </p:cNvSpPr>
          <p:nvPr>
            <p:ph type="sldNum" sz="quarter" idx="12"/>
          </p:nvPr>
        </p:nvSpPr>
        <p:spPr/>
        <p:txBody>
          <a:bodyPr/>
          <a:lstStyle/>
          <a:p>
            <a:fld id="{662EE62E-C772-43A7-BFBE-04898BEA2F4E}" type="slidenum">
              <a:rPr lang="zh-CN" altLang="en-US" smtClean="0"/>
              <a:t>‹#›</a:t>
            </a:fld>
            <a:endParaRPr lang="zh-CN" altLang="en-US"/>
          </a:p>
        </p:txBody>
      </p:sp>
    </p:spTree>
    <p:extLst>
      <p:ext uri="{BB962C8B-B14F-4D97-AF65-F5344CB8AC3E}">
        <p14:creationId xmlns:p14="http://schemas.microsoft.com/office/powerpoint/2010/main" val="3348716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D6D1-F72D-98A5-A896-B1A97A7A02EC}"/>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87C04884-B92E-26B8-F419-9B0D2314B2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4E5DC0B5-7214-8D02-4DA0-1BB7A00641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D6569C49-E4DE-6B09-DF62-3EE7E03418D9}"/>
              </a:ext>
            </a:extLst>
          </p:cNvPr>
          <p:cNvSpPr>
            <a:spLocks noGrp="1"/>
          </p:cNvSpPr>
          <p:nvPr>
            <p:ph type="dt" sz="half" idx="10"/>
          </p:nvPr>
        </p:nvSpPr>
        <p:spPr/>
        <p:txBody>
          <a:bodyPr/>
          <a:lstStyle/>
          <a:p>
            <a:fld id="{D2CBD5C2-2A32-4AE1-8AC6-F1AB3D7D4F2A}" type="datetimeFigureOut">
              <a:rPr lang="zh-CN" altLang="en-US" smtClean="0"/>
              <a:t>2023/4/17</a:t>
            </a:fld>
            <a:endParaRPr lang="zh-CN" altLang="en-US"/>
          </a:p>
        </p:txBody>
      </p:sp>
      <p:sp>
        <p:nvSpPr>
          <p:cNvPr id="6" name="Footer Placeholder 5">
            <a:extLst>
              <a:ext uri="{FF2B5EF4-FFF2-40B4-BE49-F238E27FC236}">
                <a16:creationId xmlns:a16="http://schemas.microsoft.com/office/drawing/2014/main" id="{BA78B866-C475-DDFE-4F7F-08F8FA4F99E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507153A-A7D0-2405-BA67-61661D1F25E2}"/>
              </a:ext>
            </a:extLst>
          </p:cNvPr>
          <p:cNvSpPr>
            <a:spLocks noGrp="1"/>
          </p:cNvSpPr>
          <p:nvPr>
            <p:ph type="sldNum" sz="quarter" idx="12"/>
          </p:nvPr>
        </p:nvSpPr>
        <p:spPr/>
        <p:txBody>
          <a:bodyPr/>
          <a:lstStyle/>
          <a:p>
            <a:fld id="{662EE62E-C772-43A7-BFBE-04898BEA2F4E}" type="slidenum">
              <a:rPr lang="zh-CN" altLang="en-US" smtClean="0"/>
              <a:t>‹#›</a:t>
            </a:fld>
            <a:endParaRPr lang="zh-CN" altLang="en-US"/>
          </a:p>
        </p:txBody>
      </p:sp>
    </p:spTree>
    <p:extLst>
      <p:ext uri="{BB962C8B-B14F-4D97-AF65-F5344CB8AC3E}">
        <p14:creationId xmlns:p14="http://schemas.microsoft.com/office/powerpoint/2010/main" val="2034240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246562-FFC9-5307-4B03-434A298A6F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dirty="0"/>
              <a:t>Click to edit Master title style</a:t>
            </a:r>
            <a:endParaRPr lang="zh-CN" altLang="en-US" dirty="0"/>
          </a:p>
        </p:txBody>
      </p:sp>
      <p:sp>
        <p:nvSpPr>
          <p:cNvPr id="3" name="Text Placeholder 2">
            <a:extLst>
              <a:ext uri="{FF2B5EF4-FFF2-40B4-BE49-F238E27FC236}">
                <a16:creationId xmlns:a16="http://schemas.microsoft.com/office/drawing/2014/main" id="{A914AD5A-D8D8-E111-4D0E-9DE8C881C3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a:extLst>
              <a:ext uri="{FF2B5EF4-FFF2-40B4-BE49-F238E27FC236}">
                <a16:creationId xmlns:a16="http://schemas.microsoft.com/office/drawing/2014/main" id="{835B2732-0697-ADA5-EAA5-D605102B9A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CBD5C2-2A32-4AE1-8AC6-F1AB3D7D4F2A}" type="datetimeFigureOut">
              <a:rPr lang="zh-CN" altLang="en-US" smtClean="0"/>
              <a:t>2023/4/17</a:t>
            </a:fld>
            <a:endParaRPr lang="zh-CN" altLang="en-US"/>
          </a:p>
        </p:txBody>
      </p:sp>
      <p:sp>
        <p:nvSpPr>
          <p:cNvPr id="5" name="Footer Placeholder 4">
            <a:extLst>
              <a:ext uri="{FF2B5EF4-FFF2-40B4-BE49-F238E27FC236}">
                <a16:creationId xmlns:a16="http://schemas.microsoft.com/office/drawing/2014/main" id="{43988EE7-6A80-BE19-7312-FAF5E4F8C0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ADCD1765-2D27-1B8F-D2B7-0FB0EA2E40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2EE62E-C772-43A7-BFBE-04898BEA2F4E}" type="slidenum">
              <a:rPr lang="zh-CN" altLang="en-US" smtClean="0"/>
              <a:t>‹#›</a:t>
            </a:fld>
            <a:endParaRPr lang="zh-CN" altLang="en-US"/>
          </a:p>
        </p:txBody>
      </p:sp>
    </p:spTree>
    <p:extLst>
      <p:ext uri="{BB962C8B-B14F-4D97-AF65-F5344CB8AC3E}">
        <p14:creationId xmlns:p14="http://schemas.microsoft.com/office/powerpoint/2010/main" val="3263474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2">
              <a:lumMod val="50000"/>
            </a:schemeClr>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FF36A-98F7-1D7D-3AE6-AAC09013FC36}"/>
              </a:ext>
            </a:extLst>
          </p:cNvPr>
          <p:cNvSpPr>
            <a:spLocks noGrp="1"/>
          </p:cNvSpPr>
          <p:nvPr>
            <p:ph type="ctrTitle"/>
          </p:nvPr>
        </p:nvSpPr>
        <p:spPr>
          <a:xfrm>
            <a:off x="1631576" y="492272"/>
            <a:ext cx="9144000" cy="2387600"/>
          </a:xfrm>
        </p:spPr>
        <p:txBody>
          <a:bodyPr>
            <a:normAutofit/>
          </a:bodyPr>
          <a:lstStyle/>
          <a:p>
            <a:r>
              <a:rPr lang="en-US" altLang="zh-CN" sz="7200" dirty="0">
                <a:solidFill>
                  <a:schemeClr val="accent2">
                    <a:lumMod val="50000"/>
                  </a:schemeClr>
                </a:solidFill>
                <a:latin typeface="Calibri" panose="020F0502020204030204" pitchFamily="34" charset="0"/>
                <a:cs typeface="Calibri" panose="020F0502020204030204" pitchFamily="34" charset="0"/>
              </a:rPr>
              <a:t>Intro to text analysis</a:t>
            </a:r>
            <a:endParaRPr lang="zh-CN" altLang="en-US" sz="7200" dirty="0">
              <a:solidFill>
                <a:schemeClr val="accent2">
                  <a:lumMod val="50000"/>
                </a:schemeClr>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25B1A7C4-4BB0-7FD5-7CA8-FBBF3CA28395}"/>
              </a:ext>
            </a:extLst>
          </p:cNvPr>
          <p:cNvSpPr>
            <a:spLocks noGrp="1"/>
          </p:cNvSpPr>
          <p:nvPr>
            <p:ph type="subTitle" idx="1"/>
          </p:nvPr>
        </p:nvSpPr>
        <p:spPr>
          <a:xfrm>
            <a:off x="1524000" y="3602037"/>
            <a:ext cx="9144000" cy="3142947"/>
          </a:xfrm>
        </p:spPr>
        <p:txBody>
          <a:bodyPr>
            <a:normAutofit lnSpcReduction="10000"/>
          </a:bodyPr>
          <a:lstStyle/>
          <a:p>
            <a:endParaRPr lang="en-US" altLang="zh-CN" dirty="0"/>
          </a:p>
          <a:p>
            <a:r>
              <a:rPr lang="en-US" altLang="zh-CN" sz="3200" dirty="0">
                <a:latin typeface="Calibri" panose="020F0502020204030204" pitchFamily="34" charset="0"/>
                <a:cs typeface="Calibri" panose="020F0502020204030204" pitchFamily="34" charset="0"/>
              </a:rPr>
              <a:t>Rongbo Jin</a:t>
            </a:r>
          </a:p>
          <a:p>
            <a:r>
              <a:rPr lang="en-US" altLang="zh-CN" sz="3200" dirty="0">
                <a:latin typeface="Calibri" panose="020F0502020204030204" pitchFamily="34" charset="0"/>
                <a:cs typeface="Calibri" panose="020F0502020204030204" pitchFamily="34" charset="0"/>
              </a:rPr>
              <a:t>rongbojin@arizona.edu</a:t>
            </a:r>
          </a:p>
          <a:p>
            <a:r>
              <a:rPr lang="en-US" altLang="zh-CN" sz="3200" dirty="0">
                <a:latin typeface="Calibri" panose="020F0502020204030204" pitchFamily="34" charset="0"/>
                <a:cs typeface="Calibri" panose="020F0502020204030204" pitchFamily="34" charset="0"/>
              </a:rPr>
              <a:t>University of Arizona </a:t>
            </a:r>
          </a:p>
          <a:p>
            <a:endParaRPr lang="en-US" altLang="zh-CN" sz="3200" dirty="0">
              <a:latin typeface="Calibri" panose="020F0502020204030204" pitchFamily="34" charset="0"/>
              <a:cs typeface="Calibri" panose="020F0502020204030204" pitchFamily="34" charset="0"/>
            </a:endParaRPr>
          </a:p>
          <a:p>
            <a:r>
              <a:rPr lang="en-US" altLang="zh-CN" sz="3200" dirty="0">
                <a:latin typeface="Calibri" panose="020F0502020204030204" pitchFamily="34" charset="0"/>
                <a:cs typeface="Calibri" panose="020F0502020204030204" pitchFamily="34" charset="0"/>
              </a:rPr>
              <a:t>Research Bazaar Arizona 2023</a:t>
            </a:r>
          </a:p>
          <a:p>
            <a:endParaRPr lang="zh-CN" altLang="en-US" dirty="0"/>
          </a:p>
        </p:txBody>
      </p:sp>
    </p:spTree>
    <p:extLst>
      <p:ext uri="{BB962C8B-B14F-4D97-AF65-F5344CB8AC3E}">
        <p14:creationId xmlns:p14="http://schemas.microsoft.com/office/powerpoint/2010/main" val="1675785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2F87A-BFA5-8EC8-2116-E23E05AA4B7B}"/>
              </a:ext>
            </a:extLst>
          </p:cNvPr>
          <p:cNvSpPr>
            <a:spLocks noGrp="1"/>
          </p:cNvSpPr>
          <p:nvPr>
            <p:ph type="title"/>
          </p:nvPr>
        </p:nvSpPr>
        <p:spPr/>
        <p:txBody>
          <a:bodyPr/>
          <a:lstStyle/>
          <a:p>
            <a:r>
              <a:rPr lang="en-US" altLang="zh-CN" dirty="0"/>
              <a:t>Exercise </a:t>
            </a:r>
            <a:endParaRPr lang="zh-CN" altLang="en-US" dirty="0"/>
          </a:p>
        </p:txBody>
      </p:sp>
      <p:sp>
        <p:nvSpPr>
          <p:cNvPr id="3" name="Content Placeholder 2">
            <a:extLst>
              <a:ext uri="{FF2B5EF4-FFF2-40B4-BE49-F238E27FC236}">
                <a16:creationId xmlns:a16="http://schemas.microsoft.com/office/drawing/2014/main" id="{B2BF6A87-E67C-9014-25B1-D0BBE7B299B6}"/>
              </a:ext>
            </a:extLst>
          </p:cNvPr>
          <p:cNvSpPr>
            <a:spLocks noGrp="1"/>
          </p:cNvSpPr>
          <p:nvPr>
            <p:ph idx="1"/>
          </p:nvPr>
        </p:nvSpPr>
        <p:spPr/>
        <p:txBody>
          <a:bodyPr/>
          <a:lstStyle/>
          <a:p>
            <a:pPr marL="0" indent="0">
              <a:buNone/>
            </a:pPr>
            <a:r>
              <a:rPr lang="en-US" altLang="zh-CN" dirty="0"/>
              <a:t>Consider these two sentences</a:t>
            </a:r>
          </a:p>
          <a:p>
            <a:pPr marL="0" indent="0">
              <a:buNone/>
            </a:pPr>
            <a:r>
              <a:rPr lang="en-US" altLang="zh-CN" dirty="0"/>
              <a:t>“The Research Bazaar is a worldwide festival promoting the digital literacy emerging at the center of modern research. ”</a:t>
            </a:r>
          </a:p>
          <a:p>
            <a:pPr marL="0" indent="0">
              <a:buNone/>
            </a:pPr>
            <a:endParaRPr lang="en-US" altLang="zh-CN" dirty="0"/>
          </a:p>
          <a:p>
            <a:pPr marL="0" indent="0">
              <a:buNone/>
            </a:pPr>
            <a:r>
              <a:rPr lang="en-US" altLang="zh-CN" dirty="0"/>
              <a:t>“Researchers at all levels from all disciplines should attend.”</a:t>
            </a:r>
          </a:p>
          <a:p>
            <a:pPr marL="0" indent="0">
              <a:buNone/>
            </a:pPr>
            <a:endParaRPr lang="en-US" altLang="zh-CN" dirty="0"/>
          </a:p>
          <a:p>
            <a:pPr marL="0" indent="0">
              <a:buNone/>
            </a:pPr>
            <a:r>
              <a:rPr lang="en-US" altLang="zh-CN" dirty="0"/>
              <a:t>Question: How many documents in this corpus? How many types and tokens in each document?  </a:t>
            </a:r>
            <a:endParaRPr lang="zh-CN" altLang="en-US" dirty="0"/>
          </a:p>
        </p:txBody>
      </p:sp>
    </p:spTree>
    <p:extLst>
      <p:ext uri="{BB962C8B-B14F-4D97-AF65-F5344CB8AC3E}">
        <p14:creationId xmlns:p14="http://schemas.microsoft.com/office/powerpoint/2010/main" val="3560621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2F87A-BFA5-8EC8-2116-E23E05AA4B7B}"/>
              </a:ext>
            </a:extLst>
          </p:cNvPr>
          <p:cNvSpPr>
            <a:spLocks noGrp="1"/>
          </p:cNvSpPr>
          <p:nvPr>
            <p:ph type="title"/>
          </p:nvPr>
        </p:nvSpPr>
        <p:spPr/>
        <p:txBody>
          <a:bodyPr/>
          <a:lstStyle/>
          <a:p>
            <a:r>
              <a:rPr lang="en-US" altLang="zh-CN" dirty="0"/>
              <a:t>Exercise </a:t>
            </a:r>
            <a:endParaRPr lang="zh-CN" altLang="en-US" dirty="0"/>
          </a:p>
        </p:txBody>
      </p:sp>
      <p:sp>
        <p:nvSpPr>
          <p:cNvPr id="3" name="Content Placeholder 2">
            <a:extLst>
              <a:ext uri="{FF2B5EF4-FFF2-40B4-BE49-F238E27FC236}">
                <a16:creationId xmlns:a16="http://schemas.microsoft.com/office/drawing/2014/main" id="{B2BF6A87-E67C-9014-25B1-D0BBE7B299B6}"/>
              </a:ext>
            </a:extLst>
          </p:cNvPr>
          <p:cNvSpPr>
            <a:spLocks noGrp="1"/>
          </p:cNvSpPr>
          <p:nvPr>
            <p:ph idx="1"/>
          </p:nvPr>
        </p:nvSpPr>
        <p:spPr/>
        <p:txBody>
          <a:bodyPr/>
          <a:lstStyle/>
          <a:p>
            <a:pPr marL="0" indent="0">
              <a:buNone/>
            </a:pPr>
            <a:r>
              <a:rPr lang="en-US" altLang="zh-CN" dirty="0"/>
              <a:t>Consider these two sentences</a:t>
            </a:r>
          </a:p>
          <a:p>
            <a:pPr marL="0" indent="0">
              <a:buNone/>
            </a:pPr>
            <a:r>
              <a:rPr lang="en-US" altLang="zh-CN" dirty="0"/>
              <a:t>“The Research Bazaar is a worldwide festival promoting the digital literacy emerging at the center of modern research. ”</a:t>
            </a:r>
          </a:p>
          <a:p>
            <a:pPr marL="0" indent="0">
              <a:buNone/>
            </a:pPr>
            <a:r>
              <a:rPr lang="en-US" altLang="zh-CN" dirty="0">
                <a:solidFill>
                  <a:srgbClr val="FF0000"/>
                </a:solidFill>
              </a:rPr>
              <a:t>16 types, 18 tokens</a:t>
            </a:r>
          </a:p>
          <a:p>
            <a:pPr marL="0" indent="0">
              <a:buNone/>
            </a:pPr>
            <a:endParaRPr lang="en-US" altLang="zh-CN" dirty="0"/>
          </a:p>
          <a:p>
            <a:pPr marL="0" indent="0">
              <a:buNone/>
            </a:pPr>
            <a:r>
              <a:rPr lang="en-US" altLang="zh-CN" dirty="0"/>
              <a:t>“Researchers at all levels from all disciplines should attend.”</a:t>
            </a:r>
          </a:p>
          <a:p>
            <a:pPr marL="0" indent="0">
              <a:buNone/>
            </a:pPr>
            <a:r>
              <a:rPr lang="en-US" altLang="zh-CN" dirty="0">
                <a:solidFill>
                  <a:srgbClr val="FF0000"/>
                </a:solidFill>
              </a:rPr>
              <a:t>8 types, 9 tokens</a:t>
            </a:r>
          </a:p>
        </p:txBody>
      </p:sp>
    </p:spTree>
    <p:extLst>
      <p:ext uri="{BB962C8B-B14F-4D97-AF65-F5344CB8AC3E}">
        <p14:creationId xmlns:p14="http://schemas.microsoft.com/office/powerpoint/2010/main" val="1418575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2F1E-67D1-2151-951A-90AD850C8993}"/>
              </a:ext>
            </a:extLst>
          </p:cNvPr>
          <p:cNvSpPr>
            <a:spLocks noGrp="1"/>
          </p:cNvSpPr>
          <p:nvPr>
            <p:ph type="title"/>
          </p:nvPr>
        </p:nvSpPr>
        <p:spPr/>
        <p:txBody>
          <a:bodyPr>
            <a:normAutofit/>
          </a:bodyPr>
          <a:lstStyle/>
          <a:p>
            <a:r>
              <a:rPr lang="en-US" altLang="zh-CN" sz="5400" dirty="0"/>
              <a:t>Key concepts </a:t>
            </a:r>
            <a:endParaRPr lang="zh-CN" altLang="en-US" sz="5400" dirty="0"/>
          </a:p>
        </p:txBody>
      </p:sp>
      <p:sp>
        <p:nvSpPr>
          <p:cNvPr id="3" name="Content Placeholder 2">
            <a:extLst>
              <a:ext uri="{FF2B5EF4-FFF2-40B4-BE49-F238E27FC236}">
                <a16:creationId xmlns:a16="http://schemas.microsoft.com/office/drawing/2014/main" id="{345C405B-8146-C07A-D27D-06FB53FA6045}"/>
              </a:ext>
            </a:extLst>
          </p:cNvPr>
          <p:cNvSpPr>
            <a:spLocks noGrp="1"/>
          </p:cNvSpPr>
          <p:nvPr>
            <p:ph idx="1"/>
          </p:nvPr>
        </p:nvSpPr>
        <p:spPr/>
        <p:txBody>
          <a:bodyPr>
            <a:normAutofit/>
          </a:bodyPr>
          <a:lstStyle/>
          <a:p>
            <a:pPr marL="0" indent="0">
              <a:buNone/>
            </a:pPr>
            <a:r>
              <a:rPr lang="en-US" altLang="zh-CN" dirty="0">
                <a:solidFill>
                  <a:schemeClr val="accent2">
                    <a:lumMod val="50000"/>
                  </a:schemeClr>
                </a:solidFill>
              </a:rPr>
              <a:t>stemming </a:t>
            </a:r>
          </a:p>
          <a:p>
            <a:pPr marL="0" indent="0">
              <a:buNone/>
            </a:pPr>
            <a:r>
              <a:rPr lang="en-US" altLang="zh-CN" dirty="0"/>
              <a:t>cutting off the end or the beginning of the word, taking into account a list of common prefixes and suffixes that can be found in an inflected word, often leading to incorrect meanings and spelling.</a:t>
            </a:r>
            <a:endParaRPr lang="en-US" altLang="zh-CN" dirty="0">
              <a:solidFill>
                <a:schemeClr val="accent2">
                  <a:lumMod val="50000"/>
                </a:schemeClr>
              </a:solidFill>
            </a:endParaRPr>
          </a:p>
          <a:p>
            <a:pPr marL="0" indent="0">
              <a:buNone/>
            </a:pPr>
            <a:endParaRPr lang="en-US" altLang="zh-CN" dirty="0">
              <a:solidFill>
                <a:schemeClr val="accent2">
                  <a:lumMod val="50000"/>
                </a:schemeClr>
              </a:solidFill>
            </a:endParaRPr>
          </a:p>
          <a:p>
            <a:pPr marL="0" indent="0">
              <a:buNone/>
            </a:pPr>
            <a:r>
              <a:rPr lang="en-US" altLang="zh-CN" dirty="0">
                <a:solidFill>
                  <a:schemeClr val="accent2">
                    <a:lumMod val="50000"/>
                  </a:schemeClr>
                </a:solidFill>
              </a:rPr>
              <a:t>lemmatization </a:t>
            </a:r>
          </a:p>
          <a:p>
            <a:pPr marL="0" indent="0">
              <a:buNone/>
            </a:pPr>
            <a:r>
              <a:rPr lang="en-US" altLang="zh-CN" dirty="0"/>
              <a:t>considers the context and converts the word to its meaningful base form.</a:t>
            </a:r>
          </a:p>
          <a:p>
            <a:pPr marL="0" indent="0">
              <a:buNone/>
            </a:pPr>
            <a:endParaRPr lang="en-US" altLang="zh-CN" dirty="0"/>
          </a:p>
        </p:txBody>
      </p:sp>
    </p:spTree>
    <p:extLst>
      <p:ext uri="{BB962C8B-B14F-4D97-AF65-F5344CB8AC3E}">
        <p14:creationId xmlns:p14="http://schemas.microsoft.com/office/powerpoint/2010/main" val="317457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65A6B-DFA3-94F1-4E05-91F0B93E07CF}"/>
              </a:ext>
            </a:extLst>
          </p:cNvPr>
          <p:cNvSpPr>
            <a:spLocks noGrp="1"/>
          </p:cNvSpPr>
          <p:nvPr>
            <p:ph type="title"/>
          </p:nvPr>
        </p:nvSpPr>
        <p:spPr/>
        <p:txBody>
          <a:bodyPr/>
          <a:lstStyle/>
          <a:p>
            <a:r>
              <a:rPr lang="en-US" altLang="zh-CN" dirty="0"/>
              <a:t>Exercise </a:t>
            </a:r>
            <a:endParaRPr lang="zh-CN" altLang="en-US" dirty="0"/>
          </a:p>
        </p:txBody>
      </p:sp>
      <p:graphicFrame>
        <p:nvGraphicFramePr>
          <p:cNvPr id="5" name="Table 5">
            <a:extLst>
              <a:ext uri="{FF2B5EF4-FFF2-40B4-BE49-F238E27FC236}">
                <a16:creationId xmlns:a16="http://schemas.microsoft.com/office/drawing/2014/main" id="{07BE446C-0BBD-5024-4D9B-46DD9879D79C}"/>
              </a:ext>
            </a:extLst>
          </p:cNvPr>
          <p:cNvGraphicFramePr>
            <a:graphicFrameLocks noGrp="1"/>
          </p:cNvGraphicFramePr>
          <p:nvPr>
            <p:ph idx="1"/>
            <p:extLst>
              <p:ext uri="{D42A27DB-BD31-4B8C-83A1-F6EECF244321}">
                <p14:modId xmlns:p14="http://schemas.microsoft.com/office/powerpoint/2010/main" val="488054938"/>
              </p:ext>
            </p:extLst>
          </p:nvPr>
        </p:nvGraphicFramePr>
        <p:xfrm>
          <a:off x="838200" y="1825625"/>
          <a:ext cx="10585362" cy="3531985"/>
        </p:xfrm>
        <a:graphic>
          <a:graphicData uri="http://schemas.openxmlformats.org/drawingml/2006/table">
            <a:tbl>
              <a:tblPr firstRow="1" bandRow="1">
                <a:tableStyleId>{93296810-A885-4BE3-A3E7-6D5BEEA58F35}</a:tableStyleId>
              </a:tblPr>
              <a:tblGrid>
                <a:gridCol w="3528454">
                  <a:extLst>
                    <a:ext uri="{9D8B030D-6E8A-4147-A177-3AD203B41FA5}">
                      <a16:colId xmlns:a16="http://schemas.microsoft.com/office/drawing/2014/main" val="3375435598"/>
                    </a:ext>
                  </a:extLst>
                </a:gridCol>
                <a:gridCol w="3528454">
                  <a:extLst>
                    <a:ext uri="{9D8B030D-6E8A-4147-A177-3AD203B41FA5}">
                      <a16:colId xmlns:a16="http://schemas.microsoft.com/office/drawing/2014/main" val="3733837182"/>
                    </a:ext>
                  </a:extLst>
                </a:gridCol>
                <a:gridCol w="3528454">
                  <a:extLst>
                    <a:ext uri="{9D8B030D-6E8A-4147-A177-3AD203B41FA5}">
                      <a16:colId xmlns:a16="http://schemas.microsoft.com/office/drawing/2014/main" val="1559120683"/>
                    </a:ext>
                  </a:extLst>
                </a:gridCol>
              </a:tblGrid>
              <a:tr h="706397">
                <a:tc>
                  <a:txBody>
                    <a:bodyPr/>
                    <a:lstStyle/>
                    <a:p>
                      <a:r>
                        <a:rPr lang="en-US" altLang="zh-CN" sz="3200" dirty="0">
                          <a:latin typeface="Calibri" panose="020F0502020204030204" pitchFamily="34" charset="0"/>
                          <a:cs typeface="Calibri" panose="020F0502020204030204" pitchFamily="34" charset="0"/>
                        </a:rPr>
                        <a:t>Original form </a:t>
                      </a:r>
                      <a:endParaRPr lang="zh-CN" altLang="en-US" sz="3200" dirty="0">
                        <a:latin typeface="Calibri" panose="020F0502020204030204" pitchFamily="34" charset="0"/>
                        <a:cs typeface="Calibri" panose="020F0502020204030204" pitchFamily="34" charset="0"/>
                      </a:endParaRPr>
                    </a:p>
                  </a:txBody>
                  <a:tcPr/>
                </a:tc>
                <a:tc>
                  <a:txBody>
                    <a:bodyPr/>
                    <a:lstStyle/>
                    <a:p>
                      <a:r>
                        <a:rPr lang="en-US" altLang="zh-CN" sz="3200" dirty="0">
                          <a:latin typeface="Calibri" panose="020F0502020204030204" pitchFamily="34" charset="0"/>
                          <a:cs typeface="Calibri" panose="020F0502020204030204" pitchFamily="34" charset="0"/>
                        </a:rPr>
                        <a:t>Stem</a:t>
                      </a:r>
                      <a:endParaRPr lang="zh-CN" altLang="en-US" sz="3200" dirty="0">
                        <a:latin typeface="Calibri" panose="020F0502020204030204" pitchFamily="34" charset="0"/>
                        <a:cs typeface="Calibri" panose="020F0502020204030204" pitchFamily="34" charset="0"/>
                      </a:endParaRPr>
                    </a:p>
                  </a:txBody>
                  <a:tcPr/>
                </a:tc>
                <a:tc>
                  <a:txBody>
                    <a:bodyPr/>
                    <a:lstStyle/>
                    <a:p>
                      <a:r>
                        <a:rPr lang="en-US" altLang="zh-CN" sz="3200" dirty="0">
                          <a:latin typeface="Calibri" panose="020F0502020204030204" pitchFamily="34" charset="0"/>
                          <a:cs typeface="Calibri" panose="020F0502020204030204" pitchFamily="34" charset="0"/>
                        </a:rPr>
                        <a:t>Lemma</a:t>
                      </a:r>
                      <a:endParaRPr lang="zh-CN" altLang="en-US" sz="3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98351003"/>
                  </a:ext>
                </a:extLst>
              </a:tr>
              <a:tr h="706397">
                <a:tc>
                  <a:txBody>
                    <a:bodyPr/>
                    <a:lstStyle/>
                    <a:p>
                      <a:r>
                        <a:rPr lang="en-US" altLang="zh-CN" sz="3200" dirty="0">
                          <a:latin typeface="Calibri" panose="020F0502020204030204" pitchFamily="34" charset="0"/>
                          <a:cs typeface="Calibri" panose="020F0502020204030204" pitchFamily="34" charset="0"/>
                        </a:rPr>
                        <a:t>caring </a:t>
                      </a:r>
                      <a:endParaRPr lang="zh-CN" altLang="en-US" sz="3200" dirty="0">
                        <a:latin typeface="Calibri" panose="020F0502020204030204" pitchFamily="34" charset="0"/>
                        <a:cs typeface="Calibri" panose="020F0502020204030204" pitchFamily="34" charset="0"/>
                      </a:endParaRPr>
                    </a:p>
                  </a:txBody>
                  <a:tcPr/>
                </a:tc>
                <a:tc>
                  <a:txBody>
                    <a:bodyPr/>
                    <a:lstStyle/>
                    <a:p>
                      <a:endParaRPr lang="zh-CN" altLang="en-US" sz="3200" dirty="0">
                        <a:latin typeface="Calibri" panose="020F0502020204030204" pitchFamily="34" charset="0"/>
                        <a:cs typeface="Calibri" panose="020F0502020204030204" pitchFamily="34" charset="0"/>
                      </a:endParaRPr>
                    </a:p>
                  </a:txBody>
                  <a:tcPr/>
                </a:tc>
                <a:tc>
                  <a:txBody>
                    <a:bodyPr/>
                    <a:lstStyle/>
                    <a:p>
                      <a:endParaRPr lang="zh-CN" altLang="en-US" sz="32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04628908"/>
                  </a:ext>
                </a:extLst>
              </a:tr>
              <a:tr h="706397">
                <a:tc>
                  <a:txBody>
                    <a:bodyPr/>
                    <a:lstStyle/>
                    <a:p>
                      <a:r>
                        <a:rPr lang="en-US" altLang="zh-CN" sz="3200" dirty="0">
                          <a:latin typeface="Calibri" panose="020F0502020204030204" pitchFamily="34" charset="0"/>
                          <a:cs typeface="Calibri" panose="020F0502020204030204" pitchFamily="34" charset="0"/>
                        </a:rPr>
                        <a:t>programmers</a:t>
                      </a:r>
                      <a:endParaRPr lang="zh-CN" altLang="en-US" sz="3200" dirty="0">
                        <a:latin typeface="Calibri" panose="020F0502020204030204" pitchFamily="34" charset="0"/>
                        <a:cs typeface="Calibri" panose="020F0502020204030204" pitchFamily="34" charset="0"/>
                      </a:endParaRPr>
                    </a:p>
                  </a:txBody>
                  <a:tcPr/>
                </a:tc>
                <a:tc>
                  <a:txBody>
                    <a:bodyPr/>
                    <a:lstStyle/>
                    <a:p>
                      <a:endParaRPr lang="zh-CN" altLang="en-US" sz="3200">
                        <a:latin typeface="Calibri" panose="020F0502020204030204" pitchFamily="34" charset="0"/>
                        <a:cs typeface="Calibri" panose="020F0502020204030204" pitchFamily="34" charset="0"/>
                      </a:endParaRPr>
                    </a:p>
                  </a:txBody>
                  <a:tcPr/>
                </a:tc>
                <a:tc>
                  <a:txBody>
                    <a:bodyPr/>
                    <a:lstStyle/>
                    <a:p>
                      <a:endParaRPr lang="zh-CN" altLang="en-US" sz="32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01288554"/>
                  </a:ext>
                </a:extLst>
              </a:tr>
              <a:tr h="706397">
                <a:tc>
                  <a:txBody>
                    <a:bodyPr/>
                    <a:lstStyle/>
                    <a:p>
                      <a:r>
                        <a:rPr lang="en-US" altLang="zh-CN" sz="3200" b="0" i="0" kern="1200" dirty="0">
                          <a:solidFill>
                            <a:schemeClr val="dk1"/>
                          </a:solidFill>
                          <a:effectLst/>
                          <a:latin typeface="Calibri" panose="020F0502020204030204" pitchFamily="34" charset="0"/>
                          <a:ea typeface="+mn-ea"/>
                          <a:cs typeface="Calibri" panose="020F0502020204030204" pitchFamily="34" charset="0"/>
                        </a:rPr>
                        <a:t>because </a:t>
                      </a:r>
                      <a:endParaRPr lang="zh-CN" altLang="en-US" sz="3200" dirty="0">
                        <a:latin typeface="Calibri" panose="020F0502020204030204" pitchFamily="34" charset="0"/>
                        <a:cs typeface="Calibri" panose="020F0502020204030204" pitchFamily="34" charset="0"/>
                      </a:endParaRPr>
                    </a:p>
                  </a:txBody>
                  <a:tcPr/>
                </a:tc>
                <a:tc>
                  <a:txBody>
                    <a:bodyPr/>
                    <a:lstStyle/>
                    <a:p>
                      <a:endParaRPr lang="zh-CN" altLang="en-US" sz="3200">
                        <a:latin typeface="Calibri" panose="020F0502020204030204" pitchFamily="34" charset="0"/>
                        <a:cs typeface="Calibri" panose="020F0502020204030204" pitchFamily="34" charset="0"/>
                      </a:endParaRPr>
                    </a:p>
                  </a:txBody>
                  <a:tcPr/>
                </a:tc>
                <a:tc>
                  <a:txBody>
                    <a:bodyPr/>
                    <a:lstStyle/>
                    <a:p>
                      <a:endParaRPr lang="zh-CN" altLang="en-US" sz="32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452848628"/>
                  </a:ext>
                </a:extLst>
              </a:tr>
              <a:tr h="706397">
                <a:tc>
                  <a:txBody>
                    <a:bodyPr/>
                    <a:lstStyle/>
                    <a:p>
                      <a:r>
                        <a:rPr lang="en-US" altLang="zh-CN" sz="3200" dirty="0">
                          <a:latin typeface="Calibri" panose="020F0502020204030204" pitchFamily="34" charset="0"/>
                          <a:cs typeface="Calibri" panose="020F0502020204030204" pitchFamily="34" charset="0"/>
                        </a:rPr>
                        <a:t>programming </a:t>
                      </a:r>
                      <a:endParaRPr lang="zh-CN" altLang="en-US" sz="3200" dirty="0">
                        <a:latin typeface="Calibri" panose="020F0502020204030204" pitchFamily="34" charset="0"/>
                        <a:cs typeface="Calibri" panose="020F0502020204030204" pitchFamily="34" charset="0"/>
                      </a:endParaRPr>
                    </a:p>
                  </a:txBody>
                  <a:tcPr/>
                </a:tc>
                <a:tc>
                  <a:txBody>
                    <a:bodyPr/>
                    <a:lstStyle/>
                    <a:p>
                      <a:endParaRPr lang="zh-CN" altLang="en-US" sz="3200">
                        <a:latin typeface="Calibri" panose="020F0502020204030204" pitchFamily="34" charset="0"/>
                        <a:cs typeface="Calibri" panose="020F0502020204030204" pitchFamily="34" charset="0"/>
                      </a:endParaRPr>
                    </a:p>
                  </a:txBody>
                  <a:tcPr/>
                </a:tc>
                <a:tc>
                  <a:txBody>
                    <a:bodyPr/>
                    <a:lstStyle/>
                    <a:p>
                      <a:endParaRPr lang="zh-CN" altLang="en-US" sz="3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38894095"/>
                  </a:ext>
                </a:extLst>
              </a:tr>
            </a:tbl>
          </a:graphicData>
        </a:graphic>
      </p:graphicFrame>
    </p:spTree>
    <p:extLst>
      <p:ext uri="{BB962C8B-B14F-4D97-AF65-F5344CB8AC3E}">
        <p14:creationId xmlns:p14="http://schemas.microsoft.com/office/powerpoint/2010/main" val="1288137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65A6B-DFA3-94F1-4E05-91F0B93E07CF}"/>
              </a:ext>
            </a:extLst>
          </p:cNvPr>
          <p:cNvSpPr>
            <a:spLocks noGrp="1"/>
          </p:cNvSpPr>
          <p:nvPr>
            <p:ph type="title"/>
          </p:nvPr>
        </p:nvSpPr>
        <p:spPr/>
        <p:txBody>
          <a:bodyPr/>
          <a:lstStyle/>
          <a:p>
            <a:r>
              <a:rPr lang="en-US" altLang="zh-CN" dirty="0"/>
              <a:t>Exercise </a:t>
            </a:r>
            <a:endParaRPr lang="zh-CN" altLang="en-US" dirty="0"/>
          </a:p>
        </p:txBody>
      </p:sp>
      <p:graphicFrame>
        <p:nvGraphicFramePr>
          <p:cNvPr id="5" name="Table 5">
            <a:extLst>
              <a:ext uri="{FF2B5EF4-FFF2-40B4-BE49-F238E27FC236}">
                <a16:creationId xmlns:a16="http://schemas.microsoft.com/office/drawing/2014/main" id="{07BE446C-0BBD-5024-4D9B-46DD9879D79C}"/>
              </a:ext>
            </a:extLst>
          </p:cNvPr>
          <p:cNvGraphicFramePr>
            <a:graphicFrameLocks noGrp="1"/>
          </p:cNvGraphicFramePr>
          <p:nvPr>
            <p:ph idx="1"/>
            <p:extLst>
              <p:ext uri="{D42A27DB-BD31-4B8C-83A1-F6EECF244321}">
                <p14:modId xmlns:p14="http://schemas.microsoft.com/office/powerpoint/2010/main" val="3495492806"/>
              </p:ext>
            </p:extLst>
          </p:nvPr>
        </p:nvGraphicFramePr>
        <p:xfrm>
          <a:off x="838200" y="1825625"/>
          <a:ext cx="10585362" cy="3531985"/>
        </p:xfrm>
        <a:graphic>
          <a:graphicData uri="http://schemas.openxmlformats.org/drawingml/2006/table">
            <a:tbl>
              <a:tblPr firstRow="1" bandRow="1">
                <a:tableStyleId>{93296810-A885-4BE3-A3E7-6D5BEEA58F35}</a:tableStyleId>
              </a:tblPr>
              <a:tblGrid>
                <a:gridCol w="3528454">
                  <a:extLst>
                    <a:ext uri="{9D8B030D-6E8A-4147-A177-3AD203B41FA5}">
                      <a16:colId xmlns:a16="http://schemas.microsoft.com/office/drawing/2014/main" val="3375435598"/>
                    </a:ext>
                  </a:extLst>
                </a:gridCol>
                <a:gridCol w="3528454">
                  <a:extLst>
                    <a:ext uri="{9D8B030D-6E8A-4147-A177-3AD203B41FA5}">
                      <a16:colId xmlns:a16="http://schemas.microsoft.com/office/drawing/2014/main" val="3733837182"/>
                    </a:ext>
                  </a:extLst>
                </a:gridCol>
                <a:gridCol w="3528454">
                  <a:extLst>
                    <a:ext uri="{9D8B030D-6E8A-4147-A177-3AD203B41FA5}">
                      <a16:colId xmlns:a16="http://schemas.microsoft.com/office/drawing/2014/main" val="1559120683"/>
                    </a:ext>
                  </a:extLst>
                </a:gridCol>
              </a:tblGrid>
              <a:tr h="706397">
                <a:tc>
                  <a:txBody>
                    <a:bodyPr/>
                    <a:lstStyle/>
                    <a:p>
                      <a:r>
                        <a:rPr lang="en-US" altLang="zh-CN" sz="3200" dirty="0">
                          <a:latin typeface="Calibri" panose="020F0502020204030204" pitchFamily="34" charset="0"/>
                          <a:cs typeface="Calibri" panose="020F0502020204030204" pitchFamily="34" charset="0"/>
                        </a:rPr>
                        <a:t>Original form </a:t>
                      </a:r>
                      <a:endParaRPr lang="zh-CN" altLang="en-US" sz="3200" dirty="0">
                        <a:latin typeface="Calibri" panose="020F0502020204030204" pitchFamily="34" charset="0"/>
                        <a:cs typeface="Calibri" panose="020F0502020204030204" pitchFamily="34" charset="0"/>
                      </a:endParaRPr>
                    </a:p>
                  </a:txBody>
                  <a:tcPr/>
                </a:tc>
                <a:tc>
                  <a:txBody>
                    <a:bodyPr/>
                    <a:lstStyle/>
                    <a:p>
                      <a:r>
                        <a:rPr lang="en-US" altLang="zh-CN" sz="3200" dirty="0">
                          <a:latin typeface="Calibri" panose="020F0502020204030204" pitchFamily="34" charset="0"/>
                          <a:cs typeface="Calibri" panose="020F0502020204030204" pitchFamily="34" charset="0"/>
                        </a:rPr>
                        <a:t>Stem</a:t>
                      </a:r>
                      <a:endParaRPr lang="zh-CN" altLang="en-US" sz="3200" dirty="0">
                        <a:latin typeface="Calibri" panose="020F0502020204030204" pitchFamily="34" charset="0"/>
                        <a:cs typeface="Calibri" panose="020F0502020204030204" pitchFamily="34" charset="0"/>
                      </a:endParaRPr>
                    </a:p>
                  </a:txBody>
                  <a:tcPr/>
                </a:tc>
                <a:tc>
                  <a:txBody>
                    <a:bodyPr/>
                    <a:lstStyle/>
                    <a:p>
                      <a:r>
                        <a:rPr lang="en-US" altLang="zh-CN" sz="3200" dirty="0">
                          <a:latin typeface="Calibri" panose="020F0502020204030204" pitchFamily="34" charset="0"/>
                          <a:cs typeface="Calibri" panose="020F0502020204030204" pitchFamily="34" charset="0"/>
                        </a:rPr>
                        <a:t>Lemma</a:t>
                      </a:r>
                      <a:endParaRPr lang="zh-CN" altLang="en-US" sz="3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98351003"/>
                  </a:ext>
                </a:extLst>
              </a:tr>
              <a:tr h="706397">
                <a:tc>
                  <a:txBody>
                    <a:bodyPr/>
                    <a:lstStyle/>
                    <a:p>
                      <a:r>
                        <a:rPr lang="en-US" altLang="zh-CN" sz="3200" dirty="0">
                          <a:latin typeface="Calibri" panose="020F0502020204030204" pitchFamily="34" charset="0"/>
                          <a:cs typeface="Calibri" panose="020F0502020204030204" pitchFamily="34" charset="0"/>
                        </a:rPr>
                        <a:t>caring </a:t>
                      </a:r>
                      <a:endParaRPr lang="zh-CN" altLang="en-US" sz="3200" dirty="0">
                        <a:latin typeface="Calibri" panose="020F0502020204030204" pitchFamily="34" charset="0"/>
                        <a:cs typeface="Calibri" panose="020F0502020204030204" pitchFamily="34" charset="0"/>
                      </a:endParaRPr>
                    </a:p>
                  </a:txBody>
                  <a:tcPr/>
                </a:tc>
                <a:tc>
                  <a:txBody>
                    <a:bodyPr/>
                    <a:lstStyle/>
                    <a:p>
                      <a:r>
                        <a:rPr lang="en-US" altLang="zh-CN" sz="3200" dirty="0">
                          <a:latin typeface="Calibri" panose="020F0502020204030204" pitchFamily="34" charset="0"/>
                          <a:cs typeface="Calibri" panose="020F0502020204030204" pitchFamily="34" charset="0"/>
                        </a:rPr>
                        <a:t>car</a:t>
                      </a:r>
                      <a:endParaRPr lang="zh-CN" altLang="en-US" sz="3200" dirty="0">
                        <a:latin typeface="Calibri" panose="020F0502020204030204" pitchFamily="34" charset="0"/>
                        <a:cs typeface="Calibri" panose="020F0502020204030204" pitchFamily="34" charset="0"/>
                      </a:endParaRPr>
                    </a:p>
                  </a:txBody>
                  <a:tcPr/>
                </a:tc>
                <a:tc>
                  <a:txBody>
                    <a:bodyPr/>
                    <a:lstStyle/>
                    <a:p>
                      <a:r>
                        <a:rPr lang="en-US" altLang="zh-CN" sz="3200" dirty="0">
                          <a:latin typeface="Calibri" panose="020F0502020204030204" pitchFamily="34" charset="0"/>
                          <a:cs typeface="Calibri" panose="020F0502020204030204" pitchFamily="34" charset="0"/>
                        </a:rPr>
                        <a:t>care</a:t>
                      </a:r>
                      <a:endParaRPr lang="zh-CN" altLang="en-US" sz="3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04628908"/>
                  </a:ext>
                </a:extLst>
              </a:tr>
              <a:tr h="706397">
                <a:tc>
                  <a:txBody>
                    <a:bodyPr/>
                    <a:lstStyle/>
                    <a:p>
                      <a:r>
                        <a:rPr lang="en-US" altLang="zh-CN" sz="3200" dirty="0">
                          <a:latin typeface="Calibri" panose="020F0502020204030204" pitchFamily="34" charset="0"/>
                          <a:cs typeface="Calibri" panose="020F0502020204030204" pitchFamily="34" charset="0"/>
                        </a:rPr>
                        <a:t>programmers</a:t>
                      </a:r>
                      <a:endParaRPr lang="zh-CN" altLang="en-US" sz="3200" dirty="0">
                        <a:latin typeface="Calibri" panose="020F0502020204030204" pitchFamily="34" charset="0"/>
                        <a:cs typeface="Calibri" panose="020F0502020204030204" pitchFamily="34" charset="0"/>
                      </a:endParaRPr>
                    </a:p>
                  </a:txBody>
                  <a:tcPr/>
                </a:tc>
                <a:tc>
                  <a:txBody>
                    <a:bodyPr/>
                    <a:lstStyle/>
                    <a:p>
                      <a:r>
                        <a:rPr lang="en-US" altLang="zh-CN" sz="3200" dirty="0">
                          <a:latin typeface="Calibri" panose="020F0502020204030204" pitchFamily="34" charset="0"/>
                          <a:cs typeface="Calibri" panose="020F0502020204030204" pitchFamily="34" charset="0"/>
                        </a:rPr>
                        <a:t>program</a:t>
                      </a:r>
                      <a:endParaRPr lang="zh-CN" altLang="en-US" sz="3200" dirty="0">
                        <a:latin typeface="Calibri" panose="020F0502020204030204" pitchFamily="34" charset="0"/>
                        <a:cs typeface="Calibri" panose="020F0502020204030204" pitchFamily="34" charset="0"/>
                      </a:endParaRPr>
                    </a:p>
                  </a:txBody>
                  <a:tcPr/>
                </a:tc>
                <a:tc>
                  <a:txBody>
                    <a:bodyPr/>
                    <a:lstStyle/>
                    <a:p>
                      <a:r>
                        <a:rPr lang="en-US" altLang="zh-CN" sz="3200" dirty="0">
                          <a:latin typeface="Calibri" panose="020F0502020204030204" pitchFamily="34" charset="0"/>
                          <a:cs typeface="Calibri" panose="020F0502020204030204" pitchFamily="34" charset="0"/>
                        </a:rPr>
                        <a:t>programmer </a:t>
                      </a:r>
                      <a:endParaRPr lang="zh-CN" altLang="en-US" sz="3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01288554"/>
                  </a:ext>
                </a:extLst>
              </a:tr>
              <a:tr h="706397">
                <a:tc>
                  <a:txBody>
                    <a:bodyPr/>
                    <a:lstStyle/>
                    <a:p>
                      <a:r>
                        <a:rPr lang="en-US" altLang="zh-CN" sz="3200" b="0" i="0" kern="1200" dirty="0">
                          <a:solidFill>
                            <a:schemeClr val="dk1"/>
                          </a:solidFill>
                          <a:effectLst/>
                          <a:latin typeface="Calibri" panose="020F0502020204030204" pitchFamily="34" charset="0"/>
                          <a:ea typeface="+mn-ea"/>
                          <a:cs typeface="Calibri" panose="020F0502020204030204" pitchFamily="34" charset="0"/>
                        </a:rPr>
                        <a:t>because </a:t>
                      </a:r>
                      <a:endParaRPr lang="zh-CN" altLang="en-US" sz="3200" dirty="0">
                        <a:latin typeface="Calibri" panose="020F0502020204030204" pitchFamily="34" charset="0"/>
                        <a:cs typeface="Calibri" panose="020F0502020204030204" pitchFamily="34" charset="0"/>
                      </a:endParaRPr>
                    </a:p>
                  </a:txBody>
                  <a:tcPr/>
                </a:tc>
                <a:tc>
                  <a:txBody>
                    <a:bodyPr/>
                    <a:lstStyle/>
                    <a:p>
                      <a:r>
                        <a:rPr lang="en-US" altLang="zh-CN" sz="3200" dirty="0" err="1">
                          <a:latin typeface="Calibri" panose="020F0502020204030204" pitchFamily="34" charset="0"/>
                          <a:cs typeface="Calibri" panose="020F0502020204030204" pitchFamily="34" charset="0"/>
                        </a:rPr>
                        <a:t>becaus</a:t>
                      </a:r>
                      <a:endParaRPr lang="zh-CN" altLang="en-US" sz="3200" dirty="0">
                        <a:latin typeface="Calibri" panose="020F0502020204030204" pitchFamily="34" charset="0"/>
                        <a:cs typeface="Calibri" panose="020F0502020204030204" pitchFamily="34" charset="0"/>
                      </a:endParaRPr>
                    </a:p>
                  </a:txBody>
                  <a:tcPr/>
                </a:tc>
                <a:tc>
                  <a:txBody>
                    <a:bodyPr/>
                    <a:lstStyle/>
                    <a:p>
                      <a:r>
                        <a:rPr lang="en-US" altLang="zh-CN" sz="3200" dirty="0">
                          <a:latin typeface="Calibri" panose="020F0502020204030204" pitchFamily="34" charset="0"/>
                          <a:cs typeface="Calibri" panose="020F0502020204030204" pitchFamily="34" charset="0"/>
                        </a:rPr>
                        <a:t>because</a:t>
                      </a:r>
                      <a:endParaRPr lang="zh-CN" altLang="en-US" sz="3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452848628"/>
                  </a:ext>
                </a:extLst>
              </a:tr>
              <a:tr h="706397">
                <a:tc>
                  <a:txBody>
                    <a:bodyPr/>
                    <a:lstStyle/>
                    <a:p>
                      <a:r>
                        <a:rPr lang="en-US" altLang="zh-CN" sz="3200" dirty="0">
                          <a:latin typeface="Calibri" panose="020F0502020204030204" pitchFamily="34" charset="0"/>
                          <a:cs typeface="Calibri" panose="020F0502020204030204" pitchFamily="34" charset="0"/>
                        </a:rPr>
                        <a:t>programming </a:t>
                      </a:r>
                      <a:endParaRPr lang="zh-CN" altLang="en-US" sz="3200" dirty="0">
                        <a:latin typeface="Calibri" panose="020F0502020204030204" pitchFamily="34" charset="0"/>
                        <a:cs typeface="Calibri" panose="020F0502020204030204" pitchFamily="34" charset="0"/>
                      </a:endParaRPr>
                    </a:p>
                  </a:txBody>
                  <a:tcPr/>
                </a:tc>
                <a:tc>
                  <a:txBody>
                    <a:bodyPr/>
                    <a:lstStyle/>
                    <a:p>
                      <a:r>
                        <a:rPr lang="en-US" altLang="zh-CN" sz="3200" dirty="0">
                          <a:latin typeface="Calibri" panose="020F0502020204030204" pitchFamily="34" charset="0"/>
                          <a:cs typeface="Calibri" panose="020F0502020204030204" pitchFamily="34" charset="0"/>
                        </a:rPr>
                        <a:t>program </a:t>
                      </a:r>
                      <a:endParaRPr lang="zh-CN" altLang="en-US" sz="3200" dirty="0">
                        <a:latin typeface="Calibri" panose="020F0502020204030204" pitchFamily="34" charset="0"/>
                        <a:cs typeface="Calibri" panose="020F0502020204030204" pitchFamily="34" charset="0"/>
                      </a:endParaRPr>
                    </a:p>
                  </a:txBody>
                  <a:tcPr/>
                </a:tc>
                <a:tc>
                  <a:txBody>
                    <a:bodyPr/>
                    <a:lstStyle/>
                    <a:p>
                      <a:r>
                        <a:rPr lang="en-US" altLang="zh-CN" sz="3200" dirty="0">
                          <a:latin typeface="Calibri" panose="020F0502020204030204" pitchFamily="34" charset="0"/>
                          <a:cs typeface="Calibri" panose="020F0502020204030204" pitchFamily="34" charset="0"/>
                        </a:rPr>
                        <a:t>program</a:t>
                      </a:r>
                      <a:endParaRPr lang="zh-CN" altLang="en-US" sz="3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38894095"/>
                  </a:ext>
                </a:extLst>
              </a:tr>
            </a:tbl>
          </a:graphicData>
        </a:graphic>
      </p:graphicFrame>
    </p:spTree>
    <p:extLst>
      <p:ext uri="{BB962C8B-B14F-4D97-AF65-F5344CB8AC3E}">
        <p14:creationId xmlns:p14="http://schemas.microsoft.com/office/powerpoint/2010/main" val="2589984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53B7-C0F8-E4F2-E091-7BF353CDCE1C}"/>
              </a:ext>
            </a:extLst>
          </p:cNvPr>
          <p:cNvSpPr>
            <a:spLocks noGrp="1"/>
          </p:cNvSpPr>
          <p:nvPr>
            <p:ph type="title"/>
          </p:nvPr>
        </p:nvSpPr>
        <p:spPr/>
        <p:txBody>
          <a:bodyPr>
            <a:normAutofit/>
          </a:bodyPr>
          <a:lstStyle/>
          <a:p>
            <a:r>
              <a:rPr lang="en-US" altLang="zh-CN" sz="5400" dirty="0"/>
              <a:t>Key concept</a:t>
            </a:r>
            <a:endParaRPr lang="zh-CN" altLang="en-US" sz="5400" dirty="0"/>
          </a:p>
        </p:txBody>
      </p:sp>
      <p:sp>
        <p:nvSpPr>
          <p:cNvPr id="3" name="Content Placeholder 2">
            <a:extLst>
              <a:ext uri="{FF2B5EF4-FFF2-40B4-BE49-F238E27FC236}">
                <a16:creationId xmlns:a16="http://schemas.microsoft.com/office/drawing/2014/main" id="{A3866951-EF95-E95C-372D-FFE6C945580E}"/>
              </a:ext>
            </a:extLst>
          </p:cNvPr>
          <p:cNvSpPr>
            <a:spLocks noGrp="1"/>
          </p:cNvSpPr>
          <p:nvPr>
            <p:ph idx="1"/>
          </p:nvPr>
        </p:nvSpPr>
        <p:spPr/>
        <p:txBody>
          <a:bodyPr/>
          <a:lstStyle/>
          <a:p>
            <a:r>
              <a:rPr lang="en-US" altLang="zh-CN" dirty="0">
                <a:solidFill>
                  <a:schemeClr val="accent2">
                    <a:lumMod val="50000"/>
                  </a:schemeClr>
                </a:solidFill>
              </a:rPr>
              <a:t>Stop words</a:t>
            </a:r>
          </a:p>
          <a:p>
            <a:pPr marL="0" indent="0">
              <a:buNone/>
            </a:pPr>
            <a:endParaRPr lang="en-US" altLang="zh-CN" dirty="0"/>
          </a:p>
          <a:p>
            <a:pPr marL="0" indent="0">
              <a:buNone/>
            </a:pPr>
            <a:r>
              <a:rPr lang="en-US" altLang="zh-CN" dirty="0"/>
              <a:t>Stop words are a set of commonly used words in a language. Examples of stop words in English are “a,” “the,” “is,” “are,” etc. Stop words are commonly used in Text Mining and Natural Language Processing (NLP) to eliminate words that are so widely used that they carry very little useful information.</a:t>
            </a:r>
          </a:p>
          <a:p>
            <a:endParaRPr lang="en-US" altLang="zh-CN" dirty="0"/>
          </a:p>
          <a:p>
            <a:pPr marL="0" indent="0">
              <a:buNone/>
            </a:pPr>
            <a:endParaRPr lang="zh-CN" altLang="en-US" dirty="0"/>
          </a:p>
        </p:txBody>
      </p:sp>
    </p:spTree>
    <p:extLst>
      <p:ext uri="{BB962C8B-B14F-4D97-AF65-F5344CB8AC3E}">
        <p14:creationId xmlns:p14="http://schemas.microsoft.com/office/powerpoint/2010/main" val="3529663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C6F4-BB81-41C8-0EC5-FD4455864FB5}"/>
              </a:ext>
            </a:extLst>
          </p:cNvPr>
          <p:cNvSpPr>
            <a:spLocks noGrp="1"/>
          </p:cNvSpPr>
          <p:nvPr>
            <p:ph type="title"/>
          </p:nvPr>
        </p:nvSpPr>
        <p:spPr/>
        <p:txBody>
          <a:bodyPr/>
          <a:lstStyle/>
          <a:p>
            <a:r>
              <a:rPr lang="en-US" altLang="zh-CN" dirty="0"/>
              <a:t>Key concepts</a:t>
            </a:r>
            <a:endParaRPr lang="zh-CN" altLang="en-US" dirty="0"/>
          </a:p>
        </p:txBody>
      </p:sp>
      <p:sp>
        <p:nvSpPr>
          <p:cNvPr id="3" name="Content Placeholder 2">
            <a:extLst>
              <a:ext uri="{FF2B5EF4-FFF2-40B4-BE49-F238E27FC236}">
                <a16:creationId xmlns:a16="http://schemas.microsoft.com/office/drawing/2014/main" id="{8178499E-EA37-B037-C27C-9DA67C03263F}"/>
              </a:ext>
            </a:extLst>
          </p:cNvPr>
          <p:cNvSpPr>
            <a:spLocks noGrp="1"/>
          </p:cNvSpPr>
          <p:nvPr>
            <p:ph idx="1"/>
          </p:nvPr>
        </p:nvSpPr>
        <p:spPr/>
        <p:txBody>
          <a:bodyPr>
            <a:normAutofit/>
          </a:bodyPr>
          <a:lstStyle/>
          <a:p>
            <a:pPr marL="0" indent="0">
              <a:buNone/>
            </a:pPr>
            <a:r>
              <a:rPr lang="en-US" altLang="zh-CN" dirty="0"/>
              <a:t>Types of stop words </a:t>
            </a:r>
          </a:p>
          <a:p>
            <a:r>
              <a:rPr lang="en-US" altLang="zh-CN" dirty="0"/>
              <a:t>Determiners – Determiners tend to mark nouns where a determiner usually will be followed by a noun</a:t>
            </a:r>
          </a:p>
          <a:p>
            <a:pPr marL="0" indent="0">
              <a:buNone/>
            </a:pPr>
            <a:r>
              <a:rPr lang="en-US" altLang="zh-CN" dirty="0"/>
              <a:t>examples: the, a, an, another</a:t>
            </a:r>
          </a:p>
          <a:p>
            <a:r>
              <a:rPr lang="en-US" altLang="zh-CN" dirty="0"/>
              <a:t>Coordinating conjunctions – Coordinating conjunctions connect words, phrases, and clauses</a:t>
            </a:r>
          </a:p>
          <a:p>
            <a:pPr marL="0" indent="0">
              <a:buNone/>
            </a:pPr>
            <a:r>
              <a:rPr lang="en-US" altLang="zh-CN" dirty="0"/>
              <a:t>examples: for, an, nor, but, or, yet, so</a:t>
            </a:r>
          </a:p>
          <a:p>
            <a:r>
              <a:rPr lang="en-US" altLang="zh-CN" dirty="0"/>
              <a:t>Prepositions – Prepositions express temporal or spatial relations</a:t>
            </a:r>
          </a:p>
          <a:p>
            <a:pPr marL="0" indent="0">
              <a:buNone/>
            </a:pPr>
            <a:r>
              <a:rPr lang="en-US" altLang="zh-CN" dirty="0"/>
              <a:t>examples: in, under, towards, before</a:t>
            </a:r>
            <a:endParaRPr lang="zh-CN" altLang="en-US" dirty="0"/>
          </a:p>
        </p:txBody>
      </p:sp>
    </p:spTree>
    <p:extLst>
      <p:ext uri="{BB962C8B-B14F-4D97-AF65-F5344CB8AC3E}">
        <p14:creationId xmlns:p14="http://schemas.microsoft.com/office/powerpoint/2010/main" val="1386683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93B45-8703-9328-E273-DCD7B6E17D79}"/>
              </a:ext>
            </a:extLst>
          </p:cNvPr>
          <p:cNvSpPr>
            <a:spLocks noGrp="1"/>
          </p:cNvSpPr>
          <p:nvPr>
            <p:ph type="title"/>
          </p:nvPr>
        </p:nvSpPr>
        <p:spPr/>
        <p:txBody>
          <a:bodyPr>
            <a:normAutofit/>
          </a:bodyPr>
          <a:lstStyle/>
          <a:p>
            <a:r>
              <a:rPr lang="en-US" altLang="zh-CN" sz="5400" dirty="0"/>
              <a:t>From words to numbers</a:t>
            </a:r>
            <a:endParaRPr lang="zh-CN" altLang="en-US" sz="5400" dirty="0"/>
          </a:p>
        </p:txBody>
      </p:sp>
      <p:sp>
        <p:nvSpPr>
          <p:cNvPr id="3" name="Content Placeholder 2">
            <a:extLst>
              <a:ext uri="{FF2B5EF4-FFF2-40B4-BE49-F238E27FC236}">
                <a16:creationId xmlns:a16="http://schemas.microsoft.com/office/drawing/2014/main" id="{E49AE9B8-A59B-4EC0-2694-10B028B154CD}"/>
              </a:ext>
            </a:extLst>
          </p:cNvPr>
          <p:cNvSpPr>
            <a:spLocks noGrp="1"/>
          </p:cNvSpPr>
          <p:nvPr>
            <p:ph idx="1"/>
          </p:nvPr>
        </p:nvSpPr>
        <p:spPr/>
        <p:txBody>
          <a:bodyPr>
            <a:normAutofit lnSpcReduction="10000"/>
          </a:bodyPr>
          <a:lstStyle/>
          <a:p>
            <a:pPr marL="0" indent="0">
              <a:buNone/>
            </a:pPr>
            <a:r>
              <a:rPr lang="en-US" altLang="zh-CN" dirty="0"/>
              <a:t>1. Bag-of-words assumption</a:t>
            </a:r>
          </a:p>
          <a:p>
            <a:pPr marL="0" indent="0">
              <a:buNone/>
            </a:pPr>
            <a:r>
              <a:rPr lang="en-US" altLang="zh-CN" dirty="0"/>
              <a:t>2. Pre-processing text</a:t>
            </a:r>
          </a:p>
          <a:p>
            <a:pPr marL="0" indent="0">
              <a:buNone/>
            </a:pPr>
            <a:r>
              <a:rPr lang="en-US" altLang="zh-CN" dirty="0"/>
              <a:t>Capitalization, cleaning digits/URLs, removing stop words and sparse words…</a:t>
            </a:r>
          </a:p>
          <a:p>
            <a:pPr marL="0" indent="0">
              <a:buNone/>
            </a:pPr>
            <a:r>
              <a:rPr lang="en-US" altLang="zh-CN" dirty="0"/>
              <a:t>Stemming</a:t>
            </a:r>
          </a:p>
          <a:p>
            <a:pPr marL="0" indent="0">
              <a:buNone/>
            </a:pPr>
            <a:r>
              <a:rPr lang="en-US" altLang="zh-CN" dirty="0"/>
              <a:t>3. Document-term matrix</a:t>
            </a:r>
          </a:p>
          <a:p>
            <a:pPr marL="0" indent="0">
              <a:buNone/>
            </a:pPr>
            <a:r>
              <a:rPr lang="en-US" altLang="zh-CN" dirty="0"/>
              <a:t>W: matrix of N documents by M unique words</a:t>
            </a:r>
          </a:p>
          <a:p>
            <a:pPr marL="0" indent="0">
              <a:buNone/>
            </a:pPr>
            <a:r>
              <a:rPr lang="en-US" altLang="zh-CN" dirty="0"/>
              <a:t>Wim = number of times m-</a:t>
            </a:r>
            <a:r>
              <a:rPr lang="en-US" altLang="zh-CN" dirty="0" err="1"/>
              <a:t>th</a:t>
            </a:r>
            <a:r>
              <a:rPr lang="en-US" altLang="zh-CN" dirty="0"/>
              <a:t> words appears in </a:t>
            </a:r>
            <a:r>
              <a:rPr lang="en-US" altLang="zh-CN" dirty="0" err="1"/>
              <a:t>i</a:t>
            </a:r>
            <a:r>
              <a:rPr lang="en-US" altLang="zh-CN" dirty="0"/>
              <a:t> -</a:t>
            </a:r>
            <a:r>
              <a:rPr lang="en-US" altLang="zh-CN" dirty="0" err="1"/>
              <a:t>th</a:t>
            </a:r>
            <a:r>
              <a:rPr lang="en-US" altLang="zh-CN" dirty="0"/>
              <a:t> document.</a:t>
            </a:r>
          </a:p>
          <a:p>
            <a:pPr marL="0" indent="0">
              <a:buNone/>
            </a:pPr>
            <a:r>
              <a:rPr lang="en-US" altLang="zh-CN" dirty="0"/>
              <a:t>Usually large matrix, but sparse (so it fits well in memory)</a:t>
            </a:r>
            <a:endParaRPr lang="zh-CN" altLang="en-US" dirty="0"/>
          </a:p>
        </p:txBody>
      </p:sp>
    </p:spTree>
    <p:extLst>
      <p:ext uri="{BB962C8B-B14F-4D97-AF65-F5344CB8AC3E}">
        <p14:creationId xmlns:p14="http://schemas.microsoft.com/office/powerpoint/2010/main" val="1954034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14C1-1633-EED0-2AEA-0BF4C532A0CE}"/>
              </a:ext>
            </a:extLst>
          </p:cNvPr>
          <p:cNvSpPr>
            <a:spLocks noGrp="1"/>
          </p:cNvSpPr>
          <p:nvPr>
            <p:ph type="title"/>
          </p:nvPr>
        </p:nvSpPr>
        <p:spPr/>
        <p:txBody>
          <a:bodyPr>
            <a:normAutofit/>
          </a:bodyPr>
          <a:lstStyle/>
          <a:p>
            <a:r>
              <a:rPr lang="en-US" altLang="zh-CN" sz="5400" dirty="0"/>
              <a:t>Document-term matrix (or DTM)</a:t>
            </a:r>
            <a:endParaRPr lang="zh-CN" altLang="en-US" sz="5400" dirty="0"/>
          </a:p>
        </p:txBody>
      </p:sp>
      <p:pic>
        <p:nvPicPr>
          <p:cNvPr id="5" name="Content Placeholder 4" descr="A picture containing table&#10;&#10;Description automatically generated">
            <a:extLst>
              <a:ext uri="{FF2B5EF4-FFF2-40B4-BE49-F238E27FC236}">
                <a16:creationId xmlns:a16="http://schemas.microsoft.com/office/drawing/2014/main" id="{957F90F9-9666-AFAC-2549-12E42ECF60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2302" y="1825625"/>
            <a:ext cx="10027396" cy="4351338"/>
          </a:xfrm>
        </p:spPr>
      </p:pic>
    </p:spTree>
    <p:extLst>
      <p:ext uri="{BB962C8B-B14F-4D97-AF65-F5344CB8AC3E}">
        <p14:creationId xmlns:p14="http://schemas.microsoft.com/office/powerpoint/2010/main" val="497234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884B6-491C-0BFE-AEB6-395600493C33}"/>
              </a:ext>
            </a:extLst>
          </p:cNvPr>
          <p:cNvSpPr>
            <a:spLocks noGrp="1"/>
          </p:cNvSpPr>
          <p:nvPr>
            <p:ph type="title"/>
          </p:nvPr>
        </p:nvSpPr>
        <p:spPr>
          <a:xfrm>
            <a:off x="519701" y="2627517"/>
            <a:ext cx="10515600" cy="1325563"/>
          </a:xfrm>
        </p:spPr>
        <p:txBody>
          <a:bodyPr>
            <a:normAutofit/>
          </a:bodyPr>
          <a:lstStyle/>
          <a:p>
            <a:pPr algn="ctr"/>
            <a:r>
              <a:rPr lang="en-US" altLang="zh-CN" sz="5400" dirty="0"/>
              <a:t>Lab Session</a:t>
            </a:r>
            <a:endParaRPr lang="zh-CN" altLang="en-US" sz="5400" dirty="0"/>
          </a:p>
        </p:txBody>
      </p:sp>
    </p:spTree>
    <p:extLst>
      <p:ext uri="{BB962C8B-B14F-4D97-AF65-F5344CB8AC3E}">
        <p14:creationId xmlns:p14="http://schemas.microsoft.com/office/powerpoint/2010/main" val="3480365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5D822-6882-2A54-3AFA-02138C9886A1}"/>
              </a:ext>
            </a:extLst>
          </p:cNvPr>
          <p:cNvSpPr>
            <a:spLocks noGrp="1"/>
          </p:cNvSpPr>
          <p:nvPr>
            <p:ph type="title"/>
          </p:nvPr>
        </p:nvSpPr>
        <p:spPr/>
        <p:txBody>
          <a:bodyPr>
            <a:normAutofit/>
          </a:bodyPr>
          <a:lstStyle/>
          <a:p>
            <a:r>
              <a:rPr lang="en-US" altLang="zh-CN" sz="4800" dirty="0">
                <a:solidFill>
                  <a:schemeClr val="accent2">
                    <a:lumMod val="50000"/>
                  </a:schemeClr>
                </a:solidFill>
                <a:latin typeface="Calibri" panose="020F0502020204030204" pitchFamily="34" charset="0"/>
                <a:cs typeface="Calibri" panose="020F0502020204030204" pitchFamily="34" charset="0"/>
              </a:rPr>
              <a:t>An Overview of Methods</a:t>
            </a:r>
            <a:endParaRPr lang="zh-CN" altLang="en-US" sz="4800" dirty="0">
              <a:solidFill>
                <a:schemeClr val="accent2">
                  <a:lumMod val="50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380AA9E-97A6-D4AB-DB87-97B8C671346B}"/>
              </a:ext>
            </a:extLst>
          </p:cNvPr>
          <p:cNvSpPr>
            <a:spLocks noGrp="1"/>
          </p:cNvSpPr>
          <p:nvPr>
            <p:ph idx="1"/>
          </p:nvPr>
        </p:nvSpPr>
        <p:spPr/>
        <p:txBody>
          <a:bodyPr>
            <a:normAutofit/>
          </a:bodyPr>
          <a:lstStyle/>
          <a:p>
            <a:r>
              <a:rPr lang="en-US" altLang="zh-CN" dirty="0"/>
              <a:t>Two broad approaches to computational text analysis:</a:t>
            </a:r>
          </a:p>
          <a:p>
            <a:endParaRPr lang="en-US" altLang="zh-CN" dirty="0"/>
          </a:p>
          <a:p>
            <a:r>
              <a:rPr lang="en-US" altLang="zh-CN" dirty="0">
                <a:solidFill>
                  <a:schemeClr val="accent2">
                    <a:lumMod val="50000"/>
                  </a:schemeClr>
                </a:solidFill>
              </a:rPr>
              <a:t>Supervised methods</a:t>
            </a:r>
            <a:r>
              <a:rPr lang="en-US" altLang="zh-CN" dirty="0"/>
              <a:t>: We identify what we’re interested in first, and then use computers to extend our insights to a larger population of unseen documents.</a:t>
            </a:r>
          </a:p>
          <a:p>
            <a:endParaRPr lang="en-US" altLang="zh-CN" dirty="0"/>
          </a:p>
          <a:p>
            <a:r>
              <a:rPr lang="en-US" altLang="zh-CN" dirty="0">
                <a:solidFill>
                  <a:schemeClr val="accent2">
                    <a:lumMod val="50000"/>
                  </a:schemeClr>
                </a:solidFill>
              </a:rPr>
              <a:t>Unsupervised methods</a:t>
            </a:r>
            <a:r>
              <a:rPr lang="en-US" altLang="zh-CN" dirty="0"/>
              <a:t>: We do not specify the conceptual structure of the texts beforehand. Instead, we use the model to discover a structure that best explains the documents</a:t>
            </a:r>
            <a:endParaRPr lang="zh-CN" altLang="en-US" dirty="0"/>
          </a:p>
        </p:txBody>
      </p:sp>
    </p:spTree>
    <p:extLst>
      <p:ext uri="{BB962C8B-B14F-4D97-AF65-F5344CB8AC3E}">
        <p14:creationId xmlns:p14="http://schemas.microsoft.com/office/powerpoint/2010/main" val="1595619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A757060-0DFA-41FF-FFF8-F34488FF7DB1}"/>
              </a:ext>
            </a:extLst>
          </p:cNvPr>
          <p:cNvPicPr>
            <a:picLocks noGrp="1" noChangeAspect="1"/>
          </p:cNvPicPr>
          <p:nvPr>
            <p:ph idx="1"/>
          </p:nvPr>
        </p:nvPicPr>
        <p:blipFill>
          <a:blip r:embed="rId2"/>
          <a:stretch>
            <a:fillRect/>
          </a:stretch>
        </p:blipFill>
        <p:spPr>
          <a:xfrm>
            <a:off x="408499" y="321733"/>
            <a:ext cx="8493846" cy="6214533"/>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6A08B86-801A-FA19-0216-FB3BD9252306}"/>
              </a:ext>
            </a:extLst>
          </p:cNvPr>
          <p:cNvSpPr txBox="1"/>
          <p:nvPr/>
        </p:nvSpPr>
        <p:spPr>
          <a:xfrm>
            <a:off x="8693240" y="4926169"/>
            <a:ext cx="3401548" cy="954107"/>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Grimmer and Steward 2013</a:t>
            </a:r>
            <a:endParaRPr lang="zh-CN"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2312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8CF80-CCA3-D6F7-C4FB-4B1349F6B5AA}"/>
              </a:ext>
            </a:extLst>
          </p:cNvPr>
          <p:cNvSpPr>
            <a:spLocks noGrp="1"/>
          </p:cNvSpPr>
          <p:nvPr>
            <p:ph type="title"/>
          </p:nvPr>
        </p:nvSpPr>
        <p:spPr/>
        <p:txBody>
          <a:bodyPr>
            <a:normAutofit/>
          </a:bodyPr>
          <a:lstStyle/>
          <a:p>
            <a:r>
              <a:rPr lang="en-US" altLang="zh-CN" sz="4800" dirty="0">
                <a:solidFill>
                  <a:schemeClr val="accent2">
                    <a:lumMod val="50000"/>
                  </a:schemeClr>
                </a:solidFill>
                <a:latin typeface="Calibri" panose="020F0502020204030204" pitchFamily="34" charset="0"/>
                <a:cs typeface="Calibri" panose="020F0502020204030204" pitchFamily="34" charset="0"/>
              </a:rPr>
              <a:t>Principles of Computational Text Analysis</a:t>
            </a:r>
            <a:endParaRPr lang="zh-CN" altLang="en-US" sz="4800" dirty="0">
              <a:solidFill>
                <a:schemeClr val="accent2">
                  <a:lumMod val="50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EAF41EF-36BB-E6AB-DC2B-31273EA85C33}"/>
              </a:ext>
            </a:extLst>
          </p:cNvPr>
          <p:cNvSpPr>
            <a:spLocks noGrp="1"/>
          </p:cNvSpPr>
          <p:nvPr>
            <p:ph idx="1"/>
          </p:nvPr>
        </p:nvSpPr>
        <p:spPr/>
        <p:txBody>
          <a:bodyPr/>
          <a:lstStyle/>
          <a:p>
            <a:r>
              <a:rPr lang="en-US" altLang="zh-CN" dirty="0">
                <a:latin typeface="Calibri" panose="020F0502020204030204" pitchFamily="34" charset="0"/>
                <a:cs typeface="Calibri" panose="020F0502020204030204" pitchFamily="34" charset="0"/>
              </a:rPr>
              <a:t>All Quantitative Models of Language Are Wrong – But Some Are Useful.</a:t>
            </a:r>
          </a:p>
          <a:p>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Quantitative methods for text amplify resources and augment humans.</a:t>
            </a:r>
          </a:p>
          <a:p>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There is no globally best method for automated text analysis.</a:t>
            </a:r>
          </a:p>
          <a:p>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Validate! Validate! Validate!</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95483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264A5-4FC4-8C7F-52D0-09F125D68183}"/>
              </a:ext>
            </a:extLst>
          </p:cNvPr>
          <p:cNvSpPr>
            <a:spLocks noGrp="1"/>
          </p:cNvSpPr>
          <p:nvPr>
            <p:ph type="title"/>
          </p:nvPr>
        </p:nvSpPr>
        <p:spPr/>
        <p:txBody>
          <a:bodyPr/>
          <a:lstStyle/>
          <a:p>
            <a:r>
              <a:rPr lang="en-US" altLang="zh-CN" dirty="0"/>
              <a:t>Important assumptions of text analysis</a:t>
            </a:r>
            <a:endParaRPr lang="zh-CN" altLang="en-US" dirty="0"/>
          </a:p>
        </p:txBody>
      </p:sp>
      <p:sp>
        <p:nvSpPr>
          <p:cNvPr id="3" name="Content Placeholder 2">
            <a:extLst>
              <a:ext uri="{FF2B5EF4-FFF2-40B4-BE49-F238E27FC236}">
                <a16:creationId xmlns:a16="http://schemas.microsoft.com/office/drawing/2014/main" id="{DB765F4B-1955-2900-C825-10EE551212A8}"/>
              </a:ext>
            </a:extLst>
          </p:cNvPr>
          <p:cNvSpPr>
            <a:spLocks noGrp="1"/>
          </p:cNvSpPr>
          <p:nvPr>
            <p:ph idx="1"/>
          </p:nvPr>
        </p:nvSpPr>
        <p:spPr/>
        <p:txBody>
          <a:bodyPr/>
          <a:lstStyle/>
          <a:p>
            <a:pPr marL="0" indent="0">
              <a:buNone/>
            </a:pPr>
            <a:r>
              <a:rPr lang="en-US" altLang="zh-CN" dirty="0">
                <a:solidFill>
                  <a:schemeClr val="accent2">
                    <a:lumMod val="50000"/>
                  </a:schemeClr>
                </a:solidFill>
              </a:rPr>
              <a:t>Texts can be represented through extracting their features</a:t>
            </a:r>
          </a:p>
          <a:p>
            <a:pPr marL="0" indent="0">
              <a:buNone/>
            </a:pPr>
            <a:r>
              <a:rPr lang="en-US" altLang="zh-CN" dirty="0"/>
              <a:t>1. most common is the “bag of words” assumption</a:t>
            </a:r>
          </a:p>
          <a:p>
            <a:pPr marL="0" indent="0">
              <a:buNone/>
            </a:pPr>
            <a:r>
              <a:rPr lang="en-US" altLang="zh-CN" dirty="0"/>
              <a:t>2. many other possible definitions of “features” (e.g. word embeddings)</a:t>
            </a:r>
          </a:p>
          <a:p>
            <a:pPr marL="0" indent="0">
              <a:buNone/>
            </a:pPr>
            <a:endParaRPr lang="en-US" altLang="zh-CN" dirty="0"/>
          </a:p>
          <a:p>
            <a:pPr marL="0" indent="0">
              <a:buNone/>
            </a:pPr>
            <a:r>
              <a:rPr lang="en-US" altLang="zh-CN" dirty="0">
                <a:solidFill>
                  <a:schemeClr val="accent2">
                    <a:lumMod val="50000"/>
                  </a:schemeClr>
                </a:solidFill>
              </a:rPr>
              <a:t>A document-feature matrix can be analyzed using quantitative</a:t>
            </a:r>
          </a:p>
          <a:p>
            <a:pPr marL="0" indent="0">
              <a:buNone/>
            </a:pPr>
            <a:r>
              <a:rPr lang="en-US" altLang="zh-CN" dirty="0">
                <a:solidFill>
                  <a:schemeClr val="accent2">
                    <a:lumMod val="50000"/>
                  </a:schemeClr>
                </a:solidFill>
              </a:rPr>
              <a:t>methods to produce meaningful and valid estimates of the underlying</a:t>
            </a:r>
          </a:p>
          <a:p>
            <a:pPr marL="0" indent="0">
              <a:buNone/>
            </a:pPr>
            <a:r>
              <a:rPr lang="en-US" altLang="zh-CN" dirty="0">
                <a:solidFill>
                  <a:schemeClr val="accent2">
                    <a:lumMod val="50000"/>
                  </a:schemeClr>
                </a:solidFill>
              </a:rPr>
              <a:t>characteristic of interest</a:t>
            </a:r>
            <a:endParaRPr lang="zh-CN" altLang="en-US" dirty="0">
              <a:solidFill>
                <a:schemeClr val="accent2">
                  <a:lumMod val="50000"/>
                </a:schemeClr>
              </a:solidFill>
            </a:endParaRPr>
          </a:p>
        </p:txBody>
      </p:sp>
    </p:spTree>
    <p:extLst>
      <p:ext uri="{BB962C8B-B14F-4D97-AF65-F5344CB8AC3E}">
        <p14:creationId xmlns:p14="http://schemas.microsoft.com/office/powerpoint/2010/main" val="1775089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8D8A-008A-CFC2-C5F1-1A0B4511A330}"/>
              </a:ext>
            </a:extLst>
          </p:cNvPr>
          <p:cNvSpPr>
            <a:spLocks noGrp="1"/>
          </p:cNvSpPr>
          <p:nvPr>
            <p:ph type="title"/>
          </p:nvPr>
        </p:nvSpPr>
        <p:spPr/>
        <p:txBody>
          <a:bodyPr/>
          <a:lstStyle/>
          <a:p>
            <a:endParaRPr lang="zh-CN" altLang="en-US"/>
          </a:p>
        </p:txBody>
      </p:sp>
      <p:pic>
        <p:nvPicPr>
          <p:cNvPr id="5" name="Content Placeholder 4">
            <a:extLst>
              <a:ext uri="{FF2B5EF4-FFF2-40B4-BE49-F238E27FC236}">
                <a16:creationId xmlns:a16="http://schemas.microsoft.com/office/drawing/2014/main" id="{BC0A6F81-DF1B-A52D-2BC9-DCA99CC0A6ED}"/>
              </a:ext>
            </a:extLst>
          </p:cNvPr>
          <p:cNvPicPr>
            <a:picLocks noGrp="1" noChangeAspect="1"/>
          </p:cNvPicPr>
          <p:nvPr>
            <p:ph idx="1"/>
          </p:nvPr>
        </p:nvPicPr>
        <p:blipFill>
          <a:blip r:embed="rId2"/>
          <a:stretch>
            <a:fillRect/>
          </a:stretch>
        </p:blipFill>
        <p:spPr>
          <a:xfrm>
            <a:off x="1582872" y="1814984"/>
            <a:ext cx="9150319" cy="4785438"/>
          </a:xfrm>
        </p:spPr>
      </p:pic>
    </p:spTree>
    <p:extLst>
      <p:ext uri="{BB962C8B-B14F-4D97-AF65-F5344CB8AC3E}">
        <p14:creationId xmlns:p14="http://schemas.microsoft.com/office/powerpoint/2010/main" val="1061553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7D7C5-E57D-E539-0B72-E9E26B766281}"/>
              </a:ext>
            </a:extLst>
          </p:cNvPr>
          <p:cNvSpPr>
            <a:spLocks noGrp="1"/>
          </p:cNvSpPr>
          <p:nvPr>
            <p:ph type="title"/>
          </p:nvPr>
        </p:nvSpPr>
        <p:spPr/>
        <p:txBody>
          <a:bodyPr/>
          <a:lstStyle/>
          <a:p>
            <a:r>
              <a:rPr lang="en-US" altLang="zh-CN" dirty="0"/>
              <a:t>Key features of quantitative text analysis</a:t>
            </a:r>
            <a:endParaRPr lang="zh-CN" altLang="en-US" dirty="0"/>
          </a:p>
        </p:txBody>
      </p:sp>
      <p:sp>
        <p:nvSpPr>
          <p:cNvPr id="3" name="Content Placeholder 2">
            <a:extLst>
              <a:ext uri="{FF2B5EF4-FFF2-40B4-BE49-F238E27FC236}">
                <a16:creationId xmlns:a16="http://schemas.microsoft.com/office/drawing/2014/main" id="{F25ED2A8-F0CA-74E9-8F37-8670AD7BF60F}"/>
              </a:ext>
            </a:extLst>
          </p:cNvPr>
          <p:cNvSpPr>
            <a:spLocks noGrp="1"/>
          </p:cNvSpPr>
          <p:nvPr>
            <p:ph idx="1"/>
          </p:nvPr>
        </p:nvSpPr>
        <p:spPr/>
        <p:txBody>
          <a:bodyPr/>
          <a:lstStyle/>
          <a:p>
            <a:pPr marL="514350" indent="-514350">
              <a:buAutoNum type="arabicPeriod"/>
            </a:pPr>
            <a:r>
              <a:rPr lang="en-US" altLang="zh-CN" dirty="0">
                <a:solidFill>
                  <a:schemeClr val="accent2">
                    <a:lumMod val="50000"/>
                  </a:schemeClr>
                </a:solidFill>
              </a:rPr>
              <a:t>Selecting texts</a:t>
            </a:r>
            <a:r>
              <a:rPr lang="en-US" altLang="zh-CN" dirty="0"/>
              <a:t>: Defining the corpus</a:t>
            </a:r>
          </a:p>
          <a:p>
            <a:pPr marL="514350" indent="-514350">
              <a:buAutoNum type="arabicPeriod"/>
            </a:pPr>
            <a:endParaRPr lang="en-US" altLang="zh-CN" dirty="0"/>
          </a:p>
          <a:p>
            <a:pPr marL="514350" indent="-514350">
              <a:buAutoNum type="arabicPeriod"/>
            </a:pPr>
            <a:r>
              <a:rPr lang="en-US" altLang="zh-CN" dirty="0">
                <a:solidFill>
                  <a:schemeClr val="accent2">
                    <a:lumMod val="50000"/>
                  </a:schemeClr>
                </a:solidFill>
              </a:rPr>
              <a:t>Conversion of texts into a common electronic format</a:t>
            </a:r>
          </a:p>
          <a:p>
            <a:pPr marL="514350" indent="-514350">
              <a:buAutoNum type="arabicPeriod"/>
            </a:pPr>
            <a:endParaRPr lang="en-US" altLang="zh-CN" dirty="0"/>
          </a:p>
          <a:p>
            <a:pPr marL="514350" indent="-514350">
              <a:buAutoNum type="arabicPeriod"/>
            </a:pPr>
            <a:r>
              <a:rPr lang="en-US" altLang="zh-CN" dirty="0">
                <a:solidFill>
                  <a:schemeClr val="accent2">
                    <a:lumMod val="50000"/>
                  </a:schemeClr>
                </a:solidFill>
              </a:rPr>
              <a:t>Defining documents</a:t>
            </a:r>
            <a:r>
              <a:rPr lang="en-US" altLang="zh-CN" dirty="0"/>
              <a:t>: deciding what will be the documentary unit of analysis (segmentation or aggregation)</a:t>
            </a:r>
          </a:p>
          <a:p>
            <a:pPr marL="514350" indent="-514350">
              <a:buAutoNum type="arabicPeriod"/>
            </a:pPr>
            <a:endParaRPr lang="zh-CN" altLang="en-US" dirty="0"/>
          </a:p>
        </p:txBody>
      </p:sp>
    </p:spTree>
    <p:extLst>
      <p:ext uri="{BB962C8B-B14F-4D97-AF65-F5344CB8AC3E}">
        <p14:creationId xmlns:p14="http://schemas.microsoft.com/office/powerpoint/2010/main" val="1590126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7D7C5-E57D-E539-0B72-E9E26B766281}"/>
              </a:ext>
            </a:extLst>
          </p:cNvPr>
          <p:cNvSpPr>
            <a:spLocks noGrp="1"/>
          </p:cNvSpPr>
          <p:nvPr>
            <p:ph type="title"/>
          </p:nvPr>
        </p:nvSpPr>
        <p:spPr/>
        <p:txBody>
          <a:bodyPr/>
          <a:lstStyle/>
          <a:p>
            <a:r>
              <a:rPr lang="en-US" altLang="zh-CN" dirty="0"/>
              <a:t>Key features of quantitative text analysis</a:t>
            </a:r>
            <a:endParaRPr lang="zh-CN" altLang="en-US" dirty="0"/>
          </a:p>
        </p:txBody>
      </p:sp>
      <p:sp>
        <p:nvSpPr>
          <p:cNvPr id="3" name="Content Placeholder 2">
            <a:extLst>
              <a:ext uri="{FF2B5EF4-FFF2-40B4-BE49-F238E27FC236}">
                <a16:creationId xmlns:a16="http://schemas.microsoft.com/office/drawing/2014/main" id="{F25ED2A8-F0CA-74E9-8F37-8670AD7BF60F}"/>
              </a:ext>
            </a:extLst>
          </p:cNvPr>
          <p:cNvSpPr>
            <a:spLocks noGrp="1"/>
          </p:cNvSpPr>
          <p:nvPr>
            <p:ph idx="1"/>
          </p:nvPr>
        </p:nvSpPr>
        <p:spPr/>
        <p:txBody>
          <a:bodyPr>
            <a:normAutofit/>
          </a:bodyPr>
          <a:lstStyle/>
          <a:p>
            <a:pPr marL="0" indent="0">
              <a:buNone/>
            </a:pPr>
            <a:r>
              <a:rPr lang="en-US" altLang="zh-CN" dirty="0"/>
              <a:t>4. </a:t>
            </a:r>
            <a:r>
              <a:rPr lang="en-US" altLang="zh-CN" dirty="0">
                <a:solidFill>
                  <a:schemeClr val="accent2">
                    <a:lumMod val="50000"/>
                  </a:schemeClr>
                </a:solidFill>
              </a:rPr>
              <a:t>Defining and refining features</a:t>
            </a:r>
            <a:r>
              <a:rPr lang="en-US" altLang="zh-CN" dirty="0"/>
              <a:t>. These can take a variety of forms,</a:t>
            </a:r>
          </a:p>
          <a:p>
            <a:pPr marL="0" indent="0">
              <a:buNone/>
            </a:pPr>
            <a:r>
              <a:rPr lang="en-US" altLang="zh-CN" dirty="0"/>
              <a:t>including tokens, equivalence classes of tokens (dictionaries),</a:t>
            </a:r>
          </a:p>
          <a:p>
            <a:pPr marL="0" indent="0">
              <a:buNone/>
            </a:pPr>
            <a:r>
              <a:rPr lang="en-US" altLang="zh-CN" dirty="0"/>
              <a:t>selected phrases, human-coded segments (of possibly variable</a:t>
            </a:r>
          </a:p>
          <a:p>
            <a:pPr marL="0" indent="0">
              <a:buNone/>
            </a:pPr>
            <a:r>
              <a:rPr lang="en-US" altLang="zh-CN" dirty="0"/>
              <a:t>length), linguistic features, and more.</a:t>
            </a:r>
          </a:p>
          <a:p>
            <a:pPr marL="0" indent="0">
              <a:buNone/>
            </a:pPr>
            <a:r>
              <a:rPr lang="en-US" altLang="zh-CN" dirty="0"/>
              <a:t>5</a:t>
            </a:r>
            <a:r>
              <a:rPr lang="en-US" altLang="zh-CN" dirty="0">
                <a:solidFill>
                  <a:schemeClr val="accent2">
                    <a:lumMod val="50000"/>
                  </a:schemeClr>
                </a:solidFill>
              </a:rPr>
              <a:t>. Conversion of textual features </a:t>
            </a:r>
            <a:r>
              <a:rPr lang="en-US" altLang="zh-CN" dirty="0"/>
              <a:t>into a quantitative matrix</a:t>
            </a:r>
          </a:p>
          <a:p>
            <a:pPr marL="0" indent="0">
              <a:buNone/>
            </a:pPr>
            <a:r>
              <a:rPr lang="en-US" altLang="zh-CN" dirty="0"/>
              <a:t>6. </a:t>
            </a:r>
            <a:r>
              <a:rPr lang="en-US" altLang="zh-CN" dirty="0">
                <a:solidFill>
                  <a:schemeClr val="accent2">
                    <a:lumMod val="50000"/>
                  </a:schemeClr>
                </a:solidFill>
              </a:rPr>
              <a:t>A quantitative or statistical procedure </a:t>
            </a:r>
            <a:r>
              <a:rPr lang="en-US" altLang="zh-CN" dirty="0"/>
              <a:t>to extract information from</a:t>
            </a:r>
          </a:p>
          <a:p>
            <a:pPr marL="0" indent="0">
              <a:buNone/>
            </a:pPr>
            <a:r>
              <a:rPr lang="en-US" altLang="zh-CN" dirty="0"/>
              <a:t>the quantitative matrix. </a:t>
            </a:r>
          </a:p>
          <a:p>
            <a:pPr marL="0" indent="0">
              <a:buNone/>
            </a:pPr>
            <a:r>
              <a:rPr lang="en-US" altLang="zh-CN" dirty="0"/>
              <a:t>7. </a:t>
            </a:r>
            <a:r>
              <a:rPr lang="en-US" altLang="zh-CN" dirty="0">
                <a:solidFill>
                  <a:schemeClr val="accent2">
                    <a:lumMod val="50000"/>
                  </a:schemeClr>
                </a:solidFill>
              </a:rPr>
              <a:t>Summary and interpretation </a:t>
            </a:r>
            <a:r>
              <a:rPr lang="en-US" altLang="zh-CN" dirty="0"/>
              <a:t>of the quantitative results</a:t>
            </a:r>
          </a:p>
          <a:p>
            <a:pPr marL="514350" indent="-514350">
              <a:buAutoNum type="arabicPeriod"/>
            </a:pPr>
            <a:endParaRPr lang="zh-CN" altLang="en-US" dirty="0"/>
          </a:p>
        </p:txBody>
      </p:sp>
    </p:spTree>
    <p:extLst>
      <p:ext uri="{BB962C8B-B14F-4D97-AF65-F5344CB8AC3E}">
        <p14:creationId xmlns:p14="http://schemas.microsoft.com/office/powerpoint/2010/main" val="1763160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BC4F-F526-80B1-BAC7-A2A96E0B0D45}"/>
              </a:ext>
            </a:extLst>
          </p:cNvPr>
          <p:cNvSpPr>
            <a:spLocks noGrp="1"/>
          </p:cNvSpPr>
          <p:nvPr>
            <p:ph type="title"/>
          </p:nvPr>
        </p:nvSpPr>
        <p:spPr/>
        <p:txBody>
          <a:bodyPr>
            <a:normAutofit/>
          </a:bodyPr>
          <a:lstStyle/>
          <a:p>
            <a:r>
              <a:rPr lang="en-US" altLang="zh-CN" sz="5400" dirty="0"/>
              <a:t>Key Concepts </a:t>
            </a:r>
            <a:endParaRPr lang="zh-CN" altLang="en-US" sz="5400" dirty="0"/>
          </a:p>
        </p:txBody>
      </p:sp>
      <p:sp>
        <p:nvSpPr>
          <p:cNvPr id="3" name="Content Placeholder 2">
            <a:extLst>
              <a:ext uri="{FF2B5EF4-FFF2-40B4-BE49-F238E27FC236}">
                <a16:creationId xmlns:a16="http://schemas.microsoft.com/office/drawing/2014/main" id="{90183342-2615-D59D-868B-B783F4C73994}"/>
              </a:ext>
            </a:extLst>
          </p:cNvPr>
          <p:cNvSpPr>
            <a:spLocks noGrp="1"/>
          </p:cNvSpPr>
          <p:nvPr>
            <p:ph idx="1"/>
          </p:nvPr>
        </p:nvSpPr>
        <p:spPr/>
        <p:txBody>
          <a:bodyPr>
            <a:normAutofit/>
          </a:bodyPr>
          <a:lstStyle/>
          <a:p>
            <a:r>
              <a:rPr lang="en-US" altLang="zh-CN" sz="3200" dirty="0">
                <a:solidFill>
                  <a:schemeClr val="accent2">
                    <a:lumMod val="50000"/>
                  </a:schemeClr>
                </a:solidFill>
              </a:rPr>
              <a:t>corpus</a:t>
            </a:r>
            <a:r>
              <a:rPr lang="en-US" altLang="zh-CN" sz="3200" dirty="0"/>
              <a:t> a large and structured set of texts for analysis</a:t>
            </a:r>
          </a:p>
          <a:p>
            <a:r>
              <a:rPr lang="en-US" altLang="zh-CN" sz="3200" dirty="0">
                <a:solidFill>
                  <a:schemeClr val="accent2">
                    <a:lumMod val="50000"/>
                  </a:schemeClr>
                </a:solidFill>
              </a:rPr>
              <a:t>document</a:t>
            </a:r>
            <a:r>
              <a:rPr lang="en-US" altLang="zh-CN" sz="3200" dirty="0"/>
              <a:t> each of the units of the corpus</a:t>
            </a:r>
          </a:p>
          <a:p>
            <a:r>
              <a:rPr lang="en-US" altLang="zh-CN" sz="3200" dirty="0">
                <a:solidFill>
                  <a:schemeClr val="accent2">
                    <a:lumMod val="50000"/>
                  </a:schemeClr>
                </a:solidFill>
              </a:rPr>
              <a:t>types</a:t>
            </a:r>
            <a:r>
              <a:rPr lang="en-US" altLang="zh-CN" sz="3200" dirty="0"/>
              <a:t> for our purposes, a unique word</a:t>
            </a:r>
          </a:p>
          <a:p>
            <a:r>
              <a:rPr lang="en-US" altLang="zh-CN" sz="3200" dirty="0">
                <a:solidFill>
                  <a:schemeClr val="accent2">
                    <a:lumMod val="50000"/>
                  </a:schemeClr>
                </a:solidFill>
              </a:rPr>
              <a:t>tokens</a:t>
            </a:r>
            <a:r>
              <a:rPr lang="en-US" altLang="zh-CN" sz="3200" dirty="0"/>
              <a:t> any word – so token count is total words</a:t>
            </a:r>
          </a:p>
        </p:txBody>
      </p:sp>
    </p:spTree>
    <p:extLst>
      <p:ext uri="{BB962C8B-B14F-4D97-AF65-F5344CB8AC3E}">
        <p14:creationId xmlns:p14="http://schemas.microsoft.com/office/powerpoint/2010/main" val="1152118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762</Words>
  <Application>Microsoft Office PowerPoint</Application>
  <PresentationFormat>Widescreen</PresentationFormat>
  <Paragraphs>117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等线</vt:lpstr>
      <vt:lpstr>Arial</vt:lpstr>
      <vt:lpstr>Calibri</vt:lpstr>
      <vt:lpstr>Office Theme</vt:lpstr>
      <vt:lpstr>Intro to text analysis</vt:lpstr>
      <vt:lpstr>An Overview of Methods</vt:lpstr>
      <vt:lpstr>PowerPoint Presentation</vt:lpstr>
      <vt:lpstr>Principles of Computational Text Analysis</vt:lpstr>
      <vt:lpstr>Important assumptions of text analysis</vt:lpstr>
      <vt:lpstr>PowerPoint Presentation</vt:lpstr>
      <vt:lpstr>Key features of quantitative text analysis</vt:lpstr>
      <vt:lpstr>Key features of quantitative text analysis</vt:lpstr>
      <vt:lpstr>Key Concepts </vt:lpstr>
      <vt:lpstr>Exercise </vt:lpstr>
      <vt:lpstr>Exercise </vt:lpstr>
      <vt:lpstr>Key concepts </vt:lpstr>
      <vt:lpstr>Exercise </vt:lpstr>
      <vt:lpstr>Exercise </vt:lpstr>
      <vt:lpstr>Key concept</vt:lpstr>
      <vt:lpstr>Key concepts</vt:lpstr>
      <vt:lpstr>From words to numbers</vt:lpstr>
      <vt:lpstr>Document-term matrix (or DTM)</vt:lpstr>
      <vt:lpstr>Lab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text analysis</dc:title>
  <dc:creator>Jin, Rongbo - (rongbojin)</dc:creator>
  <cp:lastModifiedBy>Jin, Rongbo - (rongbojin)</cp:lastModifiedBy>
  <cp:revision>19</cp:revision>
  <dcterms:created xsi:type="dcterms:W3CDTF">2023-04-17T15:53:57Z</dcterms:created>
  <dcterms:modified xsi:type="dcterms:W3CDTF">2023-04-18T04:09:32Z</dcterms:modified>
</cp:coreProperties>
</file>