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46" r:id="rId4"/>
    <p:sldId id="347" r:id="rId5"/>
    <p:sldId id="348" r:id="rId6"/>
    <p:sldId id="349" r:id="rId7"/>
    <p:sldId id="311" r:id="rId8"/>
    <p:sldId id="368" r:id="rId9"/>
    <p:sldId id="351" r:id="rId10"/>
    <p:sldId id="352" r:id="rId11"/>
    <p:sldId id="258" r:id="rId12"/>
    <p:sldId id="370" r:id="rId13"/>
    <p:sldId id="371" r:id="rId14"/>
    <p:sldId id="393" r:id="rId15"/>
    <p:sldId id="394" r:id="rId16"/>
    <p:sldId id="395" r:id="rId17"/>
    <p:sldId id="396" r:id="rId18"/>
    <p:sldId id="328" r:id="rId19"/>
    <p:sldId id="402" r:id="rId20"/>
    <p:sldId id="372" r:id="rId21"/>
    <p:sldId id="373" r:id="rId22"/>
    <p:sldId id="374" r:id="rId23"/>
    <p:sldId id="375" r:id="rId24"/>
    <p:sldId id="320" r:id="rId25"/>
    <p:sldId id="403" r:id="rId26"/>
    <p:sldId id="377" r:id="rId27"/>
    <p:sldId id="378" r:id="rId28"/>
    <p:sldId id="379" r:id="rId29"/>
    <p:sldId id="380" r:id="rId30"/>
    <p:sldId id="397" r:id="rId31"/>
    <p:sldId id="398" r:id="rId32"/>
    <p:sldId id="399" r:id="rId33"/>
    <p:sldId id="280" r:id="rId34"/>
    <p:sldId id="382" r:id="rId35"/>
    <p:sldId id="335" r:id="rId36"/>
    <p:sldId id="312" r:id="rId37"/>
    <p:sldId id="343" r:id="rId38"/>
    <p:sldId id="341" r:id="rId39"/>
    <p:sldId id="387" r:id="rId40"/>
    <p:sldId id="388" r:id="rId41"/>
    <p:sldId id="400" r:id="rId42"/>
    <p:sldId id="404" r:id="rId43"/>
    <p:sldId id="405" r:id="rId44"/>
    <p:sldId id="364" r:id="rId45"/>
    <p:sldId id="36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80941" autoAdjust="0"/>
  </p:normalViewPr>
  <p:slideViewPr>
    <p:cSldViewPr snapToGrid="0">
      <p:cViewPr>
        <p:scale>
          <a:sx n="82" d="100"/>
          <a:sy n="82" d="100"/>
        </p:scale>
        <p:origin x="45" y="8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EF39A-0511-404F-9998-503F4A3D67E5}"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7E503-5F8A-482F-A113-96DDBC0E25A1}" type="slidenum">
              <a:rPr lang="zh-CN" altLang="en-US" smtClean="0"/>
              <a:t>‹#›</a:t>
            </a:fld>
            <a:endParaRPr lang="zh-CN" altLang="en-US"/>
          </a:p>
        </p:txBody>
      </p:sp>
    </p:spTree>
    <p:extLst>
      <p:ext uri="{BB962C8B-B14F-4D97-AF65-F5344CB8AC3E}">
        <p14:creationId xmlns:p14="http://schemas.microsoft.com/office/powerpoint/2010/main" val="251008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访问管理：调用控制、共享控制（锁）</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t>3</a:t>
            </a:fld>
            <a:endParaRPr lang="zh-CN" altLang="en-US"/>
          </a:p>
        </p:txBody>
      </p:sp>
    </p:spTree>
    <p:extLst>
      <p:ext uri="{BB962C8B-B14F-4D97-AF65-F5344CB8AC3E}">
        <p14:creationId xmlns:p14="http://schemas.microsoft.com/office/powerpoint/2010/main" val="33509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标红的部分，这是有条件的保证。条件是，多个线程必须拿的是同一个对象的锁，否则</a:t>
            </a:r>
            <a:r>
              <a:rPr lang="en-US" altLang="zh-CN" dirty="0"/>
              <a:t>JVM</a:t>
            </a:r>
            <a:r>
              <a:rPr lang="zh-CN" altLang="en-US" dirty="0"/>
              <a:t>无法保证</a:t>
            </a:r>
            <a:endParaRPr lang="en-US" altLang="zh-CN" dirty="0"/>
          </a:p>
          <a:p>
            <a:r>
              <a:rPr lang="zh-CN" altLang="en-US" dirty="0"/>
              <a:t>应该选择与受控区域计算相关的锁，和业务逻辑一致。</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t>27</a:t>
            </a:fld>
            <a:endParaRPr lang="zh-CN" altLang="en-US"/>
          </a:p>
        </p:txBody>
      </p:sp>
    </p:spTree>
    <p:extLst>
      <p:ext uri="{BB962C8B-B14F-4D97-AF65-F5344CB8AC3E}">
        <p14:creationId xmlns:p14="http://schemas.microsoft.com/office/powerpoint/2010/main" val="3952623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在共享对象的访问上同步：线程需要调用共享对象的方法</a:t>
            </a:r>
            <a:endParaRPr lang="en-US" altLang="zh-CN" dirty="0"/>
          </a:p>
          <a:p>
            <a:r>
              <a:rPr lang="zh-CN" altLang="en-US" dirty="0"/>
              <a:t>在共享对象的锁上同步：线程不会调用共享对象的方法</a:t>
            </a:r>
            <a:endParaRPr lang="en-US" altLang="zh-CN" dirty="0"/>
          </a:p>
          <a:p>
            <a:r>
              <a:rPr lang="zh-CN" altLang="en-US" dirty="0"/>
              <a:t>对于</a:t>
            </a:r>
            <a:r>
              <a:rPr lang="en-US" altLang="zh-CN" dirty="0"/>
              <a:t>thread</a:t>
            </a:r>
            <a:r>
              <a:rPr lang="zh-CN" altLang="en-US" dirty="0"/>
              <a:t>上的同步控制而言，如果</a:t>
            </a:r>
            <a:r>
              <a:rPr lang="en-US" altLang="zh-CN" dirty="0"/>
              <a:t>e</a:t>
            </a:r>
            <a:r>
              <a:rPr lang="zh-CN" altLang="en-US" dirty="0"/>
              <a:t>是共享对象则可以实现目标，但是不推荐这种方式</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t>28</a:t>
            </a:fld>
            <a:endParaRPr lang="zh-CN" altLang="en-US"/>
          </a:p>
        </p:txBody>
      </p:sp>
    </p:spTree>
    <p:extLst>
      <p:ext uri="{BB962C8B-B14F-4D97-AF65-F5344CB8AC3E}">
        <p14:creationId xmlns:p14="http://schemas.microsoft.com/office/powerpoint/2010/main" val="3631222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如图所示，软件测试就是检查给定输入（蓝色圆），软件所产生的输出结果（橙色菱形）是否正确。然而这个判断经常不是那么直接，必须要关注软件的运行状态。软件需求说明（图中</a:t>
            </a:r>
            <a:r>
              <a:rPr lang="en-US" altLang="zh-CN" dirty="0"/>
              <a:t>R</a:t>
            </a:r>
            <a:r>
              <a:rPr lang="zh-CN" altLang="en-US" dirty="0"/>
              <a:t>框）实际定义了软件针对输入产生输出的规则，依据这个规则测试者需要推理出软件的预期输出结果。从而，根据实际输入、实际输出和预期输出进行判断。</a:t>
            </a:r>
            <a:endParaRPr lang="en-US" altLang="zh-CN" dirty="0"/>
          </a:p>
          <a:p>
            <a:endParaRPr lang="en-US" altLang="zh-CN" dirty="0"/>
          </a:p>
          <a:p>
            <a:r>
              <a:rPr lang="zh-CN" altLang="en-US" dirty="0"/>
              <a:t>预期输出的推理难度取决于需求中规则逻辑复杂度。也可以通过软件机制得到分析。如果软件内部运行状态（黑色的圆）的变化只依赖于当前输入和当前状态，则推理难度相对简单；如果状态变化依赖于当前输入、之前的多个输入，则复杂性增长很快。</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33</a:t>
            </a:fld>
            <a:endParaRPr lang="zh-CN" altLang="en-US"/>
          </a:p>
        </p:txBody>
      </p:sp>
    </p:spTree>
    <p:extLst>
      <p:ext uri="{BB962C8B-B14F-4D97-AF65-F5344CB8AC3E}">
        <p14:creationId xmlns:p14="http://schemas.microsoft.com/office/powerpoint/2010/main" val="352708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36</a:t>
            </a:fld>
            <a:endParaRPr lang="zh-CN" altLang="en-US"/>
          </a:p>
        </p:txBody>
      </p:sp>
    </p:spTree>
    <p:extLst>
      <p:ext uri="{BB962C8B-B14F-4D97-AF65-F5344CB8AC3E}">
        <p14:creationId xmlns:p14="http://schemas.microsoft.com/office/powerpoint/2010/main" val="94623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41</a:t>
            </a:fld>
            <a:endParaRPr lang="zh-CN" altLang="en-US"/>
          </a:p>
        </p:txBody>
      </p:sp>
    </p:spTree>
    <p:extLst>
      <p:ext uri="{BB962C8B-B14F-4D97-AF65-F5344CB8AC3E}">
        <p14:creationId xmlns:p14="http://schemas.microsoft.com/office/powerpoint/2010/main" val="26272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44</a:t>
            </a:fld>
            <a:endParaRPr lang="zh-CN" altLang="en-US"/>
          </a:p>
        </p:txBody>
      </p:sp>
    </p:spTree>
    <p:extLst>
      <p:ext uri="{BB962C8B-B14F-4D97-AF65-F5344CB8AC3E}">
        <p14:creationId xmlns:p14="http://schemas.microsoft.com/office/powerpoint/2010/main" val="347024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45</a:t>
            </a:fld>
            <a:endParaRPr lang="zh-CN" altLang="en-US"/>
          </a:p>
        </p:txBody>
      </p:sp>
    </p:spTree>
    <p:extLst>
      <p:ext uri="{BB962C8B-B14F-4D97-AF65-F5344CB8AC3E}">
        <p14:creationId xmlns:p14="http://schemas.microsoft.com/office/powerpoint/2010/main" val="323964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13</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14</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15</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16</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17</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37E503-5F8A-482F-A113-96DDBC0E25A1}" type="slidenum">
              <a:rPr lang="zh-CN" altLang="en-US" smtClean="0"/>
              <a:t>19</a:t>
            </a:fld>
            <a:endParaRPr lang="zh-CN" altLang="en-US"/>
          </a:p>
        </p:txBody>
      </p:sp>
    </p:spTree>
    <p:extLst>
      <p:ext uri="{BB962C8B-B14F-4D97-AF65-F5344CB8AC3E}">
        <p14:creationId xmlns:p14="http://schemas.microsoft.com/office/powerpoint/2010/main" val="37186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20</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23</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F1451C2-7666-4464-9F48-987A19970DBA}" type="datetime1">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228122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0C1DF9-374B-4960-B008-080FBD6F36C5}" type="datetime1">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58514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192DAA-AB13-4736-8D82-2C41B10DF880}" type="datetime1">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2161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2A24C5-9CF8-407F-AE90-60FEB25698A7}" type="datetime1">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83925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ACB91D-8812-4121-BC98-9AA8815CA73E}" type="datetime1">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8764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11CE30-E8EB-44BE-BD17-32141D7B0E58}" type="datetime1">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4872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6499A4-8421-4980-9E3F-1067AFE5D011}" type="datetime1">
              <a:rPr lang="zh-CN" altLang="en-US" smtClean="0"/>
              <a:t>2019/4/18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427672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C40E4D-6CF1-456A-A941-F2E017DF2D1D}" type="datetime1">
              <a:rPr lang="zh-CN" altLang="en-US" smtClean="0"/>
              <a:t>2019/4/18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60908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BD1288-89C3-4D87-8D8C-90D63388F662}" type="datetime1">
              <a:rPr lang="zh-CN" altLang="en-US" smtClean="0"/>
              <a:t>2019/4/18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80432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491DBA-2992-4E87-B67A-6C292CF7F2EC}" type="datetime1">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1186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AEBE53-83ED-44D0-9EB0-8A113A8B325F}" type="datetime1">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39667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C0E4D-6F2D-4A21-BE3F-FE28863CF9A7}" type="datetime1">
              <a:rPr lang="zh-CN" altLang="en-US" smtClean="0"/>
              <a:t>2019/4/18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43885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第二单元总结分析</a:t>
            </a:r>
          </a:p>
        </p:txBody>
      </p:sp>
      <p:sp>
        <p:nvSpPr>
          <p:cNvPr id="3" name="副标题 2"/>
          <p:cNvSpPr>
            <a:spLocks noGrp="1"/>
          </p:cNvSpPr>
          <p:nvPr>
            <p:ph type="subTitle" idx="1"/>
          </p:nvPr>
        </p:nvSpPr>
        <p:spPr/>
        <p:txBody>
          <a:bodyPr/>
          <a:lstStyle/>
          <a:p>
            <a:r>
              <a:rPr lang="en-US" altLang="zh-CN" dirty="0"/>
              <a:t>OO2019</a:t>
            </a:r>
            <a:r>
              <a:rPr lang="zh-CN" altLang="en-US" dirty="0"/>
              <a:t>课程组</a:t>
            </a:r>
            <a:endParaRPr lang="en-US" altLang="zh-CN" dirty="0"/>
          </a:p>
          <a:p>
            <a:r>
              <a:rPr lang="zh-CN" altLang="en-US" dirty="0"/>
              <a:t>北航计算机学院</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a:t>
            </a:fld>
            <a:endParaRPr lang="zh-CN" altLang="en-US"/>
          </a:p>
        </p:txBody>
      </p:sp>
    </p:spTree>
    <p:extLst>
      <p:ext uri="{BB962C8B-B14F-4D97-AF65-F5344CB8AC3E}">
        <p14:creationId xmlns:p14="http://schemas.microsoft.com/office/powerpoint/2010/main" val="212551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a:bodyPr>
          <a:lstStyle/>
          <a:p>
            <a:r>
              <a:rPr lang="zh-CN" altLang="en-US" dirty="0"/>
              <a:t>我什么时候知道该用多线程？</a:t>
            </a:r>
            <a:endParaRPr lang="en-US" altLang="zh-CN" dirty="0"/>
          </a:p>
          <a:p>
            <a:pPr lvl="1"/>
            <a:r>
              <a:rPr lang="zh-CN" altLang="en-US" dirty="0"/>
              <a:t>分析</a:t>
            </a:r>
            <a:r>
              <a:rPr lang="en-US" altLang="zh-CN" dirty="0"/>
              <a:t>/</a:t>
            </a:r>
            <a:r>
              <a:rPr lang="zh-CN" altLang="en-US" dirty="0"/>
              <a:t>设计时识别出了并发行为模式</a:t>
            </a:r>
            <a:endParaRPr lang="en-US" altLang="zh-CN" dirty="0"/>
          </a:p>
          <a:p>
            <a:r>
              <a:rPr lang="zh-CN" altLang="en-US" dirty="0"/>
              <a:t>线程类与线程实例：类与对象的关系</a:t>
            </a:r>
            <a:endParaRPr lang="en-US" altLang="zh-CN" dirty="0"/>
          </a:p>
          <a:p>
            <a:pPr lvl="1"/>
            <a:r>
              <a:rPr lang="zh-CN" altLang="en-US" dirty="0"/>
              <a:t>几类线程</a:t>
            </a:r>
            <a:endParaRPr lang="en-US" altLang="zh-CN" dirty="0"/>
          </a:p>
          <a:p>
            <a:pPr lvl="1"/>
            <a:r>
              <a:rPr lang="zh-CN" altLang="en-US" dirty="0"/>
              <a:t>几个线程</a:t>
            </a:r>
            <a:endParaRPr lang="en-US" altLang="zh-CN" dirty="0"/>
          </a:p>
          <a:p>
            <a:r>
              <a:rPr lang="zh-CN" altLang="en-US" dirty="0"/>
              <a:t>继承、接口、调用形成了面向问题分解和归纳的设计结构</a:t>
            </a:r>
            <a:endParaRPr lang="en-US" altLang="zh-CN" dirty="0"/>
          </a:p>
          <a:p>
            <a:pPr lvl="1"/>
            <a:r>
              <a:rPr lang="zh-CN" altLang="en-US" dirty="0"/>
              <a:t>关注静态的数据抽象和行为抽象</a:t>
            </a:r>
            <a:endParaRPr lang="en-US" altLang="zh-CN" dirty="0"/>
          </a:p>
          <a:p>
            <a:r>
              <a:rPr lang="zh-CN" altLang="en-US" dirty="0"/>
              <a:t>线程、协同、同步形成了面向性能和资源控制的设计结构</a:t>
            </a:r>
            <a:endParaRPr lang="en-US" altLang="zh-CN" dirty="0"/>
          </a:p>
          <a:p>
            <a:pPr lvl="1"/>
            <a:r>
              <a:rPr lang="zh-CN" altLang="en-US" dirty="0"/>
              <a:t>关注动态的并发行为</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10</a:t>
            </a:fld>
            <a:endParaRPr lang="zh-CN" altLang="en-US" dirty="0"/>
          </a:p>
        </p:txBody>
      </p:sp>
    </p:spTree>
    <p:extLst>
      <p:ext uri="{BB962C8B-B14F-4D97-AF65-F5344CB8AC3E}">
        <p14:creationId xmlns:p14="http://schemas.microsoft.com/office/powerpoint/2010/main" val="15381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作业训练要点分析</a:t>
            </a:r>
          </a:p>
        </p:txBody>
      </p:sp>
      <p:sp>
        <p:nvSpPr>
          <p:cNvPr id="3" name="内容占位符 2"/>
          <p:cNvSpPr>
            <a:spLocks noGrp="1"/>
          </p:cNvSpPr>
          <p:nvPr>
            <p:ph idx="1"/>
          </p:nvPr>
        </p:nvSpPr>
        <p:spPr/>
        <p:txBody>
          <a:bodyPr/>
          <a:lstStyle/>
          <a:p>
            <a:r>
              <a:rPr lang="zh-CN" altLang="en-US" dirty="0"/>
              <a:t>作业</a:t>
            </a:r>
            <a:r>
              <a:rPr lang="en-US" altLang="zh-CN" dirty="0"/>
              <a:t>5</a:t>
            </a:r>
            <a:r>
              <a:rPr lang="zh-CN" altLang="en-US" dirty="0"/>
              <a:t>训练要点分析</a:t>
            </a:r>
            <a:endParaRPr lang="en-US" altLang="zh-CN" dirty="0"/>
          </a:p>
          <a:p>
            <a:r>
              <a:rPr lang="zh-CN" altLang="en-US" dirty="0"/>
              <a:t>作业</a:t>
            </a:r>
            <a:r>
              <a:rPr lang="en-US" altLang="zh-CN" dirty="0"/>
              <a:t>6</a:t>
            </a:r>
            <a:r>
              <a:rPr lang="zh-CN" altLang="en-US" dirty="0"/>
              <a:t>训练要点分析</a:t>
            </a:r>
            <a:endParaRPr lang="en-US" altLang="zh-CN" dirty="0"/>
          </a:p>
          <a:p>
            <a:r>
              <a:rPr lang="zh-CN" altLang="en-US" dirty="0"/>
              <a:t>作业</a:t>
            </a:r>
            <a:r>
              <a:rPr lang="en-US" altLang="zh-CN" dirty="0"/>
              <a:t>7</a:t>
            </a:r>
            <a:r>
              <a:rPr lang="zh-CN" altLang="en-US" dirty="0"/>
              <a:t>训练要点分析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11</a:t>
            </a:fld>
            <a:endParaRPr lang="zh-CN" altLang="en-US"/>
          </a:p>
        </p:txBody>
      </p:sp>
    </p:spTree>
    <p:extLst>
      <p:ext uri="{BB962C8B-B14F-4D97-AF65-F5344CB8AC3E}">
        <p14:creationId xmlns:p14="http://schemas.microsoft.com/office/powerpoint/2010/main" val="67909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p:txBody>
          <a:bodyPr/>
          <a:lstStyle/>
          <a:p>
            <a:r>
              <a:rPr lang="zh-CN" altLang="en-US" dirty="0"/>
              <a:t>理解和实践线程交互</a:t>
            </a:r>
            <a:endParaRPr lang="en-US" altLang="zh-CN" dirty="0"/>
          </a:p>
          <a:p>
            <a:r>
              <a:rPr lang="zh-CN" altLang="en-US" dirty="0"/>
              <a:t>如何从实际需求中识别对象</a:t>
            </a:r>
            <a:endParaRPr lang="en-US" altLang="zh-CN" dirty="0"/>
          </a:p>
          <a:p>
            <a:r>
              <a:rPr lang="zh-CN" altLang="en-US" dirty="0"/>
              <a:t>哪些对象行为需要设计为线程</a:t>
            </a:r>
            <a:endParaRPr lang="en-US" altLang="zh-CN" dirty="0"/>
          </a:p>
          <a:p>
            <a:r>
              <a:rPr lang="zh-CN" altLang="en-US" dirty="0"/>
              <a:t>并发会在哪</a:t>
            </a:r>
            <a:endParaRPr lang="en-US" altLang="zh-CN" dirty="0"/>
          </a:p>
          <a:p>
            <a:r>
              <a:rPr lang="zh-CN" altLang="en-US" dirty="0"/>
              <a:t>难点在于电梯与请求之间的协作关系</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12</a:t>
            </a:fld>
            <a:endParaRPr lang="zh-CN" altLang="en-US"/>
          </a:p>
        </p:txBody>
      </p:sp>
    </p:spTree>
    <p:extLst>
      <p:ext uri="{BB962C8B-B14F-4D97-AF65-F5344CB8AC3E}">
        <p14:creationId xmlns:p14="http://schemas.microsoft.com/office/powerpoint/2010/main" val="339691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5"/>
            <a:ext cx="10515600" cy="2707464"/>
          </a:xfrm>
        </p:spPr>
        <p:txBody>
          <a:bodyPr>
            <a:normAutofit lnSpcReduction="10000"/>
          </a:bodyPr>
          <a:lstStyle/>
          <a:p>
            <a:r>
              <a:rPr lang="zh-CN" altLang="en-US" dirty="0"/>
              <a:t>从控制流程来看待电梯的运行过程</a:t>
            </a:r>
            <a:endParaRPr lang="en-US" altLang="zh-CN" dirty="0"/>
          </a:p>
          <a:p>
            <a:pPr lvl="1"/>
            <a:r>
              <a:rPr lang="zh-CN" altLang="en-US" dirty="0"/>
              <a:t>是否可以让请求模拟器直接把请求发给电梯？</a:t>
            </a:r>
            <a:endParaRPr lang="en-US" altLang="zh-CN" dirty="0"/>
          </a:p>
          <a:p>
            <a:pPr lvl="1"/>
            <a:r>
              <a:rPr lang="zh-CN" altLang="en-US" dirty="0"/>
              <a:t>电梯请求送到调度器然后调度器再给到电梯？为什么这样做？</a:t>
            </a:r>
            <a:endParaRPr lang="en-US" altLang="zh-CN" dirty="0"/>
          </a:p>
          <a:p>
            <a:r>
              <a:rPr lang="zh-CN" altLang="en-US" dirty="0"/>
              <a:t>请求模拟器不断的发送请求</a:t>
            </a:r>
            <a:endParaRPr lang="en-US" altLang="zh-CN" dirty="0"/>
          </a:p>
          <a:p>
            <a:r>
              <a:rPr lang="zh-CN" altLang="en-US" dirty="0"/>
              <a:t>调度器不断收到请求并把请求调度给电梯</a:t>
            </a:r>
            <a:endParaRPr lang="en-US" altLang="zh-CN" dirty="0"/>
          </a:p>
          <a:p>
            <a:r>
              <a:rPr lang="zh-CN" altLang="en-US" dirty="0"/>
              <a:t>电梯在不断的运行（伺服），不断执行调度过来的请求</a:t>
            </a:r>
            <a:endParaRPr lang="en-US" altLang="zh-CN" dirty="0"/>
          </a:p>
        </p:txBody>
      </p:sp>
      <p:sp>
        <p:nvSpPr>
          <p:cNvPr id="5" name="矩形 4"/>
          <p:cNvSpPr/>
          <p:nvPr/>
        </p:nvSpPr>
        <p:spPr>
          <a:xfrm>
            <a:off x="4935269" y="4714811"/>
            <a:ext cx="1680210" cy="7086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调度器</a:t>
            </a:r>
            <a:endParaRPr lang="en-US" altLang="zh-CN" dirty="0"/>
          </a:p>
        </p:txBody>
      </p:sp>
      <p:sp>
        <p:nvSpPr>
          <p:cNvPr id="6" name="矩形 5"/>
          <p:cNvSpPr/>
          <p:nvPr/>
        </p:nvSpPr>
        <p:spPr>
          <a:xfrm>
            <a:off x="1401639" y="4714811"/>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p:txBody>
      </p:sp>
      <p:sp>
        <p:nvSpPr>
          <p:cNvPr id="8" name="矩形 7"/>
          <p:cNvSpPr/>
          <p:nvPr/>
        </p:nvSpPr>
        <p:spPr>
          <a:xfrm>
            <a:off x="8678694" y="4708366"/>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A</a:t>
            </a:r>
          </a:p>
        </p:txBody>
      </p:sp>
      <p:sp>
        <p:nvSpPr>
          <p:cNvPr id="10" name="流程图: 预定义过程 9"/>
          <p:cNvSpPr/>
          <p:nvPr/>
        </p:nvSpPr>
        <p:spPr>
          <a:xfrm>
            <a:off x="3192473" y="5937508"/>
            <a:ext cx="1485900" cy="525780"/>
          </a:xfrm>
          <a:prstGeom prst="flowChartPredefined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请求队列</a:t>
            </a:r>
          </a:p>
        </p:txBody>
      </p:sp>
      <p:cxnSp>
        <p:nvCxnSpPr>
          <p:cNvPr id="25" name="肘形连接符 24"/>
          <p:cNvCxnSpPr>
            <a:stCxn id="5" idx="3"/>
            <a:endCxn id="8" idx="1"/>
          </p:cNvCxnSpPr>
          <p:nvPr/>
        </p:nvCxnSpPr>
        <p:spPr>
          <a:xfrm flipV="1">
            <a:off x="6615479" y="5062696"/>
            <a:ext cx="2063215" cy="644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8A8F4DED-B990-4E70-A530-90CE689BDA51}" type="slidenum">
              <a:rPr lang="zh-CN" altLang="en-US" smtClean="0"/>
              <a:t>13</a:t>
            </a:fld>
            <a:endParaRPr lang="zh-CN" altLang="en-US" dirty="0"/>
          </a:p>
        </p:txBody>
      </p:sp>
      <p:cxnSp>
        <p:nvCxnSpPr>
          <p:cNvPr id="38" name="肘形连接符 24"/>
          <p:cNvCxnSpPr>
            <a:endCxn id="5" idx="1"/>
          </p:cNvCxnSpPr>
          <p:nvPr/>
        </p:nvCxnSpPr>
        <p:spPr>
          <a:xfrm>
            <a:off x="3081849" y="5062696"/>
            <a:ext cx="1853420" cy="644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1" name="矩形 10"/>
          <p:cNvSpPr/>
          <p:nvPr/>
        </p:nvSpPr>
        <p:spPr>
          <a:xfrm>
            <a:off x="7366819" y="4705218"/>
            <a:ext cx="646331" cy="369332"/>
          </a:xfrm>
          <a:prstGeom prst="rect">
            <a:avLst/>
          </a:prstGeom>
        </p:spPr>
        <p:txBody>
          <a:bodyPr wrap="none">
            <a:spAutoFit/>
          </a:bodyPr>
          <a:lstStyle/>
          <a:p>
            <a:pPr algn="ctr"/>
            <a:r>
              <a:rPr lang="zh-CN" altLang="en-US" dirty="0"/>
              <a:t>请求</a:t>
            </a:r>
          </a:p>
        </p:txBody>
      </p:sp>
      <p:sp>
        <p:nvSpPr>
          <p:cNvPr id="18" name="矩形 17"/>
          <p:cNvSpPr/>
          <p:nvPr/>
        </p:nvSpPr>
        <p:spPr>
          <a:xfrm>
            <a:off x="3626464" y="4714811"/>
            <a:ext cx="646331" cy="369332"/>
          </a:xfrm>
          <a:prstGeom prst="rect">
            <a:avLst/>
          </a:prstGeom>
        </p:spPr>
        <p:txBody>
          <a:bodyPr wrap="none">
            <a:spAutoFit/>
          </a:bodyPr>
          <a:lstStyle/>
          <a:p>
            <a:pPr algn="ctr"/>
            <a:r>
              <a:rPr lang="zh-CN" altLang="en-US" dirty="0"/>
              <a:t>请求</a:t>
            </a:r>
          </a:p>
        </p:txBody>
      </p:sp>
      <p:sp>
        <p:nvSpPr>
          <p:cNvPr id="7" name="矩形 6"/>
          <p:cNvSpPr/>
          <p:nvPr/>
        </p:nvSpPr>
        <p:spPr>
          <a:xfrm>
            <a:off x="4804908" y="6015732"/>
            <a:ext cx="3671198" cy="369332"/>
          </a:xfrm>
          <a:prstGeom prst="rect">
            <a:avLst/>
          </a:prstGeom>
        </p:spPr>
        <p:txBody>
          <a:bodyPr wrap="none">
            <a:spAutoFit/>
          </a:bodyPr>
          <a:lstStyle/>
          <a:p>
            <a:r>
              <a:rPr lang="zh-CN" altLang="en-US" b="1" dirty="0">
                <a:solidFill>
                  <a:srgbClr val="FF0000"/>
                </a:solidFill>
              </a:rPr>
              <a:t>这些源源不断产生的请求放在哪？</a:t>
            </a:r>
            <a:endParaRPr lang="en-US" altLang="zh-CN" b="1" dirty="0">
              <a:solidFill>
                <a:srgbClr val="FF0000"/>
              </a:solidFill>
            </a:endParaRPr>
          </a:p>
        </p:txBody>
      </p:sp>
    </p:spTree>
    <p:extLst>
      <p:ext uri="{BB962C8B-B14F-4D97-AF65-F5344CB8AC3E}">
        <p14:creationId xmlns:p14="http://schemas.microsoft.com/office/powerpoint/2010/main" val="301992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4" y="1660254"/>
            <a:ext cx="10817673" cy="4840907"/>
          </a:xfrm>
        </p:spPr>
        <p:txBody>
          <a:bodyPr>
            <a:normAutofit lnSpcReduction="10000"/>
          </a:bodyPr>
          <a:lstStyle/>
          <a:p>
            <a:r>
              <a:rPr lang="zh-CN" altLang="en-US" dirty="0"/>
              <a:t>方案</a:t>
            </a:r>
            <a:r>
              <a:rPr lang="en-US" altLang="zh-CN" dirty="0"/>
              <a:t>A</a:t>
            </a:r>
            <a:r>
              <a:rPr lang="zh-CN" altLang="en-US" dirty="0"/>
              <a:t>：将请求队列放在请求模拟器端</a:t>
            </a:r>
            <a:endParaRPr lang="en-US" altLang="zh-CN" dirty="0"/>
          </a:p>
          <a:p>
            <a:pPr lvl="1"/>
            <a:r>
              <a:rPr lang="zh-CN" altLang="en-US" dirty="0"/>
              <a:t>方案</a:t>
            </a:r>
            <a:r>
              <a:rPr lang="en-US" altLang="zh-CN" dirty="0"/>
              <a:t>1</a:t>
            </a:r>
            <a:r>
              <a:rPr lang="zh-CN" altLang="en-US" dirty="0"/>
              <a:t>：模拟器每次向调度器提交一个请求，等待请求执行完毕，再提交下一个</a:t>
            </a:r>
            <a:endParaRPr lang="en-US" altLang="zh-CN" dirty="0"/>
          </a:p>
          <a:p>
            <a:pPr lvl="1"/>
            <a:r>
              <a:rPr lang="zh-CN" altLang="en-US" dirty="0"/>
              <a:t>方案</a:t>
            </a:r>
            <a:r>
              <a:rPr lang="en-US" altLang="zh-CN" dirty="0"/>
              <a:t>2</a:t>
            </a:r>
            <a:r>
              <a:rPr lang="zh-CN" altLang="en-US" dirty="0"/>
              <a:t>：调度器从模拟器获得一个请求，提交给电梯，等电梯执行完毕，再去拿下一个请求</a:t>
            </a:r>
            <a:endParaRPr lang="en-US" altLang="zh-CN" dirty="0"/>
          </a:p>
          <a:p>
            <a:pPr lvl="1"/>
            <a:r>
              <a:rPr lang="zh-CN" altLang="en-US" dirty="0"/>
              <a:t>方案</a:t>
            </a:r>
            <a:r>
              <a:rPr lang="en-US" altLang="zh-CN" dirty="0"/>
              <a:t>3</a:t>
            </a:r>
            <a:r>
              <a:rPr lang="zh-CN" altLang="en-US" dirty="0"/>
              <a:t>：调度器从模拟器不断获得请求，保存在自己队列中，并从自己队列中将请求发送给电梯，等待执行完毕再发送下一个请求给电梯</a:t>
            </a:r>
            <a:endParaRPr lang="en-US" altLang="zh-CN" dirty="0"/>
          </a:p>
          <a:p>
            <a:pPr lvl="1"/>
            <a:r>
              <a:rPr lang="zh-CN" altLang="en-US" dirty="0"/>
              <a:t>方案</a:t>
            </a:r>
            <a:r>
              <a:rPr lang="en-US" altLang="zh-CN" dirty="0"/>
              <a:t>4</a:t>
            </a:r>
            <a:r>
              <a:rPr lang="zh-CN" altLang="en-US" dirty="0"/>
              <a:t>：调度器将获得的请求持续发送给电梯，不关心电梯运行状态。</a:t>
            </a:r>
            <a:endParaRPr lang="en-US" altLang="zh-CN" dirty="0"/>
          </a:p>
          <a:p>
            <a:pPr lvl="2"/>
            <a:r>
              <a:rPr lang="zh-CN" altLang="en-US" dirty="0"/>
              <a:t>电梯可能上一个请求还没执行完毕，需要将新到的请求保存起来。电梯内设一个请求队列？</a:t>
            </a:r>
            <a:endParaRPr lang="en-US" altLang="zh-CN" dirty="0"/>
          </a:p>
          <a:p>
            <a:pPr marL="0" indent="0">
              <a:buNone/>
            </a:pPr>
            <a:endParaRPr lang="en-US" altLang="zh-CN" dirty="0"/>
          </a:p>
          <a:p>
            <a:pPr marL="0" indent="0">
              <a:buNone/>
            </a:pPr>
            <a:r>
              <a:rPr lang="zh-CN" altLang="en-US" dirty="0"/>
              <a:t>思考：请求模拟器是否要知道电梯执行状态</a:t>
            </a:r>
            <a:r>
              <a:rPr lang="en-US" altLang="zh-CN" dirty="0"/>
              <a:t>/</a:t>
            </a:r>
            <a:r>
              <a:rPr lang="zh-CN" altLang="en-US" dirty="0"/>
              <a:t>调度器是否要知道电梯执行状态</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14</a:t>
            </a:fld>
            <a:endParaRPr lang="zh-CN" altLang="en-US" dirty="0"/>
          </a:p>
        </p:txBody>
      </p:sp>
    </p:spTree>
    <p:extLst>
      <p:ext uri="{BB962C8B-B14F-4D97-AF65-F5344CB8AC3E}">
        <p14:creationId xmlns:p14="http://schemas.microsoft.com/office/powerpoint/2010/main" val="34307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4"/>
            <a:ext cx="10515600" cy="4885511"/>
          </a:xfrm>
        </p:spPr>
        <p:txBody>
          <a:bodyPr>
            <a:normAutofit/>
          </a:bodyPr>
          <a:lstStyle/>
          <a:p>
            <a:r>
              <a:rPr lang="zh-CN" altLang="en-US" dirty="0"/>
              <a:t>方案</a:t>
            </a:r>
            <a:r>
              <a:rPr lang="en-US" altLang="zh-CN" dirty="0"/>
              <a:t>B</a:t>
            </a:r>
            <a:r>
              <a:rPr lang="zh-CN" altLang="en-US" dirty="0"/>
              <a:t>：请求队列放在调度器端</a:t>
            </a:r>
            <a:endParaRPr lang="en-US" altLang="zh-CN" dirty="0"/>
          </a:p>
          <a:p>
            <a:pPr lvl="1"/>
            <a:r>
              <a:rPr lang="zh-CN" altLang="en-US" dirty="0"/>
              <a:t>方案</a:t>
            </a:r>
            <a:r>
              <a:rPr lang="en-US" altLang="zh-CN" dirty="0"/>
              <a:t>1</a:t>
            </a:r>
            <a:r>
              <a:rPr lang="zh-CN" altLang="en-US" dirty="0"/>
              <a:t>：模拟器不断将请求推送到调度器的请求队列中，电梯不断去获得请求，一旦获得请求，就去执行，执行完毕再去获得下一个请求</a:t>
            </a:r>
            <a:endParaRPr lang="en-US" altLang="zh-CN" dirty="0"/>
          </a:p>
          <a:p>
            <a:pPr lvl="1"/>
            <a:r>
              <a:rPr lang="zh-CN" altLang="en-US" dirty="0"/>
              <a:t>方案</a:t>
            </a:r>
            <a:r>
              <a:rPr lang="en-US" altLang="zh-CN" dirty="0"/>
              <a:t>2</a:t>
            </a:r>
            <a:r>
              <a:rPr lang="zh-CN" altLang="en-US" dirty="0"/>
              <a:t>：模拟器不断将请求推送到调度器的请求队列中，电梯不断去获得请求，一旦获得请求，就放到自己内部的请求队列中，然后自己内部调度执行</a:t>
            </a:r>
            <a:endParaRPr lang="en-US" altLang="zh-CN" dirty="0"/>
          </a:p>
          <a:p>
            <a:pPr lvl="1"/>
            <a:endParaRPr lang="en-US" altLang="zh-CN" dirty="0"/>
          </a:p>
          <a:p>
            <a:pPr lvl="1"/>
            <a:r>
              <a:rPr lang="zh-CN" altLang="en-US" dirty="0"/>
              <a:t>调度器充当了一个</a:t>
            </a:r>
            <a:r>
              <a:rPr lang="en-US" altLang="zh-CN" dirty="0"/>
              <a:t>Tray</a:t>
            </a:r>
            <a:r>
              <a:rPr lang="zh-CN" altLang="en-US" dirty="0"/>
              <a:t>的角色（共享对象）</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15</a:t>
            </a:fld>
            <a:endParaRPr lang="zh-CN" altLang="en-US" dirty="0"/>
          </a:p>
        </p:txBody>
      </p:sp>
    </p:spTree>
    <p:extLst>
      <p:ext uri="{BB962C8B-B14F-4D97-AF65-F5344CB8AC3E}">
        <p14:creationId xmlns:p14="http://schemas.microsoft.com/office/powerpoint/2010/main" val="289807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4"/>
            <a:ext cx="10515600" cy="4885511"/>
          </a:xfrm>
        </p:spPr>
        <p:txBody>
          <a:bodyPr>
            <a:normAutofit/>
          </a:bodyPr>
          <a:lstStyle/>
          <a:p>
            <a:r>
              <a:rPr lang="zh-CN" altLang="en-US" dirty="0"/>
              <a:t>方案</a:t>
            </a:r>
            <a:r>
              <a:rPr lang="en-US" altLang="zh-CN" dirty="0"/>
              <a:t>C</a:t>
            </a:r>
            <a:r>
              <a:rPr lang="zh-CN" altLang="en-US" dirty="0"/>
              <a:t>：请求队列还放在调度器端</a:t>
            </a:r>
            <a:endParaRPr lang="en-US" altLang="zh-CN" dirty="0"/>
          </a:p>
          <a:p>
            <a:pPr lvl="1"/>
            <a:r>
              <a:rPr lang="zh-CN" altLang="en-US" dirty="0"/>
              <a:t>方案</a:t>
            </a:r>
            <a:r>
              <a:rPr lang="en-US" altLang="zh-CN" dirty="0"/>
              <a:t>1</a:t>
            </a:r>
            <a:r>
              <a:rPr lang="zh-CN" altLang="en-US" dirty="0"/>
              <a:t>：模拟器不断将请求推送到调度器的请求队列中，调度器根据请求队列的情况向电梯分派请求，等待电梯执行完毕，再分派下一个请求</a:t>
            </a:r>
            <a:endParaRPr lang="en-US" altLang="zh-CN" dirty="0"/>
          </a:p>
          <a:p>
            <a:pPr lvl="1"/>
            <a:r>
              <a:rPr lang="zh-CN" altLang="en-US" dirty="0"/>
              <a:t>方案</a:t>
            </a:r>
            <a:r>
              <a:rPr lang="en-US" altLang="zh-CN" dirty="0"/>
              <a:t>2</a:t>
            </a:r>
            <a:r>
              <a:rPr lang="zh-CN" altLang="en-US" dirty="0"/>
              <a:t>：模拟器不断将请求推送到调度器的请求队列中，调度器根据请求队列的情况向电梯分派请求，不等待电梯执行完毕，再分派下一个请求</a:t>
            </a:r>
            <a:endParaRPr lang="en-US" altLang="zh-CN" dirty="0"/>
          </a:p>
          <a:p>
            <a:endParaRPr lang="en-US" altLang="zh-CN" dirty="0"/>
          </a:p>
          <a:p>
            <a:pPr marL="0" indent="0">
              <a:buNone/>
            </a:pPr>
            <a:r>
              <a:rPr lang="zh-CN" altLang="en-US" dirty="0"/>
              <a:t>思考：方案</a:t>
            </a:r>
            <a:r>
              <a:rPr lang="en-US" altLang="zh-CN" dirty="0"/>
              <a:t>B</a:t>
            </a:r>
            <a:r>
              <a:rPr lang="zh-CN" altLang="en-US" dirty="0"/>
              <a:t>和方案</a:t>
            </a:r>
            <a:r>
              <a:rPr lang="en-US" altLang="zh-CN" dirty="0"/>
              <a:t>C</a:t>
            </a:r>
            <a:r>
              <a:rPr lang="zh-CN" altLang="en-US" dirty="0"/>
              <a:t>的异同点在哪？调度器的行为方式发生了变化，调度器作为</a:t>
            </a:r>
            <a:r>
              <a:rPr lang="en-US" altLang="zh-CN" dirty="0"/>
              <a:t>Tray</a:t>
            </a:r>
            <a:r>
              <a:rPr lang="zh-CN" altLang="en-US" dirty="0"/>
              <a:t>只是被动充当共享对象，如何理解“调度”的含义？</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16</a:t>
            </a:fld>
            <a:endParaRPr lang="zh-CN" altLang="en-US" dirty="0"/>
          </a:p>
        </p:txBody>
      </p:sp>
    </p:spTree>
    <p:extLst>
      <p:ext uri="{BB962C8B-B14F-4D97-AF65-F5344CB8AC3E}">
        <p14:creationId xmlns:p14="http://schemas.microsoft.com/office/powerpoint/2010/main" val="365688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4"/>
            <a:ext cx="10515600" cy="4435746"/>
          </a:xfrm>
        </p:spPr>
        <p:txBody>
          <a:bodyPr>
            <a:normAutofit/>
          </a:bodyPr>
          <a:lstStyle/>
          <a:p>
            <a:r>
              <a:rPr lang="zh-CN" altLang="en-US" dirty="0"/>
              <a:t>请求队列放在模拟器端，调度器去查询的方案好不好？</a:t>
            </a:r>
            <a:endParaRPr lang="en-US" altLang="zh-CN" dirty="0"/>
          </a:p>
          <a:p>
            <a:pPr lvl="1"/>
            <a:r>
              <a:rPr lang="zh-CN" altLang="en-US" dirty="0"/>
              <a:t>工厂不断问客户，你有产品要加工吗？</a:t>
            </a:r>
            <a:endParaRPr lang="en-US" altLang="zh-CN" dirty="0"/>
          </a:p>
          <a:p>
            <a:pPr lvl="1"/>
            <a:r>
              <a:rPr lang="zh-CN" altLang="en-US" dirty="0"/>
              <a:t>在这种情况下工厂需要维护一个客户列表，好累心</a:t>
            </a:r>
            <a:endParaRPr lang="en-US" altLang="zh-CN" dirty="0"/>
          </a:p>
          <a:p>
            <a:pPr lvl="1"/>
            <a:r>
              <a:rPr lang="zh-CN" altLang="en-US" dirty="0"/>
              <a:t>真正的赢家是等着客户上门（调度器是不是这样一个火爆的工厂？）</a:t>
            </a:r>
            <a:endParaRPr lang="en-US" altLang="zh-CN" dirty="0"/>
          </a:p>
          <a:p>
            <a:pPr lvl="1"/>
            <a:endParaRPr lang="en-US" altLang="zh-CN" dirty="0"/>
          </a:p>
          <a:p>
            <a:r>
              <a:rPr lang="zh-CN" altLang="en-US" dirty="0"/>
              <a:t>模拟器给调度去提交了一个请求后，等待调度器调度给电梯执行完毕，然后再提交下一个请求。是否存在什么问题？</a:t>
            </a:r>
            <a:endParaRPr lang="en-US" altLang="zh-CN" dirty="0"/>
          </a:p>
          <a:p>
            <a:pPr marL="457200" lvl="1" indent="0">
              <a:buNone/>
            </a:pPr>
            <a:endParaRPr lang="en-US" altLang="zh-CN" dirty="0"/>
          </a:p>
          <a:p>
            <a:r>
              <a:rPr lang="zh-CN" altLang="en-US" dirty="0"/>
              <a:t>电梯执行完毕一个请求后再处理下一个请求好不好？</a:t>
            </a:r>
            <a:endParaRPr lang="en-US" altLang="zh-CN" dirty="0"/>
          </a:p>
          <a:p>
            <a:pPr lvl="1"/>
            <a:r>
              <a:rPr lang="zh-CN" altLang="en-US" dirty="0"/>
              <a:t>电梯的优化调度无从谈起</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17</a:t>
            </a:fld>
            <a:endParaRPr lang="zh-CN" altLang="en-US" dirty="0"/>
          </a:p>
        </p:txBody>
      </p:sp>
    </p:spTree>
    <p:extLst>
      <p:ext uri="{BB962C8B-B14F-4D97-AF65-F5344CB8AC3E}">
        <p14:creationId xmlns:p14="http://schemas.microsoft.com/office/powerpoint/2010/main" val="370109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p:txBody>
          <a:bodyPr/>
          <a:lstStyle/>
          <a:p>
            <a:r>
              <a:rPr lang="zh-CN" altLang="en-US" dirty="0"/>
              <a:t>本次作业的要点是学习并实践生产者</a:t>
            </a:r>
            <a:r>
              <a:rPr lang="en-US" altLang="zh-CN" dirty="0"/>
              <a:t>/</a:t>
            </a:r>
            <a:r>
              <a:rPr lang="zh-CN" altLang="en-US" dirty="0"/>
              <a:t>消费者这样一个多线程协作的实例</a:t>
            </a:r>
            <a:endParaRPr lang="en-US" altLang="zh-CN" dirty="0"/>
          </a:p>
          <a:p>
            <a:r>
              <a:rPr lang="zh-CN" altLang="en-US" dirty="0"/>
              <a:t>请求模拟器不断发出电梯请求（生产者），并推送给调度器</a:t>
            </a:r>
            <a:endParaRPr lang="en-US" altLang="zh-CN" dirty="0"/>
          </a:p>
          <a:p>
            <a:r>
              <a:rPr lang="zh-CN" altLang="en-US" dirty="0"/>
              <a:t>调度器作为共享对象管理请求（托盘，通过请求队列来管理）</a:t>
            </a:r>
            <a:endParaRPr lang="en-US" altLang="zh-CN" dirty="0"/>
          </a:p>
          <a:p>
            <a:r>
              <a:rPr lang="zh-CN" altLang="en-US" dirty="0"/>
              <a:t>电梯不断响应请求运行（消费者），从调度器里抽取，并且存在自己的请求队列中</a:t>
            </a:r>
            <a:endParaRPr lang="en-US" altLang="zh-CN" dirty="0"/>
          </a:p>
          <a:p>
            <a:endParaRPr lang="en-US" altLang="zh-CN" dirty="0"/>
          </a:p>
          <a:p>
            <a:pPr marL="0" indent="0">
              <a:buNone/>
            </a:pPr>
            <a:r>
              <a:rPr lang="zh-CN" altLang="en-US" dirty="0">
                <a:solidFill>
                  <a:srgbClr val="FF0000"/>
                </a:solidFill>
              </a:rPr>
              <a:t>思考：电梯保存一个自己的请求队列的目的是什么？</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18</a:t>
            </a:fld>
            <a:endParaRPr lang="zh-CN" altLang="en-US"/>
          </a:p>
        </p:txBody>
      </p:sp>
    </p:spTree>
    <p:extLst>
      <p:ext uri="{BB962C8B-B14F-4D97-AF65-F5344CB8AC3E}">
        <p14:creationId xmlns:p14="http://schemas.microsoft.com/office/powerpoint/2010/main" val="217790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2CF76-AF95-4831-943D-A25652D227DC}"/>
              </a:ext>
            </a:extLst>
          </p:cNvPr>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a:extLst>
              <a:ext uri="{FF2B5EF4-FFF2-40B4-BE49-F238E27FC236}">
                <a16:creationId xmlns:a16="http://schemas.microsoft.com/office/drawing/2014/main" id="{9250C532-DDD6-474C-BA61-7155E1D28DE9}"/>
              </a:ext>
            </a:extLst>
          </p:cNvPr>
          <p:cNvSpPr>
            <a:spLocks noGrp="1"/>
          </p:cNvSpPr>
          <p:nvPr>
            <p:ph idx="1"/>
          </p:nvPr>
        </p:nvSpPr>
        <p:spPr>
          <a:xfrm>
            <a:off x="838200" y="1825624"/>
            <a:ext cx="10515600" cy="2164251"/>
          </a:xfrm>
        </p:spPr>
        <p:txBody>
          <a:bodyPr/>
          <a:lstStyle/>
          <a:p>
            <a:r>
              <a:rPr lang="zh-CN" altLang="en-US" dirty="0"/>
              <a:t>调度器作为共享对象的设计架构</a:t>
            </a:r>
            <a:endParaRPr lang="en-US" altLang="zh-CN" dirty="0"/>
          </a:p>
          <a:p>
            <a:pPr lvl="1"/>
            <a:r>
              <a:rPr lang="zh-CN" altLang="en-US" dirty="0"/>
              <a:t>调度器提供请求推入和请求取出接口</a:t>
            </a:r>
            <a:endParaRPr lang="en-US" altLang="zh-CN" dirty="0"/>
          </a:p>
          <a:p>
            <a:pPr lvl="1"/>
            <a:r>
              <a:rPr lang="zh-CN" altLang="en-US" dirty="0"/>
              <a:t>调度器提供私有方法</a:t>
            </a:r>
            <a:r>
              <a:rPr lang="en-US" altLang="zh-CN" dirty="0"/>
              <a:t>(</a:t>
            </a:r>
            <a:r>
              <a:rPr lang="zh-CN" altLang="en-US" dirty="0"/>
              <a:t>调度策略</a:t>
            </a:r>
            <a:r>
              <a:rPr lang="en-US" altLang="zh-CN" dirty="0"/>
              <a:t>)</a:t>
            </a:r>
            <a:r>
              <a:rPr lang="zh-CN" altLang="en-US" dirty="0"/>
              <a:t>来决定让取出接口取走哪个请求</a:t>
            </a:r>
            <a:endParaRPr lang="en-US" altLang="zh-CN" dirty="0"/>
          </a:p>
          <a:p>
            <a:pPr lvl="1"/>
            <a:r>
              <a:rPr lang="zh-CN" altLang="en-US" dirty="0"/>
              <a:t>调度体现于请求取出接口调用所获得的请求序列</a:t>
            </a:r>
            <a:endParaRPr lang="en-US" altLang="zh-CN" dirty="0"/>
          </a:p>
          <a:p>
            <a:pPr lvl="2"/>
            <a:r>
              <a:rPr lang="zh-CN" altLang="en-US" dirty="0"/>
              <a:t>后取走的请求一定比之前取走的所有请求发生时间都要晚</a:t>
            </a:r>
          </a:p>
        </p:txBody>
      </p:sp>
      <p:sp>
        <p:nvSpPr>
          <p:cNvPr id="4" name="灯片编号占位符 3">
            <a:extLst>
              <a:ext uri="{FF2B5EF4-FFF2-40B4-BE49-F238E27FC236}">
                <a16:creationId xmlns:a16="http://schemas.microsoft.com/office/drawing/2014/main" id="{9E11AAF9-6B14-4F77-A778-7B58951A137E}"/>
              </a:ext>
            </a:extLst>
          </p:cNvPr>
          <p:cNvSpPr>
            <a:spLocks noGrp="1"/>
          </p:cNvSpPr>
          <p:nvPr>
            <p:ph type="sldNum" sz="quarter" idx="12"/>
          </p:nvPr>
        </p:nvSpPr>
        <p:spPr/>
        <p:txBody>
          <a:bodyPr/>
          <a:lstStyle/>
          <a:p>
            <a:fld id="{8A8F4DED-B990-4E70-A530-90CE689BDA51}" type="slidenum">
              <a:rPr lang="zh-CN" altLang="en-US" smtClean="0"/>
              <a:t>19</a:t>
            </a:fld>
            <a:endParaRPr lang="zh-CN" altLang="en-US"/>
          </a:p>
        </p:txBody>
      </p:sp>
      <p:sp>
        <p:nvSpPr>
          <p:cNvPr id="5" name="椭圆 4">
            <a:extLst>
              <a:ext uri="{FF2B5EF4-FFF2-40B4-BE49-F238E27FC236}">
                <a16:creationId xmlns:a16="http://schemas.microsoft.com/office/drawing/2014/main" id="{E7BE87E7-587E-4F5B-BB09-424648F57B50}"/>
              </a:ext>
            </a:extLst>
          </p:cNvPr>
          <p:cNvSpPr/>
          <p:nvPr/>
        </p:nvSpPr>
        <p:spPr>
          <a:xfrm>
            <a:off x="6658884" y="3919781"/>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052CC68-08ED-4FC9-96AC-3D164C9AA16E}"/>
              </a:ext>
            </a:extLst>
          </p:cNvPr>
          <p:cNvSpPr/>
          <p:nvPr/>
        </p:nvSpPr>
        <p:spPr>
          <a:xfrm>
            <a:off x="2423950" y="3919781"/>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C9A81F7-94D9-49F0-993A-94C70B2A27F7}"/>
              </a:ext>
            </a:extLst>
          </p:cNvPr>
          <p:cNvSpPr/>
          <p:nvPr/>
        </p:nvSpPr>
        <p:spPr>
          <a:xfrm>
            <a:off x="2906807" y="4266872"/>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a:t>
            </a:r>
            <a:r>
              <a:rPr lang="zh-CN" altLang="en-US" dirty="0"/>
              <a:t>线程</a:t>
            </a:r>
            <a:r>
              <a:rPr lang="en-US" altLang="zh-CN" dirty="0"/>
              <a:t>)</a:t>
            </a:r>
          </a:p>
        </p:txBody>
      </p:sp>
      <p:sp>
        <p:nvSpPr>
          <p:cNvPr id="10" name="矩形 9">
            <a:extLst>
              <a:ext uri="{FF2B5EF4-FFF2-40B4-BE49-F238E27FC236}">
                <a16:creationId xmlns:a16="http://schemas.microsoft.com/office/drawing/2014/main" id="{15C6DB84-1BE5-47F0-9A09-A5FCCF6C258C}"/>
              </a:ext>
            </a:extLst>
          </p:cNvPr>
          <p:cNvSpPr/>
          <p:nvPr/>
        </p:nvSpPr>
        <p:spPr>
          <a:xfrm>
            <a:off x="7141741" y="4266872"/>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endParaRPr lang="en-US" altLang="zh-CN" dirty="0"/>
          </a:p>
          <a:p>
            <a:pPr algn="ctr"/>
            <a:r>
              <a:rPr lang="en-US" altLang="zh-CN" dirty="0"/>
              <a:t>(</a:t>
            </a:r>
            <a:r>
              <a:rPr lang="zh-CN" altLang="en-US" dirty="0"/>
              <a:t>线程</a:t>
            </a:r>
            <a:r>
              <a:rPr lang="en-US" altLang="zh-CN" dirty="0"/>
              <a:t>)</a:t>
            </a:r>
          </a:p>
        </p:txBody>
      </p:sp>
      <p:sp>
        <p:nvSpPr>
          <p:cNvPr id="11" name="流程图: 预定义过程 10">
            <a:extLst>
              <a:ext uri="{FF2B5EF4-FFF2-40B4-BE49-F238E27FC236}">
                <a16:creationId xmlns:a16="http://schemas.microsoft.com/office/drawing/2014/main" id="{1C789A6F-0886-4903-A076-F808F82CAE6C}"/>
              </a:ext>
            </a:extLst>
          </p:cNvPr>
          <p:cNvSpPr/>
          <p:nvPr/>
        </p:nvSpPr>
        <p:spPr>
          <a:xfrm>
            <a:off x="4654657" y="5034368"/>
            <a:ext cx="2487084" cy="631326"/>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调度器</a:t>
            </a:r>
            <a:r>
              <a:rPr lang="en-US" altLang="zh-CN" dirty="0"/>
              <a:t>(</a:t>
            </a:r>
            <a:r>
              <a:rPr lang="zh-CN" altLang="en-US" dirty="0"/>
              <a:t>请求队列</a:t>
            </a:r>
            <a:r>
              <a:rPr lang="en-US" altLang="zh-CN" dirty="0"/>
              <a:t>)</a:t>
            </a:r>
          </a:p>
        </p:txBody>
      </p:sp>
      <p:cxnSp>
        <p:nvCxnSpPr>
          <p:cNvPr id="13" name="肘形连接符 24">
            <a:extLst>
              <a:ext uri="{FF2B5EF4-FFF2-40B4-BE49-F238E27FC236}">
                <a16:creationId xmlns:a16="http://schemas.microsoft.com/office/drawing/2014/main" id="{63F9EC55-CB4E-46A5-8CDE-D974AE963B7B}"/>
              </a:ext>
            </a:extLst>
          </p:cNvPr>
          <p:cNvCxnSpPr>
            <a:cxnSpLocks/>
            <a:stCxn id="9" idx="3"/>
            <a:endCxn id="11" idx="0"/>
          </p:cNvCxnSpPr>
          <p:nvPr/>
        </p:nvCxnSpPr>
        <p:spPr>
          <a:xfrm>
            <a:off x="4587017" y="4621202"/>
            <a:ext cx="1311182" cy="41316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肘形连接符 24">
            <a:extLst>
              <a:ext uri="{FF2B5EF4-FFF2-40B4-BE49-F238E27FC236}">
                <a16:creationId xmlns:a16="http://schemas.microsoft.com/office/drawing/2014/main" id="{2DF4F90D-94F1-41A5-A48E-498E1B444AF7}"/>
              </a:ext>
            </a:extLst>
          </p:cNvPr>
          <p:cNvCxnSpPr>
            <a:cxnSpLocks/>
            <a:stCxn id="11" idx="0"/>
            <a:endCxn id="10" idx="1"/>
          </p:cNvCxnSpPr>
          <p:nvPr/>
        </p:nvCxnSpPr>
        <p:spPr>
          <a:xfrm flipV="1">
            <a:off x="5898199" y="4621202"/>
            <a:ext cx="1243542" cy="41316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622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内容提纲</a:t>
            </a:r>
          </a:p>
        </p:txBody>
      </p:sp>
      <p:sp>
        <p:nvSpPr>
          <p:cNvPr id="3" name="内容占位符 2"/>
          <p:cNvSpPr>
            <a:spLocks noGrp="1"/>
          </p:cNvSpPr>
          <p:nvPr>
            <p:ph idx="1"/>
          </p:nvPr>
        </p:nvSpPr>
        <p:spPr/>
        <p:txBody>
          <a:bodyPr/>
          <a:lstStyle/>
          <a:p>
            <a:r>
              <a:rPr lang="zh-CN" altLang="en-US" dirty="0"/>
              <a:t>单元知识点回顾</a:t>
            </a:r>
            <a:endParaRPr lang="en-US" altLang="zh-CN" dirty="0"/>
          </a:p>
          <a:p>
            <a:r>
              <a:rPr lang="zh-CN" altLang="en-US" dirty="0"/>
              <a:t>作业训练要点分析</a:t>
            </a:r>
            <a:endParaRPr lang="en-US" altLang="zh-CN" dirty="0"/>
          </a:p>
          <a:p>
            <a:r>
              <a:rPr lang="zh-CN" altLang="en-US" dirty="0"/>
              <a:t>本次作业</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a:t>
            </a:fld>
            <a:endParaRPr lang="zh-CN" altLang="en-US"/>
          </a:p>
        </p:txBody>
      </p:sp>
    </p:spTree>
    <p:extLst>
      <p:ext uri="{BB962C8B-B14F-4D97-AF65-F5344CB8AC3E}">
        <p14:creationId xmlns:p14="http://schemas.microsoft.com/office/powerpoint/2010/main" val="288989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7681599" y="4186910"/>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椭圆 13"/>
          <p:cNvSpPr/>
          <p:nvPr/>
        </p:nvSpPr>
        <p:spPr>
          <a:xfrm>
            <a:off x="1275171" y="4203734"/>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椭圆 6"/>
          <p:cNvSpPr/>
          <p:nvPr/>
        </p:nvSpPr>
        <p:spPr>
          <a:xfrm>
            <a:off x="4494178" y="4186910"/>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38200" y="1660256"/>
            <a:ext cx="10515600" cy="2707464"/>
          </a:xfrm>
        </p:spPr>
        <p:txBody>
          <a:bodyPr>
            <a:normAutofit/>
          </a:bodyPr>
          <a:lstStyle/>
          <a:p>
            <a:r>
              <a:rPr lang="zh-CN" altLang="en-US" dirty="0"/>
              <a:t>调度器是否可以作为线程？</a:t>
            </a:r>
            <a:endParaRPr lang="en-US" altLang="zh-CN" dirty="0"/>
          </a:p>
          <a:p>
            <a:pPr lvl="1"/>
            <a:r>
              <a:rPr lang="zh-CN" altLang="en-US" dirty="0"/>
              <a:t>现实中的调度器运行于一个控制器</a:t>
            </a:r>
            <a:r>
              <a:rPr lang="en-US" altLang="zh-CN" dirty="0"/>
              <a:t>(</a:t>
            </a:r>
            <a:r>
              <a:rPr lang="zh-CN" altLang="en-US" dirty="0"/>
              <a:t>嵌入式系统</a:t>
            </a:r>
            <a:r>
              <a:rPr lang="en-US" altLang="zh-CN" dirty="0"/>
              <a:t>)</a:t>
            </a:r>
            <a:r>
              <a:rPr lang="zh-CN" altLang="en-US" dirty="0"/>
              <a:t>中，持续运行</a:t>
            </a:r>
            <a:endParaRPr lang="en-US" altLang="zh-CN" dirty="0"/>
          </a:p>
          <a:p>
            <a:r>
              <a:rPr lang="zh-CN" altLang="en-US" dirty="0"/>
              <a:t>调度器与请求模拟器、电梯的交互都基于请求队列</a:t>
            </a:r>
            <a:endParaRPr lang="en-US" altLang="zh-CN" dirty="0"/>
          </a:p>
          <a:p>
            <a:pPr lvl="1"/>
            <a:r>
              <a:rPr lang="zh-CN" altLang="en-US" dirty="0"/>
              <a:t>调度器的本质在于把</a:t>
            </a:r>
            <a:r>
              <a:rPr lang="en-US" altLang="zh-CN" dirty="0"/>
              <a:t>R-S</a:t>
            </a:r>
            <a:r>
              <a:rPr lang="zh-CN" altLang="en-US" dirty="0"/>
              <a:t>队列中的请求进行重排序，并放入到</a:t>
            </a:r>
            <a:r>
              <a:rPr lang="en-US" altLang="zh-CN" dirty="0"/>
              <a:t>S-E</a:t>
            </a:r>
            <a:r>
              <a:rPr lang="zh-CN" altLang="en-US" dirty="0"/>
              <a:t>队列</a:t>
            </a:r>
            <a:endParaRPr lang="en-US" altLang="zh-CN" dirty="0"/>
          </a:p>
          <a:p>
            <a:pPr lvl="1"/>
            <a:r>
              <a:rPr lang="zh-CN" altLang="en-US" dirty="0"/>
              <a:t>通过这两个队列，三个线程之间不再有控制耦合关系</a:t>
            </a:r>
            <a:endParaRPr lang="en-US" altLang="zh-CN" dirty="0"/>
          </a:p>
        </p:txBody>
      </p:sp>
      <p:sp>
        <p:nvSpPr>
          <p:cNvPr id="5" name="矩形 4"/>
          <p:cNvSpPr/>
          <p:nvPr/>
        </p:nvSpPr>
        <p:spPr>
          <a:xfrm>
            <a:off x="4935269" y="4534001"/>
            <a:ext cx="1680210" cy="7086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调度器</a:t>
            </a:r>
            <a:endParaRPr lang="en-US" altLang="zh-CN" dirty="0"/>
          </a:p>
          <a:p>
            <a:pPr algn="ctr"/>
            <a:r>
              <a:rPr lang="en-US" altLang="zh-CN" dirty="0"/>
              <a:t>(</a:t>
            </a:r>
            <a:r>
              <a:rPr lang="zh-CN" altLang="en-US" dirty="0"/>
              <a:t>线程</a:t>
            </a:r>
            <a:r>
              <a:rPr lang="en-US" altLang="zh-CN" dirty="0"/>
              <a:t>)</a:t>
            </a:r>
          </a:p>
        </p:txBody>
      </p:sp>
      <p:sp>
        <p:nvSpPr>
          <p:cNvPr id="6" name="矩形 5"/>
          <p:cNvSpPr/>
          <p:nvPr/>
        </p:nvSpPr>
        <p:spPr>
          <a:xfrm>
            <a:off x="1758028" y="4550825"/>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a:t>
            </a:r>
            <a:r>
              <a:rPr lang="zh-CN" altLang="en-US" dirty="0"/>
              <a:t>线程</a:t>
            </a:r>
            <a:r>
              <a:rPr lang="en-US" altLang="zh-CN" dirty="0"/>
              <a:t>)</a:t>
            </a:r>
          </a:p>
        </p:txBody>
      </p:sp>
      <p:sp>
        <p:nvSpPr>
          <p:cNvPr id="8" name="矩形 7"/>
          <p:cNvSpPr/>
          <p:nvPr/>
        </p:nvSpPr>
        <p:spPr>
          <a:xfrm>
            <a:off x="8164456" y="4534001"/>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endParaRPr lang="en-US" altLang="zh-CN" dirty="0"/>
          </a:p>
          <a:p>
            <a:pPr algn="ctr"/>
            <a:r>
              <a:rPr lang="en-US" altLang="zh-CN" dirty="0"/>
              <a:t>(</a:t>
            </a:r>
            <a:r>
              <a:rPr lang="zh-CN" altLang="en-US" dirty="0"/>
              <a:t>线程</a:t>
            </a:r>
            <a:r>
              <a:rPr lang="en-US" altLang="zh-CN" dirty="0"/>
              <a:t>)</a:t>
            </a:r>
          </a:p>
        </p:txBody>
      </p:sp>
      <p:sp>
        <p:nvSpPr>
          <p:cNvPr id="10" name="流程图: 预定义过程 9"/>
          <p:cNvSpPr/>
          <p:nvPr/>
        </p:nvSpPr>
        <p:spPr>
          <a:xfrm>
            <a:off x="3471596" y="5589752"/>
            <a:ext cx="1485900" cy="631326"/>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请求队列</a:t>
            </a:r>
            <a:endParaRPr lang="en-US" altLang="zh-CN" dirty="0"/>
          </a:p>
          <a:p>
            <a:pPr algn="ctr"/>
            <a:r>
              <a:rPr lang="en-US" altLang="zh-CN" dirty="0"/>
              <a:t>(R-S)</a:t>
            </a:r>
            <a:endParaRPr lang="zh-CN" altLang="en-US" dirty="0"/>
          </a:p>
        </p:txBody>
      </p:sp>
      <p:cxnSp>
        <p:nvCxnSpPr>
          <p:cNvPr id="25" name="肘形连接符 24"/>
          <p:cNvCxnSpPr>
            <a:stCxn id="5" idx="3"/>
            <a:endCxn id="16" idx="0"/>
          </p:cNvCxnSpPr>
          <p:nvPr/>
        </p:nvCxnSpPr>
        <p:spPr>
          <a:xfrm>
            <a:off x="6615479" y="4888331"/>
            <a:ext cx="806027" cy="7014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8A8F4DED-B990-4E70-A530-90CE689BDA51}" type="slidenum">
              <a:rPr lang="zh-CN" altLang="en-US" smtClean="0"/>
              <a:t>20</a:t>
            </a:fld>
            <a:endParaRPr lang="zh-CN" altLang="en-US" dirty="0"/>
          </a:p>
        </p:txBody>
      </p:sp>
      <p:cxnSp>
        <p:nvCxnSpPr>
          <p:cNvPr id="38" name="肘形连接符 24"/>
          <p:cNvCxnSpPr>
            <a:stCxn id="6" idx="3"/>
            <a:endCxn id="10" idx="0"/>
          </p:cNvCxnSpPr>
          <p:nvPr/>
        </p:nvCxnSpPr>
        <p:spPr>
          <a:xfrm>
            <a:off x="3438238" y="4905155"/>
            <a:ext cx="776308" cy="6845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6" name="流程图: 预定义过程 15"/>
          <p:cNvSpPr/>
          <p:nvPr/>
        </p:nvSpPr>
        <p:spPr>
          <a:xfrm>
            <a:off x="6678556" y="5589752"/>
            <a:ext cx="1485900" cy="631326"/>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请求队列</a:t>
            </a:r>
            <a:endParaRPr lang="en-US" altLang="zh-CN" dirty="0"/>
          </a:p>
          <a:p>
            <a:pPr algn="ctr"/>
            <a:r>
              <a:rPr lang="en-US" altLang="zh-CN" dirty="0"/>
              <a:t>(S-E)</a:t>
            </a:r>
            <a:endParaRPr lang="zh-CN" altLang="en-US" dirty="0"/>
          </a:p>
        </p:txBody>
      </p:sp>
      <p:sp>
        <p:nvSpPr>
          <p:cNvPr id="17" name="流程图: 预定义过程 16"/>
          <p:cNvSpPr/>
          <p:nvPr/>
        </p:nvSpPr>
        <p:spPr>
          <a:xfrm>
            <a:off x="1506194" y="5432408"/>
            <a:ext cx="1485900" cy="525780"/>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请求队列</a:t>
            </a:r>
          </a:p>
        </p:txBody>
      </p:sp>
      <p:cxnSp>
        <p:nvCxnSpPr>
          <p:cNvPr id="19" name="肘形连接符 24"/>
          <p:cNvCxnSpPr>
            <a:stCxn id="10" idx="0"/>
            <a:endCxn id="5" idx="1"/>
          </p:cNvCxnSpPr>
          <p:nvPr/>
        </p:nvCxnSpPr>
        <p:spPr>
          <a:xfrm flipV="1">
            <a:off x="4214546" y="4888331"/>
            <a:ext cx="720723" cy="7014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6" name="肘形连接符 24"/>
          <p:cNvCxnSpPr>
            <a:stCxn id="16" idx="0"/>
            <a:endCxn id="8" idx="1"/>
          </p:cNvCxnSpPr>
          <p:nvPr/>
        </p:nvCxnSpPr>
        <p:spPr>
          <a:xfrm flipV="1">
            <a:off x="7421506" y="4888331"/>
            <a:ext cx="742950" cy="7014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116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的主要设计问题</a:t>
            </a:r>
          </a:p>
        </p:txBody>
      </p:sp>
      <p:sp>
        <p:nvSpPr>
          <p:cNvPr id="3" name="内容占位符 2"/>
          <p:cNvSpPr>
            <a:spLocks noGrp="1"/>
          </p:cNvSpPr>
          <p:nvPr>
            <p:ph idx="1"/>
          </p:nvPr>
        </p:nvSpPr>
        <p:spPr>
          <a:xfrm>
            <a:off x="838200" y="1825624"/>
            <a:ext cx="10515600" cy="4915643"/>
          </a:xfrm>
        </p:spPr>
        <p:txBody>
          <a:bodyPr>
            <a:normAutofit/>
          </a:bodyPr>
          <a:lstStyle/>
          <a:p>
            <a:r>
              <a:rPr lang="zh-CN" altLang="zh-CN" dirty="0"/>
              <a:t>没有</a:t>
            </a:r>
            <a:r>
              <a:rPr lang="zh-CN" altLang="en-US" dirty="0"/>
              <a:t>或错误的</a:t>
            </a:r>
            <a:r>
              <a:rPr lang="zh-CN" altLang="zh-CN" dirty="0"/>
              <a:t>线程安全控制</a:t>
            </a:r>
            <a:endParaRPr lang="en-US" altLang="zh-CN" dirty="0"/>
          </a:p>
          <a:p>
            <a:pPr lvl="1"/>
            <a:r>
              <a:rPr lang="zh-CN" altLang="en-US" dirty="0"/>
              <a:t>为什么要在托盘（调度器）中的请求队列上加锁？</a:t>
            </a:r>
            <a:endParaRPr lang="en-US" altLang="zh-CN" dirty="0"/>
          </a:p>
          <a:p>
            <a:pPr lvl="1"/>
            <a:r>
              <a:rPr lang="zh-CN" altLang="en-US" dirty="0"/>
              <a:t>是否正确加锁？</a:t>
            </a:r>
            <a:endParaRPr lang="en-US" altLang="zh-CN" dirty="0"/>
          </a:p>
          <a:p>
            <a:pPr lvl="1"/>
            <a:r>
              <a:rPr lang="en-US" altLang="zh-CN" dirty="0" err="1"/>
              <a:t>ArrayList</a:t>
            </a:r>
            <a:r>
              <a:rPr lang="zh-CN" altLang="en-US" dirty="0"/>
              <a:t>线程不安全，</a:t>
            </a:r>
            <a:r>
              <a:rPr lang="en-US" altLang="zh-CN" dirty="0"/>
              <a:t>Vector</a:t>
            </a:r>
            <a:r>
              <a:rPr lang="zh-CN" altLang="en-US" dirty="0"/>
              <a:t>线程安全如何理解？</a:t>
            </a:r>
            <a:endParaRPr lang="en-US" altLang="zh-CN" dirty="0"/>
          </a:p>
          <a:p>
            <a:r>
              <a:rPr lang="zh-CN" altLang="en-US" dirty="0"/>
              <a:t>在线程类代码中直接进行访问控制</a:t>
            </a:r>
            <a:endParaRPr lang="en-US" altLang="zh-CN" dirty="0"/>
          </a:p>
          <a:p>
            <a:r>
              <a:rPr lang="zh-CN" altLang="en-US" dirty="0"/>
              <a:t>在线程类的</a:t>
            </a:r>
            <a:r>
              <a:rPr lang="en-US" altLang="zh-CN" dirty="0"/>
              <a:t>run</a:t>
            </a:r>
            <a:r>
              <a:rPr lang="zh-CN" altLang="en-US" dirty="0"/>
              <a:t>方法中展开细节</a:t>
            </a:r>
            <a:endParaRPr lang="en-US" altLang="zh-CN" dirty="0"/>
          </a:p>
          <a:p>
            <a:r>
              <a:rPr lang="zh-CN" altLang="en-US" dirty="0"/>
              <a:t>面条代码</a:t>
            </a:r>
            <a:endParaRPr lang="en-US" altLang="zh-CN" dirty="0"/>
          </a:p>
          <a:p>
            <a:pPr lvl="1"/>
            <a:r>
              <a:rPr lang="zh-CN" altLang="en-US" dirty="0"/>
              <a:t>一个类差不多就一个方法，使用大量的分支控制，长度甚至达</a:t>
            </a:r>
            <a:r>
              <a:rPr lang="en-US" altLang="zh-CN" dirty="0"/>
              <a:t>500</a:t>
            </a:r>
            <a:r>
              <a:rPr lang="zh-CN" altLang="en-US" dirty="0"/>
              <a:t>行</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21</a:t>
            </a:fld>
            <a:endParaRPr lang="zh-CN" altLang="en-US"/>
          </a:p>
        </p:txBody>
      </p:sp>
    </p:spTree>
    <p:extLst>
      <p:ext uri="{BB962C8B-B14F-4D97-AF65-F5344CB8AC3E}">
        <p14:creationId xmlns:p14="http://schemas.microsoft.com/office/powerpoint/2010/main" val="78725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进一步理解和实践线程交互</a:t>
            </a:r>
            <a:endParaRPr lang="en-US" altLang="zh-CN" dirty="0"/>
          </a:p>
          <a:p>
            <a:r>
              <a:rPr lang="zh-CN" altLang="en-US" dirty="0"/>
              <a:t>进一步从实际需求中识别对象</a:t>
            </a:r>
            <a:endParaRPr lang="en-US" altLang="zh-CN" dirty="0"/>
          </a:p>
          <a:p>
            <a:r>
              <a:rPr lang="zh-CN" altLang="en-US" dirty="0"/>
              <a:t>竞争资源的识别和线程安全设计</a:t>
            </a:r>
            <a:endParaRPr lang="en-US" altLang="zh-CN" dirty="0"/>
          </a:p>
          <a:p>
            <a:r>
              <a:rPr lang="zh-CN" altLang="en-US" dirty="0"/>
              <a:t>针对多线程程序的测试设计</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22</a:t>
            </a:fld>
            <a:endParaRPr lang="zh-CN" altLang="en-US"/>
          </a:p>
        </p:txBody>
      </p:sp>
    </p:spTree>
    <p:extLst>
      <p:ext uri="{BB962C8B-B14F-4D97-AF65-F5344CB8AC3E}">
        <p14:creationId xmlns:p14="http://schemas.microsoft.com/office/powerpoint/2010/main" val="209381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57655" y="1660254"/>
            <a:ext cx="10515600" cy="4156777"/>
          </a:xfrm>
        </p:spPr>
        <p:txBody>
          <a:bodyPr>
            <a:normAutofit/>
          </a:bodyPr>
          <a:lstStyle/>
          <a:p>
            <a:r>
              <a:rPr lang="zh-CN" altLang="en-US" dirty="0"/>
              <a:t>沿用第</a:t>
            </a:r>
            <a:r>
              <a:rPr lang="en-US" altLang="zh-CN" dirty="0"/>
              <a:t>5</a:t>
            </a:r>
            <a:r>
              <a:rPr lang="zh-CN" altLang="en-US" dirty="0"/>
              <a:t>次作业的架构设计</a:t>
            </a:r>
            <a:endParaRPr lang="en-US" altLang="zh-CN" dirty="0"/>
          </a:p>
          <a:p>
            <a:pPr lvl="1"/>
            <a:r>
              <a:rPr lang="zh-CN" altLang="en-US" dirty="0"/>
              <a:t>调度器作为共享对象</a:t>
            </a:r>
            <a:endParaRPr lang="en-US" altLang="zh-CN" dirty="0"/>
          </a:p>
          <a:p>
            <a:pPr lvl="1"/>
            <a:r>
              <a:rPr lang="zh-CN" altLang="en-US" dirty="0"/>
              <a:t>调度器作为线程</a:t>
            </a:r>
            <a:endParaRPr lang="en-US" altLang="zh-CN" dirty="0"/>
          </a:p>
          <a:p>
            <a:r>
              <a:rPr lang="zh-CN" altLang="en-US" dirty="0"/>
              <a:t>调度策略需关注电梯运行状态</a:t>
            </a:r>
            <a:endParaRPr lang="en-US" altLang="zh-CN" dirty="0"/>
          </a:p>
          <a:p>
            <a:pPr lvl="1"/>
            <a:r>
              <a:rPr lang="zh-CN" altLang="en-US" dirty="0"/>
              <a:t>结合电梯运行状态和当前正在响应的请求，从请求队列中选出可以捎带的请求</a:t>
            </a:r>
            <a:endParaRPr lang="en-US" altLang="zh-CN" dirty="0"/>
          </a:p>
          <a:p>
            <a:pPr lvl="1"/>
            <a:r>
              <a:rPr lang="zh-CN" altLang="en-US" dirty="0"/>
              <a:t>由调度器还是电梯来挑选可以捎带的请求？</a:t>
            </a:r>
            <a:endParaRPr lang="en-US" altLang="zh-CN" dirty="0"/>
          </a:p>
          <a:p>
            <a:r>
              <a:rPr lang="zh-CN" altLang="en-US" dirty="0"/>
              <a:t>楼层不再只是数字编码</a:t>
            </a:r>
            <a:endParaRPr lang="en-US" altLang="zh-CN" dirty="0"/>
          </a:p>
          <a:p>
            <a:pPr lvl="1"/>
            <a:r>
              <a:rPr lang="en-US" altLang="zh-CN" dirty="0"/>
              <a:t>&lt;</a:t>
            </a:r>
            <a:r>
              <a:rPr lang="zh-CN" altLang="en-US" dirty="0"/>
              <a:t>电梯，楼层</a:t>
            </a:r>
            <a:r>
              <a:rPr lang="en-US" altLang="zh-CN" dirty="0"/>
              <a:t>&gt;</a:t>
            </a:r>
            <a:r>
              <a:rPr lang="zh-CN" altLang="en-US" dirty="0"/>
              <a:t>的结合具有多种状态含义：停靠、到达、经过、</a:t>
            </a:r>
            <a:r>
              <a:rPr lang="zh-CN" altLang="en-US" dirty="0">
                <a:solidFill>
                  <a:srgbClr val="FF0000"/>
                </a:solidFill>
              </a:rPr>
              <a:t>是否可停靠</a:t>
            </a:r>
            <a:r>
              <a:rPr lang="zh-CN" altLang="en-US" dirty="0"/>
              <a:t>等</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23</a:t>
            </a:fld>
            <a:endParaRPr lang="zh-CN" altLang="en-US" dirty="0"/>
          </a:p>
        </p:txBody>
      </p:sp>
    </p:spTree>
    <p:extLst>
      <p:ext uri="{BB962C8B-B14F-4D97-AF65-F5344CB8AC3E}">
        <p14:creationId xmlns:p14="http://schemas.microsoft.com/office/powerpoint/2010/main" val="172999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38200" y="1825625"/>
            <a:ext cx="10515600" cy="4174886"/>
          </a:xfrm>
        </p:spPr>
        <p:txBody>
          <a:bodyPr>
            <a:normAutofit lnSpcReduction="10000"/>
          </a:bodyPr>
          <a:lstStyle/>
          <a:p>
            <a:r>
              <a:rPr lang="zh-CN" altLang="en-US" dirty="0"/>
              <a:t>如何支持捎带？</a:t>
            </a:r>
            <a:endParaRPr lang="en-US" altLang="zh-CN" dirty="0"/>
          </a:p>
          <a:p>
            <a:pPr lvl="1"/>
            <a:r>
              <a:rPr lang="zh-CN" altLang="en-US" dirty="0"/>
              <a:t>方案</a:t>
            </a:r>
            <a:r>
              <a:rPr lang="en-US" altLang="zh-CN" dirty="0"/>
              <a:t>A</a:t>
            </a:r>
            <a:r>
              <a:rPr lang="zh-CN" altLang="en-US" dirty="0"/>
              <a:t>：调度器作为共享对象。为了有效从请求队列中取出可捎带的请求，调度器需要随时跟踪电梯</a:t>
            </a:r>
            <a:r>
              <a:rPr lang="en-US" altLang="zh-CN" dirty="0"/>
              <a:t>(</a:t>
            </a:r>
            <a:r>
              <a:rPr lang="zh-CN" altLang="en-US" dirty="0"/>
              <a:t>线程</a:t>
            </a:r>
            <a:r>
              <a:rPr lang="en-US" altLang="zh-CN" dirty="0"/>
              <a:t>)</a:t>
            </a:r>
            <a:r>
              <a:rPr lang="zh-CN" altLang="en-US" dirty="0"/>
              <a:t>的状态变化</a:t>
            </a:r>
            <a:endParaRPr lang="en-US" altLang="zh-CN" dirty="0"/>
          </a:p>
          <a:p>
            <a:pPr lvl="2"/>
            <a:r>
              <a:rPr lang="zh-CN" altLang="en-US" strike="sngStrike" dirty="0"/>
              <a:t>方案</a:t>
            </a:r>
            <a:r>
              <a:rPr lang="en-US" altLang="zh-CN" strike="sngStrike" dirty="0"/>
              <a:t>1</a:t>
            </a:r>
            <a:r>
              <a:rPr lang="zh-CN" altLang="en-US" strike="sngStrike" dirty="0"/>
              <a:t>：调度器拥有对电梯线程对象的引用，把电梯线程当成一般对象进行访问</a:t>
            </a:r>
            <a:endParaRPr lang="en-US" altLang="zh-CN" strike="sngStrike" dirty="0"/>
          </a:p>
          <a:p>
            <a:pPr lvl="2"/>
            <a:r>
              <a:rPr lang="zh-CN" altLang="en-US" dirty="0"/>
              <a:t>方案</a:t>
            </a:r>
            <a:r>
              <a:rPr lang="en-US" altLang="zh-CN" dirty="0"/>
              <a:t>2</a:t>
            </a:r>
            <a:r>
              <a:rPr lang="zh-CN" altLang="en-US" dirty="0"/>
              <a:t>：设置一个</a:t>
            </a:r>
            <a:r>
              <a:rPr lang="en-US" altLang="zh-CN" dirty="0"/>
              <a:t>status board</a:t>
            </a:r>
            <a:r>
              <a:rPr lang="zh-CN" altLang="en-US" dirty="0"/>
              <a:t>，电梯线程把自己的状态发布到</a:t>
            </a:r>
            <a:r>
              <a:rPr lang="en-US" altLang="zh-CN" dirty="0"/>
              <a:t>board</a:t>
            </a:r>
            <a:r>
              <a:rPr lang="zh-CN" altLang="en-US" dirty="0"/>
              <a:t>，调度器从中读取电梯状态</a:t>
            </a:r>
            <a:endParaRPr lang="en-US" altLang="zh-CN" dirty="0"/>
          </a:p>
          <a:p>
            <a:pPr lvl="1"/>
            <a:r>
              <a:rPr lang="zh-CN" altLang="en-US" dirty="0"/>
              <a:t>电梯何时更新</a:t>
            </a:r>
            <a:r>
              <a:rPr lang="en-US" altLang="zh-CN" dirty="0"/>
              <a:t>board</a:t>
            </a:r>
            <a:r>
              <a:rPr lang="zh-CN" altLang="en-US" dirty="0"/>
              <a:t>？</a:t>
            </a:r>
            <a:endParaRPr lang="en-US" altLang="zh-CN" dirty="0"/>
          </a:p>
          <a:p>
            <a:pPr lvl="2"/>
            <a:r>
              <a:rPr lang="zh-CN" altLang="en-US" dirty="0"/>
              <a:t>取请求时更新</a:t>
            </a:r>
            <a:r>
              <a:rPr lang="en-US" altLang="zh-CN" dirty="0"/>
              <a:t>board</a:t>
            </a:r>
          </a:p>
          <a:p>
            <a:pPr lvl="2"/>
            <a:r>
              <a:rPr lang="zh-CN" altLang="en-US" dirty="0"/>
              <a:t>随时更新</a:t>
            </a:r>
            <a:r>
              <a:rPr lang="en-US" altLang="zh-CN" dirty="0"/>
              <a:t>board(</a:t>
            </a:r>
            <a:r>
              <a:rPr lang="zh-CN" altLang="en-US" dirty="0"/>
              <a:t>调度器提供一个新的接口</a:t>
            </a:r>
            <a:r>
              <a:rPr lang="en-US" altLang="zh-CN" dirty="0"/>
              <a:t>)</a:t>
            </a:r>
          </a:p>
          <a:p>
            <a:pPr lvl="1"/>
            <a:r>
              <a:rPr lang="zh-CN" altLang="en-US" dirty="0"/>
              <a:t>调度器的请求取出接口</a:t>
            </a:r>
            <a:endParaRPr lang="en-US" altLang="zh-CN" dirty="0"/>
          </a:p>
          <a:p>
            <a:pPr lvl="2"/>
            <a:r>
              <a:rPr lang="zh-CN" altLang="en-US" dirty="0"/>
              <a:t>一次性取出所有可能的可捎带请求？</a:t>
            </a:r>
            <a:endParaRPr lang="en-US" altLang="zh-CN" dirty="0"/>
          </a:p>
          <a:p>
            <a:pPr lvl="2"/>
            <a:r>
              <a:rPr lang="zh-CN" altLang="en-US" dirty="0"/>
              <a:t>每次状态改变时询问是否有可捎带请求（同时更新</a:t>
            </a:r>
            <a:r>
              <a:rPr lang="en-US" altLang="zh-CN" dirty="0"/>
              <a:t>board</a:t>
            </a:r>
            <a:r>
              <a:rPr lang="zh-CN" altLang="en-US" dirty="0"/>
              <a:t>）？</a:t>
            </a:r>
            <a:endParaRPr lang="en-US" altLang="zh-CN" dirty="0"/>
          </a:p>
        </p:txBody>
      </p:sp>
      <p:sp>
        <p:nvSpPr>
          <p:cNvPr id="4" name="灯片编号占位符 3"/>
          <p:cNvSpPr>
            <a:spLocks noGrp="1"/>
          </p:cNvSpPr>
          <p:nvPr>
            <p:ph type="sldNum" sz="quarter" idx="12"/>
          </p:nvPr>
        </p:nvSpPr>
        <p:spPr>
          <a:xfrm>
            <a:off x="8640305" y="6330896"/>
            <a:ext cx="2683790" cy="416034"/>
          </a:xfrm>
        </p:spPr>
        <p:txBody>
          <a:bodyPr/>
          <a:lstStyle/>
          <a:p>
            <a:fld id="{8A8F4DED-B990-4E70-A530-90CE689BDA51}" type="slidenum">
              <a:rPr lang="zh-CN" altLang="en-US" smtClean="0"/>
              <a:t>24</a:t>
            </a:fld>
            <a:endParaRPr lang="zh-CN" altLang="en-US"/>
          </a:p>
        </p:txBody>
      </p:sp>
      <p:sp>
        <p:nvSpPr>
          <p:cNvPr id="7" name="矩形 6">
            <a:extLst>
              <a:ext uri="{FF2B5EF4-FFF2-40B4-BE49-F238E27FC236}">
                <a16:creationId xmlns:a16="http://schemas.microsoft.com/office/drawing/2014/main" id="{E123834B-6D08-44A3-8E55-FF743AF87461}"/>
              </a:ext>
            </a:extLst>
          </p:cNvPr>
          <p:cNvSpPr/>
          <p:nvPr/>
        </p:nvSpPr>
        <p:spPr>
          <a:xfrm>
            <a:off x="7896979" y="3932265"/>
            <a:ext cx="1643822" cy="8074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a:t>
            </a:r>
            <a:r>
              <a:rPr lang="zh-CN" altLang="en-US" dirty="0"/>
              <a:t>线程</a:t>
            </a:r>
            <a:r>
              <a:rPr lang="en-US" altLang="zh-CN" dirty="0"/>
              <a:t>)</a:t>
            </a:r>
          </a:p>
        </p:txBody>
      </p:sp>
      <p:sp>
        <p:nvSpPr>
          <p:cNvPr id="8" name="矩形 7">
            <a:extLst>
              <a:ext uri="{FF2B5EF4-FFF2-40B4-BE49-F238E27FC236}">
                <a16:creationId xmlns:a16="http://schemas.microsoft.com/office/drawing/2014/main" id="{E61ABE54-3B8D-4DFD-9B66-248284B6F246}"/>
              </a:ext>
            </a:extLst>
          </p:cNvPr>
          <p:cNvSpPr/>
          <p:nvPr/>
        </p:nvSpPr>
        <p:spPr>
          <a:xfrm>
            <a:off x="7896979" y="5858771"/>
            <a:ext cx="1643822" cy="80746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endParaRPr lang="en-US" altLang="zh-CN" dirty="0"/>
          </a:p>
          <a:p>
            <a:pPr algn="ctr"/>
            <a:r>
              <a:rPr lang="en-US" altLang="zh-CN" dirty="0"/>
              <a:t>(</a:t>
            </a:r>
            <a:r>
              <a:rPr lang="zh-CN" altLang="en-US" dirty="0"/>
              <a:t>线程</a:t>
            </a:r>
            <a:r>
              <a:rPr lang="en-US" altLang="zh-CN" dirty="0"/>
              <a:t>)</a:t>
            </a:r>
          </a:p>
        </p:txBody>
      </p:sp>
      <p:sp>
        <p:nvSpPr>
          <p:cNvPr id="9" name="流程图: 预定义过程 8">
            <a:extLst>
              <a:ext uri="{FF2B5EF4-FFF2-40B4-BE49-F238E27FC236}">
                <a16:creationId xmlns:a16="http://schemas.microsoft.com/office/drawing/2014/main" id="{F790836C-9045-455E-8E83-B039F784B627}"/>
              </a:ext>
            </a:extLst>
          </p:cNvPr>
          <p:cNvSpPr/>
          <p:nvPr/>
        </p:nvSpPr>
        <p:spPr>
          <a:xfrm>
            <a:off x="9424070" y="4921019"/>
            <a:ext cx="2433220" cy="719350"/>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调度器</a:t>
            </a:r>
            <a:r>
              <a:rPr lang="en-US" altLang="zh-CN" dirty="0"/>
              <a:t>(</a:t>
            </a:r>
            <a:r>
              <a:rPr lang="zh-CN" altLang="en-US" dirty="0"/>
              <a:t>请求队列、</a:t>
            </a:r>
            <a:r>
              <a:rPr lang="en-US" altLang="zh-CN" dirty="0"/>
              <a:t>status board)</a:t>
            </a:r>
          </a:p>
        </p:txBody>
      </p:sp>
      <p:cxnSp>
        <p:nvCxnSpPr>
          <p:cNvPr id="10" name="肘形连接符 24">
            <a:extLst>
              <a:ext uri="{FF2B5EF4-FFF2-40B4-BE49-F238E27FC236}">
                <a16:creationId xmlns:a16="http://schemas.microsoft.com/office/drawing/2014/main" id="{CF81929F-DB36-4CF7-80C2-E604FC8A008E}"/>
              </a:ext>
            </a:extLst>
          </p:cNvPr>
          <p:cNvCxnSpPr>
            <a:cxnSpLocks/>
            <a:stCxn id="7" idx="3"/>
            <a:endCxn id="9" idx="0"/>
          </p:cNvCxnSpPr>
          <p:nvPr/>
        </p:nvCxnSpPr>
        <p:spPr>
          <a:xfrm>
            <a:off x="9540801" y="4335998"/>
            <a:ext cx="1099879" cy="585021"/>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2" name="肘形连接符 24">
            <a:extLst>
              <a:ext uri="{FF2B5EF4-FFF2-40B4-BE49-F238E27FC236}">
                <a16:creationId xmlns:a16="http://schemas.microsoft.com/office/drawing/2014/main" id="{B539FFB9-721C-4FF7-93F9-F12981582C95}"/>
              </a:ext>
            </a:extLst>
          </p:cNvPr>
          <p:cNvCxnSpPr>
            <a:cxnSpLocks/>
            <a:stCxn id="9" idx="1"/>
            <a:endCxn id="8" idx="0"/>
          </p:cNvCxnSpPr>
          <p:nvPr/>
        </p:nvCxnSpPr>
        <p:spPr>
          <a:xfrm flipH="1">
            <a:off x="8718890" y="5280694"/>
            <a:ext cx="705180" cy="57807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3" name="肘形连接符 24">
            <a:extLst>
              <a:ext uri="{FF2B5EF4-FFF2-40B4-BE49-F238E27FC236}">
                <a16:creationId xmlns:a16="http://schemas.microsoft.com/office/drawing/2014/main" id="{81699265-ED8A-477B-8BE8-C0AAEA79D5C3}"/>
              </a:ext>
            </a:extLst>
          </p:cNvPr>
          <p:cNvCxnSpPr>
            <a:cxnSpLocks/>
            <a:stCxn id="8" idx="3"/>
            <a:endCxn id="9" idx="2"/>
          </p:cNvCxnSpPr>
          <p:nvPr/>
        </p:nvCxnSpPr>
        <p:spPr>
          <a:xfrm flipV="1">
            <a:off x="9540801" y="5640369"/>
            <a:ext cx="1099879" cy="622135"/>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781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38200" y="1825625"/>
            <a:ext cx="10515600" cy="4404694"/>
          </a:xfrm>
        </p:spPr>
        <p:txBody>
          <a:bodyPr>
            <a:normAutofit/>
          </a:bodyPr>
          <a:lstStyle/>
          <a:p>
            <a:r>
              <a:rPr lang="zh-CN" altLang="en-US" dirty="0"/>
              <a:t>如何支持捎带？</a:t>
            </a:r>
            <a:endParaRPr lang="en-US" altLang="zh-CN" dirty="0"/>
          </a:p>
          <a:p>
            <a:pPr lvl="1"/>
            <a:r>
              <a:rPr lang="zh-CN" altLang="en-US" dirty="0"/>
              <a:t>方案</a:t>
            </a:r>
            <a:r>
              <a:rPr lang="en-US" altLang="zh-CN" dirty="0"/>
              <a:t>B</a:t>
            </a:r>
            <a:r>
              <a:rPr lang="zh-CN" altLang="en-US" dirty="0"/>
              <a:t>：调度器作为线程。调度器无需了解电梯的状态，而是按照一般性策略把请求按照时间序转交给电梯，由电梯自身进行捎带调度</a:t>
            </a:r>
            <a:endParaRPr lang="en-US" altLang="zh-CN" dirty="0"/>
          </a:p>
          <a:p>
            <a:pPr lvl="2"/>
            <a:r>
              <a:rPr lang="zh-CN" altLang="en-US" dirty="0"/>
              <a:t>电梯无需对外公布请状态变化</a:t>
            </a:r>
            <a:endParaRPr lang="en-US" altLang="zh-CN" dirty="0"/>
          </a:p>
          <a:p>
            <a:pPr lvl="2"/>
            <a:r>
              <a:rPr lang="zh-CN" altLang="en-US" dirty="0"/>
              <a:t>电梯随时根据状态变化扫描</a:t>
            </a:r>
            <a:r>
              <a:rPr lang="en-US" altLang="zh-CN" dirty="0"/>
              <a:t>local queue</a:t>
            </a:r>
            <a:r>
              <a:rPr lang="zh-CN" altLang="en-US" dirty="0"/>
              <a:t>来选取其中的可捎带请求</a:t>
            </a:r>
            <a:endParaRPr lang="en-US" altLang="zh-CN" dirty="0"/>
          </a:p>
          <a:p>
            <a:pPr lvl="1"/>
            <a:r>
              <a:rPr lang="zh-CN" altLang="en-US" dirty="0"/>
              <a:t>思考</a:t>
            </a:r>
            <a:r>
              <a:rPr lang="en-US" altLang="zh-CN" dirty="0"/>
              <a:t>1</a:t>
            </a:r>
            <a:r>
              <a:rPr lang="zh-CN" altLang="en-US" dirty="0"/>
              <a:t>：捎带策略由调度器执行或电梯执行带来什么差异？</a:t>
            </a:r>
            <a:endParaRPr lang="en-US" altLang="zh-CN" dirty="0"/>
          </a:p>
          <a:p>
            <a:pPr lvl="1"/>
            <a:r>
              <a:rPr lang="zh-CN" altLang="en-US" dirty="0"/>
              <a:t>思考</a:t>
            </a:r>
            <a:r>
              <a:rPr lang="en-US" altLang="zh-CN" dirty="0"/>
              <a:t>2</a:t>
            </a:r>
            <a:r>
              <a:rPr lang="zh-CN" altLang="en-US" dirty="0"/>
              <a:t>：如果将来不同电梯有不同的捎带策略呢？</a:t>
            </a:r>
            <a:endParaRPr lang="en-US" altLang="zh-CN" dirty="0"/>
          </a:p>
          <a:p>
            <a:r>
              <a:rPr lang="zh-CN" altLang="en-US" dirty="0"/>
              <a:t>捎带调度的动态性要求</a:t>
            </a:r>
            <a:endParaRPr lang="en-US" altLang="zh-CN" dirty="0"/>
          </a:p>
          <a:p>
            <a:pPr lvl="1"/>
            <a:r>
              <a:rPr lang="zh-CN" altLang="en-US" dirty="0"/>
              <a:t>运行过程中不断出现新请求，调度器和电梯都无法提前确定可捎带请求</a:t>
            </a:r>
            <a:endParaRPr lang="en-US" altLang="zh-CN" dirty="0"/>
          </a:p>
          <a:p>
            <a:pPr lvl="1"/>
            <a:r>
              <a:rPr lang="zh-CN" altLang="en-US" dirty="0"/>
              <a:t>考虑实际工程扩展：中心调度器关注请求到电梯的分配（强调运动量或负载均衡）；电梯局部调度器关注捎带处理（强调请求响应效率）</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25</a:t>
            </a:fld>
            <a:endParaRPr lang="zh-CN" altLang="en-US"/>
          </a:p>
        </p:txBody>
      </p:sp>
    </p:spTree>
    <p:extLst>
      <p:ext uri="{BB962C8B-B14F-4D97-AF65-F5344CB8AC3E}">
        <p14:creationId xmlns:p14="http://schemas.microsoft.com/office/powerpoint/2010/main" val="91516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基于锁的线程同步设计</a:t>
            </a:r>
            <a:endParaRPr lang="en-US" altLang="zh-CN" dirty="0"/>
          </a:p>
          <a:p>
            <a:pPr lvl="1"/>
            <a:r>
              <a:rPr lang="zh-CN" altLang="en-US" dirty="0"/>
              <a:t>每个对象都内置了一个</a:t>
            </a:r>
            <a:r>
              <a:rPr lang="en-US" altLang="zh-CN" dirty="0"/>
              <a:t>lock</a:t>
            </a:r>
          </a:p>
          <a:p>
            <a:pPr lvl="1"/>
            <a:r>
              <a:rPr lang="zh-CN" altLang="en-US" dirty="0"/>
              <a:t>任何一个对象都可以用来控制线程进入</a:t>
            </a:r>
            <a:r>
              <a:rPr lang="zh-CN" altLang="en-US" b="1" u="sng" dirty="0"/>
              <a:t>受控区域</a:t>
            </a:r>
            <a:r>
              <a:rPr lang="zh-CN" altLang="en-US" dirty="0"/>
              <a:t>的执行</a:t>
            </a:r>
            <a:endParaRPr lang="en-US" altLang="zh-CN" dirty="0"/>
          </a:p>
          <a:p>
            <a:pPr lvl="2"/>
            <a:r>
              <a:rPr lang="zh-CN" altLang="en-US" dirty="0"/>
              <a:t>又称为临界区</a:t>
            </a:r>
            <a:endParaRPr lang="en-US" altLang="zh-CN" dirty="0"/>
          </a:p>
          <a:p>
            <a:pPr lvl="1"/>
            <a:r>
              <a:rPr lang="zh-CN" altLang="en-US" dirty="0"/>
              <a:t>为什么锁会发生效果？</a:t>
            </a:r>
            <a:endParaRPr lang="en-US" altLang="zh-CN" dirty="0"/>
          </a:p>
          <a:p>
            <a:pPr lvl="1"/>
            <a:r>
              <a:rPr lang="zh-CN" altLang="en-US" dirty="0"/>
              <a:t>锁加在何处？</a:t>
            </a:r>
            <a:endParaRPr lang="en-US" altLang="zh-CN" dirty="0"/>
          </a:p>
          <a:p>
            <a:pPr lvl="1"/>
            <a:r>
              <a:rPr lang="zh-CN" altLang="en-US" dirty="0"/>
              <a:t>使用哪个锁？</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26</a:t>
            </a:fld>
            <a:endParaRPr lang="zh-CN" altLang="en-US"/>
          </a:p>
        </p:txBody>
      </p:sp>
    </p:spTree>
    <p:extLst>
      <p:ext uri="{BB962C8B-B14F-4D97-AF65-F5344CB8AC3E}">
        <p14:creationId xmlns:p14="http://schemas.microsoft.com/office/powerpoint/2010/main" val="3314607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normAutofit lnSpcReduction="10000"/>
          </a:bodyPr>
          <a:lstStyle/>
          <a:p>
            <a:r>
              <a:rPr lang="zh-CN" altLang="en-US" dirty="0"/>
              <a:t>基于锁的线程同步设计</a:t>
            </a:r>
            <a:endParaRPr lang="en-US" altLang="zh-CN" dirty="0"/>
          </a:p>
          <a:p>
            <a:pPr lvl="1"/>
            <a:r>
              <a:rPr lang="zh-CN" altLang="en-US" dirty="0"/>
              <a:t>为什么锁会发生效果？</a:t>
            </a:r>
            <a:endParaRPr lang="en-US" altLang="zh-CN" dirty="0"/>
          </a:p>
          <a:p>
            <a:pPr lvl="2"/>
            <a:r>
              <a:rPr lang="en-US" altLang="zh-CN" dirty="0"/>
              <a:t>(1)</a:t>
            </a:r>
            <a:r>
              <a:rPr lang="zh-CN" altLang="en-US" dirty="0"/>
              <a:t>多个线程会执行到相同的代码区域</a:t>
            </a:r>
            <a:endParaRPr lang="en-US" altLang="zh-CN" dirty="0"/>
          </a:p>
          <a:p>
            <a:pPr lvl="2"/>
            <a:r>
              <a:rPr lang="en-US" altLang="zh-CN" dirty="0"/>
              <a:t>(2)</a:t>
            </a:r>
            <a:r>
              <a:rPr lang="zh-CN" altLang="en-US" dirty="0"/>
              <a:t>多个线程使用相同对象的锁</a:t>
            </a:r>
            <a:r>
              <a:rPr lang="en-US" altLang="zh-CN" dirty="0"/>
              <a:t>(</a:t>
            </a:r>
            <a:r>
              <a:rPr lang="zh-CN" altLang="en-US" dirty="0"/>
              <a:t>即相同的锁</a:t>
            </a:r>
            <a:r>
              <a:rPr lang="en-US" altLang="zh-CN" dirty="0"/>
              <a:t>)</a:t>
            </a:r>
          </a:p>
          <a:p>
            <a:pPr lvl="2"/>
            <a:r>
              <a:rPr lang="en-US" altLang="zh-CN" dirty="0"/>
              <a:t>(3)JVM</a:t>
            </a:r>
            <a:r>
              <a:rPr lang="zh-CN" altLang="en-US" dirty="0"/>
              <a:t>确保在任何时候</a:t>
            </a:r>
            <a:r>
              <a:rPr lang="zh-CN" altLang="en-US" dirty="0">
                <a:solidFill>
                  <a:srgbClr val="FF0000"/>
                </a:solidFill>
              </a:rPr>
              <a:t>只能有一个线程获得进入受控区域的锁</a:t>
            </a:r>
            <a:endParaRPr lang="en-US" altLang="zh-CN" dirty="0">
              <a:solidFill>
                <a:srgbClr val="FF0000"/>
              </a:solidFill>
            </a:endParaRPr>
          </a:p>
          <a:p>
            <a:pPr lvl="2"/>
            <a:r>
              <a:rPr lang="en-US" altLang="zh-CN" dirty="0"/>
              <a:t>(4)</a:t>
            </a:r>
            <a:r>
              <a:rPr lang="zh-CN" altLang="en-US" dirty="0"/>
              <a:t>线程可以主动放弃锁</a:t>
            </a:r>
            <a:endParaRPr lang="en-US" altLang="zh-CN" dirty="0"/>
          </a:p>
          <a:p>
            <a:pPr lvl="2"/>
            <a:r>
              <a:rPr lang="en-US" altLang="zh-CN" dirty="0"/>
              <a:t>(5)</a:t>
            </a:r>
            <a:r>
              <a:rPr lang="zh-CN" altLang="en-US" dirty="0"/>
              <a:t>或者执行结束自动释放锁</a:t>
            </a:r>
            <a:endParaRPr lang="en-US" altLang="zh-CN" dirty="0"/>
          </a:p>
          <a:p>
            <a:pPr lvl="1"/>
            <a:r>
              <a:rPr lang="zh-CN" altLang="en-US" dirty="0"/>
              <a:t>锁加在何处？</a:t>
            </a:r>
            <a:endParaRPr lang="en-US" altLang="zh-CN" dirty="0"/>
          </a:p>
          <a:p>
            <a:pPr lvl="2"/>
            <a:r>
              <a:rPr lang="zh-CN" altLang="en-US" dirty="0"/>
              <a:t>锁住线程执行体</a:t>
            </a:r>
            <a:endParaRPr lang="en-US" altLang="zh-CN" dirty="0"/>
          </a:p>
          <a:p>
            <a:pPr lvl="2"/>
            <a:r>
              <a:rPr lang="zh-CN" altLang="en-US" dirty="0"/>
              <a:t>锁住共享对象</a:t>
            </a:r>
            <a:endParaRPr lang="en-US" altLang="zh-CN" dirty="0"/>
          </a:p>
          <a:p>
            <a:pPr lvl="1"/>
            <a:r>
              <a:rPr lang="zh-CN" altLang="en-US" dirty="0"/>
              <a:t>使用哪个锁？</a:t>
            </a:r>
            <a:endParaRPr lang="en-US" altLang="zh-CN" dirty="0"/>
          </a:p>
          <a:p>
            <a:pPr lvl="2"/>
            <a:r>
              <a:rPr lang="zh-CN" altLang="en-US" dirty="0"/>
              <a:t>与受控区域计算相关的锁</a:t>
            </a:r>
            <a:endParaRPr lang="en-US" altLang="zh-CN" dirty="0"/>
          </a:p>
          <a:p>
            <a:pPr lvl="2"/>
            <a:r>
              <a:rPr lang="zh-CN" altLang="en-US" dirty="0"/>
              <a:t>与受控区域计算无关的锁</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27</a:t>
            </a:fld>
            <a:endParaRPr lang="zh-CN" altLang="en-US"/>
          </a:p>
        </p:txBody>
      </p:sp>
    </p:spTree>
    <p:extLst>
      <p:ext uri="{BB962C8B-B14F-4D97-AF65-F5344CB8AC3E}">
        <p14:creationId xmlns:p14="http://schemas.microsoft.com/office/powerpoint/2010/main" val="251558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基于锁的线程同步设计</a:t>
            </a:r>
            <a:endParaRPr lang="en-US" altLang="zh-CN" dirty="0"/>
          </a:p>
          <a:p>
            <a:pPr lvl="1"/>
            <a:r>
              <a:rPr lang="zh-CN" altLang="en-US" dirty="0"/>
              <a:t>锁加在何处</a:t>
            </a:r>
            <a:endParaRPr lang="en-US" altLang="zh-CN" dirty="0"/>
          </a:p>
          <a:p>
            <a:pPr lvl="2"/>
            <a:r>
              <a:rPr lang="zh-CN" altLang="en-US" dirty="0"/>
              <a:t>锁住线程执行体</a:t>
            </a:r>
            <a:endParaRPr lang="en-US" altLang="zh-CN" dirty="0"/>
          </a:p>
          <a:p>
            <a:pPr lvl="2"/>
            <a:r>
              <a:rPr lang="zh-CN" altLang="en-US" dirty="0"/>
              <a:t>锁住共享对象</a:t>
            </a:r>
            <a:endParaRPr lang="en-US" altLang="zh-CN" dirty="0"/>
          </a:p>
          <a:p>
            <a:pPr lvl="1"/>
            <a:r>
              <a:rPr lang="zh-CN" altLang="en-US" dirty="0"/>
              <a:t>哪一个会取得预期效果？</a:t>
            </a:r>
            <a:endParaRPr lang="en-US" altLang="zh-CN" dirty="0"/>
          </a:p>
        </p:txBody>
      </p:sp>
      <p:sp>
        <p:nvSpPr>
          <p:cNvPr id="4" name="矩形 3"/>
          <p:cNvSpPr/>
          <p:nvPr/>
        </p:nvSpPr>
        <p:spPr>
          <a:xfrm>
            <a:off x="7161576" y="628237"/>
            <a:ext cx="5015346" cy="2308324"/>
          </a:xfrm>
          <a:prstGeom prst="rect">
            <a:avLst/>
          </a:prstGeom>
        </p:spPr>
        <p:txBody>
          <a:bodyPr wrap="square">
            <a:spAutoFit/>
          </a:bodyPr>
          <a:lstStyle/>
          <a:p>
            <a:r>
              <a:rPr lang="en-US" altLang="zh-CN" dirty="0"/>
              <a:t>//Thread body</a:t>
            </a:r>
          </a:p>
          <a:p>
            <a:r>
              <a:rPr lang="en-US" altLang="zh-CN" dirty="0"/>
              <a:t>run(){</a:t>
            </a:r>
          </a:p>
          <a:p>
            <a:r>
              <a:rPr lang="en-US" altLang="zh-CN" dirty="0"/>
              <a:t>      …</a:t>
            </a:r>
          </a:p>
          <a:p>
            <a:r>
              <a:rPr lang="en-US" altLang="zh-CN" dirty="0"/>
              <a:t>      synchronized(e){</a:t>
            </a:r>
          </a:p>
          <a:p>
            <a:r>
              <a:rPr lang="en-US" altLang="zh-CN" dirty="0"/>
              <a:t>            …</a:t>
            </a:r>
          </a:p>
          <a:p>
            <a:r>
              <a:rPr lang="en-US" altLang="zh-CN" dirty="0"/>
              <a:t>            try{…wait()…}catch (</a:t>
            </a:r>
            <a:r>
              <a:rPr lang="en-US" altLang="zh-CN" dirty="0" err="1"/>
              <a:t>InterrupedException</a:t>
            </a:r>
            <a:r>
              <a:rPr lang="en-US" altLang="zh-CN" dirty="0"/>
              <a:t> ex){}</a:t>
            </a:r>
          </a:p>
          <a:p>
            <a:r>
              <a:rPr lang="en-US" altLang="zh-CN" dirty="0"/>
              <a:t>      }</a:t>
            </a:r>
          </a:p>
          <a:p>
            <a:r>
              <a:rPr lang="en-US" altLang="zh-CN" dirty="0"/>
              <a:t>}</a:t>
            </a:r>
          </a:p>
        </p:txBody>
      </p:sp>
      <p:sp>
        <p:nvSpPr>
          <p:cNvPr id="6" name="矩形 5"/>
          <p:cNvSpPr/>
          <p:nvPr/>
        </p:nvSpPr>
        <p:spPr>
          <a:xfrm>
            <a:off x="7158724" y="3726577"/>
            <a:ext cx="5015346" cy="2308324"/>
          </a:xfrm>
          <a:prstGeom prst="rect">
            <a:avLst/>
          </a:prstGeom>
        </p:spPr>
        <p:txBody>
          <a:bodyPr wrap="square">
            <a:spAutoFit/>
          </a:bodyPr>
          <a:lstStyle/>
          <a:p>
            <a:r>
              <a:rPr lang="en-US" altLang="zh-CN" dirty="0"/>
              <a:t>//Shared Object body</a:t>
            </a:r>
          </a:p>
          <a:p>
            <a:r>
              <a:rPr lang="en-US" altLang="zh-CN" dirty="0"/>
              <a:t>method(){</a:t>
            </a:r>
          </a:p>
          <a:p>
            <a:r>
              <a:rPr lang="en-US" altLang="zh-CN" dirty="0"/>
              <a:t>      …</a:t>
            </a:r>
          </a:p>
          <a:p>
            <a:r>
              <a:rPr lang="en-US" altLang="zh-CN" dirty="0"/>
              <a:t>      synchronized(e){</a:t>
            </a:r>
          </a:p>
          <a:p>
            <a:r>
              <a:rPr lang="en-US" altLang="zh-CN" dirty="0"/>
              <a:t>            …</a:t>
            </a:r>
          </a:p>
          <a:p>
            <a:r>
              <a:rPr lang="en-US" altLang="zh-CN" dirty="0"/>
              <a:t>            try{…wait()…}catch (</a:t>
            </a:r>
            <a:r>
              <a:rPr lang="en-US" altLang="zh-CN" dirty="0" err="1"/>
              <a:t>InterrupedException</a:t>
            </a:r>
            <a:r>
              <a:rPr lang="en-US" altLang="zh-CN" dirty="0"/>
              <a:t> ex){}</a:t>
            </a:r>
          </a:p>
          <a:p>
            <a:r>
              <a:rPr lang="en-US" altLang="zh-CN" dirty="0"/>
              <a:t>      }</a:t>
            </a:r>
          </a:p>
          <a:p>
            <a:r>
              <a:rPr lang="en-US" altLang="zh-CN" dirty="0"/>
              <a:t>}</a:t>
            </a:r>
          </a:p>
        </p:txBody>
      </p:sp>
      <p:sp>
        <p:nvSpPr>
          <p:cNvPr id="7" name="文本框 6"/>
          <p:cNvSpPr txBox="1"/>
          <p:nvPr/>
        </p:nvSpPr>
        <p:spPr>
          <a:xfrm>
            <a:off x="498764" y="4603739"/>
            <a:ext cx="620683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a:t>线程同步</a:t>
            </a:r>
            <a:r>
              <a:rPr lang="en-US" altLang="zh-CN" sz="2400" dirty="0"/>
              <a:t>---&gt;</a:t>
            </a:r>
            <a:r>
              <a:rPr lang="zh-CN" altLang="en-US" sz="2400" dirty="0"/>
              <a:t>线程在</a:t>
            </a:r>
            <a:r>
              <a:rPr lang="en-US" altLang="zh-CN" sz="2400" dirty="0"/>
              <a:t>&lt;</a:t>
            </a:r>
            <a:r>
              <a:rPr lang="zh-CN" altLang="en-US" sz="2400" dirty="0"/>
              <a:t>共享对象</a:t>
            </a:r>
            <a:r>
              <a:rPr lang="en-US" altLang="zh-CN" sz="2400" dirty="0"/>
              <a:t>&gt;</a:t>
            </a:r>
            <a:r>
              <a:rPr lang="zh-CN" altLang="en-US" sz="2400" dirty="0"/>
              <a:t>的访问上同步</a:t>
            </a:r>
            <a:endParaRPr lang="en-US" altLang="zh-CN" sz="2400" dirty="0"/>
          </a:p>
          <a:p>
            <a:r>
              <a:rPr lang="en-US" altLang="zh-CN" sz="2400" dirty="0"/>
              <a:t>                        </a:t>
            </a:r>
            <a:r>
              <a:rPr lang="zh-CN" altLang="en-US" sz="2400" dirty="0"/>
              <a:t>线程在</a:t>
            </a:r>
            <a:r>
              <a:rPr lang="en-US" altLang="zh-CN" sz="2400" dirty="0"/>
              <a:t>&lt;</a:t>
            </a:r>
            <a:r>
              <a:rPr lang="zh-CN" altLang="en-US" sz="2400" dirty="0"/>
              <a:t>共享对象</a:t>
            </a:r>
            <a:r>
              <a:rPr lang="en-US" altLang="zh-CN" sz="2400" dirty="0"/>
              <a:t>&gt;</a:t>
            </a:r>
            <a:r>
              <a:rPr lang="zh-CN" altLang="en-US" sz="2400" dirty="0"/>
              <a:t>的锁上同步</a:t>
            </a:r>
          </a:p>
        </p:txBody>
      </p:sp>
      <p:sp>
        <p:nvSpPr>
          <p:cNvPr id="5" name="灯片编号占位符 4"/>
          <p:cNvSpPr>
            <a:spLocks noGrp="1"/>
          </p:cNvSpPr>
          <p:nvPr>
            <p:ph type="sldNum" sz="quarter" idx="12"/>
          </p:nvPr>
        </p:nvSpPr>
        <p:spPr/>
        <p:txBody>
          <a:bodyPr/>
          <a:lstStyle/>
          <a:p>
            <a:fld id="{8A8F4DED-B990-4E70-A530-90CE689BDA51}" type="slidenum">
              <a:rPr lang="zh-CN" altLang="en-US" smtClean="0"/>
              <a:t>28</a:t>
            </a:fld>
            <a:endParaRPr lang="zh-CN" altLang="en-US"/>
          </a:p>
        </p:txBody>
      </p:sp>
    </p:spTree>
    <p:extLst>
      <p:ext uri="{BB962C8B-B14F-4D97-AF65-F5344CB8AC3E}">
        <p14:creationId xmlns:p14="http://schemas.microsoft.com/office/powerpoint/2010/main" val="13096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38200" y="1825625"/>
            <a:ext cx="7377545" cy="4351338"/>
          </a:xfrm>
        </p:spPr>
        <p:txBody>
          <a:bodyPr>
            <a:normAutofit/>
          </a:bodyPr>
          <a:lstStyle/>
          <a:p>
            <a:r>
              <a:rPr lang="zh-CN" altLang="en-US" dirty="0"/>
              <a:t>基于锁的线程同步设计</a:t>
            </a:r>
            <a:endParaRPr lang="en-US" altLang="zh-CN" dirty="0"/>
          </a:p>
          <a:p>
            <a:pPr lvl="1"/>
            <a:r>
              <a:rPr lang="zh-CN" altLang="en-US" dirty="0"/>
              <a:t>使用哪个锁？</a:t>
            </a:r>
            <a:endParaRPr lang="en-US" altLang="zh-CN" dirty="0"/>
          </a:p>
          <a:p>
            <a:pPr lvl="2"/>
            <a:r>
              <a:rPr lang="zh-CN" altLang="en-US" dirty="0"/>
              <a:t>受控区域计算相关的锁</a:t>
            </a:r>
            <a:endParaRPr lang="en-US" altLang="zh-CN" dirty="0"/>
          </a:p>
          <a:p>
            <a:pPr lvl="2"/>
            <a:r>
              <a:rPr lang="zh-CN" altLang="en-US" dirty="0"/>
              <a:t>受控区域计算无关的锁</a:t>
            </a:r>
            <a:endParaRPr lang="en-US" altLang="zh-CN" dirty="0"/>
          </a:p>
        </p:txBody>
      </p:sp>
      <p:sp>
        <p:nvSpPr>
          <p:cNvPr id="4" name="矩形 3"/>
          <p:cNvSpPr/>
          <p:nvPr/>
        </p:nvSpPr>
        <p:spPr>
          <a:xfrm>
            <a:off x="8215745" y="3007191"/>
            <a:ext cx="3706092" cy="1200329"/>
          </a:xfrm>
          <a:prstGeom prst="rect">
            <a:avLst/>
          </a:prstGeom>
          <a:ln>
            <a:solidFill>
              <a:schemeClr val="accent2"/>
            </a:solidFill>
          </a:ln>
        </p:spPr>
        <p:txBody>
          <a:bodyPr wrap="square">
            <a:spAutoFit/>
          </a:bodyPr>
          <a:lstStyle/>
          <a:p>
            <a:r>
              <a:rPr lang="en-US" altLang="zh-CN" dirty="0"/>
              <a:t>//Shared Object body</a:t>
            </a:r>
          </a:p>
          <a:p>
            <a:r>
              <a:rPr lang="en-US" altLang="zh-CN" dirty="0"/>
              <a:t>synchronized method(){</a:t>
            </a:r>
          </a:p>
          <a:p>
            <a:r>
              <a:rPr lang="en-US" altLang="zh-CN" dirty="0"/>
              <a:t>      …</a:t>
            </a:r>
          </a:p>
          <a:p>
            <a:r>
              <a:rPr lang="en-US" altLang="zh-CN" dirty="0"/>
              <a:t>}</a:t>
            </a:r>
          </a:p>
        </p:txBody>
      </p:sp>
      <p:sp>
        <p:nvSpPr>
          <p:cNvPr id="5" name="矩形 4"/>
          <p:cNvSpPr/>
          <p:nvPr/>
        </p:nvSpPr>
        <p:spPr>
          <a:xfrm>
            <a:off x="8215745" y="212720"/>
            <a:ext cx="3706092" cy="2585323"/>
          </a:xfrm>
          <a:prstGeom prst="rect">
            <a:avLst/>
          </a:prstGeom>
          <a:ln>
            <a:solidFill>
              <a:schemeClr val="accent2"/>
            </a:solidFill>
          </a:ln>
        </p:spPr>
        <p:txBody>
          <a:bodyPr wrap="square">
            <a:spAutoFit/>
          </a:bodyPr>
          <a:lstStyle/>
          <a:p>
            <a:r>
              <a:rPr lang="en-US" altLang="zh-CN" dirty="0"/>
              <a:t>//Shared Object body</a:t>
            </a:r>
          </a:p>
          <a:p>
            <a:r>
              <a:rPr lang="en-US" altLang="zh-CN" dirty="0"/>
              <a:t>method(){</a:t>
            </a:r>
          </a:p>
          <a:p>
            <a:r>
              <a:rPr lang="en-US" altLang="zh-CN" dirty="0"/>
              <a:t>      …</a:t>
            </a:r>
          </a:p>
          <a:p>
            <a:r>
              <a:rPr lang="en-US" altLang="zh-CN" dirty="0"/>
              <a:t>      synchronized(e){</a:t>
            </a:r>
          </a:p>
          <a:p>
            <a:r>
              <a:rPr lang="en-US" altLang="zh-CN" dirty="0"/>
              <a:t>            …</a:t>
            </a:r>
          </a:p>
          <a:p>
            <a:r>
              <a:rPr lang="en-US" altLang="zh-CN" dirty="0"/>
              <a:t>            </a:t>
            </a:r>
            <a:r>
              <a:rPr lang="en-US" altLang="zh-CN" dirty="0" err="1"/>
              <a:t>e.func</a:t>
            </a:r>
            <a:r>
              <a:rPr lang="en-US" altLang="zh-CN" dirty="0"/>
              <a:t>();</a:t>
            </a:r>
          </a:p>
          <a:p>
            <a:r>
              <a:rPr lang="en-US" altLang="zh-CN" dirty="0"/>
              <a:t>            …</a:t>
            </a:r>
          </a:p>
          <a:p>
            <a:r>
              <a:rPr lang="en-US" altLang="zh-CN" dirty="0"/>
              <a:t>      }</a:t>
            </a:r>
          </a:p>
          <a:p>
            <a:r>
              <a:rPr lang="en-US" altLang="zh-CN" dirty="0"/>
              <a:t>}</a:t>
            </a:r>
          </a:p>
        </p:txBody>
      </p:sp>
      <p:sp>
        <p:nvSpPr>
          <p:cNvPr id="6" name="矩形 5"/>
          <p:cNvSpPr/>
          <p:nvPr/>
        </p:nvSpPr>
        <p:spPr>
          <a:xfrm>
            <a:off x="8215747" y="4433211"/>
            <a:ext cx="3706092" cy="2308324"/>
          </a:xfrm>
          <a:prstGeom prst="rect">
            <a:avLst/>
          </a:prstGeom>
          <a:ln>
            <a:solidFill>
              <a:schemeClr val="accent2"/>
            </a:solidFill>
          </a:ln>
        </p:spPr>
        <p:txBody>
          <a:bodyPr wrap="square">
            <a:spAutoFit/>
          </a:bodyPr>
          <a:lstStyle/>
          <a:p>
            <a:r>
              <a:rPr lang="en-US" altLang="zh-CN" dirty="0"/>
              <a:t>//Shared Object body</a:t>
            </a:r>
          </a:p>
          <a:p>
            <a:r>
              <a:rPr lang="en-US" altLang="zh-CN" dirty="0"/>
              <a:t>method(){</a:t>
            </a:r>
          </a:p>
          <a:p>
            <a:r>
              <a:rPr lang="en-US" altLang="zh-CN" dirty="0"/>
              <a:t>      …</a:t>
            </a:r>
          </a:p>
          <a:p>
            <a:r>
              <a:rPr lang="en-US" altLang="zh-CN" dirty="0"/>
              <a:t>      synchronized(e){</a:t>
            </a:r>
          </a:p>
          <a:p>
            <a:r>
              <a:rPr lang="en-US" altLang="zh-CN" dirty="0"/>
              <a:t>            …</a:t>
            </a:r>
          </a:p>
          <a:p>
            <a:r>
              <a:rPr lang="en-US" altLang="zh-CN" dirty="0"/>
              <a:t>            //no actions with e</a:t>
            </a:r>
          </a:p>
          <a:p>
            <a:r>
              <a:rPr lang="en-US" altLang="zh-CN" dirty="0"/>
              <a:t>      }</a:t>
            </a:r>
          </a:p>
          <a:p>
            <a:r>
              <a:rPr lang="en-US" altLang="zh-CN" dirty="0"/>
              <a:t>}</a:t>
            </a:r>
          </a:p>
        </p:txBody>
      </p:sp>
      <p:sp>
        <p:nvSpPr>
          <p:cNvPr id="7" name="文本框 6"/>
          <p:cNvSpPr txBox="1"/>
          <p:nvPr/>
        </p:nvSpPr>
        <p:spPr>
          <a:xfrm>
            <a:off x="838198" y="4001294"/>
            <a:ext cx="6206836" cy="193899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a:t>在完成了线程设计、线程同步设计之后，锁的选择也是关键问题。</a:t>
            </a:r>
            <a:endParaRPr lang="en-US" altLang="zh-CN" sz="2400" dirty="0"/>
          </a:p>
          <a:p>
            <a:endParaRPr lang="en-US" altLang="zh-CN" sz="2400" dirty="0"/>
          </a:p>
          <a:p>
            <a:r>
              <a:rPr lang="zh-CN" altLang="en-US" sz="2400" dirty="0"/>
              <a:t>每个受控区域都需要一把锁：与受控区域计算任务相关的共享对象是合适的锁</a:t>
            </a:r>
          </a:p>
        </p:txBody>
      </p:sp>
      <p:sp>
        <p:nvSpPr>
          <p:cNvPr id="8" name="灯片编号占位符 7"/>
          <p:cNvSpPr>
            <a:spLocks noGrp="1"/>
          </p:cNvSpPr>
          <p:nvPr>
            <p:ph type="sldNum" sz="quarter" idx="12"/>
          </p:nvPr>
        </p:nvSpPr>
        <p:spPr/>
        <p:txBody>
          <a:bodyPr/>
          <a:lstStyle/>
          <a:p>
            <a:fld id="{8A8F4DED-B990-4E70-A530-90CE689BDA51}" type="slidenum">
              <a:rPr lang="zh-CN" altLang="en-US" smtClean="0"/>
              <a:t>29</a:t>
            </a:fld>
            <a:endParaRPr lang="zh-CN" altLang="en-US"/>
          </a:p>
        </p:txBody>
      </p:sp>
    </p:spTree>
    <p:extLst>
      <p:ext uri="{BB962C8B-B14F-4D97-AF65-F5344CB8AC3E}">
        <p14:creationId xmlns:p14="http://schemas.microsoft.com/office/powerpoint/2010/main" val="384726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lstStyle/>
          <a:p>
            <a:r>
              <a:rPr lang="zh-CN" altLang="en-US" dirty="0"/>
              <a:t>对象不只是一个逻辑概念</a:t>
            </a:r>
            <a:endParaRPr lang="en-US" altLang="zh-CN" dirty="0"/>
          </a:p>
          <a:p>
            <a:pPr lvl="1"/>
            <a:r>
              <a:rPr lang="zh-CN" altLang="en-US" dirty="0"/>
              <a:t>也是运行时概念</a:t>
            </a:r>
            <a:endParaRPr lang="en-US" altLang="zh-CN" dirty="0"/>
          </a:p>
          <a:p>
            <a:r>
              <a:rPr lang="zh-CN" altLang="en-US" dirty="0"/>
              <a:t>静态时对象</a:t>
            </a:r>
            <a:endParaRPr lang="en-US" altLang="zh-CN" dirty="0"/>
          </a:p>
          <a:p>
            <a:pPr lvl="1"/>
            <a:r>
              <a:rPr lang="zh-CN" altLang="en-US" dirty="0"/>
              <a:t>类定义其规格：方法、属性</a:t>
            </a:r>
            <a:endParaRPr lang="en-US" altLang="zh-CN" dirty="0"/>
          </a:p>
          <a:p>
            <a:pPr lvl="1"/>
            <a:r>
              <a:rPr lang="zh-CN" altLang="en-US" dirty="0"/>
              <a:t>对象通过相应类型的变量来引用和访问，对象的存储和管理属于运行时概念，被屏蔽</a:t>
            </a:r>
            <a:endParaRPr lang="en-US" altLang="zh-CN" dirty="0"/>
          </a:p>
          <a:p>
            <a:pPr lvl="1"/>
            <a:r>
              <a:rPr lang="zh-CN" altLang="en-US" dirty="0"/>
              <a:t>对象一旦创建，类型不会变化；对象引用可以进行类型转换</a:t>
            </a:r>
            <a:endParaRPr lang="en-US" altLang="zh-CN" dirty="0"/>
          </a:p>
          <a:p>
            <a:r>
              <a:rPr lang="zh-CN" altLang="en-US" dirty="0"/>
              <a:t>运行时对象</a:t>
            </a:r>
            <a:endParaRPr lang="en-US" altLang="zh-CN" dirty="0"/>
          </a:p>
          <a:p>
            <a:pPr lvl="1"/>
            <a:r>
              <a:rPr lang="zh-CN" altLang="en-US" dirty="0"/>
              <a:t>存储</a:t>
            </a:r>
            <a:endParaRPr lang="en-US" altLang="zh-CN" dirty="0"/>
          </a:p>
          <a:p>
            <a:pPr lvl="1"/>
            <a:r>
              <a:rPr lang="zh-CN" altLang="en-US" dirty="0"/>
              <a:t>访问管理</a:t>
            </a:r>
          </a:p>
        </p:txBody>
      </p:sp>
      <p:pic>
        <p:nvPicPr>
          <p:cNvPr id="1026" name="Picture 2" descr="http://thumbs.dreamstime.com/t/tree-root-system-white-background-687397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143" y="914662"/>
            <a:ext cx="2455261" cy="245526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8A8F4DED-B990-4E70-A530-90CE689BDA51}" type="slidenum">
              <a:rPr lang="zh-CN" altLang="en-US" smtClean="0"/>
              <a:t>3</a:t>
            </a:fld>
            <a:endParaRPr lang="zh-CN" altLang="en-US"/>
          </a:p>
        </p:txBody>
      </p:sp>
    </p:spTree>
    <p:extLst>
      <p:ext uri="{BB962C8B-B14F-4D97-AF65-F5344CB8AC3E}">
        <p14:creationId xmlns:p14="http://schemas.microsoft.com/office/powerpoint/2010/main" val="1567259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再谈锁</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30</a:t>
            </a:fld>
            <a:endParaRPr lang="zh-CN" altLang="en-US"/>
          </a:p>
        </p:txBody>
      </p:sp>
      <p:sp>
        <p:nvSpPr>
          <p:cNvPr id="5" name="矩形 4"/>
          <p:cNvSpPr/>
          <p:nvPr/>
        </p:nvSpPr>
        <p:spPr>
          <a:xfrm>
            <a:off x="6024466" y="684176"/>
            <a:ext cx="6167534" cy="5478423"/>
          </a:xfrm>
          <a:prstGeom prst="rect">
            <a:avLst/>
          </a:prstGeom>
        </p:spPr>
        <p:txBody>
          <a:bodyPr wrap="square">
            <a:spAutoFit/>
          </a:bodyPr>
          <a:lstStyle/>
          <a:p>
            <a:r>
              <a:rPr lang="en-US" altLang="zh-CN" sz="1400" dirty="0">
                <a:solidFill>
                  <a:srgbClr val="0000FF"/>
                </a:solidFill>
                <a:latin typeface="Consolas" panose="020B0609020204030204" pitchFamily="49" charset="0"/>
              </a:rPr>
              <a:t>Class </a:t>
            </a:r>
            <a:r>
              <a:rPr lang="en-US" altLang="zh-CN" sz="1400" dirty="0" err="1">
                <a:solidFill>
                  <a:srgbClr val="000000"/>
                </a:solidFill>
                <a:latin typeface="Consolas" panose="020B0609020204030204" pitchFamily="49" charset="0"/>
              </a:rPr>
              <a:t>BankBranch</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private Cashier1;</a:t>
            </a:r>
          </a:p>
          <a:p>
            <a:r>
              <a:rPr lang="en-US" altLang="zh-CN" sz="1400" dirty="0">
                <a:solidFill>
                  <a:srgbClr val="000000"/>
                </a:solidFill>
                <a:latin typeface="Consolas" panose="020B0609020204030204" pitchFamily="49" charset="0"/>
              </a:rPr>
              <a:t>    private Cashier2;</a:t>
            </a:r>
          </a:p>
          <a:p>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private Cashier10;</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public void </a:t>
            </a:r>
            <a:r>
              <a:rPr lang="en-US" altLang="zh-CN" sz="1400" dirty="0">
                <a:solidFill>
                  <a:srgbClr val="000000"/>
                </a:solidFill>
                <a:latin typeface="Consolas" panose="020B0609020204030204" pitchFamily="49" charset="0"/>
              </a:rPr>
              <a:t>Deposit(Class Account, Float Amount);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Withdraw(Class Account, Float Amount);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Mortgage(Class Account);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a:t>
            </a:r>
            <a:r>
              <a:rPr lang="en-US" altLang="zh-CN" sz="1400" dirty="0" err="1">
                <a:solidFill>
                  <a:srgbClr val="000000"/>
                </a:solidFill>
                <a:latin typeface="Consolas" panose="020B0609020204030204" pitchFamily="49" charset="0"/>
              </a:rPr>
              <a:t>ExchangeCurrency</a:t>
            </a:r>
            <a:r>
              <a:rPr lang="en-US" altLang="zh-CN" sz="1400" dirty="0">
                <a:solidFill>
                  <a:srgbClr val="000000"/>
                </a:solidFill>
                <a:latin typeface="Consolas" panose="020B0609020204030204" pitchFamily="49" charset="0"/>
              </a:rPr>
              <a:t>(Float Amount);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a:t>
            </a:r>
            <a:r>
              <a:rPr lang="en-US" altLang="zh-CN" sz="1400" dirty="0" err="1">
                <a:solidFill>
                  <a:srgbClr val="000000"/>
                </a:solidFill>
                <a:latin typeface="Consolas" panose="020B0609020204030204" pitchFamily="49" charset="0"/>
              </a:rPr>
              <a:t>ExchangeCurrency</a:t>
            </a:r>
            <a:r>
              <a:rPr lang="en-US" altLang="zh-CN" sz="1400" dirty="0">
                <a:solidFill>
                  <a:srgbClr val="000000"/>
                </a:solidFill>
                <a:latin typeface="Consolas" panose="020B0609020204030204" pitchFamily="49" charset="0"/>
              </a:rPr>
              <a:t>(Class Account, Float Amount)</a:t>
            </a:r>
          </a:p>
          <a:p>
            <a:r>
              <a:rPr lang="en-US" altLang="zh-CN" sz="1400" dirty="0">
                <a:solidFill>
                  <a:srgbClr val="000000"/>
                </a:solidFill>
                <a:latin typeface="Consolas" panose="020B0609020204030204" pitchFamily="49" charset="0"/>
              </a:rPr>
              <a: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Class Account</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String Name;</a:t>
            </a:r>
          </a:p>
          <a:p>
            <a:r>
              <a:rPr lang="en-US" altLang="zh-CN" sz="1400" dirty="0">
                <a:solidFill>
                  <a:srgbClr val="000000"/>
                </a:solidFill>
                <a:latin typeface="Consolas" panose="020B0609020204030204" pitchFamily="49" charset="0"/>
              </a:rPr>
              <a:t>    String </a:t>
            </a:r>
            <a:r>
              <a:rPr lang="en-US" altLang="zh-CN" sz="1400" dirty="0" err="1">
                <a:solidFill>
                  <a:srgbClr val="000000"/>
                </a:solidFill>
                <a:latin typeface="Consolas" panose="020B0609020204030204" pitchFamily="49" charset="0"/>
              </a:rPr>
              <a:t>NationalID</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Float Value</a:t>
            </a:r>
            <a:r>
              <a:rPr lang="zh-CN" altLang="en-US"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a:t>
            </a:r>
          </a:p>
        </p:txBody>
      </p:sp>
      <p:sp>
        <p:nvSpPr>
          <p:cNvPr id="6" name="内容占位符 2"/>
          <p:cNvSpPr txBox="1">
            <a:spLocks/>
          </p:cNvSpPr>
          <p:nvPr/>
        </p:nvSpPr>
        <p:spPr>
          <a:xfrm>
            <a:off x="838200" y="1454011"/>
            <a:ext cx="5264020" cy="5440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假设有一种银行，里面有</a:t>
            </a:r>
            <a:r>
              <a:rPr lang="en-US" altLang="zh-CN" sz="2000" dirty="0"/>
              <a:t>10</a:t>
            </a:r>
            <a:r>
              <a:rPr lang="zh-CN" altLang="en-US" sz="2000" dirty="0"/>
              <a:t>个窗口，每个窗口都能办理存款，取款，房贷，外币兑换等各项业务</a:t>
            </a:r>
            <a:endParaRPr lang="en-US" altLang="zh-CN" sz="2000" dirty="0"/>
          </a:p>
          <a:p>
            <a:r>
              <a:rPr lang="zh-CN" altLang="en-US" sz="2000" dirty="0"/>
              <a:t>假设目前有</a:t>
            </a:r>
            <a:r>
              <a:rPr lang="en-US" altLang="zh-CN" sz="2000" dirty="0"/>
              <a:t>100</a:t>
            </a:r>
            <a:r>
              <a:rPr lang="zh-CN" altLang="en-US" sz="2000" dirty="0"/>
              <a:t>个这样的银行正在开门服务，有一个同学小明，他的</a:t>
            </a:r>
            <a:r>
              <a:rPr lang="en-US" altLang="zh-CN" sz="2000" dirty="0"/>
              <a:t>4</a:t>
            </a:r>
            <a:r>
              <a:rPr lang="zh-CN" altLang="en-US" sz="2000" dirty="0"/>
              <a:t>个家长都在银行同时给他存钱，其中两个家长在银行</a:t>
            </a:r>
            <a:r>
              <a:rPr lang="en-US" altLang="zh-CN" sz="2000" dirty="0"/>
              <a:t>A</a:t>
            </a:r>
            <a:r>
              <a:rPr lang="zh-CN" altLang="en-US" sz="2000" dirty="0"/>
              <a:t>，第三个家长在银行</a:t>
            </a:r>
            <a:r>
              <a:rPr lang="en-US" altLang="zh-CN" sz="2000" dirty="0"/>
              <a:t>B</a:t>
            </a:r>
            <a:r>
              <a:rPr lang="zh-CN" altLang="en-US" sz="2000" dirty="0"/>
              <a:t>，第四个家长在银行</a:t>
            </a:r>
            <a:r>
              <a:rPr lang="en-US" altLang="zh-CN" sz="2000" dirty="0"/>
              <a:t>C</a:t>
            </a:r>
          </a:p>
        </p:txBody>
      </p:sp>
      <p:sp>
        <p:nvSpPr>
          <p:cNvPr id="7" name="内容占位符 2"/>
          <p:cNvSpPr txBox="1">
            <a:spLocks/>
          </p:cNvSpPr>
          <p:nvPr/>
        </p:nvSpPr>
        <p:spPr>
          <a:xfrm>
            <a:off x="5896948" y="5085381"/>
            <a:ext cx="5899280" cy="1808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600" dirty="0"/>
          </a:p>
        </p:txBody>
      </p:sp>
      <p:pic>
        <p:nvPicPr>
          <p:cNvPr id="1028" name="Picture 4" descr="https://timgsa.baidu.com/timg?image&amp;quality=80&amp;size=b9999_10000&amp;sec=1555471044664&amp;di=594ee1a1d8b0cc961cae350aed88a4b9&amp;imgtype=0&amp;src=http%3A%2F%2Fbaiducdn.pig66.com%2Fuploadfile%2F2016%2F1126%2F2016112608411247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9539" y="4130304"/>
            <a:ext cx="1887650" cy="12197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55471101184&amp;di=3e36a13d27d2f2372d81f0f65081426b&amp;imgtype=0&amp;src=http%3A%2F%2Fdpic.tiankong.com%2Fut%2F06%2FQJ6668010213.jpg%3Fx-oss-process%3Dstyle%2Fsh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8079" y="4167049"/>
            <a:ext cx="1729659" cy="11462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3.bdstatic.com/70cFv8Sh_Q1YnxGkpoWK1HF6hhy/it/u=3987363082,1471241493&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0538" y="4366508"/>
            <a:ext cx="601011" cy="75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23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再谈锁</a:t>
            </a:r>
          </a:p>
        </p:txBody>
      </p:sp>
      <p:sp>
        <p:nvSpPr>
          <p:cNvPr id="3" name="内容占位符 2"/>
          <p:cNvSpPr>
            <a:spLocks noGrp="1"/>
          </p:cNvSpPr>
          <p:nvPr>
            <p:ph idx="1"/>
          </p:nvPr>
        </p:nvSpPr>
        <p:spPr/>
        <p:txBody>
          <a:bodyPr>
            <a:normAutofit lnSpcReduction="10000"/>
          </a:bodyPr>
          <a:lstStyle/>
          <a:p>
            <a:r>
              <a:rPr lang="zh-CN" altLang="en-US" sz="2600" dirty="0"/>
              <a:t>从办理业务的角度，用户排队，叫到号以后分配一个窗口</a:t>
            </a:r>
            <a:r>
              <a:rPr lang="en-US" altLang="zh-CN" sz="2600" dirty="0"/>
              <a:t>Cashier</a:t>
            </a:r>
          </a:p>
          <a:p>
            <a:r>
              <a:rPr lang="zh-CN" altLang="en-US" sz="2600" dirty="0"/>
              <a:t>每个用户都可以看成一个线程，要竞争窗口这个资源（每个窗口都可以办理相应的业务）</a:t>
            </a:r>
            <a:endParaRPr lang="en-US" altLang="zh-CN" sz="2600" dirty="0"/>
          </a:p>
          <a:p>
            <a:r>
              <a:rPr lang="en-US" altLang="zh-CN" sz="2600" dirty="0"/>
              <a:t>synchronized void Deposit()</a:t>
            </a:r>
            <a:r>
              <a:rPr lang="zh-CN" altLang="en-US" sz="2600" dirty="0"/>
              <a:t>或者</a:t>
            </a:r>
            <a:r>
              <a:rPr lang="en-US" altLang="zh-CN" sz="2600" dirty="0"/>
              <a:t>Deposit</a:t>
            </a:r>
            <a:r>
              <a:rPr lang="zh-CN" altLang="en-US" sz="2600" dirty="0"/>
              <a:t>函数里面</a:t>
            </a:r>
            <a:r>
              <a:rPr lang="en-US" altLang="zh-CN" sz="2600" dirty="0"/>
              <a:t>synchronized(this)</a:t>
            </a:r>
            <a:r>
              <a:rPr lang="zh-CN" altLang="en-US" sz="2600" dirty="0"/>
              <a:t>的含义是什么？</a:t>
            </a:r>
            <a:endParaRPr lang="en-US" altLang="zh-CN" sz="2600" dirty="0"/>
          </a:p>
          <a:p>
            <a:r>
              <a:rPr lang="zh-CN" altLang="en-US" sz="2600" dirty="0"/>
              <a:t>如果在</a:t>
            </a:r>
            <a:r>
              <a:rPr lang="en-US" altLang="zh-CN" sz="2600" dirty="0"/>
              <a:t>this</a:t>
            </a:r>
            <a:r>
              <a:rPr lang="zh-CN" altLang="en-US" sz="2600" dirty="0"/>
              <a:t>这个对象上加锁，意味着现实情况变成了这样，所有用户都在银行外面排队，当一个用户被分配到了某个窗口（比如</a:t>
            </a:r>
            <a:r>
              <a:rPr lang="en-US" altLang="zh-CN" sz="2600" dirty="0"/>
              <a:t>5</a:t>
            </a:r>
            <a:r>
              <a:rPr lang="zh-CN" altLang="en-US" sz="2600" dirty="0"/>
              <a:t>号窗口），用户进去以后就把银行门给锁上了，</a:t>
            </a:r>
            <a:r>
              <a:rPr lang="en-US" altLang="zh-CN" sz="2600" dirty="0"/>
              <a:t>5</a:t>
            </a:r>
            <a:r>
              <a:rPr lang="zh-CN" altLang="en-US" sz="2600" dirty="0"/>
              <a:t>号窗口自然不会有竞争发生了，但是其他窗口也不能服务用户了</a:t>
            </a:r>
            <a:endParaRPr lang="en-US" altLang="zh-CN" sz="2600" dirty="0"/>
          </a:p>
          <a:p>
            <a:r>
              <a:rPr lang="zh-CN" altLang="en-US" sz="2600" dirty="0"/>
              <a:t>所以在这个银行中，办理业务的竞争资源应该细化到</a:t>
            </a:r>
            <a:r>
              <a:rPr lang="en-US" altLang="zh-CN" sz="2600" dirty="0"/>
              <a:t>Cashier</a:t>
            </a:r>
            <a:r>
              <a:rPr lang="zh-CN" altLang="en-US" sz="2600" dirty="0"/>
              <a:t>窗口，应该是</a:t>
            </a:r>
            <a:r>
              <a:rPr lang="en-US" altLang="zh-CN" sz="2600" dirty="0"/>
              <a:t>Deposit</a:t>
            </a:r>
            <a:r>
              <a:rPr lang="zh-CN" altLang="en-US" sz="2600" dirty="0"/>
              <a:t>函数里面</a:t>
            </a:r>
            <a:r>
              <a:rPr lang="en-US" altLang="zh-CN" sz="2600" dirty="0"/>
              <a:t>synchronized(</a:t>
            </a:r>
            <a:r>
              <a:rPr lang="zh-CN" altLang="en-US" sz="2600" dirty="0"/>
              <a:t>某个</a:t>
            </a:r>
            <a:r>
              <a:rPr lang="en-US" altLang="zh-CN" sz="2600" dirty="0"/>
              <a:t>Cashier)</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31</a:t>
            </a:fld>
            <a:endParaRPr lang="zh-CN" altLang="en-US"/>
          </a:p>
        </p:txBody>
      </p:sp>
    </p:spTree>
    <p:extLst>
      <p:ext uri="{BB962C8B-B14F-4D97-AF65-F5344CB8AC3E}">
        <p14:creationId xmlns:p14="http://schemas.microsoft.com/office/powerpoint/2010/main" val="1555120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再谈锁</a:t>
            </a:r>
          </a:p>
        </p:txBody>
      </p:sp>
      <p:sp>
        <p:nvSpPr>
          <p:cNvPr id="3" name="内容占位符 2"/>
          <p:cNvSpPr>
            <a:spLocks noGrp="1"/>
          </p:cNvSpPr>
          <p:nvPr>
            <p:ph idx="1"/>
          </p:nvPr>
        </p:nvSpPr>
        <p:spPr/>
        <p:txBody>
          <a:bodyPr>
            <a:normAutofit/>
          </a:bodyPr>
          <a:lstStyle/>
          <a:p>
            <a:r>
              <a:rPr lang="zh-CN" altLang="en-US" sz="2400" dirty="0"/>
              <a:t>从给小明办理存款的角度，用户提供一个卡号和现金，银行把现金存入这个卡号对应的账户</a:t>
            </a:r>
            <a:endParaRPr lang="en-US" altLang="zh-CN" sz="2400" dirty="0"/>
          </a:p>
          <a:p>
            <a:pPr lvl="1"/>
            <a:r>
              <a:rPr lang="en-US" altLang="zh-CN" sz="2000" dirty="0"/>
              <a:t>4</a:t>
            </a:r>
            <a:r>
              <a:rPr lang="zh-CN" altLang="en-US" sz="2000" dirty="0"/>
              <a:t>个家长都有卡号，同时在</a:t>
            </a:r>
            <a:r>
              <a:rPr lang="en-US" altLang="zh-CN" sz="2000" b="1" dirty="0">
                <a:solidFill>
                  <a:srgbClr val="FF0000"/>
                </a:solidFill>
              </a:rPr>
              <a:t>3</a:t>
            </a:r>
            <a:r>
              <a:rPr lang="zh-CN" altLang="en-US" sz="2000" b="1" dirty="0">
                <a:solidFill>
                  <a:srgbClr val="FF0000"/>
                </a:solidFill>
              </a:rPr>
              <a:t>个银行的</a:t>
            </a:r>
            <a:r>
              <a:rPr lang="en-US" altLang="zh-CN" sz="2000" b="1" dirty="0">
                <a:solidFill>
                  <a:srgbClr val="FF0000"/>
                </a:solidFill>
              </a:rPr>
              <a:t>4</a:t>
            </a:r>
            <a:r>
              <a:rPr lang="zh-CN" altLang="en-US" sz="2000" b="1" dirty="0">
                <a:solidFill>
                  <a:srgbClr val="FF0000"/>
                </a:solidFill>
              </a:rPr>
              <a:t>个窗口</a:t>
            </a:r>
            <a:r>
              <a:rPr lang="zh-CN" altLang="en-US" sz="2000" dirty="0"/>
              <a:t>给小明存这个月的生活费</a:t>
            </a:r>
            <a:endParaRPr lang="en-US" altLang="zh-CN" sz="2000" dirty="0"/>
          </a:p>
          <a:p>
            <a:pPr lvl="1"/>
            <a:r>
              <a:rPr lang="en-US" altLang="zh-CN" sz="2000" dirty="0"/>
              <a:t>4</a:t>
            </a:r>
            <a:r>
              <a:rPr lang="zh-CN" altLang="en-US" sz="2000" dirty="0"/>
              <a:t>个家长可以看成</a:t>
            </a:r>
            <a:r>
              <a:rPr lang="en-US" altLang="zh-CN" sz="2000" dirty="0"/>
              <a:t>4</a:t>
            </a:r>
            <a:r>
              <a:rPr lang="zh-CN" altLang="en-US" sz="2000" dirty="0"/>
              <a:t>个线程，要竞争小明的账号这个资源</a:t>
            </a:r>
            <a:endParaRPr lang="en-US" altLang="zh-CN" sz="2000" dirty="0"/>
          </a:p>
          <a:p>
            <a:r>
              <a:rPr lang="en-US" altLang="zh-CN" sz="2400" dirty="0"/>
              <a:t>synchronized void Deposit()</a:t>
            </a:r>
            <a:r>
              <a:rPr lang="zh-CN" altLang="en-US" sz="2400" dirty="0"/>
              <a:t>或者</a:t>
            </a:r>
            <a:r>
              <a:rPr lang="en-US" altLang="zh-CN" sz="2400" dirty="0"/>
              <a:t>Deposit</a:t>
            </a:r>
            <a:r>
              <a:rPr lang="zh-CN" altLang="en-US" sz="2400" dirty="0"/>
              <a:t>函数里面</a:t>
            </a:r>
            <a:r>
              <a:rPr lang="en-US" altLang="zh-CN" sz="2400" dirty="0"/>
              <a:t>synchronized(this)</a:t>
            </a:r>
            <a:r>
              <a:rPr lang="zh-CN" altLang="en-US" sz="2400" dirty="0"/>
              <a:t>的是否可以？</a:t>
            </a:r>
            <a:endParaRPr lang="en-US" altLang="zh-CN" sz="2400" dirty="0"/>
          </a:p>
          <a:p>
            <a:r>
              <a:rPr lang="zh-CN" altLang="en-US" sz="2400" dirty="0"/>
              <a:t>如果在</a:t>
            </a:r>
            <a:r>
              <a:rPr lang="en-US" altLang="zh-CN" sz="2400" dirty="0"/>
              <a:t>this</a:t>
            </a:r>
            <a:r>
              <a:rPr lang="zh-CN" altLang="en-US" sz="2400" dirty="0"/>
              <a:t>这个对象上加锁，意味着现实情况变成了这样，在银行</a:t>
            </a:r>
            <a:r>
              <a:rPr lang="en-US" altLang="zh-CN" sz="2400" dirty="0"/>
              <a:t>A</a:t>
            </a:r>
            <a:r>
              <a:rPr lang="zh-CN" altLang="en-US" sz="2400" dirty="0"/>
              <a:t>的两个家长其中之一进去了银行锁了门，银行</a:t>
            </a:r>
            <a:r>
              <a:rPr lang="en-US" altLang="zh-CN" sz="2400" dirty="0"/>
              <a:t>B</a:t>
            </a:r>
            <a:r>
              <a:rPr lang="zh-CN" altLang="en-US" sz="2400" dirty="0"/>
              <a:t>和</a:t>
            </a:r>
            <a:r>
              <a:rPr lang="en-US" altLang="zh-CN" sz="2400" dirty="0"/>
              <a:t>C</a:t>
            </a:r>
            <a:r>
              <a:rPr lang="zh-CN" altLang="en-US" sz="2400" dirty="0"/>
              <a:t>的两位家长也分别进了那两家银行锁了门，但是他们同时都在给小明的银行账户存钱</a:t>
            </a:r>
            <a:endParaRPr lang="en-US" altLang="zh-CN" sz="2400" dirty="0"/>
          </a:p>
          <a:p>
            <a:r>
              <a:rPr lang="zh-CN" altLang="en-US" sz="2400" dirty="0"/>
              <a:t>所以在存钱这个任务中，</a:t>
            </a:r>
            <a:r>
              <a:rPr lang="en-US" altLang="zh-CN" sz="2400" dirty="0"/>
              <a:t>Deposit</a:t>
            </a:r>
            <a:r>
              <a:rPr lang="zh-CN" altLang="en-US" sz="2400" dirty="0"/>
              <a:t>还需要</a:t>
            </a:r>
            <a:r>
              <a:rPr lang="en-US" altLang="zh-CN" sz="2400" dirty="0"/>
              <a:t>synchronized</a:t>
            </a:r>
            <a:r>
              <a:rPr lang="zh-CN" altLang="en-US" sz="2400" dirty="0"/>
              <a:t>小明的账户（存款出示卡主本人身份证）</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32</a:t>
            </a:fld>
            <a:endParaRPr lang="zh-CN" altLang="en-US"/>
          </a:p>
        </p:txBody>
      </p:sp>
    </p:spTree>
    <p:extLst>
      <p:ext uri="{BB962C8B-B14F-4D97-AF65-F5344CB8AC3E}">
        <p14:creationId xmlns:p14="http://schemas.microsoft.com/office/powerpoint/2010/main" val="335577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了解并掌握另一种测试形态</a:t>
            </a:r>
            <a:endParaRPr lang="en-US" altLang="zh-CN" dirty="0"/>
          </a:p>
          <a:p>
            <a:pPr lvl="1"/>
            <a:r>
              <a:rPr lang="zh-CN" altLang="en-US" dirty="0"/>
              <a:t>预期结果的推理是难点</a:t>
            </a:r>
            <a:endParaRPr lang="en-US" altLang="zh-CN" dirty="0"/>
          </a:p>
          <a:p>
            <a:pPr lvl="2"/>
            <a:r>
              <a:rPr lang="zh-CN" altLang="en-US" dirty="0"/>
              <a:t>第一单元的作业：不关心软件运行状态</a:t>
            </a:r>
            <a:endParaRPr lang="en-US" altLang="zh-CN" dirty="0"/>
          </a:p>
          <a:p>
            <a:pPr lvl="2"/>
            <a:r>
              <a:rPr lang="zh-CN" altLang="en-US" dirty="0"/>
              <a:t>第二单元的作业：必须结合软件运行状态</a:t>
            </a:r>
            <a:endParaRPr lang="en-US" altLang="zh-CN" dirty="0"/>
          </a:p>
          <a:p>
            <a:pPr lvl="1"/>
            <a:r>
              <a:rPr lang="zh-CN" altLang="en-US" dirty="0"/>
              <a:t>基于电梯运行状态和请求序列的预期结果推理</a:t>
            </a:r>
            <a:endParaRPr lang="en-US" altLang="zh-CN" dirty="0"/>
          </a:p>
          <a:p>
            <a:r>
              <a:rPr lang="zh-CN" altLang="en-US" dirty="0"/>
              <a:t>线程测试</a:t>
            </a:r>
            <a:endParaRPr lang="en-US" altLang="zh-CN" dirty="0"/>
          </a:p>
          <a:p>
            <a:pPr lvl="1"/>
            <a:r>
              <a:rPr lang="zh-CN" altLang="en-US" dirty="0"/>
              <a:t>不提供直接的调用交互机制</a:t>
            </a:r>
            <a:endParaRPr lang="en-US" altLang="zh-CN" dirty="0"/>
          </a:p>
          <a:p>
            <a:pPr lvl="1"/>
            <a:r>
              <a:rPr lang="zh-CN" altLang="en-US" dirty="0"/>
              <a:t>通过共享对象：设置共享对象的状态进行测试</a:t>
            </a:r>
            <a:endParaRPr lang="en-US" altLang="zh-CN" dirty="0"/>
          </a:p>
        </p:txBody>
      </p:sp>
      <p:sp>
        <p:nvSpPr>
          <p:cNvPr id="8" name="椭圆 7"/>
          <p:cNvSpPr/>
          <p:nvPr/>
        </p:nvSpPr>
        <p:spPr>
          <a:xfrm>
            <a:off x="9102633"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75573"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0248508"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812785" y="1208271"/>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348776" y="1208271"/>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954444" y="1734556"/>
            <a:ext cx="2753710" cy="1095206"/>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文本框 25"/>
          <p:cNvSpPr txBox="1"/>
          <p:nvPr/>
        </p:nvSpPr>
        <p:spPr>
          <a:xfrm>
            <a:off x="9826802" y="1745062"/>
            <a:ext cx="1103588" cy="369332"/>
          </a:xfrm>
          <a:prstGeom prst="rect">
            <a:avLst/>
          </a:prstGeom>
          <a:noFill/>
        </p:spPr>
        <p:txBody>
          <a:bodyPr wrap="square" rtlCol="0">
            <a:spAutoFit/>
          </a:bodyPr>
          <a:lstStyle/>
          <a:p>
            <a:r>
              <a:rPr lang="zh-CN" altLang="en-US" dirty="0"/>
              <a:t>被测软件</a:t>
            </a:r>
          </a:p>
        </p:txBody>
      </p:sp>
      <p:sp>
        <p:nvSpPr>
          <p:cNvPr id="27" name="椭圆 26"/>
          <p:cNvSpPr/>
          <p:nvPr/>
        </p:nvSpPr>
        <p:spPr>
          <a:xfrm>
            <a:off x="9107100"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椭圆 27"/>
          <p:cNvSpPr/>
          <p:nvPr/>
        </p:nvSpPr>
        <p:spPr>
          <a:xfrm>
            <a:off x="9662162"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椭圆 28"/>
          <p:cNvSpPr/>
          <p:nvPr/>
        </p:nvSpPr>
        <p:spPr>
          <a:xfrm>
            <a:off x="10217235"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椭圆 29"/>
          <p:cNvSpPr/>
          <p:nvPr/>
        </p:nvSpPr>
        <p:spPr>
          <a:xfrm>
            <a:off x="10773546"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椭圆 30"/>
          <p:cNvSpPr/>
          <p:nvPr/>
        </p:nvSpPr>
        <p:spPr>
          <a:xfrm>
            <a:off x="11329855"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8"/>
          <p:cNvSpPr/>
          <p:nvPr/>
        </p:nvSpPr>
        <p:spPr>
          <a:xfrm>
            <a:off x="9037285" y="1029457"/>
            <a:ext cx="415636" cy="6003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曲线连接符 12"/>
          <p:cNvCxnSpPr>
            <a:stCxn id="9" idx="1"/>
            <a:endCxn id="25" idx="1"/>
          </p:cNvCxnSpPr>
          <p:nvPr/>
        </p:nvCxnSpPr>
        <p:spPr>
          <a:xfrm rot="10800000" flipV="1">
            <a:off x="8954445" y="1329639"/>
            <a:ext cx="82841" cy="952520"/>
          </a:xfrm>
          <a:prstGeom prst="curvedConnector3">
            <a:avLst>
              <a:gd name="adj1" fmla="val 375950"/>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a:stCxn id="27" idx="6"/>
            <a:endCxn id="28" idx="2"/>
          </p:cNvCxnSpPr>
          <p:nvPr/>
        </p:nvCxnSpPr>
        <p:spPr>
          <a:xfrm>
            <a:off x="9374955" y="2417814"/>
            <a:ext cx="287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8" idx="6"/>
            <a:endCxn id="29" idx="2"/>
          </p:cNvCxnSpPr>
          <p:nvPr/>
        </p:nvCxnSpPr>
        <p:spPr>
          <a:xfrm>
            <a:off x="9930017" y="2417814"/>
            <a:ext cx="287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9" idx="6"/>
            <a:endCxn id="30" idx="2"/>
          </p:cNvCxnSpPr>
          <p:nvPr/>
        </p:nvCxnSpPr>
        <p:spPr>
          <a:xfrm>
            <a:off x="10485090" y="2417814"/>
            <a:ext cx="28845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0" idx="6"/>
            <a:endCxn id="31" idx="2"/>
          </p:cNvCxnSpPr>
          <p:nvPr/>
        </p:nvCxnSpPr>
        <p:spPr>
          <a:xfrm>
            <a:off x="11041401" y="2417814"/>
            <a:ext cx="2884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菱形 45"/>
          <p:cNvSpPr/>
          <p:nvPr/>
        </p:nvSpPr>
        <p:spPr>
          <a:xfrm>
            <a:off x="9111869"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49" name="菱形 48"/>
          <p:cNvSpPr/>
          <p:nvPr/>
        </p:nvSpPr>
        <p:spPr>
          <a:xfrm>
            <a:off x="9667032"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0" name="菱形 49"/>
          <p:cNvSpPr/>
          <p:nvPr/>
        </p:nvSpPr>
        <p:spPr>
          <a:xfrm>
            <a:off x="10222105"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1" name="菱形 50"/>
          <p:cNvSpPr/>
          <p:nvPr/>
        </p:nvSpPr>
        <p:spPr>
          <a:xfrm>
            <a:off x="10778416"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2" name="菱形 51"/>
          <p:cNvSpPr/>
          <p:nvPr/>
        </p:nvSpPr>
        <p:spPr>
          <a:xfrm>
            <a:off x="11334725"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53" name="直接箭头连接符 52"/>
          <p:cNvCxnSpPr>
            <a:stCxn id="27" idx="4"/>
            <a:endCxn id="46" idx="0"/>
          </p:cNvCxnSpPr>
          <p:nvPr/>
        </p:nvCxnSpPr>
        <p:spPr>
          <a:xfrm flipH="1">
            <a:off x="9240926" y="2546906"/>
            <a:ext cx="102"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28" idx="4"/>
            <a:endCxn id="49" idx="0"/>
          </p:cNvCxnSpPr>
          <p:nvPr/>
        </p:nvCxnSpPr>
        <p:spPr>
          <a:xfrm flipH="1">
            <a:off x="9796089"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29" idx="4"/>
            <a:endCxn id="50" idx="0"/>
          </p:cNvCxnSpPr>
          <p:nvPr/>
        </p:nvCxnSpPr>
        <p:spPr>
          <a:xfrm flipH="1">
            <a:off x="10351162"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30" idx="4"/>
            <a:endCxn id="51" idx="0"/>
          </p:cNvCxnSpPr>
          <p:nvPr/>
        </p:nvCxnSpPr>
        <p:spPr>
          <a:xfrm flipH="1">
            <a:off x="10907473"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31" idx="4"/>
            <a:endCxn id="52" idx="0"/>
          </p:cNvCxnSpPr>
          <p:nvPr/>
        </p:nvCxnSpPr>
        <p:spPr>
          <a:xfrm flipH="1">
            <a:off x="11463782"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66" name="流程图: 对照 65"/>
          <p:cNvSpPr/>
          <p:nvPr/>
        </p:nvSpPr>
        <p:spPr>
          <a:xfrm>
            <a:off x="7854459" y="2215134"/>
            <a:ext cx="332509" cy="411949"/>
          </a:xfrm>
          <a:prstGeom prst="flowChartCol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9" name="曲线连接符 68"/>
          <p:cNvCxnSpPr>
            <a:stCxn id="9" idx="1"/>
            <a:endCxn id="66" idx="0"/>
          </p:cNvCxnSpPr>
          <p:nvPr/>
        </p:nvCxnSpPr>
        <p:spPr>
          <a:xfrm rot="10800000" flipV="1">
            <a:off x="8020715" y="1329638"/>
            <a:ext cx="1016571" cy="885495"/>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2" name="曲线连接符 71"/>
          <p:cNvCxnSpPr>
            <a:stCxn id="46" idx="1"/>
            <a:endCxn id="66" idx="2"/>
          </p:cNvCxnSpPr>
          <p:nvPr/>
        </p:nvCxnSpPr>
        <p:spPr>
          <a:xfrm rot="10800000">
            <a:off x="8020715" y="2627083"/>
            <a:ext cx="1091155" cy="67379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73" name="折角形 72"/>
          <p:cNvSpPr/>
          <p:nvPr/>
        </p:nvSpPr>
        <p:spPr>
          <a:xfrm>
            <a:off x="6815562" y="2220019"/>
            <a:ext cx="304800" cy="402179"/>
          </a:xfrm>
          <a:prstGeom prst="foldedCorne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t>R</a:t>
            </a:r>
            <a:endParaRPr lang="zh-CN" altLang="en-US" dirty="0"/>
          </a:p>
        </p:txBody>
      </p:sp>
      <p:cxnSp>
        <p:nvCxnSpPr>
          <p:cNvPr id="76" name="曲线连接符 75"/>
          <p:cNvCxnSpPr>
            <a:stCxn id="9" idx="1"/>
            <a:endCxn id="73" idx="0"/>
          </p:cNvCxnSpPr>
          <p:nvPr/>
        </p:nvCxnSpPr>
        <p:spPr>
          <a:xfrm rot="10800000" flipV="1">
            <a:off x="6967963" y="1329639"/>
            <a:ext cx="2069323" cy="890380"/>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80" name="曲线连接符 79"/>
          <p:cNvCxnSpPr>
            <a:stCxn id="73" idx="3"/>
            <a:endCxn id="66" idx="1"/>
          </p:cNvCxnSpPr>
          <p:nvPr/>
        </p:nvCxnSpPr>
        <p:spPr>
          <a:xfrm>
            <a:off x="7120362" y="2421109"/>
            <a:ext cx="900352"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994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实践线程安全设计</a:t>
            </a:r>
            <a:endParaRPr lang="en-US" altLang="zh-CN" dirty="0"/>
          </a:p>
          <a:p>
            <a:pPr lvl="1"/>
            <a:r>
              <a:rPr lang="zh-CN" altLang="en-US" dirty="0"/>
              <a:t>所有共享对象都应设计为线程安全的类</a:t>
            </a:r>
            <a:endParaRPr lang="en-US" altLang="zh-CN" dirty="0"/>
          </a:p>
          <a:p>
            <a:r>
              <a:rPr lang="zh-CN" altLang="en-US" dirty="0"/>
              <a:t>编写代码来进行测试</a:t>
            </a:r>
            <a:endParaRPr lang="en-US" altLang="zh-CN" dirty="0"/>
          </a:p>
          <a:p>
            <a:pPr lvl="1"/>
            <a:r>
              <a:rPr lang="zh-CN" altLang="en-US" dirty="0"/>
              <a:t>程序输入不是都通过显式的命令行或控制行</a:t>
            </a:r>
            <a:endParaRPr lang="en-US" altLang="zh-CN" dirty="0"/>
          </a:p>
          <a:p>
            <a:pPr lvl="1"/>
            <a:r>
              <a:rPr lang="zh-CN" altLang="en-US" dirty="0"/>
              <a:t>大多数软件都采取监听、扫描等方式来获取外部输入，这时手工测试不仅仅是效率问题，而是个可行性问题</a:t>
            </a:r>
            <a:endParaRPr lang="en-US" altLang="zh-CN" dirty="0"/>
          </a:p>
          <a:p>
            <a:pPr lvl="1"/>
            <a:r>
              <a:rPr lang="zh-CN" altLang="en-US" dirty="0"/>
              <a:t>测试程序的角色</a:t>
            </a:r>
            <a:endParaRPr lang="en-US" altLang="zh-CN" dirty="0"/>
          </a:p>
          <a:p>
            <a:pPr lvl="2"/>
            <a:r>
              <a:rPr lang="zh-CN" altLang="en-US" dirty="0"/>
              <a:t>模拟产生所关注的输入</a:t>
            </a:r>
            <a:endParaRPr lang="en-US" altLang="zh-CN" dirty="0"/>
          </a:p>
          <a:p>
            <a:pPr lvl="2"/>
            <a:r>
              <a:rPr lang="zh-CN" altLang="en-US" dirty="0"/>
              <a:t>调用被测模块进行打靶式测试</a:t>
            </a:r>
            <a:endParaRPr lang="en-US" altLang="zh-CN" dirty="0"/>
          </a:p>
          <a:p>
            <a:pPr lvl="2"/>
            <a:r>
              <a:rPr lang="zh-CN" altLang="en-US" dirty="0"/>
              <a:t>调用相关模块获取信息做测试正确性判断</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34</a:t>
            </a:fld>
            <a:endParaRPr lang="zh-CN" altLang="en-US"/>
          </a:p>
        </p:txBody>
      </p:sp>
    </p:spTree>
    <p:extLst>
      <p:ext uri="{BB962C8B-B14F-4D97-AF65-F5344CB8AC3E}">
        <p14:creationId xmlns:p14="http://schemas.microsoft.com/office/powerpoint/2010/main" val="808308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p:txBody>
          <a:bodyPr/>
          <a:lstStyle/>
          <a:p>
            <a:r>
              <a:rPr lang="zh-CN" altLang="en-US" dirty="0"/>
              <a:t>实践面向对象分析</a:t>
            </a:r>
            <a:endParaRPr lang="en-US" altLang="zh-CN" dirty="0"/>
          </a:p>
          <a:p>
            <a:r>
              <a:rPr lang="zh-CN" altLang="en-US" dirty="0"/>
              <a:t>认识和实践线程交互的动态性</a:t>
            </a:r>
            <a:endParaRPr lang="en-US" altLang="zh-CN" dirty="0"/>
          </a:p>
          <a:p>
            <a:r>
              <a:rPr lang="zh-CN" altLang="en-US" dirty="0"/>
              <a:t>实践线程工作状态控制</a:t>
            </a:r>
            <a:endParaRPr lang="en-US" altLang="zh-CN" dirty="0"/>
          </a:p>
          <a:p>
            <a:r>
              <a:rPr lang="zh-CN" altLang="en-US" dirty="0"/>
              <a:t>实践设计原则</a:t>
            </a:r>
            <a:endParaRPr lang="en-US" altLang="zh-CN" dirty="0"/>
          </a:p>
          <a:p>
            <a:r>
              <a:rPr lang="zh-CN" altLang="en-US" dirty="0"/>
              <a:t>继续实践线程安全设计</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35</a:t>
            </a:fld>
            <a:endParaRPr lang="zh-CN" altLang="en-US"/>
          </a:p>
        </p:txBody>
      </p:sp>
    </p:spTree>
    <p:extLst>
      <p:ext uri="{BB962C8B-B14F-4D97-AF65-F5344CB8AC3E}">
        <p14:creationId xmlns:p14="http://schemas.microsoft.com/office/powerpoint/2010/main" val="4167311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a:xfrm>
            <a:off x="838200" y="1825625"/>
            <a:ext cx="10515600" cy="940435"/>
          </a:xfrm>
        </p:spPr>
        <p:txBody>
          <a:bodyPr/>
          <a:lstStyle/>
          <a:p>
            <a:r>
              <a:rPr lang="zh-CN" altLang="en-US" dirty="0"/>
              <a:t>线程之间形成链状生产者</a:t>
            </a:r>
            <a:r>
              <a:rPr lang="en-US" altLang="zh-CN" dirty="0"/>
              <a:t>-</a:t>
            </a:r>
            <a:r>
              <a:rPr lang="zh-CN" altLang="en-US" dirty="0"/>
              <a:t>消费者关系</a:t>
            </a:r>
            <a:endParaRPr lang="en-US" altLang="zh-CN" dirty="0"/>
          </a:p>
        </p:txBody>
      </p:sp>
      <p:sp>
        <p:nvSpPr>
          <p:cNvPr id="5" name="矩形 4"/>
          <p:cNvSpPr/>
          <p:nvPr/>
        </p:nvSpPr>
        <p:spPr>
          <a:xfrm>
            <a:off x="4558565" y="3794760"/>
            <a:ext cx="1680210" cy="7086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调度器</a:t>
            </a:r>
            <a:endParaRPr lang="en-US" altLang="zh-CN" dirty="0"/>
          </a:p>
          <a:p>
            <a:pPr algn="ctr"/>
            <a:r>
              <a:rPr lang="en-US" altLang="zh-CN" dirty="0"/>
              <a:t>(Thread)</a:t>
            </a:r>
            <a:endParaRPr lang="zh-CN" altLang="en-US" dirty="0"/>
          </a:p>
        </p:txBody>
      </p:sp>
      <p:sp>
        <p:nvSpPr>
          <p:cNvPr id="6" name="矩形 5"/>
          <p:cNvSpPr/>
          <p:nvPr/>
        </p:nvSpPr>
        <p:spPr>
          <a:xfrm>
            <a:off x="1024935" y="3794760"/>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(Thread)</a:t>
            </a:r>
            <a:endParaRPr lang="zh-CN" altLang="en-US" dirty="0"/>
          </a:p>
        </p:txBody>
      </p:sp>
      <p:sp>
        <p:nvSpPr>
          <p:cNvPr id="7" name="矩形 6"/>
          <p:cNvSpPr/>
          <p:nvPr/>
        </p:nvSpPr>
        <p:spPr>
          <a:xfrm>
            <a:off x="9538380" y="3794760"/>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B</a:t>
            </a:r>
          </a:p>
          <a:p>
            <a:pPr algn="ctr"/>
            <a:r>
              <a:rPr lang="en-US" altLang="zh-CN" dirty="0"/>
              <a:t>(Thread)</a:t>
            </a:r>
            <a:endParaRPr lang="zh-CN" altLang="en-US" dirty="0"/>
          </a:p>
        </p:txBody>
      </p:sp>
      <p:sp>
        <p:nvSpPr>
          <p:cNvPr id="8" name="矩形 7"/>
          <p:cNvSpPr/>
          <p:nvPr/>
        </p:nvSpPr>
        <p:spPr>
          <a:xfrm>
            <a:off x="9538380" y="2423453"/>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A</a:t>
            </a:r>
          </a:p>
          <a:p>
            <a:pPr algn="ctr"/>
            <a:r>
              <a:rPr lang="en-US" altLang="zh-CN" dirty="0"/>
              <a:t>(Thread)</a:t>
            </a:r>
            <a:endParaRPr lang="zh-CN" altLang="en-US" dirty="0"/>
          </a:p>
        </p:txBody>
      </p:sp>
      <p:sp>
        <p:nvSpPr>
          <p:cNvPr id="9" name="矩形 8"/>
          <p:cNvSpPr/>
          <p:nvPr/>
        </p:nvSpPr>
        <p:spPr>
          <a:xfrm>
            <a:off x="9538380" y="5271574"/>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C</a:t>
            </a:r>
          </a:p>
          <a:p>
            <a:pPr algn="ctr"/>
            <a:r>
              <a:rPr lang="en-US" altLang="zh-CN" dirty="0"/>
              <a:t>(Thread)</a:t>
            </a:r>
            <a:endParaRPr lang="zh-CN" altLang="en-US" dirty="0"/>
          </a:p>
        </p:txBody>
      </p:sp>
      <p:sp>
        <p:nvSpPr>
          <p:cNvPr id="10" name="流程图: 预定义过程 9"/>
          <p:cNvSpPr/>
          <p:nvPr/>
        </p:nvSpPr>
        <p:spPr>
          <a:xfrm>
            <a:off x="2867218" y="5177790"/>
            <a:ext cx="1485900" cy="525780"/>
          </a:xfrm>
          <a:prstGeom prst="flowChartPredefined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请求队列</a:t>
            </a:r>
          </a:p>
        </p:txBody>
      </p:sp>
      <p:cxnSp>
        <p:nvCxnSpPr>
          <p:cNvPr id="14" name="肘形连接符 13"/>
          <p:cNvCxnSpPr>
            <a:stCxn id="6" idx="2"/>
            <a:endCxn id="10" idx="1"/>
          </p:cNvCxnSpPr>
          <p:nvPr/>
        </p:nvCxnSpPr>
        <p:spPr>
          <a:xfrm rot="16200000" flipH="1">
            <a:off x="1897499" y="4470961"/>
            <a:ext cx="937260" cy="1002178"/>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5" name="肘形连接符 14"/>
          <p:cNvCxnSpPr>
            <a:stCxn id="10" idx="3"/>
            <a:endCxn id="5" idx="2"/>
          </p:cNvCxnSpPr>
          <p:nvPr/>
        </p:nvCxnSpPr>
        <p:spPr>
          <a:xfrm flipV="1">
            <a:off x="4353118" y="4503420"/>
            <a:ext cx="1045552" cy="937260"/>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9" name="流程图: 预定义过程 18"/>
          <p:cNvSpPr/>
          <p:nvPr/>
        </p:nvSpPr>
        <p:spPr>
          <a:xfrm>
            <a:off x="7075801" y="2515992"/>
            <a:ext cx="1485900" cy="52578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请求队列</a:t>
            </a:r>
          </a:p>
        </p:txBody>
      </p:sp>
      <p:cxnSp>
        <p:nvCxnSpPr>
          <p:cNvPr id="22" name="肘形连接符 21"/>
          <p:cNvCxnSpPr>
            <a:stCxn id="5" idx="0"/>
            <a:endCxn id="19" idx="1"/>
          </p:cNvCxnSpPr>
          <p:nvPr/>
        </p:nvCxnSpPr>
        <p:spPr>
          <a:xfrm rot="5400000" flipH="1" flipV="1">
            <a:off x="5729296" y="2448256"/>
            <a:ext cx="1015878" cy="1677131"/>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5" name="肘形连接符 24"/>
          <p:cNvCxnSpPr>
            <a:stCxn id="19" idx="3"/>
            <a:endCxn id="8" idx="1"/>
          </p:cNvCxnSpPr>
          <p:nvPr/>
        </p:nvCxnSpPr>
        <p:spPr>
          <a:xfrm flipV="1">
            <a:off x="8561701" y="2777783"/>
            <a:ext cx="976679" cy="109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1" name="流程图: 预定义过程 30"/>
          <p:cNvSpPr/>
          <p:nvPr/>
        </p:nvSpPr>
        <p:spPr>
          <a:xfrm>
            <a:off x="7075801" y="5360670"/>
            <a:ext cx="1485900" cy="52578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请求队列</a:t>
            </a:r>
          </a:p>
        </p:txBody>
      </p:sp>
      <p:cxnSp>
        <p:nvCxnSpPr>
          <p:cNvPr id="34" name="肘形连接符 33"/>
          <p:cNvCxnSpPr>
            <a:stCxn id="5" idx="3"/>
            <a:endCxn id="31" idx="1"/>
          </p:cNvCxnSpPr>
          <p:nvPr/>
        </p:nvCxnSpPr>
        <p:spPr>
          <a:xfrm>
            <a:off x="6238775" y="4149090"/>
            <a:ext cx="837026" cy="1474470"/>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7" name="肘形连接符 36"/>
          <p:cNvCxnSpPr>
            <a:stCxn id="31" idx="3"/>
            <a:endCxn id="9" idx="1"/>
          </p:cNvCxnSpPr>
          <p:nvPr/>
        </p:nvCxnSpPr>
        <p:spPr>
          <a:xfrm>
            <a:off x="8561701" y="5623560"/>
            <a:ext cx="976679" cy="2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1" name="流程图: 预定义过程 40"/>
          <p:cNvSpPr/>
          <p:nvPr/>
        </p:nvSpPr>
        <p:spPr>
          <a:xfrm>
            <a:off x="7116249" y="3883856"/>
            <a:ext cx="1485900" cy="52578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请求队列</a:t>
            </a:r>
          </a:p>
        </p:txBody>
      </p:sp>
      <p:cxnSp>
        <p:nvCxnSpPr>
          <p:cNvPr id="46" name="肘形连接符 45"/>
          <p:cNvCxnSpPr>
            <a:stCxn id="5" idx="3"/>
            <a:endCxn id="41" idx="1"/>
          </p:cNvCxnSpPr>
          <p:nvPr/>
        </p:nvCxnSpPr>
        <p:spPr>
          <a:xfrm flipV="1">
            <a:off x="6238775" y="4146746"/>
            <a:ext cx="877474" cy="2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9" name="肘形连接符 45"/>
          <p:cNvCxnSpPr>
            <a:stCxn id="41" idx="3"/>
            <a:endCxn id="7" idx="1"/>
          </p:cNvCxnSpPr>
          <p:nvPr/>
        </p:nvCxnSpPr>
        <p:spPr>
          <a:xfrm>
            <a:off x="8602149" y="4146746"/>
            <a:ext cx="936231" cy="2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8A8F4DED-B990-4E70-A530-90CE689BDA51}" type="slidenum">
              <a:rPr lang="zh-CN" altLang="en-US" smtClean="0"/>
              <a:t>36</a:t>
            </a:fld>
            <a:endParaRPr lang="zh-CN" altLang="en-US"/>
          </a:p>
        </p:txBody>
      </p:sp>
    </p:spTree>
    <p:extLst>
      <p:ext uri="{BB962C8B-B14F-4D97-AF65-F5344CB8AC3E}">
        <p14:creationId xmlns:p14="http://schemas.microsoft.com/office/powerpoint/2010/main" val="3259163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实践面向对象分析</a:t>
            </a:r>
            <a:endParaRPr lang="en-US" altLang="zh-CN" dirty="0"/>
          </a:p>
          <a:p>
            <a:pPr lvl="1"/>
            <a:r>
              <a:rPr lang="zh-CN" altLang="en-US" dirty="0"/>
              <a:t>系统有多个电梯了，这些电梯属性还不一样，使用继承？</a:t>
            </a:r>
            <a:endParaRPr lang="en-US" altLang="zh-CN" dirty="0"/>
          </a:p>
          <a:p>
            <a:pPr lvl="1"/>
            <a:r>
              <a:rPr lang="zh-CN" altLang="en-US" dirty="0"/>
              <a:t>调度器怎么知道有多少个电梯？</a:t>
            </a:r>
            <a:endParaRPr lang="en-US" altLang="zh-CN" dirty="0"/>
          </a:p>
          <a:p>
            <a:pPr lvl="2"/>
            <a:r>
              <a:rPr lang="zh-CN" altLang="en-US" dirty="0"/>
              <a:t>如何正确的使用观察者模式</a:t>
            </a:r>
            <a:endParaRPr lang="en-US" altLang="zh-CN" dirty="0"/>
          </a:p>
          <a:p>
            <a:pPr lvl="1"/>
            <a:r>
              <a:rPr lang="zh-CN" altLang="en-US" dirty="0"/>
              <a:t>调度器如何下发请求给不同的电梯？根据什么原则？</a:t>
            </a:r>
            <a:endParaRPr lang="en-US" altLang="zh-CN" dirty="0"/>
          </a:p>
          <a:p>
            <a:pPr lvl="1"/>
            <a:r>
              <a:rPr lang="zh-CN" altLang="en-US" dirty="0"/>
              <a:t>请求模拟器提交的请求不一定可达，调度器需要进行将请求重新梳理，那么调度器还是否适合</a:t>
            </a:r>
            <a:r>
              <a:rPr lang="en-US" altLang="zh-CN" dirty="0"/>
              <a:t>Tray</a:t>
            </a:r>
            <a:r>
              <a:rPr lang="zh-CN" altLang="en-US" dirty="0"/>
              <a:t>的方式存在？</a:t>
            </a:r>
            <a:endParaRPr lang="en-US" altLang="zh-CN" dirty="0"/>
          </a:p>
          <a:p>
            <a:pPr lvl="2"/>
            <a:r>
              <a:rPr lang="zh-CN" altLang="en-US" dirty="0"/>
              <a:t>如果是</a:t>
            </a:r>
            <a:r>
              <a:rPr lang="en-US" altLang="zh-CN" dirty="0"/>
              <a:t>Tray</a:t>
            </a:r>
            <a:r>
              <a:rPr lang="zh-CN" altLang="en-US" dirty="0"/>
              <a:t>的话，那么请求模拟器存入的请求，不能让电梯直接来进行访问，因为不一定可达，需要电梯之间的协助</a:t>
            </a:r>
            <a:endParaRPr lang="en-US" altLang="zh-CN" dirty="0"/>
          </a:p>
          <a:p>
            <a:pPr lvl="2"/>
            <a:r>
              <a:rPr lang="zh-CN" altLang="en-US" dirty="0"/>
              <a:t>如果赋予调度器获得更重要的调度能力，那么调度器如何掌握各个电梯的状态？</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37</a:t>
            </a:fld>
            <a:endParaRPr lang="zh-CN" altLang="en-US"/>
          </a:p>
        </p:txBody>
      </p:sp>
    </p:spTree>
    <p:extLst>
      <p:ext uri="{BB962C8B-B14F-4D97-AF65-F5344CB8AC3E}">
        <p14:creationId xmlns:p14="http://schemas.microsoft.com/office/powerpoint/2010/main" val="1698935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认识和实践对象状态变化的动态性</a:t>
            </a:r>
            <a:endParaRPr lang="en-US" altLang="zh-CN" dirty="0"/>
          </a:p>
          <a:p>
            <a:pPr lvl="1"/>
            <a:r>
              <a:rPr lang="zh-CN" altLang="en-US" dirty="0"/>
              <a:t>电梯的运行状态</a:t>
            </a:r>
            <a:endParaRPr lang="en-US" altLang="zh-CN" dirty="0"/>
          </a:p>
          <a:p>
            <a:pPr lvl="1"/>
            <a:r>
              <a:rPr lang="zh-CN" altLang="en-US" dirty="0"/>
              <a:t>电梯的运行属性（某些楼层不能停）</a:t>
            </a:r>
            <a:endParaRPr lang="en-US" altLang="zh-CN" dirty="0"/>
          </a:p>
          <a:p>
            <a:pPr lvl="1"/>
            <a:r>
              <a:rPr lang="zh-CN" altLang="en-US" dirty="0"/>
              <a:t>电梯的负载均衡</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38</a:t>
            </a:fld>
            <a:endParaRPr lang="zh-CN" altLang="en-US"/>
          </a:p>
        </p:txBody>
      </p:sp>
    </p:spTree>
    <p:extLst>
      <p:ext uri="{BB962C8B-B14F-4D97-AF65-F5344CB8AC3E}">
        <p14:creationId xmlns:p14="http://schemas.microsoft.com/office/powerpoint/2010/main" val="311643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再谈设计原则：工厂模式</a:t>
            </a:r>
          </a:p>
        </p:txBody>
      </p:sp>
      <p:sp>
        <p:nvSpPr>
          <p:cNvPr id="3" name="内容占位符 2"/>
          <p:cNvSpPr>
            <a:spLocks noGrp="1"/>
          </p:cNvSpPr>
          <p:nvPr>
            <p:ph idx="1"/>
          </p:nvPr>
        </p:nvSpPr>
        <p:spPr/>
        <p:txBody>
          <a:bodyPr>
            <a:normAutofit/>
          </a:bodyPr>
          <a:lstStyle/>
          <a:p>
            <a:r>
              <a:rPr lang="zh-CN" altLang="en-US" dirty="0"/>
              <a:t>有三种车，</a:t>
            </a:r>
            <a:r>
              <a:rPr lang="en-US" altLang="zh-CN" dirty="0"/>
              <a:t>BMW</a:t>
            </a:r>
            <a:r>
              <a:rPr lang="zh-CN" altLang="en-US" dirty="0"/>
              <a:t>，</a:t>
            </a:r>
            <a:r>
              <a:rPr lang="en-US" altLang="zh-CN" dirty="0"/>
              <a:t>BENZ</a:t>
            </a:r>
            <a:r>
              <a:rPr lang="zh-CN" altLang="en-US" dirty="0"/>
              <a:t>，</a:t>
            </a:r>
            <a:r>
              <a:rPr lang="en-US" altLang="zh-CN" dirty="0"/>
              <a:t>QQ</a:t>
            </a:r>
            <a:r>
              <a:rPr lang="zh-CN" altLang="en-US" dirty="0"/>
              <a:t>，统一从一个叫</a:t>
            </a:r>
            <a:r>
              <a:rPr lang="en-US" altLang="zh-CN" dirty="0"/>
              <a:t>Car</a:t>
            </a:r>
            <a:r>
              <a:rPr lang="zh-CN" altLang="en-US" dirty="0"/>
              <a:t>的类派生</a:t>
            </a:r>
            <a:endParaRPr lang="en-US" altLang="zh-CN" dirty="0"/>
          </a:p>
          <a:p>
            <a:pPr marL="457200" lvl="1" indent="0">
              <a:buNone/>
            </a:pPr>
            <a:r>
              <a:rPr lang="en-US" altLang="zh-CN" dirty="0"/>
              <a:t>Car </a:t>
            </a:r>
            <a:r>
              <a:rPr lang="en-US" altLang="zh-CN" dirty="0" err="1"/>
              <a:t>bmw</a:t>
            </a:r>
            <a:r>
              <a:rPr lang="en-US" altLang="zh-CN" dirty="0"/>
              <a:t> = new BMW();</a:t>
            </a:r>
          </a:p>
          <a:p>
            <a:pPr marL="457200" lvl="1" indent="0">
              <a:buNone/>
            </a:pPr>
            <a:r>
              <a:rPr lang="en-US" altLang="zh-CN" dirty="0"/>
              <a:t>Car </a:t>
            </a:r>
            <a:r>
              <a:rPr lang="en-US" altLang="zh-CN" dirty="0" err="1"/>
              <a:t>benz</a:t>
            </a:r>
            <a:r>
              <a:rPr lang="en-US" altLang="zh-CN" dirty="0"/>
              <a:t> = new BENZ();</a:t>
            </a:r>
          </a:p>
          <a:p>
            <a:pPr marL="457200" lvl="1" indent="0">
              <a:buNone/>
            </a:pPr>
            <a:r>
              <a:rPr lang="en-US" altLang="zh-CN" dirty="0"/>
              <a:t>Car </a:t>
            </a:r>
            <a:r>
              <a:rPr lang="en-US" altLang="zh-CN" dirty="0" err="1"/>
              <a:t>qq</a:t>
            </a:r>
            <a:r>
              <a:rPr lang="en-US" altLang="zh-CN" dirty="0"/>
              <a:t> = new QQ();</a:t>
            </a:r>
          </a:p>
          <a:p>
            <a:r>
              <a:rPr lang="zh-CN" altLang="en-US" dirty="0"/>
              <a:t>想要将代码统一</a:t>
            </a:r>
            <a:endParaRPr lang="en-US" altLang="zh-CN" dirty="0"/>
          </a:p>
          <a:p>
            <a:pPr marL="457200" lvl="1" indent="0">
              <a:buNone/>
            </a:pPr>
            <a:r>
              <a:rPr lang="en-US" altLang="zh-CN" dirty="0"/>
              <a:t>Car </a:t>
            </a:r>
            <a:r>
              <a:rPr lang="en-US" altLang="zh-CN" dirty="0" err="1"/>
              <a:t>car</a:t>
            </a:r>
            <a:r>
              <a:rPr lang="en-US" altLang="zh-CN" dirty="0"/>
              <a:t> = </a:t>
            </a:r>
            <a:r>
              <a:rPr lang="en-US" altLang="zh-CN" dirty="0" err="1"/>
              <a:t>CarFactory.create</a:t>
            </a:r>
            <a:r>
              <a:rPr lang="en-US" altLang="zh-CN" dirty="0"/>
              <a:t>(0/1/2)</a:t>
            </a:r>
          </a:p>
          <a:p>
            <a:pPr marL="457200" lvl="1" indent="0">
              <a:buNone/>
            </a:pPr>
            <a:r>
              <a:rPr lang="zh-CN" altLang="en-US" dirty="0"/>
              <a:t>其中</a:t>
            </a:r>
            <a:r>
              <a:rPr lang="en-US" altLang="zh-CN" dirty="0"/>
              <a:t>0</a:t>
            </a:r>
            <a:r>
              <a:rPr lang="zh-CN" altLang="en-US" dirty="0"/>
              <a:t>代表</a:t>
            </a:r>
            <a:r>
              <a:rPr lang="en-US" altLang="zh-CN" dirty="0"/>
              <a:t>BMW</a:t>
            </a:r>
            <a:r>
              <a:rPr lang="zh-CN" altLang="en-US" dirty="0"/>
              <a:t>，</a:t>
            </a:r>
            <a:r>
              <a:rPr lang="en-US" altLang="zh-CN" dirty="0"/>
              <a:t>1</a:t>
            </a:r>
            <a:r>
              <a:rPr lang="zh-CN" altLang="en-US" dirty="0"/>
              <a:t>代表</a:t>
            </a:r>
            <a:r>
              <a:rPr lang="en-US" altLang="zh-CN" dirty="0"/>
              <a:t>BENZ</a:t>
            </a:r>
            <a:r>
              <a:rPr lang="zh-CN" altLang="en-US" dirty="0"/>
              <a:t>，</a:t>
            </a:r>
            <a:r>
              <a:rPr lang="en-US" altLang="zh-CN" dirty="0"/>
              <a:t>2</a:t>
            </a:r>
            <a:r>
              <a:rPr lang="zh-CN" altLang="en-US" dirty="0"/>
              <a:t>代表</a:t>
            </a:r>
            <a:r>
              <a:rPr lang="en-US" altLang="zh-CN" dirty="0"/>
              <a:t>QQ</a:t>
            </a:r>
          </a:p>
          <a:p>
            <a:pPr marL="0" indent="0">
              <a:buNone/>
            </a:pPr>
            <a:r>
              <a:rPr lang="zh-CN" altLang="en-US" dirty="0"/>
              <a:t>缺点：当我以后想增加第四种车型的时候，不可避免需要修改</a:t>
            </a:r>
            <a:r>
              <a:rPr lang="en-US" altLang="zh-CN" dirty="0" err="1"/>
              <a:t>CarFactory</a:t>
            </a:r>
            <a:r>
              <a:rPr lang="zh-CN" altLang="en-US" dirty="0"/>
              <a:t>的实现细节</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39</a:t>
            </a:fld>
            <a:endParaRPr lang="zh-CN" altLang="en-US"/>
          </a:p>
        </p:txBody>
      </p:sp>
      <p:sp>
        <p:nvSpPr>
          <p:cNvPr id="5" name="Rectangle 2"/>
          <p:cNvSpPr>
            <a:spLocks noChangeArrowheads="1"/>
          </p:cNvSpPr>
          <p:nvPr/>
        </p:nvSpPr>
        <p:spPr bwMode="auto">
          <a:xfrm>
            <a:off x="7453213" y="2362569"/>
            <a:ext cx="407019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class</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Car</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Factory{</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static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Car</a:t>
            </a:r>
            <a:r>
              <a:rPr kumimoji="0" lang="zh-CN" altLang="zh-CN" sz="1600" b="0" i="0" u="none" strike="noStrike" cap="none" normalizeH="0" baseline="0" dirty="0">
                <a:ln>
                  <a:noFill/>
                </a:ln>
                <a:solidFill>
                  <a:srgbClr val="000000"/>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creator(</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int</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type</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if</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type</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a:ln>
                  <a:noFill/>
                </a:ln>
                <a:solidFill>
                  <a:srgbClr val="009900"/>
                </a:solidFill>
                <a:effectLst/>
                <a:latin typeface="Consolas" pitchFamily="49" charset="0"/>
                <a:ea typeface="宋体" pitchFamily="2" charset="-122"/>
                <a:cs typeface="Consolas" pitchFamily="49" charset="0"/>
              </a:rPr>
              <a:t>0</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return</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new</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BMW</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else</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if</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type</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zh-CN" altLang="zh-CN" sz="1600" b="0" i="0" u="none" strike="noStrike" cap="none" normalizeH="0" baseline="0" dirty="0">
                <a:ln>
                  <a:noFill/>
                </a:ln>
                <a:solidFill>
                  <a:srgbClr val="009900"/>
                </a:solidFill>
                <a:effectLst/>
                <a:latin typeface="Consolas" pitchFamily="49" charset="0"/>
                <a:ea typeface="宋体" pitchFamily="2" charset="-122"/>
                <a:cs typeface="Consolas" pitchFamily="49" charset="0"/>
              </a:rPr>
              <a:t>2</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return</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new</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BENZ</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lang="en-US" altLang="zh-CN" sz="1600" dirty="0">
              <a:solidFill>
                <a:srgbClr val="000000"/>
              </a:solidFill>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000000"/>
                </a:solidFill>
                <a:effectLst/>
                <a:latin typeface="Consolas" pitchFamily="49" charset="0"/>
                <a:ea typeface="宋体" pitchFamily="2" charset="-122"/>
                <a:cs typeface="Consolas" pitchFamily="49" charset="0"/>
              </a:rPr>
              <a:t>    else if(type==3)</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Consolas" pitchFamily="49" charset="0"/>
                <a:cs typeface="Consolas" pitchFamily="49" charset="0"/>
              </a:rPr>
              <a:t>      return new QQ();</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9746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ruijie.co.za/UpFiles/2016-04/admin/201641213213774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57" y="3194923"/>
            <a:ext cx="1931621" cy="12877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1pv2qf2te2gm20k28u30ivdc.wpengine.netdna-cdn.com/wp-content/uploads/2011/12/brain-training-t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465" y="2923723"/>
            <a:ext cx="1143733" cy="127553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lstStyle/>
          <a:p>
            <a:r>
              <a:rPr lang="zh-CN" altLang="en-US" dirty="0"/>
              <a:t>介绍</a:t>
            </a:r>
            <a:r>
              <a:rPr lang="en-US" altLang="zh-CN" dirty="0"/>
              <a:t>JVM</a:t>
            </a:r>
            <a:r>
              <a:rPr lang="zh-CN" altLang="en-US" dirty="0"/>
              <a:t>的基本机理是为了学习和体会对象的运行时特性</a:t>
            </a:r>
            <a:endParaRPr lang="en-US" altLang="zh-CN" dirty="0"/>
          </a:p>
          <a:p>
            <a:pPr lvl="1"/>
            <a:r>
              <a:rPr lang="en-US" altLang="zh-CN" dirty="0"/>
              <a:t>Java</a:t>
            </a:r>
            <a:r>
              <a:rPr lang="zh-CN" altLang="en-US" dirty="0"/>
              <a:t>程序</a:t>
            </a:r>
            <a:r>
              <a:rPr lang="en-US" altLang="zh-CN" dirty="0">
                <a:sym typeface="Wingdings" panose="05000000000000000000" pitchFamily="2" charset="2"/>
              </a:rPr>
              <a:t>class</a:t>
            </a:r>
            <a:r>
              <a:rPr lang="zh-CN" altLang="en-US" dirty="0">
                <a:sym typeface="Wingdings" panose="05000000000000000000" pitchFamily="2" charset="2"/>
              </a:rPr>
              <a:t>文件：</a:t>
            </a:r>
            <a:r>
              <a:rPr lang="en-US" altLang="zh-CN" dirty="0">
                <a:sym typeface="Wingdings" panose="05000000000000000000" pitchFamily="2" charset="2"/>
              </a:rPr>
              <a:t>byte[]</a:t>
            </a:r>
          </a:p>
          <a:p>
            <a:pPr lvl="1"/>
            <a:r>
              <a:rPr lang="zh-CN" altLang="en-US" dirty="0">
                <a:sym typeface="Wingdings" panose="05000000000000000000" pitchFamily="2" charset="2"/>
              </a:rPr>
              <a:t>指令流</a:t>
            </a:r>
            <a:r>
              <a:rPr lang="en-US" altLang="zh-CN" dirty="0">
                <a:sym typeface="Wingdings" panose="05000000000000000000" pitchFamily="2" charset="2"/>
              </a:rPr>
              <a:t>Class(Method Area)Object(</a:t>
            </a:r>
            <a:r>
              <a:rPr lang="en-US" altLang="zh-CN" dirty="0" err="1">
                <a:sym typeface="Wingdings" panose="05000000000000000000" pitchFamily="2" charset="2"/>
              </a:rPr>
              <a:t>Heap+Stack</a:t>
            </a:r>
            <a:r>
              <a:rPr lang="en-US" altLang="zh-CN" dirty="0">
                <a:sym typeface="Wingdings" panose="05000000000000000000" pitchFamily="2" charset="2"/>
              </a:rPr>
              <a:t>)</a:t>
            </a:r>
            <a:r>
              <a:rPr lang="en-US" altLang="zh-CN" dirty="0" err="1">
                <a:sym typeface="Wingdings" panose="05000000000000000000" pitchFamily="2" charset="2"/>
              </a:rPr>
              <a:t>Thread+Objects</a:t>
            </a:r>
            <a:endParaRPr lang="en-US" altLang="zh-CN" dirty="0">
              <a:sym typeface="Wingdings" panose="05000000000000000000" pitchFamily="2" charset="2"/>
            </a:endParaRPr>
          </a:p>
        </p:txBody>
      </p:sp>
      <p:sp>
        <p:nvSpPr>
          <p:cNvPr id="4" name="椭圆 3"/>
          <p:cNvSpPr/>
          <p:nvPr/>
        </p:nvSpPr>
        <p:spPr>
          <a:xfrm>
            <a:off x="2175993" y="3770046"/>
            <a:ext cx="1875693" cy="9964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Java Program</a:t>
            </a:r>
            <a:endParaRPr lang="zh-CN" altLang="en-US" dirty="0"/>
          </a:p>
        </p:txBody>
      </p:sp>
      <p:sp>
        <p:nvSpPr>
          <p:cNvPr id="7" name="椭圆 6"/>
          <p:cNvSpPr/>
          <p:nvPr/>
        </p:nvSpPr>
        <p:spPr>
          <a:xfrm>
            <a:off x="6185285" y="3770046"/>
            <a:ext cx="1875693" cy="9964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Byte Code</a:t>
            </a:r>
            <a:endParaRPr lang="zh-CN" altLang="en-US" dirty="0"/>
          </a:p>
        </p:txBody>
      </p:sp>
      <p:sp>
        <p:nvSpPr>
          <p:cNvPr id="9" name="椭圆 8"/>
          <p:cNvSpPr/>
          <p:nvPr/>
        </p:nvSpPr>
        <p:spPr>
          <a:xfrm>
            <a:off x="8541623" y="5365543"/>
            <a:ext cx="1875693" cy="99646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Class</a:t>
            </a:r>
            <a:endParaRPr lang="zh-CN" altLang="en-US" dirty="0"/>
          </a:p>
        </p:txBody>
      </p:sp>
      <p:sp>
        <p:nvSpPr>
          <p:cNvPr id="10" name="椭圆 9"/>
          <p:cNvSpPr/>
          <p:nvPr/>
        </p:nvSpPr>
        <p:spPr>
          <a:xfrm>
            <a:off x="5640160" y="5368801"/>
            <a:ext cx="1875693" cy="99646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Object</a:t>
            </a:r>
            <a:endParaRPr lang="zh-CN" altLang="en-US" dirty="0"/>
          </a:p>
        </p:txBody>
      </p:sp>
      <p:sp>
        <p:nvSpPr>
          <p:cNvPr id="11" name="椭圆 10"/>
          <p:cNvSpPr/>
          <p:nvPr/>
        </p:nvSpPr>
        <p:spPr>
          <a:xfrm>
            <a:off x="2175993" y="5365542"/>
            <a:ext cx="1875693" cy="99646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Thread +</a:t>
            </a:r>
          </a:p>
          <a:p>
            <a:pPr algn="ctr"/>
            <a:r>
              <a:rPr lang="en-US" altLang="zh-CN" dirty="0"/>
              <a:t>Object</a:t>
            </a:r>
            <a:endParaRPr lang="zh-CN" altLang="en-US" dirty="0"/>
          </a:p>
        </p:txBody>
      </p:sp>
      <p:cxnSp>
        <p:nvCxnSpPr>
          <p:cNvPr id="8" name="直接箭头连接符 7"/>
          <p:cNvCxnSpPr>
            <a:stCxn id="4" idx="6"/>
            <a:endCxn id="7" idx="2"/>
          </p:cNvCxnSpPr>
          <p:nvPr/>
        </p:nvCxnSpPr>
        <p:spPr>
          <a:xfrm>
            <a:off x="4051686" y="4268277"/>
            <a:ext cx="213359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肘形连接符 12"/>
          <p:cNvCxnSpPr>
            <a:stCxn id="7" idx="6"/>
            <a:endCxn id="9" idx="0"/>
          </p:cNvCxnSpPr>
          <p:nvPr/>
        </p:nvCxnSpPr>
        <p:spPr>
          <a:xfrm>
            <a:off x="8060978" y="4268277"/>
            <a:ext cx="1418492" cy="10972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肘形连接符 12"/>
          <p:cNvCxnSpPr>
            <a:stCxn id="9" idx="2"/>
            <a:endCxn id="10" idx="6"/>
          </p:cNvCxnSpPr>
          <p:nvPr/>
        </p:nvCxnSpPr>
        <p:spPr>
          <a:xfrm flipH="1">
            <a:off x="7515853" y="5863774"/>
            <a:ext cx="1025770" cy="3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肘形连接符 12"/>
          <p:cNvCxnSpPr>
            <a:stCxn id="10" idx="2"/>
            <a:endCxn id="11" idx="6"/>
          </p:cNvCxnSpPr>
          <p:nvPr/>
        </p:nvCxnSpPr>
        <p:spPr>
          <a:xfrm flipH="1" flipV="1">
            <a:off x="4051686" y="5863773"/>
            <a:ext cx="1588474" cy="3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肘形连接符 12"/>
          <p:cNvCxnSpPr>
            <a:stCxn id="11" idx="0"/>
            <a:endCxn id="4" idx="4"/>
          </p:cNvCxnSpPr>
          <p:nvPr/>
        </p:nvCxnSpPr>
        <p:spPr>
          <a:xfrm flipV="1">
            <a:off x="3113840" y="4766507"/>
            <a:ext cx="0" cy="59903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5" name="椭圆 24"/>
          <p:cNvSpPr/>
          <p:nvPr/>
        </p:nvSpPr>
        <p:spPr>
          <a:xfrm>
            <a:off x="1678485" y="3369501"/>
            <a:ext cx="2843409" cy="3331924"/>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8A8F4DED-B990-4E70-A530-90CE689BDA51}" type="slidenum">
              <a:rPr lang="zh-CN" altLang="en-US" smtClean="0"/>
              <a:t>4</a:t>
            </a:fld>
            <a:endParaRPr lang="zh-CN" altLang="en-US"/>
          </a:p>
        </p:txBody>
      </p:sp>
    </p:spTree>
    <p:extLst>
      <p:ext uri="{BB962C8B-B14F-4D97-AF65-F5344CB8AC3E}">
        <p14:creationId xmlns:p14="http://schemas.microsoft.com/office/powerpoint/2010/main" val="261785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再谈设计原则：工厂模式</a:t>
            </a:r>
          </a:p>
        </p:txBody>
      </p:sp>
      <p:sp>
        <p:nvSpPr>
          <p:cNvPr id="3" name="内容占位符 2"/>
          <p:cNvSpPr>
            <a:spLocks noGrp="1"/>
          </p:cNvSpPr>
          <p:nvPr>
            <p:ph idx="1"/>
          </p:nvPr>
        </p:nvSpPr>
        <p:spPr>
          <a:xfrm>
            <a:off x="838200" y="1825624"/>
            <a:ext cx="10515600" cy="4920864"/>
          </a:xfrm>
        </p:spPr>
        <p:txBody>
          <a:bodyPr>
            <a:normAutofit/>
          </a:bodyPr>
          <a:lstStyle/>
          <a:p>
            <a:r>
              <a:rPr lang="zh-CN" altLang="en-US" dirty="0"/>
              <a:t>设计一个</a:t>
            </a:r>
            <a:r>
              <a:rPr lang="en-US" altLang="zh-CN" dirty="0" err="1"/>
              <a:t>BMWFactory</a:t>
            </a:r>
            <a:r>
              <a:rPr lang="zh-CN" altLang="en-US" dirty="0"/>
              <a:t>，从</a:t>
            </a:r>
            <a:r>
              <a:rPr lang="en-US" altLang="zh-CN" dirty="0" err="1"/>
              <a:t>CarFactory</a:t>
            </a:r>
            <a:r>
              <a:rPr lang="zh-CN" altLang="en-US" dirty="0"/>
              <a:t>派生</a:t>
            </a:r>
            <a:endParaRPr lang="en-US" altLang="zh-CN" dirty="0"/>
          </a:p>
          <a:p>
            <a:pPr lvl="1"/>
            <a:r>
              <a:rPr lang="en-US" altLang="zh-CN" dirty="0"/>
              <a:t>Car </a:t>
            </a:r>
            <a:r>
              <a:rPr lang="en-US" altLang="zh-CN" dirty="0" err="1"/>
              <a:t>bmw</a:t>
            </a:r>
            <a:r>
              <a:rPr lang="en-US" altLang="zh-CN" dirty="0"/>
              <a:t> = </a:t>
            </a:r>
            <a:r>
              <a:rPr lang="en-US" altLang="zh-CN" dirty="0" err="1"/>
              <a:t>BMWFactory.create</a:t>
            </a:r>
            <a:r>
              <a:rPr lang="en-US" altLang="zh-CN" dirty="0"/>
              <a:t>();</a:t>
            </a:r>
          </a:p>
          <a:p>
            <a:endParaRPr lang="en-US" altLang="zh-CN" dirty="0"/>
          </a:p>
          <a:p>
            <a:endParaRPr lang="en-US" altLang="zh-CN" dirty="0"/>
          </a:p>
          <a:p>
            <a:r>
              <a:rPr lang="zh-CN" altLang="en-US" dirty="0"/>
              <a:t>当我想增加一种车型的时候，比如</a:t>
            </a:r>
            <a:r>
              <a:rPr lang="en-US" altLang="zh-CN" dirty="0" err="1"/>
              <a:t>Volve</a:t>
            </a:r>
            <a:r>
              <a:rPr lang="zh-CN" altLang="en-US" dirty="0"/>
              <a:t>，将</a:t>
            </a:r>
            <a:r>
              <a:rPr lang="en-US" altLang="zh-CN" dirty="0" err="1"/>
              <a:t>Volve</a:t>
            </a:r>
            <a:r>
              <a:rPr lang="zh-CN" altLang="en-US" dirty="0"/>
              <a:t>从</a:t>
            </a:r>
            <a:r>
              <a:rPr lang="en-US" altLang="zh-CN" dirty="0"/>
              <a:t>Car</a:t>
            </a:r>
            <a:r>
              <a:rPr lang="zh-CN" altLang="en-US" dirty="0"/>
              <a:t>派生，在设计一个</a:t>
            </a:r>
            <a:r>
              <a:rPr lang="en-US" altLang="zh-CN" dirty="0" err="1"/>
              <a:t>VolveFactory</a:t>
            </a:r>
            <a:r>
              <a:rPr lang="zh-CN" altLang="en-US" dirty="0"/>
              <a:t>，从</a:t>
            </a:r>
            <a:r>
              <a:rPr lang="en-US" altLang="zh-CN" dirty="0" err="1"/>
              <a:t>CarFactory</a:t>
            </a:r>
            <a:r>
              <a:rPr lang="zh-CN" altLang="en-US" dirty="0"/>
              <a:t>派生，就可以很容易的支持车型扩展，而不用修改原有代码</a:t>
            </a:r>
            <a:endParaRPr lang="en-US" altLang="zh-CN" dirty="0"/>
          </a:p>
          <a:p>
            <a:r>
              <a:rPr lang="zh-CN" altLang="en-US" dirty="0"/>
              <a:t>练习：如果增加一个电梯，只从</a:t>
            </a:r>
            <a:r>
              <a:rPr lang="en-US" altLang="zh-CN" dirty="0"/>
              <a:t>1</a:t>
            </a:r>
            <a:r>
              <a:rPr lang="zh-CN" altLang="en-US" dirty="0"/>
              <a:t>楼到最顶楼用做观光，速度极快，如何设计</a:t>
            </a:r>
            <a:r>
              <a:rPr lang="en-US" altLang="zh-CN" dirty="0"/>
              <a: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40</a:t>
            </a:fld>
            <a:endParaRPr lang="zh-CN" altLang="en-US"/>
          </a:p>
        </p:txBody>
      </p:sp>
      <p:sp>
        <p:nvSpPr>
          <p:cNvPr id="5" name="Rectangle 2"/>
          <p:cNvSpPr>
            <a:spLocks noChangeArrowheads="1"/>
          </p:cNvSpPr>
          <p:nvPr/>
        </p:nvSpPr>
        <p:spPr bwMode="auto">
          <a:xfrm>
            <a:off x="7046990" y="2405646"/>
            <a:ext cx="498271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class</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BMW</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Factory</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 extends </a:t>
            </a:r>
            <a:r>
              <a:rPr kumimoji="0" lang="en-US" altLang="zh-CN" sz="1600" b="0" i="0" u="none" strike="noStrike" cap="none" normalizeH="0" baseline="0" dirty="0" err="1">
                <a:ln>
                  <a:noFill/>
                </a:ln>
                <a:solidFill>
                  <a:srgbClr val="000000"/>
                </a:solidFill>
                <a:effectLst/>
                <a:latin typeface="Consolas" pitchFamily="49" charset="0"/>
                <a:ea typeface="宋体" pitchFamily="2" charset="-122"/>
                <a:cs typeface="Consolas" pitchFamily="49" charset="0"/>
              </a:rPr>
              <a:t>CarFactory</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static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Car</a:t>
            </a:r>
            <a:r>
              <a:rPr kumimoji="0" lang="zh-CN" altLang="zh-CN" sz="1600" b="0" i="0" u="none" strike="noStrike" cap="none" normalizeH="0" baseline="0" dirty="0">
                <a:ln>
                  <a:noFill/>
                </a:ln>
                <a:solidFill>
                  <a:srgbClr val="000000"/>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creator(){</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return</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new</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BMW</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45280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a:t>
            </a:r>
            <a:r>
              <a:rPr lang="en-US" altLang="zh-CN" dirty="0"/>
              <a:t>5</a:t>
            </a:r>
            <a:r>
              <a:rPr lang="zh-CN" altLang="en-US" dirty="0"/>
              <a:t>次作业总体对比</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41</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878" y="1496044"/>
            <a:ext cx="10058400" cy="4992528"/>
          </a:xfrm>
          <a:prstGeom prst="rect">
            <a:avLst/>
          </a:prstGeom>
        </p:spPr>
      </p:pic>
    </p:spTree>
    <p:extLst>
      <p:ext uri="{BB962C8B-B14F-4D97-AF65-F5344CB8AC3E}">
        <p14:creationId xmlns:p14="http://schemas.microsoft.com/office/powerpoint/2010/main" val="3034393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次作业</a:t>
            </a:r>
            <a:r>
              <a:rPr lang="en-US" altLang="zh-CN" dirty="0"/>
              <a:t>Hack/Hacked</a:t>
            </a:r>
            <a:r>
              <a:rPr lang="zh-CN" altLang="en-US" dirty="0"/>
              <a:t>数据分析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42</a:t>
            </a:fld>
            <a:endParaRPr lang="zh-CN" altLang="en-US"/>
          </a:p>
        </p:txBody>
      </p:sp>
      <p:pic>
        <p:nvPicPr>
          <p:cNvPr id="5" name="Picture 2" descr="C:\Users\wahaha\AppData\Local\Temp\Rar$DI88.511\oo6-A班-hack分析.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981" y="1658616"/>
            <a:ext cx="3735342" cy="21645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ahaha\AppData\Local\Temp\Rar$DI91.312\oo6-B班-hack分析.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8683" y="1626305"/>
            <a:ext cx="3947217" cy="2287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wahaha\AppData\Local\Temp\Rar$DI92.911\oo6-C班-hack分析.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8042" y="1626305"/>
            <a:ext cx="3791100" cy="2196907"/>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2"/>
          <p:cNvSpPr>
            <a:spLocks noGrp="1"/>
          </p:cNvSpPr>
          <p:nvPr>
            <p:ph idx="1"/>
          </p:nvPr>
        </p:nvSpPr>
        <p:spPr>
          <a:xfrm>
            <a:off x="492514" y="4397672"/>
            <a:ext cx="6410092" cy="2192699"/>
          </a:xfrm>
        </p:spPr>
        <p:txBody>
          <a:bodyPr>
            <a:normAutofit/>
          </a:bodyPr>
          <a:lstStyle/>
          <a:p>
            <a:r>
              <a:rPr lang="zh-CN" altLang="en-US" dirty="0"/>
              <a:t>第六次作业，因为比第五次增加了调度的难度，大家普遍被</a:t>
            </a:r>
            <a:r>
              <a:rPr lang="en-US" altLang="zh-CN" dirty="0"/>
              <a:t>hacked</a:t>
            </a:r>
            <a:r>
              <a:rPr lang="zh-CN" altLang="en-US" dirty="0"/>
              <a:t>的错误比第五次有所增加，但是也多集中在</a:t>
            </a:r>
            <a:r>
              <a:rPr lang="en-US" altLang="zh-CN" dirty="0"/>
              <a:t>5</a:t>
            </a:r>
            <a:r>
              <a:rPr lang="zh-CN" altLang="en-US" dirty="0"/>
              <a:t>次以下，表明大家正在逐渐熟悉多线程编程的思想</a:t>
            </a:r>
            <a:endParaRPr lang="en-US" altLang="zh-CN" dirty="0"/>
          </a:p>
        </p:txBody>
      </p:sp>
      <p:pic>
        <p:nvPicPr>
          <p:cNvPr id="1029" name="Picture 5" descr="C:\Users\wahaha\AppData\Local\Temp\Rar$DI12.8895\oo6-hack&amp;hacked总览.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6306" y="4035021"/>
            <a:ext cx="4582836" cy="265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58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次作业</a:t>
            </a:r>
            <a:r>
              <a:rPr lang="en-US" altLang="zh-CN" dirty="0"/>
              <a:t>Hack/Hacked</a:t>
            </a:r>
            <a:r>
              <a:rPr lang="zh-CN" altLang="en-US" dirty="0"/>
              <a:t>数据分析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43</a:t>
            </a:fld>
            <a:endParaRPr lang="zh-CN" altLang="en-US"/>
          </a:p>
        </p:txBody>
      </p:sp>
      <p:sp>
        <p:nvSpPr>
          <p:cNvPr id="10" name="内容占位符 2"/>
          <p:cNvSpPr>
            <a:spLocks noGrp="1"/>
          </p:cNvSpPr>
          <p:nvPr>
            <p:ph idx="1"/>
          </p:nvPr>
        </p:nvSpPr>
        <p:spPr>
          <a:xfrm>
            <a:off x="492514" y="4397672"/>
            <a:ext cx="6410092" cy="2192699"/>
          </a:xfrm>
        </p:spPr>
        <p:txBody>
          <a:bodyPr>
            <a:normAutofit/>
          </a:bodyPr>
          <a:lstStyle/>
          <a:p>
            <a:r>
              <a:rPr lang="zh-CN" altLang="en-US" dirty="0"/>
              <a:t>在增加了多电梯难度以后，</a:t>
            </a:r>
            <a:r>
              <a:rPr lang="en-US" altLang="zh-CN" dirty="0"/>
              <a:t>hacked</a:t>
            </a:r>
            <a:r>
              <a:rPr lang="zh-CN" altLang="en-US" dirty="0"/>
              <a:t>的错误并没有显著的增加，表明大家逐渐理解了多线程编程的思路</a:t>
            </a:r>
            <a:endParaRPr lang="en-US" altLang="zh-CN" dirty="0"/>
          </a:p>
        </p:txBody>
      </p:sp>
      <p:pic>
        <p:nvPicPr>
          <p:cNvPr id="2050" name="Picture 2" descr="C:\Users\wahaha\AppData\Local\Temp\Rar$DI11.0788\oo7-A班-hack分析.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7" y="1739299"/>
            <a:ext cx="3401122" cy="19709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wahaha\AppData\Local\Temp\Rar$DI11.7121\oo7-B班-hack分析.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508" y="1739299"/>
            <a:ext cx="3411957" cy="19771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haha\AppData\Local\Temp\Rar$DI11.6543\oo7-C班-hack分析.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0410" y="1672338"/>
            <a:ext cx="3632223" cy="210483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wahaha\AppData\Local\Temp\Rar$DI12.0193\oo7-hack&amp;hacked总览.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5712" y="4065044"/>
            <a:ext cx="4415567" cy="255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38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rmAutofit/>
          </a:bodyPr>
          <a:lstStyle/>
          <a:p>
            <a:r>
              <a:rPr lang="zh-CN" altLang="en-US" dirty="0"/>
              <a:t>总结性博客作业</a:t>
            </a:r>
            <a:endParaRPr lang="en-US" altLang="zh-CN" dirty="0"/>
          </a:p>
          <a:p>
            <a:pPr lvl="1"/>
            <a:r>
              <a:rPr lang="en-US" altLang="zh-CN" dirty="0"/>
              <a:t>(1)</a:t>
            </a:r>
            <a:r>
              <a:rPr lang="zh-CN" altLang="en-US" dirty="0"/>
              <a:t>从多线程的协同和同步控制方面，分析和总结自己三次作业的设计策略。</a:t>
            </a:r>
            <a:endParaRPr lang="en-US" altLang="zh-CN" dirty="0"/>
          </a:p>
          <a:p>
            <a:pPr lvl="1"/>
            <a:r>
              <a:rPr lang="en-US" altLang="zh-CN" dirty="0"/>
              <a:t>(2)</a:t>
            </a:r>
            <a:r>
              <a:rPr lang="zh-CN" altLang="en-US" dirty="0"/>
              <a:t>基于度量来分析自己的程序结构</a:t>
            </a:r>
            <a:endParaRPr lang="en-US" altLang="zh-CN" dirty="0"/>
          </a:p>
          <a:p>
            <a:pPr lvl="2"/>
            <a:r>
              <a:rPr lang="zh-CN" altLang="en-US" dirty="0"/>
              <a:t>度量类的属性个数、方法个数、每个方法规模、每个方法的控制分支数目、类总代码规模</a:t>
            </a:r>
            <a:endParaRPr lang="en-US" altLang="zh-CN" dirty="0"/>
          </a:p>
          <a:p>
            <a:pPr lvl="2"/>
            <a:r>
              <a:rPr lang="zh-CN" altLang="en-US" dirty="0"/>
              <a:t>计算经典的</a:t>
            </a:r>
            <a:r>
              <a:rPr lang="en-US" altLang="zh-CN" dirty="0"/>
              <a:t>OO</a:t>
            </a:r>
            <a:r>
              <a:rPr lang="zh-CN" altLang="en-US" dirty="0"/>
              <a:t>度量</a:t>
            </a:r>
            <a:endParaRPr lang="en-US" altLang="zh-CN" dirty="0"/>
          </a:p>
          <a:p>
            <a:pPr lvl="2"/>
            <a:r>
              <a:rPr lang="zh-CN" altLang="en-US" dirty="0"/>
              <a:t>画出自己作业的类图，并自我点评优点和缺点，要结合类图做分析</a:t>
            </a:r>
            <a:endParaRPr lang="en-US" altLang="zh-CN" dirty="0"/>
          </a:p>
          <a:p>
            <a:pPr lvl="2"/>
            <a:r>
              <a:rPr lang="zh-CN" altLang="en-US" dirty="0"/>
              <a:t>通过</a:t>
            </a:r>
            <a:r>
              <a:rPr lang="en-US" altLang="zh-CN" dirty="0"/>
              <a:t>UML</a:t>
            </a:r>
            <a:r>
              <a:rPr lang="zh-CN" altLang="en-US" dirty="0"/>
              <a:t>的协作图</a:t>
            </a:r>
            <a:r>
              <a:rPr lang="en-US" altLang="zh-CN" dirty="0"/>
              <a:t>(sequence diagram)</a:t>
            </a:r>
            <a:r>
              <a:rPr lang="zh-CN" altLang="en-US" dirty="0"/>
              <a:t>来展示线程之间的协作关系（别忘记主线程）</a:t>
            </a:r>
            <a:endParaRPr lang="en-US" altLang="zh-CN" dirty="0"/>
          </a:p>
          <a:p>
            <a:pPr lvl="2"/>
            <a:r>
              <a:rPr lang="zh-CN" altLang="en-US" dirty="0"/>
              <a:t>从设计原则检查角度，检查自己的设计，并按照</a:t>
            </a:r>
            <a:r>
              <a:rPr lang="en-US" altLang="zh-CN" dirty="0"/>
              <a:t>SOLID</a:t>
            </a:r>
            <a:r>
              <a:rPr lang="zh-CN" altLang="en-US" dirty="0"/>
              <a:t>列出所存在的问题</a:t>
            </a:r>
            <a:endParaRPr lang="en-US" altLang="zh-CN" dirty="0"/>
          </a:p>
        </p:txBody>
      </p:sp>
    </p:spTree>
    <p:extLst>
      <p:ext uri="{BB962C8B-B14F-4D97-AF65-F5344CB8AC3E}">
        <p14:creationId xmlns:p14="http://schemas.microsoft.com/office/powerpoint/2010/main" val="1935384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Autofit/>
          </a:bodyPr>
          <a:lstStyle/>
          <a:p>
            <a:r>
              <a:rPr lang="en-US" altLang="zh-CN" sz="2400" dirty="0"/>
              <a:t>(3)</a:t>
            </a:r>
            <a:r>
              <a:rPr lang="zh-CN" altLang="en-US" sz="2400" dirty="0"/>
              <a:t>分析自己程序的</a:t>
            </a:r>
            <a:r>
              <a:rPr lang="en-US" altLang="zh-CN" sz="2400" dirty="0"/>
              <a:t>bug</a:t>
            </a:r>
          </a:p>
          <a:p>
            <a:pPr lvl="1"/>
            <a:r>
              <a:rPr lang="zh-CN" altLang="en-US" sz="2000" dirty="0"/>
              <a:t>分析未通过的公测用例和被互测发现的</a:t>
            </a:r>
            <a:r>
              <a:rPr lang="en-US" altLang="zh-CN" sz="2000" dirty="0"/>
              <a:t>bug</a:t>
            </a:r>
            <a:r>
              <a:rPr lang="zh-CN" altLang="en-US" sz="2000" dirty="0"/>
              <a:t>：特征、问题所在的类和方法</a:t>
            </a:r>
            <a:endParaRPr lang="en-US" altLang="zh-CN" sz="2000" dirty="0"/>
          </a:p>
          <a:p>
            <a:pPr lvl="1"/>
            <a:r>
              <a:rPr lang="zh-CN" altLang="en-US" sz="2000" dirty="0"/>
              <a:t>特别注意分析哪些问题与线程安全相关</a:t>
            </a:r>
            <a:endParaRPr lang="en-US" altLang="zh-CN" sz="2000" dirty="0"/>
          </a:p>
          <a:p>
            <a:pPr lvl="1"/>
            <a:r>
              <a:rPr lang="zh-CN" altLang="en-US" sz="2000" dirty="0"/>
              <a:t>关联分析</a:t>
            </a:r>
            <a:r>
              <a:rPr lang="en-US" altLang="zh-CN" sz="2000" dirty="0"/>
              <a:t>bug</a:t>
            </a:r>
            <a:r>
              <a:rPr lang="zh-CN" altLang="en-US" sz="2000" dirty="0"/>
              <a:t>位置与设计结构之间的相关性</a:t>
            </a:r>
            <a:endParaRPr lang="en-US" altLang="zh-CN" sz="2000" dirty="0"/>
          </a:p>
          <a:p>
            <a:r>
              <a:rPr lang="en-US" altLang="zh-CN" sz="2400" dirty="0"/>
              <a:t>(4)</a:t>
            </a:r>
            <a:r>
              <a:rPr lang="zh-CN" altLang="en-US" sz="2400" dirty="0"/>
              <a:t>分析自己发现别人程序</a:t>
            </a:r>
            <a:r>
              <a:rPr lang="en-US" altLang="zh-CN" sz="2400" dirty="0"/>
              <a:t>bug</a:t>
            </a:r>
            <a:r>
              <a:rPr lang="zh-CN" altLang="en-US" sz="2400" dirty="0"/>
              <a:t>所采用的策略</a:t>
            </a:r>
            <a:endParaRPr lang="en-US" altLang="zh-CN" sz="2400" dirty="0"/>
          </a:p>
          <a:p>
            <a:pPr lvl="1"/>
            <a:r>
              <a:rPr lang="zh-CN" altLang="en-US" sz="2000" dirty="0"/>
              <a:t>列出自己所采取的测试策略及有效性，并特别指出是否结合被测程序的代码设计结构来设计测试用例</a:t>
            </a:r>
            <a:endParaRPr lang="en-US" altLang="zh-CN" sz="2000" dirty="0"/>
          </a:p>
          <a:p>
            <a:pPr lvl="1"/>
            <a:r>
              <a:rPr lang="zh-CN" altLang="en-US" sz="2000" dirty="0"/>
              <a:t>分析自己采用了什么策略来发现线程安全相关的问题</a:t>
            </a:r>
            <a:endParaRPr lang="en-US" altLang="zh-CN" sz="2000" dirty="0"/>
          </a:p>
          <a:p>
            <a:pPr lvl="1"/>
            <a:r>
              <a:rPr lang="zh-CN" altLang="en-US" sz="2000" dirty="0"/>
              <a:t>分析本单元的测试策略与第一单元测试策略的差异之处</a:t>
            </a:r>
            <a:endParaRPr lang="en-US" altLang="zh-CN" sz="2000" dirty="0"/>
          </a:p>
          <a:p>
            <a:r>
              <a:rPr lang="en-US" altLang="zh-CN" sz="2400" dirty="0"/>
              <a:t>(5)</a:t>
            </a:r>
            <a:r>
              <a:rPr lang="zh-CN" altLang="en-US" sz="2400" dirty="0"/>
              <a:t> 心得体会</a:t>
            </a:r>
          </a:p>
          <a:p>
            <a:pPr lvl="1"/>
            <a:r>
              <a:rPr lang="zh-CN" altLang="en-US" sz="2000" dirty="0"/>
              <a:t>从线程安全和设计原则两个方面来梳理自己在本单元三次作业中获得的心得体会</a:t>
            </a:r>
            <a:endParaRPr lang="en-US" altLang="zh-CN" sz="2000" dirty="0"/>
          </a:p>
        </p:txBody>
      </p:sp>
    </p:spTree>
    <p:extLst>
      <p:ext uri="{BB962C8B-B14F-4D97-AF65-F5344CB8AC3E}">
        <p14:creationId xmlns:p14="http://schemas.microsoft.com/office/powerpoint/2010/main" val="61302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lstStyle/>
          <a:p>
            <a:r>
              <a:rPr lang="zh-CN" altLang="en-US" dirty="0"/>
              <a:t>线程是在静态层面刻画对象运行时特性的机制</a:t>
            </a:r>
            <a:endParaRPr lang="en-US" altLang="zh-CN" dirty="0"/>
          </a:p>
          <a:p>
            <a:pPr lvl="1"/>
            <a:r>
              <a:rPr lang="en-US" altLang="zh-CN" dirty="0" err="1"/>
              <a:t>Thread.start</a:t>
            </a:r>
            <a:r>
              <a:rPr lang="zh-CN" altLang="en-US" dirty="0"/>
              <a:t>是个异步方法</a:t>
            </a:r>
            <a:endParaRPr lang="en-US" altLang="zh-CN" dirty="0"/>
          </a:p>
          <a:p>
            <a:pPr lvl="1"/>
            <a:r>
              <a:rPr lang="en-US" altLang="zh-CN" dirty="0" err="1"/>
              <a:t>Thread.run</a:t>
            </a:r>
            <a:r>
              <a:rPr lang="zh-CN" altLang="en-US" dirty="0"/>
              <a:t>不让我调用</a:t>
            </a:r>
            <a:r>
              <a:rPr lang="en-US" altLang="zh-CN" dirty="0"/>
              <a:t>(?)</a:t>
            </a:r>
          </a:p>
          <a:p>
            <a:pPr lvl="1"/>
            <a:r>
              <a:rPr lang="en-US" altLang="zh-CN" dirty="0"/>
              <a:t>Thread</a:t>
            </a:r>
            <a:r>
              <a:rPr lang="zh-CN" altLang="en-US" dirty="0"/>
              <a:t>似乎失控了：你无法在代码逻辑中确定其状态，并对其进行确定性的控制</a:t>
            </a:r>
            <a:endParaRPr lang="en-US" altLang="zh-CN" dirty="0"/>
          </a:p>
          <a:p>
            <a:r>
              <a:rPr lang="en-US" altLang="zh-CN" dirty="0"/>
              <a:t>Thread</a:t>
            </a:r>
            <a:r>
              <a:rPr lang="zh-CN" altLang="en-US" dirty="0"/>
              <a:t>的双重职责</a:t>
            </a:r>
            <a:endParaRPr lang="en-US" altLang="zh-CN" dirty="0"/>
          </a:p>
          <a:p>
            <a:pPr lvl="1"/>
            <a:r>
              <a:rPr lang="zh-CN" altLang="en-US" dirty="0"/>
              <a:t>根据功能管理所需对象及其访问</a:t>
            </a:r>
            <a:endParaRPr lang="en-US" altLang="zh-CN" dirty="0"/>
          </a:p>
          <a:p>
            <a:pPr lvl="1"/>
            <a:r>
              <a:rPr lang="zh-CN" altLang="en-US" dirty="0"/>
              <a:t>根据系统设计要求，与其他线程交互（等待</a:t>
            </a:r>
            <a:r>
              <a:rPr lang="en-US" altLang="zh-CN" dirty="0"/>
              <a:t>/</a:t>
            </a:r>
            <a:r>
              <a:rPr lang="zh-CN" altLang="en-US" dirty="0"/>
              <a:t>唤醒</a:t>
            </a:r>
            <a:r>
              <a:rPr lang="en-US" altLang="zh-CN" dirty="0"/>
              <a:t>/…</a:t>
            </a:r>
            <a:r>
              <a:rPr lang="zh-CN" altLang="en-US" dirty="0"/>
              <a: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5</a:t>
            </a:fld>
            <a:endParaRPr lang="zh-CN" altLang="en-US"/>
          </a:p>
        </p:txBody>
      </p:sp>
    </p:spTree>
    <p:extLst>
      <p:ext uri="{BB962C8B-B14F-4D97-AF65-F5344CB8AC3E}">
        <p14:creationId xmlns:p14="http://schemas.microsoft.com/office/powerpoint/2010/main" val="387892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lnSpcReduction="10000"/>
          </a:bodyPr>
          <a:lstStyle/>
          <a:p>
            <a:r>
              <a:rPr lang="zh-CN" altLang="en-US" dirty="0"/>
              <a:t>线程在执行控制上具有独立性</a:t>
            </a:r>
            <a:endParaRPr lang="en-US" altLang="zh-CN" dirty="0"/>
          </a:p>
          <a:p>
            <a:pPr lvl="1"/>
            <a:r>
              <a:rPr lang="zh-CN" altLang="en-US" dirty="0"/>
              <a:t>不具有互相调用关系</a:t>
            </a:r>
            <a:endParaRPr lang="en-US" altLang="zh-CN" dirty="0"/>
          </a:p>
          <a:p>
            <a:pPr lvl="1"/>
            <a:r>
              <a:rPr lang="en-US" altLang="zh-CN" dirty="0"/>
              <a:t>Q</a:t>
            </a:r>
            <a:r>
              <a:rPr lang="zh-CN" altLang="en-US" dirty="0"/>
              <a:t>：如果我在一个线程方法中调用了另一个线程对象的方法会发生什么？</a:t>
            </a:r>
            <a:endParaRPr lang="en-US" altLang="zh-CN" dirty="0"/>
          </a:p>
          <a:p>
            <a:r>
              <a:rPr lang="zh-CN" altLang="en-US" dirty="0"/>
              <a:t>线程之间的关系</a:t>
            </a:r>
            <a:endParaRPr lang="en-US" altLang="zh-CN" dirty="0"/>
          </a:p>
          <a:p>
            <a:pPr lvl="1"/>
            <a:r>
              <a:rPr lang="zh-CN" altLang="en-US" dirty="0"/>
              <a:t>父子关系：创建和启动线程</a:t>
            </a:r>
            <a:endParaRPr lang="en-US" altLang="zh-CN" dirty="0"/>
          </a:p>
          <a:p>
            <a:pPr lvl="1"/>
            <a:r>
              <a:rPr lang="zh-CN" altLang="en-US" dirty="0"/>
              <a:t>协作关系：生产者</a:t>
            </a:r>
            <a:r>
              <a:rPr lang="en-US" altLang="zh-CN" dirty="0"/>
              <a:t>-</a:t>
            </a:r>
            <a:r>
              <a:rPr lang="zh-CN" altLang="en-US" dirty="0"/>
              <a:t>消费者</a:t>
            </a:r>
            <a:endParaRPr lang="en-US" altLang="zh-CN" dirty="0"/>
          </a:p>
          <a:p>
            <a:pPr lvl="1"/>
            <a:r>
              <a:rPr lang="zh-CN" altLang="en-US" dirty="0"/>
              <a:t>同步关系：通过共享对象，或者主动状态控制进行同步</a:t>
            </a:r>
            <a:r>
              <a:rPr lang="en-US" altLang="zh-CN" dirty="0"/>
              <a:t>(</a:t>
            </a:r>
            <a:r>
              <a:rPr lang="en-US" altLang="zh-CN" dirty="0" err="1"/>
              <a:t>wait,notify</a:t>
            </a:r>
            <a:r>
              <a:rPr lang="en-US" altLang="zh-CN" dirty="0"/>
              <a:t>)</a:t>
            </a:r>
          </a:p>
          <a:p>
            <a:r>
              <a:rPr lang="zh-CN" altLang="en-US" dirty="0"/>
              <a:t>访问共享对象是个充满变数的事情</a:t>
            </a:r>
            <a:endParaRPr lang="en-US" altLang="zh-CN" dirty="0"/>
          </a:p>
          <a:p>
            <a:pPr lvl="1"/>
            <a:r>
              <a:rPr lang="zh-CN" altLang="en-US" dirty="0"/>
              <a:t>稍有不慎，程序状态失控</a:t>
            </a:r>
            <a:endParaRPr lang="en-US" altLang="zh-CN" dirty="0"/>
          </a:p>
          <a:p>
            <a:pPr lvl="1"/>
            <a:r>
              <a:rPr lang="zh-CN" altLang="en-US" dirty="0"/>
              <a:t>减少共享</a:t>
            </a:r>
            <a:endParaRPr lang="en-US" altLang="zh-CN" dirty="0"/>
          </a:p>
          <a:p>
            <a:pPr lvl="1"/>
            <a:r>
              <a:rPr lang="zh-CN" altLang="en-US" dirty="0"/>
              <a:t>不得不共享时，同步控制</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6</a:t>
            </a:fld>
            <a:endParaRPr lang="zh-CN" altLang="en-US"/>
          </a:p>
        </p:txBody>
      </p:sp>
    </p:spTree>
    <p:extLst>
      <p:ext uri="{BB962C8B-B14F-4D97-AF65-F5344CB8AC3E}">
        <p14:creationId xmlns:p14="http://schemas.microsoft.com/office/powerpoint/2010/main" val="384667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lnSpcReduction="10000"/>
          </a:bodyPr>
          <a:lstStyle/>
          <a:p>
            <a:r>
              <a:rPr lang="zh-CN" altLang="en-US" dirty="0"/>
              <a:t>生产者</a:t>
            </a:r>
            <a:r>
              <a:rPr lang="en-US" altLang="zh-CN" dirty="0"/>
              <a:t>---</a:t>
            </a:r>
            <a:r>
              <a:rPr lang="zh-CN" altLang="en-US" dirty="0"/>
              <a:t>消费者</a:t>
            </a:r>
            <a:endParaRPr lang="en-US" altLang="zh-CN" dirty="0"/>
          </a:p>
          <a:p>
            <a:pPr lvl="1"/>
            <a:r>
              <a:rPr lang="en-US" altLang="zh-CN" dirty="0"/>
              <a:t>1</a:t>
            </a:r>
            <a:r>
              <a:rPr lang="zh-CN" altLang="en-US" dirty="0"/>
              <a:t>个生成者</a:t>
            </a:r>
            <a:r>
              <a:rPr lang="en-US" altLang="zh-CN" dirty="0"/>
              <a:t>---1</a:t>
            </a:r>
            <a:r>
              <a:rPr lang="zh-CN" altLang="en-US" dirty="0"/>
              <a:t>个消费者</a:t>
            </a:r>
            <a:endParaRPr lang="en-US" altLang="zh-CN" dirty="0"/>
          </a:p>
          <a:p>
            <a:pPr lvl="1"/>
            <a:r>
              <a:rPr lang="en-US" altLang="zh-CN" dirty="0"/>
              <a:t>1</a:t>
            </a:r>
            <a:r>
              <a:rPr lang="zh-CN" altLang="en-US" dirty="0"/>
              <a:t>个生产者</a:t>
            </a:r>
            <a:r>
              <a:rPr lang="en-US" altLang="zh-CN" dirty="0"/>
              <a:t>---</a:t>
            </a:r>
            <a:r>
              <a:rPr lang="zh-CN" altLang="en-US" dirty="0"/>
              <a:t>多个消费者</a:t>
            </a:r>
            <a:endParaRPr lang="en-US" altLang="zh-CN" dirty="0"/>
          </a:p>
          <a:p>
            <a:pPr lvl="1"/>
            <a:r>
              <a:rPr lang="zh-CN" altLang="en-US" dirty="0"/>
              <a:t>多个生产者</a:t>
            </a:r>
            <a:r>
              <a:rPr lang="en-US" altLang="zh-CN" dirty="0"/>
              <a:t>---1</a:t>
            </a:r>
            <a:r>
              <a:rPr lang="zh-CN" altLang="en-US" dirty="0"/>
              <a:t>个消费者</a:t>
            </a:r>
            <a:endParaRPr lang="en-US" altLang="zh-CN" dirty="0"/>
          </a:p>
          <a:p>
            <a:pPr lvl="1"/>
            <a:r>
              <a:rPr lang="zh-CN" altLang="en-US" dirty="0"/>
              <a:t>多个生产者</a:t>
            </a:r>
            <a:r>
              <a:rPr lang="en-US" altLang="zh-CN" dirty="0"/>
              <a:t>---</a:t>
            </a:r>
            <a:r>
              <a:rPr lang="zh-CN" altLang="en-US" dirty="0"/>
              <a:t>多个消费者</a:t>
            </a:r>
            <a:endParaRPr lang="en-US" altLang="zh-CN" dirty="0"/>
          </a:p>
          <a:p>
            <a:pPr lvl="1"/>
            <a:r>
              <a:rPr lang="zh-CN" altLang="en-US" dirty="0"/>
              <a:t>单一产品的生产与消费</a:t>
            </a:r>
            <a:endParaRPr lang="en-US" altLang="zh-CN" dirty="0"/>
          </a:p>
          <a:p>
            <a:pPr lvl="1"/>
            <a:r>
              <a:rPr lang="zh-CN" altLang="en-US" dirty="0"/>
              <a:t>多种产品的生产与消费</a:t>
            </a:r>
            <a:endParaRPr lang="en-US" altLang="zh-CN" dirty="0"/>
          </a:p>
          <a:p>
            <a:r>
              <a:rPr lang="zh-CN" altLang="en-US" dirty="0"/>
              <a:t>一种多线程协同的设计模式</a:t>
            </a:r>
            <a:endParaRPr lang="en-US" altLang="zh-CN" dirty="0"/>
          </a:p>
          <a:p>
            <a:pPr lvl="1"/>
            <a:r>
              <a:rPr lang="en-US" altLang="zh-CN" dirty="0"/>
              <a:t>Producer</a:t>
            </a:r>
          </a:p>
          <a:p>
            <a:pPr lvl="1"/>
            <a:r>
              <a:rPr lang="en-US" altLang="zh-CN" dirty="0"/>
              <a:t>Consumer</a:t>
            </a:r>
          </a:p>
          <a:p>
            <a:pPr lvl="1"/>
            <a:r>
              <a:rPr lang="en-US" altLang="zh-CN" dirty="0"/>
              <a:t>Queue&lt;something&gt;</a:t>
            </a:r>
          </a:p>
        </p:txBody>
      </p:sp>
      <p:sp>
        <p:nvSpPr>
          <p:cNvPr id="4" name="矩形 3"/>
          <p:cNvSpPr/>
          <p:nvPr/>
        </p:nvSpPr>
        <p:spPr>
          <a:xfrm>
            <a:off x="4003964" y="6236962"/>
            <a:ext cx="7966364" cy="370548"/>
          </a:xfrm>
          <a:prstGeom prst="rect">
            <a:avLst/>
          </a:prstGeom>
        </p:spPr>
        <p:txBody>
          <a:bodyPr wrap="square">
            <a:spAutoFit/>
          </a:bodyPr>
          <a:lstStyle/>
          <a:p>
            <a:r>
              <a:rPr lang="zh-CN" altLang="en-US" dirty="0"/>
              <a:t>http://www.javacodegeeks.com/2012/02/concurrency-pattern-producer-and.html</a:t>
            </a:r>
          </a:p>
        </p:txBody>
      </p:sp>
      <p:pic>
        <p:nvPicPr>
          <p:cNvPr id="1026" name="Picture 2" descr="https://2.bp.blogspot.com/-cEcv61y44As/Tz-9IW3ZCcI/AAAAAAAAAUw/PjD1ITCgA7M/s320/Producer-Consumer-Probl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807" y="1322988"/>
            <a:ext cx="30480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1.bp.blogspot.com/-1KZpIlhqVvo/Tz-9m72Y_xI/AAAAAAAAAVA/Q-9jVDDHHJ8/s320/Producer-Consumer-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807" y="3636637"/>
            <a:ext cx="3048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8A8F4DED-B990-4E70-A530-90CE689BDA51}" type="slidenum">
              <a:rPr lang="zh-CN" altLang="en-US" smtClean="0"/>
              <a:t>7</a:t>
            </a:fld>
            <a:endParaRPr lang="zh-CN" altLang="en-US"/>
          </a:p>
        </p:txBody>
      </p:sp>
    </p:spTree>
    <p:extLst>
      <p:ext uri="{BB962C8B-B14F-4D97-AF65-F5344CB8AC3E}">
        <p14:creationId xmlns:p14="http://schemas.microsoft.com/office/powerpoint/2010/main" val="18440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lnSpcReduction="10000"/>
          </a:bodyPr>
          <a:lstStyle/>
          <a:p>
            <a:r>
              <a:rPr lang="zh-CN" altLang="en-US" dirty="0"/>
              <a:t>对象锁也是一个神奇的东西</a:t>
            </a:r>
            <a:endParaRPr lang="en-US" altLang="zh-CN" dirty="0"/>
          </a:p>
          <a:p>
            <a:pPr lvl="1"/>
            <a:r>
              <a:rPr lang="zh-CN" altLang="en-US" dirty="0"/>
              <a:t>每个对象有且只有一把锁，控制进入和退出共享“房间”的行为</a:t>
            </a:r>
          </a:p>
          <a:p>
            <a:pPr lvl="1"/>
            <a:r>
              <a:rPr lang="zh-CN" altLang="en-US" dirty="0"/>
              <a:t>对象既可以是“房间”，也可以是一把“锁”</a:t>
            </a:r>
            <a:endParaRPr lang="en-US" altLang="zh-CN" dirty="0"/>
          </a:p>
          <a:p>
            <a:pPr lvl="2"/>
            <a:r>
              <a:rPr lang="zh-CN" altLang="en-US" dirty="0"/>
              <a:t>“房间”和“锁”要配合好</a:t>
            </a:r>
            <a:endParaRPr lang="en-US" altLang="zh-CN" dirty="0"/>
          </a:p>
          <a:p>
            <a:r>
              <a:rPr lang="zh-CN" altLang="en-US" dirty="0"/>
              <a:t>可以使用</a:t>
            </a:r>
            <a:r>
              <a:rPr lang="en-US" altLang="zh-CN" dirty="0"/>
              <a:t>JVM</a:t>
            </a:r>
            <a:r>
              <a:rPr lang="zh-CN" altLang="en-US" dirty="0"/>
              <a:t>内置提供的物理锁，也可以自行构造逻辑锁</a:t>
            </a:r>
            <a:endParaRPr lang="en-US" altLang="zh-CN" dirty="0"/>
          </a:p>
          <a:p>
            <a:r>
              <a:rPr lang="zh-CN" altLang="en-US" dirty="0"/>
              <a:t>如何使用锁并不是一个琐碎问题</a:t>
            </a:r>
            <a:endParaRPr lang="en-US" altLang="zh-CN" dirty="0"/>
          </a:p>
          <a:p>
            <a:pPr lvl="1"/>
            <a:r>
              <a:rPr lang="zh-CN" altLang="en-US" dirty="0"/>
              <a:t>线程代码加锁</a:t>
            </a:r>
            <a:endParaRPr lang="en-US" altLang="zh-CN" dirty="0"/>
          </a:p>
          <a:p>
            <a:pPr lvl="1"/>
            <a:r>
              <a:rPr lang="zh-CN" altLang="en-US" dirty="0"/>
              <a:t>中间过程</a:t>
            </a:r>
            <a:r>
              <a:rPr lang="en-US" altLang="zh-CN" dirty="0"/>
              <a:t>on-demand</a:t>
            </a:r>
            <a:r>
              <a:rPr lang="zh-CN" altLang="en-US" dirty="0"/>
              <a:t>加锁</a:t>
            </a:r>
            <a:endParaRPr lang="en-US" altLang="zh-CN" dirty="0"/>
          </a:p>
          <a:p>
            <a:pPr lvl="1"/>
            <a:r>
              <a:rPr lang="zh-CN" altLang="en-US" dirty="0"/>
              <a:t>共享对象加锁</a:t>
            </a:r>
            <a:endParaRPr lang="en-US" altLang="zh-CN" dirty="0"/>
          </a:p>
          <a:p>
            <a:r>
              <a:rPr lang="zh-CN" altLang="en-US" dirty="0"/>
              <a:t>我们推荐：共享对象加锁</a:t>
            </a:r>
            <a:endParaRPr lang="en-US" altLang="zh-CN" dirty="0"/>
          </a:p>
          <a:p>
            <a:pPr lvl="1"/>
            <a:r>
              <a:rPr lang="zh-CN" altLang="en-US" dirty="0"/>
              <a:t>线程安全类</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8</a:t>
            </a:fld>
            <a:endParaRPr lang="zh-CN" altLang="en-US"/>
          </a:p>
        </p:txBody>
      </p:sp>
    </p:spTree>
    <p:extLst>
      <p:ext uri="{BB962C8B-B14F-4D97-AF65-F5344CB8AC3E}">
        <p14:creationId xmlns:p14="http://schemas.microsoft.com/office/powerpoint/2010/main" val="291988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fontScale="92500" lnSpcReduction="20000"/>
          </a:bodyPr>
          <a:lstStyle/>
          <a:p>
            <a:r>
              <a:rPr lang="zh-CN" altLang="en-US" dirty="0"/>
              <a:t>线程安全</a:t>
            </a:r>
            <a:endParaRPr lang="en-US" altLang="zh-CN" dirty="0"/>
          </a:p>
          <a:p>
            <a:pPr lvl="1"/>
            <a:r>
              <a:rPr lang="zh-CN" altLang="en-US" dirty="0"/>
              <a:t>“线程**，你不用担心什么，只管做你的事情，保证不给你添乱</a:t>
            </a:r>
            <a:r>
              <a:rPr lang="en-US" altLang="zh-CN" dirty="0"/>
              <a:t>…</a:t>
            </a:r>
            <a:r>
              <a:rPr lang="zh-CN" altLang="en-US" dirty="0"/>
              <a:t>”</a:t>
            </a:r>
            <a:endParaRPr lang="en-US" altLang="zh-CN" dirty="0"/>
          </a:p>
          <a:p>
            <a:r>
              <a:rPr lang="zh-CN" altLang="en-US" dirty="0"/>
              <a:t>如何导致线程不安全</a:t>
            </a:r>
            <a:endParaRPr lang="en-US" altLang="zh-CN" dirty="0"/>
          </a:p>
          <a:p>
            <a:pPr lvl="1"/>
            <a:r>
              <a:rPr lang="zh-CN" altLang="en-US" dirty="0"/>
              <a:t>读写冲突</a:t>
            </a:r>
            <a:endParaRPr lang="en-US" altLang="zh-CN" dirty="0"/>
          </a:p>
          <a:p>
            <a:pPr lvl="2"/>
            <a:r>
              <a:rPr lang="en-US" altLang="zh-CN" dirty="0"/>
              <a:t>Check-then-act</a:t>
            </a:r>
          </a:p>
          <a:p>
            <a:pPr lvl="2"/>
            <a:r>
              <a:rPr lang="en-US" altLang="zh-CN" dirty="0"/>
              <a:t>Read-modify-write</a:t>
            </a:r>
          </a:p>
          <a:p>
            <a:pPr lvl="1"/>
            <a:r>
              <a:rPr lang="zh-CN" altLang="en-US" dirty="0"/>
              <a:t>写写冲突</a:t>
            </a:r>
            <a:endParaRPr lang="en-US" altLang="zh-CN" dirty="0"/>
          </a:p>
          <a:p>
            <a:r>
              <a:rPr lang="zh-CN" altLang="en-US" dirty="0"/>
              <a:t>线程安全类的特征</a:t>
            </a:r>
            <a:endParaRPr lang="en-US" altLang="zh-CN" dirty="0"/>
          </a:p>
          <a:p>
            <a:pPr lvl="1"/>
            <a:r>
              <a:rPr lang="zh-CN" altLang="en-US" dirty="0"/>
              <a:t>自己管理好“房间”，不烦“房客”</a:t>
            </a:r>
            <a:endParaRPr lang="en-US" altLang="zh-CN" dirty="0"/>
          </a:p>
          <a:p>
            <a:pPr lvl="2"/>
            <a:r>
              <a:rPr lang="zh-CN" altLang="en-US" dirty="0"/>
              <a:t>任意时候都假设会有多个“房客”</a:t>
            </a:r>
            <a:r>
              <a:rPr lang="en-US" altLang="zh-CN" dirty="0"/>
              <a:t>(</a:t>
            </a:r>
            <a:r>
              <a:rPr lang="zh-CN" altLang="en-US" dirty="0"/>
              <a:t>线程</a:t>
            </a:r>
            <a:r>
              <a:rPr lang="en-US" altLang="zh-CN" dirty="0"/>
              <a:t>)</a:t>
            </a:r>
            <a:r>
              <a:rPr lang="zh-CN" altLang="en-US" dirty="0"/>
              <a:t>等待进入使用“房间”</a:t>
            </a:r>
            <a:endParaRPr lang="en-US" altLang="zh-CN" dirty="0"/>
          </a:p>
          <a:p>
            <a:pPr lvl="1"/>
            <a:r>
              <a:rPr lang="zh-CN" altLang="en-US" dirty="0"/>
              <a:t>技术手段</a:t>
            </a:r>
            <a:endParaRPr lang="en-US" altLang="zh-CN" dirty="0"/>
          </a:p>
          <a:p>
            <a:pPr lvl="2"/>
            <a:r>
              <a:rPr lang="zh-CN" altLang="en-US" dirty="0"/>
              <a:t>细分“房间”功能：单一职责，提高房间使用效率，减少等待时间</a:t>
            </a:r>
            <a:endParaRPr lang="en-US" altLang="zh-CN" dirty="0"/>
          </a:p>
          <a:p>
            <a:pPr lvl="2"/>
            <a:r>
              <a:rPr lang="zh-CN" altLang="en-US" dirty="0"/>
              <a:t>针对“房间”配备相应的锁</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9</a:t>
            </a:fld>
            <a:endParaRPr lang="zh-CN" altLang="en-US"/>
          </a:p>
        </p:txBody>
      </p:sp>
    </p:spTree>
    <p:extLst>
      <p:ext uri="{BB962C8B-B14F-4D97-AF65-F5344CB8AC3E}">
        <p14:creationId xmlns:p14="http://schemas.microsoft.com/office/powerpoint/2010/main" val="23914989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E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E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4322</Words>
  <Application>Microsoft Office PowerPoint</Application>
  <PresentationFormat>宽屏</PresentationFormat>
  <Paragraphs>531</Paragraphs>
  <Slides>45</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Arial</vt:lpstr>
      <vt:lpstr>Calibri</vt:lpstr>
      <vt:lpstr>Calibri Light</vt:lpstr>
      <vt:lpstr>Consolas</vt:lpstr>
      <vt:lpstr>Office 主题</vt:lpstr>
      <vt:lpstr>第二单元总结分析</vt:lpstr>
      <vt:lpstr>内容提纲</vt:lpstr>
      <vt:lpstr>单元知识点回顾</vt:lpstr>
      <vt:lpstr>单元知识点回顾</vt:lpstr>
      <vt:lpstr>单元知识点回顾</vt:lpstr>
      <vt:lpstr>单元知识点回顾</vt:lpstr>
      <vt:lpstr>单元知识点回顾</vt:lpstr>
      <vt:lpstr>单元知识点回顾</vt:lpstr>
      <vt:lpstr>单元知识点回顾</vt:lpstr>
      <vt:lpstr>单元知识点回顾</vt:lpstr>
      <vt:lpstr>作业训练要点分析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作业5的主要设计问题</vt:lpstr>
      <vt:lpstr>作业6训练要点分析</vt:lpstr>
      <vt:lpstr>作业6训练要点分析</vt:lpstr>
      <vt:lpstr>作业6训练要点分析</vt:lpstr>
      <vt:lpstr>作业6训练要点分析</vt:lpstr>
      <vt:lpstr>作业6训练要点分析</vt:lpstr>
      <vt:lpstr>作业6训练要点分析</vt:lpstr>
      <vt:lpstr>作业6训练要点分析</vt:lpstr>
      <vt:lpstr>作业6训练要点分析</vt:lpstr>
      <vt:lpstr>再谈锁</vt:lpstr>
      <vt:lpstr>再谈锁</vt:lpstr>
      <vt:lpstr>再谈锁</vt:lpstr>
      <vt:lpstr>作业6训练要点分析</vt:lpstr>
      <vt:lpstr>作业6训练要点分析</vt:lpstr>
      <vt:lpstr>作业7训练要点分析</vt:lpstr>
      <vt:lpstr>作业7训练要点分析</vt:lpstr>
      <vt:lpstr>作业7训练要点分析</vt:lpstr>
      <vt:lpstr>作业7训练要点分析</vt:lpstr>
      <vt:lpstr>再谈设计原则：工厂模式</vt:lpstr>
      <vt:lpstr>再谈设计原则：工厂模式</vt:lpstr>
      <vt:lpstr>前5次作业总体对比</vt:lpstr>
      <vt:lpstr>第6次作业Hack/Hacked数据分析</vt:lpstr>
      <vt:lpstr>第7次作业Hack/Hacked数据分析</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课程作业分析1</dc:title>
  <dc:creator>Ji Wu</dc:creator>
  <cp:lastModifiedBy>Ji Wu</cp:lastModifiedBy>
  <cp:revision>1722</cp:revision>
  <dcterms:created xsi:type="dcterms:W3CDTF">2015-03-23T03:27:16Z</dcterms:created>
  <dcterms:modified xsi:type="dcterms:W3CDTF">2019-04-18T14:09:03Z</dcterms:modified>
</cp:coreProperties>
</file>