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471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513" r:id="rId19"/>
    <p:sldId id="514" r:id="rId20"/>
    <p:sldId id="515" r:id="rId21"/>
    <p:sldId id="516" r:id="rId22"/>
    <p:sldId id="337" r:id="rId23"/>
    <p:sldId id="338" r:id="rId24"/>
    <p:sldId id="340" r:id="rId25"/>
    <p:sldId id="339" r:id="rId26"/>
    <p:sldId id="342" r:id="rId27"/>
    <p:sldId id="273" r:id="rId28"/>
    <p:sldId id="512" r:id="rId29"/>
    <p:sldId id="437" r:id="rId30"/>
    <p:sldId id="438" r:id="rId31"/>
    <p:sldId id="440" r:id="rId32"/>
    <p:sldId id="441" r:id="rId33"/>
    <p:sldId id="431" r:id="rId34"/>
    <p:sldId id="432" r:id="rId35"/>
    <p:sldId id="433" r:id="rId36"/>
    <p:sldId id="434" r:id="rId37"/>
    <p:sldId id="442" r:id="rId38"/>
    <p:sldId id="320" r:id="rId39"/>
    <p:sldId id="333" r:id="rId40"/>
    <p:sldId id="330" r:id="rId41"/>
    <p:sldId id="332" r:id="rId42"/>
    <p:sldId id="331" r:id="rId43"/>
    <p:sldId id="334" r:id="rId44"/>
    <p:sldId id="335" r:id="rId45"/>
    <p:sldId id="472" r:id="rId46"/>
    <p:sldId id="473" r:id="rId47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423" autoAdjust="0"/>
  </p:normalViewPr>
  <p:slideViewPr>
    <p:cSldViewPr snapToGrid="0">
      <p:cViewPr varScale="1">
        <p:scale>
          <a:sx n="80" d="100"/>
          <a:sy n="80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_&#38754;&#21521;&#23545;&#35937;\2019\U1\&#31532;&#20108;&#27425;&#35838;&#21518;&#20316;&#19994;\&#31532;&#20108;&#27425;&#35780;&#20998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F\&#30334;&#24230;&#20113;&#21516;&#27493;&#30424;\2019&#24180;&#26149;\OO&#35838;&#31243;\&#20195;&#30721;&#36136;&#37327;&#20998;&#26512;\finalMeasurement_homework1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F\&#30334;&#24230;&#20113;&#21516;&#27493;&#30424;\2019&#24180;&#26149;\OO&#35838;&#31243;\&#20195;&#30721;&#36136;&#37327;&#20998;&#26512;\finalMeasurement_homework2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F\&#30334;&#24230;&#20113;&#21516;&#27493;&#30424;\2019&#24180;&#26149;\OO&#35838;&#31243;\&#20195;&#30721;&#36136;&#37327;&#20998;&#26512;\finalMeasurement_homework3.csv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F\&#30334;&#24230;&#20113;&#21516;&#27493;&#30424;\2019&#24180;&#26149;\OO&#35838;&#31243;\&#20195;&#30721;&#36136;&#37327;&#20998;&#26512;\finalMeasurement_homework1.xlsx" TargetMode="External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F\&#30334;&#24230;&#20113;&#21516;&#27493;&#30424;\2019&#24180;&#26149;\OO&#35838;&#31243;\&#20195;&#30721;&#36136;&#37327;&#20998;&#26512;\finalMeasurement_homewor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F\&#30334;&#24230;&#20113;&#21516;&#27493;&#30424;\2019&#24180;&#26149;\OO&#35838;&#31243;\&#20195;&#30721;&#36136;&#37327;&#20998;&#26512;\finalMeasurement_homewor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B</a:t>
            </a:r>
            <a:r>
              <a:rPr lang="zh-CN" altLang="zh-CN" sz="1800" b="0" i="0" baseline="0">
                <a:effectLst/>
              </a:rPr>
              <a:t>级</a:t>
            </a:r>
            <a:r>
              <a:rPr lang="en-US" altLang="zh-CN" sz="1800" b="0" i="0" baseline="0">
                <a:effectLst/>
              </a:rPr>
              <a:t>Hack</a:t>
            </a:r>
            <a:r>
              <a:rPr lang="zh-CN" altLang="zh-CN" sz="1800" b="0" i="0" baseline="0">
                <a:effectLst/>
              </a:rPr>
              <a:t>与</a:t>
            </a:r>
            <a:r>
              <a:rPr lang="en-US" altLang="zh-CN" sz="1800" b="0" i="0" baseline="0">
                <a:effectLst/>
              </a:rPr>
              <a:t>Hacked</a:t>
            </a:r>
            <a:r>
              <a:rPr lang="zh-CN" altLang="zh-CN" sz="1800" b="0" i="0" baseline="0">
                <a:effectLst/>
              </a:rPr>
              <a:t>次数关系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Sheet2!$L$1</c:f>
              <c:strCache>
                <c:ptCount val="1"/>
                <c:pt idx="0">
                  <c:v>hackTotal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Sheet2!$L$2:$L$108</c:f>
              <c:numCache>
                <c:formatCode>General</c:formatCode>
                <c:ptCount val="1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12</c:v>
                </c:pt>
                <c:pt idx="32">
                  <c:v>12</c:v>
                </c:pt>
                <c:pt idx="33">
                  <c:v>14</c:v>
                </c:pt>
                <c:pt idx="34">
                  <c:v>14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18</c:v>
                </c:pt>
                <c:pt idx="59">
                  <c:v>18</c:v>
                </c:pt>
                <c:pt idx="60">
                  <c:v>18</c:v>
                </c:pt>
                <c:pt idx="61">
                  <c:v>18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24</c:v>
                </c:pt>
                <c:pt idx="76">
                  <c:v>24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30</c:v>
                </c:pt>
                <c:pt idx="86">
                  <c:v>35</c:v>
                </c:pt>
                <c:pt idx="87">
                  <c:v>35</c:v>
                </c:pt>
                <c:pt idx="88">
                  <c:v>35</c:v>
                </c:pt>
                <c:pt idx="89">
                  <c:v>35</c:v>
                </c:pt>
                <c:pt idx="90">
                  <c:v>35</c:v>
                </c:pt>
                <c:pt idx="91">
                  <c:v>35</c:v>
                </c:pt>
                <c:pt idx="92">
                  <c:v>42</c:v>
                </c:pt>
                <c:pt idx="93">
                  <c:v>42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42</c:v>
                </c:pt>
                <c:pt idx="98">
                  <c:v>42</c:v>
                </c:pt>
                <c:pt idx="99">
                  <c:v>49</c:v>
                </c:pt>
                <c:pt idx="100">
                  <c:v>49</c:v>
                </c:pt>
                <c:pt idx="101">
                  <c:v>49</c:v>
                </c:pt>
                <c:pt idx="102">
                  <c:v>56</c:v>
                </c:pt>
                <c:pt idx="103">
                  <c:v>56</c:v>
                </c:pt>
                <c:pt idx="104">
                  <c:v>63</c:v>
                </c:pt>
                <c:pt idx="105">
                  <c:v>70</c:v>
                </c:pt>
                <c:pt idx="106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73-4CE0-B46D-6F7EDB4EEC81}"/>
            </c:ext>
          </c:extLst>
        </c:ser>
        <c:ser>
          <c:idx val="1"/>
          <c:order val="1"/>
          <c:tx>
            <c:strRef>
              <c:f>Sheet2!$M$1</c:f>
              <c:strCache>
                <c:ptCount val="1"/>
                <c:pt idx="0">
                  <c:v>hackSuccess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Sheet2!$M$2:$M$108</c:f>
              <c:numCache>
                <c:formatCode>General</c:formatCode>
                <c:ptCount val="1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4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3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4</c:v>
                </c:pt>
                <c:pt idx="74">
                  <c:v>5</c:v>
                </c:pt>
                <c:pt idx="75">
                  <c:v>2</c:v>
                </c:pt>
                <c:pt idx="76">
                  <c:v>4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5</c:v>
                </c:pt>
                <c:pt idx="86">
                  <c:v>0</c:v>
                </c:pt>
                <c:pt idx="87">
                  <c:v>3</c:v>
                </c:pt>
                <c:pt idx="88">
                  <c:v>3</c:v>
                </c:pt>
                <c:pt idx="89">
                  <c:v>6</c:v>
                </c:pt>
                <c:pt idx="90">
                  <c:v>9</c:v>
                </c:pt>
                <c:pt idx="91">
                  <c:v>10</c:v>
                </c:pt>
                <c:pt idx="92">
                  <c:v>1</c:v>
                </c:pt>
                <c:pt idx="93">
                  <c:v>4</c:v>
                </c:pt>
                <c:pt idx="94">
                  <c:v>6</c:v>
                </c:pt>
                <c:pt idx="95">
                  <c:v>6</c:v>
                </c:pt>
                <c:pt idx="96">
                  <c:v>7</c:v>
                </c:pt>
                <c:pt idx="97">
                  <c:v>7</c:v>
                </c:pt>
                <c:pt idx="98">
                  <c:v>8</c:v>
                </c:pt>
                <c:pt idx="99">
                  <c:v>4</c:v>
                </c:pt>
                <c:pt idx="100">
                  <c:v>10</c:v>
                </c:pt>
                <c:pt idx="101">
                  <c:v>11</c:v>
                </c:pt>
                <c:pt idx="102">
                  <c:v>7</c:v>
                </c:pt>
                <c:pt idx="103">
                  <c:v>13</c:v>
                </c:pt>
                <c:pt idx="104">
                  <c:v>6</c:v>
                </c:pt>
                <c:pt idx="105">
                  <c:v>11</c:v>
                </c:pt>
                <c:pt idx="10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73-4CE0-B46D-6F7EDB4EEC81}"/>
            </c:ext>
          </c:extLst>
        </c:ser>
        <c:ser>
          <c:idx val="3"/>
          <c:order val="2"/>
          <c:tx>
            <c:strRef>
              <c:f>Sheet2!$O$1</c:f>
              <c:strCache>
                <c:ptCount val="1"/>
                <c:pt idx="0">
                  <c:v>hackedSuccess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Sheet2!$O$2:$O$108</c:f>
              <c:numCache>
                <c:formatCode>General</c:formatCode>
                <c:ptCount val="1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14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2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13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3</c:v>
                </c:pt>
                <c:pt idx="26">
                  <c:v>13</c:v>
                </c:pt>
                <c:pt idx="27">
                  <c:v>6</c:v>
                </c:pt>
                <c:pt idx="28">
                  <c:v>14</c:v>
                </c:pt>
                <c:pt idx="29">
                  <c:v>23</c:v>
                </c:pt>
                <c:pt idx="30">
                  <c:v>23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4</c:v>
                </c:pt>
                <c:pt idx="40">
                  <c:v>5</c:v>
                </c:pt>
                <c:pt idx="41">
                  <c:v>12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3</c:v>
                </c:pt>
                <c:pt idx="55">
                  <c:v>3</c:v>
                </c:pt>
                <c:pt idx="56">
                  <c:v>6</c:v>
                </c:pt>
                <c:pt idx="57">
                  <c:v>3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11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5</c:v>
                </c:pt>
                <c:pt idx="73">
                  <c:v>0</c:v>
                </c:pt>
                <c:pt idx="74">
                  <c:v>9</c:v>
                </c:pt>
                <c:pt idx="75">
                  <c:v>2</c:v>
                </c:pt>
                <c:pt idx="76">
                  <c:v>0</c:v>
                </c:pt>
                <c:pt idx="77">
                  <c:v>0</c:v>
                </c:pt>
                <c:pt idx="78">
                  <c:v>10</c:v>
                </c:pt>
                <c:pt idx="79">
                  <c:v>0</c:v>
                </c:pt>
                <c:pt idx="80">
                  <c:v>0</c:v>
                </c:pt>
                <c:pt idx="81">
                  <c:v>2</c:v>
                </c:pt>
                <c:pt idx="82">
                  <c:v>0</c:v>
                </c:pt>
                <c:pt idx="83">
                  <c:v>8</c:v>
                </c:pt>
                <c:pt idx="84">
                  <c:v>12</c:v>
                </c:pt>
                <c:pt idx="85">
                  <c:v>0</c:v>
                </c:pt>
                <c:pt idx="86">
                  <c:v>7</c:v>
                </c:pt>
                <c:pt idx="87">
                  <c:v>0</c:v>
                </c:pt>
                <c:pt idx="88">
                  <c:v>0</c:v>
                </c:pt>
                <c:pt idx="89">
                  <c:v>3</c:v>
                </c:pt>
                <c:pt idx="90">
                  <c:v>0</c:v>
                </c:pt>
                <c:pt idx="91">
                  <c:v>1</c:v>
                </c:pt>
                <c:pt idx="92">
                  <c:v>1</c:v>
                </c:pt>
                <c:pt idx="93">
                  <c:v>7</c:v>
                </c:pt>
                <c:pt idx="94">
                  <c:v>4</c:v>
                </c:pt>
                <c:pt idx="95">
                  <c:v>10</c:v>
                </c:pt>
                <c:pt idx="96">
                  <c:v>2</c:v>
                </c:pt>
                <c:pt idx="97">
                  <c:v>10</c:v>
                </c:pt>
                <c:pt idx="98">
                  <c:v>1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5</c:v>
                </c:pt>
                <c:pt idx="105">
                  <c:v>2</c:v>
                </c:pt>
                <c:pt idx="10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73-4CE0-B46D-6F7EDB4EE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9373136"/>
        <c:axId val="699372176"/>
      </c:lineChart>
      <c:catAx>
        <c:axId val="699373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372176"/>
        <c:crosses val="autoZero"/>
        <c:auto val="1"/>
        <c:lblAlgn val="ctr"/>
        <c:lblOffset val="100"/>
        <c:noMultiLvlLbl val="0"/>
      </c:catAx>
      <c:valAx>
        <c:axId val="6993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37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3B0A-4742-B0F2-FB0F061B676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3B0A-4742-B0F2-FB0F061B676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3B0A-4742-B0F2-FB0F061B6760}"/>
              </c:ext>
            </c:extLst>
          </c:dPt>
          <c:dLbls>
            <c:dLbl>
              <c:idx val="1"/>
              <c:layout>
                <c:manualLayout>
                  <c:x val="-2.2676071741032401E-2"/>
                  <c:y val="1.315325167687370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0A-4742-B0F2-FB0F061B6760}"/>
                </c:ext>
              </c:extLst>
            </c:dLbl>
            <c:dLbl>
              <c:idx val="2"/>
              <c:layout>
                <c:manualLayout>
                  <c:x val="3.2794181977252798E-2"/>
                  <c:y val="9.362787984835259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0A-4742-B0F2-FB0F061B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[finalMeasurement_homework1.csv]finalMeasurement_homework1!$AQ$279:$AS$279</c:f>
              <c:strCache>
                <c:ptCount val="3"/>
                <c:pt idx="0">
                  <c:v>DIT=0</c:v>
                </c:pt>
                <c:pt idx="1">
                  <c:v>DIT=1</c:v>
                </c:pt>
                <c:pt idx="2">
                  <c:v>DIT=2</c:v>
                </c:pt>
              </c:strCache>
            </c:strRef>
          </c:cat>
          <c:val>
            <c:numRef>
              <c:f>[finalMeasurement_homework1.csv]finalMeasurement_homework1!$AQ$280:$AS$280</c:f>
              <c:numCache>
                <c:formatCode>General</c:formatCode>
                <c:ptCount val="3"/>
                <c:pt idx="0">
                  <c:v>271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0A-4742-B0F2-FB0F061B67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411716489296198"/>
          <c:y val="4.2380952380952401E-2"/>
          <c:w val="0.109012943806383"/>
          <c:h val="0.1952831632653060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553-41BD-B04D-5BD8BC61E0E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5553-41BD-B04D-5BD8BC61E0E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5553-41BD-B04D-5BD8BC61E0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finalMeasurement_homework2!$AQ$285:$AS$285</c:f>
              <c:strCache>
                <c:ptCount val="3"/>
                <c:pt idx="0">
                  <c:v>DIT=0</c:v>
                </c:pt>
                <c:pt idx="1">
                  <c:v>DIT=1</c:v>
                </c:pt>
                <c:pt idx="2">
                  <c:v>DIT=2</c:v>
                </c:pt>
              </c:strCache>
            </c:strRef>
          </c:cat>
          <c:val>
            <c:numRef>
              <c:f>finalMeasurement_homework2!$AQ$286:$AS$286</c:f>
              <c:numCache>
                <c:formatCode>General</c:formatCode>
                <c:ptCount val="3"/>
                <c:pt idx="0">
                  <c:v>257</c:v>
                </c:pt>
                <c:pt idx="1">
                  <c:v>19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53-41BD-B04D-5BD8BC61E0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0577163609800797"/>
          <c:y val="3.1581632653061201E-2"/>
          <c:w val="0.11098438775967299"/>
          <c:h val="0.1952831632653060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160-40A0-8A1C-30D64D5AC5F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160-40A0-8A1C-30D64D5AC5FD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160-40A0-8A1C-30D64D5AC5FD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7160-40A0-8A1C-30D64D5AC5FD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7160-40A0-8A1C-30D64D5AC5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finalMeasurement_homework3!$AQ$299:$AU$299</c:f>
              <c:strCache>
                <c:ptCount val="5"/>
                <c:pt idx="0">
                  <c:v>DIT=0</c:v>
                </c:pt>
                <c:pt idx="1">
                  <c:v>DIT=1</c:v>
                </c:pt>
                <c:pt idx="2">
                  <c:v>DIT=2</c:v>
                </c:pt>
                <c:pt idx="3">
                  <c:v>DIT=3</c:v>
                </c:pt>
                <c:pt idx="4">
                  <c:v>DIT=4</c:v>
                </c:pt>
              </c:strCache>
            </c:strRef>
          </c:cat>
          <c:val>
            <c:numRef>
              <c:f>finalMeasurement_homework3!$AQ$300:$AU$300</c:f>
              <c:numCache>
                <c:formatCode>General</c:formatCode>
                <c:ptCount val="5"/>
                <c:pt idx="0">
                  <c:v>214</c:v>
                </c:pt>
                <c:pt idx="1">
                  <c:v>61</c:v>
                </c:pt>
                <c:pt idx="2">
                  <c:v>15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60-40A0-8A1C-30D64D5AC5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8151637300242005"/>
          <c:y val="3.5566893424036301E-2"/>
          <c:w val="0.112720909886264"/>
          <c:h val="0.41858595800525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5A6-46DC-B3BC-78C048E07C4D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A6-46DC-B3BC-78C048E07C4D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5A6-46DC-B3BC-78C048E07C4D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5A6-46DC-B3BC-78C048E07C4D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5A6-46DC-B3BC-78C048E07C4D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5A6-46DC-B3BC-78C048E07C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finalMeasurement_homework1!$H$286:$P$287</c:f>
              <c:multiLvlStrCache>
                <c:ptCount val="9"/>
                <c:lvl>
                  <c:pt idx="0">
                    <c:v>UA</c:v>
                  </c:pt>
                  <c:pt idx="1">
                    <c:v>IA</c:v>
                  </c:pt>
                  <c:pt idx="2">
                    <c:v>CD</c:v>
                  </c:pt>
                  <c:pt idx="3">
                    <c:v>UA</c:v>
                  </c:pt>
                  <c:pt idx="4">
                    <c:v>IA</c:v>
                  </c:pt>
                  <c:pt idx="5">
                    <c:v>CD</c:v>
                  </c:pt>
                  <c:pt idx="6">
                    <c:v>UA</c:v>
                  </c:pt>
                  <c:pt idx="7">
                    <c:v>IA</c:v>
                  </c:pt>
                  <c:pt idx="8">
                    <c:v>CD</c:v>
                  </c:pt>
                </c:lvl>
                <c:lvl>
                  <c:pt idx="0">
                    <c:v>作业1</c:v>
                  </c:pt>
                  <c:pt idx="3">
                    <c:v>作业2</c:v>
                  </c:pt>
                  <c:pt idx="6">
                    <c:v>作业3</c:v>
                  </c:pt>
                </c:lvl>
              </c:multiLvlStrCache>
            </c:multiLvlStrRef>
          </c:cat>
          <c:val>
            <c:numRef>
              <c:f>finalMeasurement_homework1!$H$288:$P$288</c:f>
              <c:numCache>
                <c:formatCode>General</c:formatCode>
                <c:ptCount val="9"/>
                <c:pt idx="0">
                  <c:v>31</c:v>
                </c:pt>
                <c:pt idx="1">
                  <c:v>10</c:v>
                </c:pt>
                <c:pt idx="2">
                  <c:v>13</c:v>
                </c:pt>
                <c:pt idx="3">
                  <c:v>24</c:v>
                </c:pt>
                <c:pt idx="4">
                  <c:v>18</c:v>
                </c:pt>
                <c:pt idx="5">
                  <c:v>199</c:v>
                </c:pt>
                <c:pt idx="6">
                  <c:v>30</c:v>
                </c:pt>
                <c:pt idx="7">
                  <c:v>23</c:v>
                </c:pt>
                <c:pt idx="8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5A6-46DC-B3BC-78C048E07C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0985472"/>
        <c:axId val="101581184"/>
      </c:barChart>
      <c:catAx>
        <c:axId val="100985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581184"/>
        <c:crosses val="autoZero"/>
        <c:auto val="1"/>
        <c:lblAlgn val="ctr"/>
        <c:lblOffset val="100"/>
        <c:noMultiLvlLbl val="0"/>
      </c:catAx>
      <c:valAx>
        <c:axId val="101581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985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9A-4D93-B08D-EF1C3D875F7A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F9A-4D93-B08D-EF1C3D875F7A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F9A-4D93-B08D-EF1C3D875F7A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F9A-4D93-B08D-EF1C3D875F7A}"/>
              </c:ext>
            </c:extLst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F9A-4D93-B08D-EF1C3D875F7A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F9A-4D93-B08D-EF1C3D875F7A}"/>
              </c:ext>
            </c:extLst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F9A-4D93-B08D-EF1C3D875F7A}"/>
              </c:ext>
            </c:extLst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F9A-4D93-B08D-EF1C3D875F7A}"/>
              </c:ext>
            </c:extLst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F9A-4D93-B08D-EF1C3D875F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finalMeasurement_homework1!$AC$280:$AN$281</c:f>
              <c:multiLvlStrCache>
                <c:ptCount val="12"/>
                <c:lvl>
                  <c:pt idx="0">
                    <c:v>Avg LOCC</c:v>
                  </c:pt>
                  <c:pt idx="1">
                    <c:v>Max LOCC</c:v>
                  </c:pt>
                  <c:pt idx="2">
                    <c:v>Avg LOCM</c:v>
                  </c:pt>
                  <c:pt idx="3">
                    <c:v>Max LOCM</c:v>
                  </c:pt>
                  <c:pt idx="4">
                    <c:v>Avg LOCC</c:v>
                  </c:pt>
                  <c:pt idx="5">
                    <c:v>Max LOCC</c:v>
                  </c:pt>
                  <c:pt idx="6">
                    <c:v>Avg LOCM</c:v>
                  </c:pt>
                  <c:pt idx="7">
                    <c:v>Max LOCM</c:v>
                  </c:pt>
                  <c:pt idx="8">
                    <c:v>Avg LOCC</c:v>
                  </c:pt>
                  <c:pt idx="9">
                    <c:v>Max LOCC</c:v>
                  </c:pt>
                  <c:pt idx="10">
                    <c:v>Avg LOCM</c:v>
                  </c:pt>
                  <c:pt idx="11">
                    <c:v>Max LOCM</c:v>
                  </c:pt>
                </c:lvl>
                <c:lvl>
                  <c:pt idx="0">
                    <c:v>作业1</c:v>
                  </c:pt>
                  <c:pt idx="4">
                    <c:v>作业2</c:v>
                  </c:pt>
                  <c:pt idx="8">
                    <c:v>作业3</c:v>
                  </c:pt>
                </c:lvl>
              </c:multiLvlStrCache>
            </c:multiLvlStrRef>
          </c:cat>
          <c:val>
            <c:numRef>
              <c:f>finalMeasurement_homework1!$AC$282:$AN$282</c:f>
              <c:numCache>
                <c:formatCode>General</c:formatCode>
                <c:ptCount val="12"/>
                <c:pt idx="0">
                  <c:v>100</c:v>
                </c:pt>
                <c:pt idx="1">
                  <c:v>582</c:v>
                </c:pt>
                <c:pt idx="2">
                  <c:v>25</c:v>
                </c:pt>
                <c:pt idx="3">
                  <c:v>468</c:v>
                </c:pt>
                <c:pt idx="4">
                  <c:v>101</c:v>
                </c:pt>
                <c:pt idx="5">
                  <c:v>647</c:v>
                </c:pt>
                <c:pt idx="6">
                  <c:v>16</c:v>
                </c:pt>
                <c:pt idx="7">
                  <c:v>645</c:v>
                </c:pt>
                <c:pt idx="8">
                  <c:v>82</c:v>
                </c:pt>
                <c:pt idx="9">
                  <c:v>509</c:v>
                </c:pt>
                <c:pt idx="10">
                  <c:v>17</c:v>
                </c:pt>
                <c:pt idx="11">
                  <c:v>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F9A-4D93-B08D-EF1C3D875F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1746432"/>
        <c:axId val="111756416"/>
      </c:barChart>
      <c:catAx>
        <c:axId val="111746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756416"/>
        <c:crosses val="autoZero"/>
        <c:auto val="1"/>
        <c:lblAlgn val="ctr"/>
        <c:lblOffset val="100"/>
        <c:noMultiLvlLbl val="0"/>
      </c:catAx>
      <c:valAx>
        <c:axId val="111756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746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79-4C82-80EE-0B19CE0B3570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79-4C82-80EE-0B19CE0B3570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79-4C82-80EE-0B19CE0B35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finalMeasurement_homework1!$R$281:$W$282</c:f>
              <c:multiLvlStrCache>
                <c:ptCount val="6"/>
                <c:lvl>
                  <c:pt idx="0">
                    <c:v>Complex Method</c:v>
                  </c:pt>
                  <c:pt idx="1">
                    <c:v>Complex Conditional</c:v>
                  </c:pt>
                  <c:pt idx="2">
                    <c:v>Complex Method</c:v>
                  </c:pt>
                  <c:pt idx="3">
                    <c:v>Complex Conditional</c:v>
                  </c:pt>
                  <c:pt idx="4">
                    <c:v>Complex Method</c:v>
                  </c:pt>
                  <c:pt idx="5">
                    <c:v>Complex Conditional</c:v>
                  </c:pt>
                </c:lvl>
                <c:lvl>
                  <c:pt idx="0">
                    <c:v>作业1</c:v>
                  </c:pt>
                  <c:pt idx="2">
                    <c:v>作业2</c:v>
                  </c:pt>
                  <c:pt idx="4">
                    <c:v>作业3</c:v>
                  </c:pt>
                </c:lvl>
              </c:multiLvlStrCache>
            </c:multiLvlStrRef>
          </c:cat>
          <c:val>
            <c:numRef>
              <c:f>finalMeasurement_homework1!$R$283:$W$283</c:f>
              <c:numCache>
                <c:formatCode>General</c:formatCode>
                <c:ptCount val="6"/>
                <c:pt idx="0">
                  <c:v>519</c:v>
                </c:pt>
                <c:pt idx="1">
                  <c:v>318</c:v>
                </c:pt>
                <c:pt idx="2">
                  <c:v>824</c:v>
                </c:pt>
                <c:pt idx="3">
                  <c:v>731</c:v>
                </c:pt>
                <c:pt idx="4">
                  <c:v>1262</c:v>
                </c:pt>
                <c:pt idx="5">
                  <c:v>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79-4C82-80EE-0B19CE0B35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3190784"/>
        <c:axId val="113192320"/>
      </c:barChart>
      <c:catAx>
        <c:axId val="113190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192320"/>
        <c:crosses val="autoZero"/>
        <c:auto val="1"/>
        <c:lblAlgn val="ctr"/>
        <c:lblOffset val="100"/>
        <c:noMultiLvlLbl val="0"/>
      </c:catAx>
      <c:valAx>
        <c:axId val="11319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190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9AB0B-8833-4BBF-880B-1483E67F5B42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C0D71-922B-49F9-BF5F-9BE81A67CE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Singleton</a:t>
            </a:r>
            <a:r>
              <a:rPr lang="zh-CN" altLang="en-US" dirty="0"/>
              <a:t>模式，强调某些对象只能有一个实例，避免对象传来传去共享，通过一个这个模式来管理这单一实例。</a:t>
            </a:r>
          </a:p>
          <a:p>
            <a:r>
              <a:rPr lang="en-US" altLang="zh-CN" dirty="0"/>
              <a:t>Factory</a:t>
            </a:r>
            <a:r>
              <a:rPr lang="zh-CN" altLang="en-US" dirty="0"/>
              <a:t>模式，定义一个接口或抽象类来提供创建对象的方法，由具体的类来实现相应的对象创建方法。</a:t>
            </a:r>
          </a:p>
          <a:p>
            <a:r>
              <a:rPr lang="en-US" altLang="zh-CN" dirty="0"/>
              <a:t>Prototype</a:t>
            </a:r>
            <a:r>
              <a:rPr lang="zh-CN" altLang="en-US" dirty="0"/>
              <a:t>模式，和工厂模式类似，提供</a:t>
            </a:r>
            <a:r>
              <a:rPr lang="en-US" altLang="zh-CN" dirty="0"/>
              <a:t>clone</a:t>
            </a:r>
            <a:r>
              <a:rPr lang="zh-CN" altLang="en-US" dirty="0"/>
              <a:t>方法，而不是创建一般新对象。</a:t>
            </a:r>
          </a:p>
          <a:p>
            <a:r>
              <a:rPr lang="en-US" altLang="zh-CN" dirty="0"/>
              <a:t>Builder</a:t>
            </a:r>
            <a:r>
              <a:rPr lang="zh-CN" altLang="en-US" dirty="0"/>
              <a:t>模式，用于按照步骤来创建组合对象。一般的逻辑注册创建和组合拼装，该模式定义一个接口来定义待创建对象的共性操作，然后由具体的类来实现该接口。进一步，按照对象组合方式，使用接口来归一化各种具体的对象，包括创建。</a:t>
            </a:r>
            <a:r>
              <a:rPr lang="en-US" altLang="zh-CN" dirty="0"/>
              <a:t>--</a:t>
            </a:r>
            <a:r>
              <a:rPr lang="zh-CN" altLang="en-US" dirty="0"/>
              <a:t>本单元的代码重构建议使用</a:t>
            </a:r>
            <a:r>
              <a:rPr lang="en-US" altLang="zh-CN" dirty="0"/>
              <a:t>Builder</a:t>
            </a:r>
            <a:r>
              <a:rPr lang="zh-CN" altLang="en-US" dirty="0"/>
              <a:t>模式和</a:t>
            </a:r>
            <a:r>
              <a:rPr lang="en-US" altLang="zh-CN" dirty="0"/>
              <a:t>Factory</a:t>
            </a:r>
            <a:r>
              <a:rPr lang="zh-CN" altLang="en-US" dirty="0"/>
              <a:t>模式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第二次作业：</a:t>
            </a:r>
            <a:endParaRPr lang="en-US" altLang="zh-CN" dirty="0"/>
          </a:p>
          <a:p>
            <a:r>
              <a:rPr lang="zh-CN" altLang="en-US" dirty="0"/>
              <a:t>蓝色线代表提交的测试点次数，红线是发现的</a:t>
            </a:r>
            <a:r>
              <a:rPr lang="en-US" altLang="zh-CN" dirty="0"/>
              <a:t>bug</a:t>
            </a:r>
            <a:r>
              <a:rPr lang="zh-CN" altLang="en-US" dirty="0"/>
              <a:t>数，黄线是被发现的</a:t>
            </a:r>
            <a:r>
              <a:rPr lang="en-US" altLang="zh-CN" dirty="0"/>
              <a:t>bug</a:t>
            </a:r>
            <a:r>
              <a:rPr lang="zh-CN" altLang="en-US" dirty="0"/>
              <a:t>数，红黄呈现一定的反向态势。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C0D71-922B-49F9-BF5F-9BE81A67CE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09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避免重复原则：如果一个类中复制了一段代码到另一个类中，这段代码需要经常修改，那么就要花时间去修改所有包含这段逻辑的代码，无形中增加了维护成本和发生</a:t>
            </a:r>
            <a:r>
              <a:rPr lang="en-US" altLang="zh-CN" dirty="0"/>
              <a:t>bug</a:t>
            </a:r>
            <a:r>
              <a:rPr lang="zh-CN" altLang="en-US" dirty="0"/>
              <a:t>的几率，这是就要着手抽象来消除重复的代码。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抽象原则：程序代码中的每一个重要的功能，只出现在源代码的一个位置，但这只是一个理想结果，一般而言遵循“三次原则”即可，即当某个功能在你的代码中出现了三次时，就应该进行抽象了。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简单原则：</a:t>
            </a:r>
            <a:r>
              <a:rPr lang="en-US" altLang="zh-CN" dirty="0"/>
              <a:t>KISS</a:t>
            </a:r>
            <a:r>
              <a:rPr lang="zh-CN" altLang="en-US" dirty="0"/>
              <a:t>原则，简单是软件设计的目标，代码设计得越简单越好，没有必要的复杂度都是需要避免的，简单的代码占用资源少，漏洞少，也易于修改，可以有效缩短时间，降低成本。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避免创建不必要的代码：不要一开始就把系统设计得非常复杂，不要陷入“过度设计”的深渊，然而这个原则要求系统具有足够的扩展性，这是其中的难点。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尽可能做最简单的事：在编程中，应该不断思考“如何在工作中做到简化”，第一，在实现一个新功能的过程中要思考如何采用最简单的方式，不要构建太多的复杂结构；第二，如果重构代码，则需要在保证所有功能正确的基础上，尽量简化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别让我思考：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所编写的代码一定要易于读易于理解，这样别人才会欣赏，也能够给你提出合理化的建议。相反，若是繁杂难解的程序，其他人总是会避而远之的。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闭原则：对扩展开放，对修改关闭。在面向对象编程中，通过抽象类及接口，规定了具体类的特征作为抽象层，相对稳定，不需更改，从而满足“对修改关闭”；而从抽象类导出的具体类可以改变系统的行为，从而满足“对扩展开放”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代码维护：一个优秀的代码，应当使本人或是他人在将来都能够对它继续编写或维护。代码维护时，或许本人会比较容易，但对他人却比较麻烦。因此你写的代码要尽可能保证他人能够容易维护。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最小惊讶原则：代码应该尽可能减少惊喜或惊吓。也就是说，你编写的代码只需按照项目的要求来编写。其他华丽的功能就不必了，以免弄巧成拙。否则很容易增加阅读代码的“认知负荷”。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单一责任原则：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一个类而言，应该只专注于做一件事和仅有一个引起它变化的原因。所谓职责，我们可以理解为功能，就是设计的这个类功能应该只有一个，而不是两个或更多。也可以理解为引用变化的原因，当你发现有两个变化会要求我们修改这个类，那么你就要考虑拆分这个类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耦合原则：耦合是软件结构中各模块之间相互连接的一种度量，耦合强弱取决于模块间接口的复杂程度、进入或访问一个模块的点以及通过接口的数据。代码的任何一个部分应该减少对其他区域代码的依赖关系。尽量不要使用共享参数。低耦合往往是完美结构系统和优秀设计的标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隐藏实现细节：把必要的展示给对方，而把隐私的部分隐藏起来，当其他功能部分发生变化时，能够尽可能降低对其他组件的影响。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通过访问权限修饰符来达到这个目的，有时也用内部类来隐藏实现细节。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迪米特法则：迪米特法则又叫做最少知识原则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(Least Knowledge Principle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或简写为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LKP)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，就是说，一个对象应当对其他对象有尽可能少的了解，对象与对象之间应使用尽可能少的方法来关联，避免千丝万缕的关系。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过早优化：很多人写代码的时候，一下手就拼命往性能优化的方向进行代码设计，往往容易失去对总体性能指标的把握，在不适宜的地点和时间进行不必要的工作，而忽略了可读性、移植性、安全性、内聚性等等真正需要下大力气的地方。如果过早优化，也会限制各模块或是结构的功能，不利于后期扩展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代码重用原则：重用代码能提高代码的可读性，缩短开发时间。在设计开始之前就应该思考哪些代码可以进行重用，在开发过程中也要将代码编写的可以重用。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关注点分离：如果一个问题能分解为独立且较小的问题，就是相对较易解决的。问题太过于复杂，要解决问题需要关注的点太多，而程序员的能力是有限的，不能同时关注于问题的各个方面。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拥抱改变：积极面对变化，因为变化是永恒的，为了能够更好地接受改变而不是抱怨，银锭要让代码易于重构和扩展。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E3B8F-3A14-4B36-B832-E9BBEF6E5B57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E503-5F8A-482F-A113-96DDBC0E25A1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左边的图是按照对象所属形成的管理层次，</a:t>
            </a:r>
            <a:r>
              <a:rPr lang="en-US" altLang="zh-CN" dirty="0"/>
              <a:t>main</a:t>
            </a:r>
            <a:r>
              <a:rPr lang="zh-CN" altLang="en-US" dirty="0"/>
              <a:t>方法管理者所定义的四个对象，每个对象向下又有相应的对象要管理。这种层次结构中，要想访问一个对象，只能一步步来往下通过</a:t>
            </a:r>
            <a:r>
              <a:rPr lang="en-US" altLang="zh-CN" dirty="0"/>
              <a:t>delegation</a:t>
            </a:r>
            <a:r>
              <a:rPr lang="zh-CN" altLang="en-US" dirty="0"/>
              <a:t>来访问。</a:t>
            </a:r>
            <a:endParaRPr lang="en-US" altLang="zh-CN" dirty="0"/>
          </a:p>
          <a:p>
            <a:r>
              <a:rPr lang="zh-CN" altLang="en-US" dirty="0"/>
              <a:t>中间的是按照继承形成的层次，严格线性关系，可以通过父类来概括所有对象的状态和行为。</a:t>
            </a:r>
            <a:endParaRPr lang="en-US" altLang="zh-CN" dirty="0"/>
          </a:p>
          <a:p>
            <a:r>
              <a:rPr lang="zh-CN" altLang="en-US" dirty="0"/>
              <a:t>右边的是在多个继承层次中形成的接口</a:t>
            </a:r>
            <a:r>
              <a:rPr lang="en-US" altLang="zh-CN" dirty="0"/>
              <a:t>/</a:t>
            </a:r>
            <a:r>
              <a:rPr lang="zh-CN" altLang="en-US" dirty="0"/>
              <a:t>行为抽象层次，显示这两种层次关系的叠加。实际上，接口这个抽象层次可以跨越任意的继承层次。</a:t>
            </a:r>
            <a:endParaRPr lang="en-US" altLang="zh-CN" dirty="0"/>
          </a:p>
          <a:p>
            <a:r>
              <a:rPr lang="zh-CN" altLang="en-US" dirty="0"/>
              <a:t>实际在程序中，这三种层次关系是交织在一起。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C0D71-922B-49F9-BF5F-9BE81A67CE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52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E503-5F8A-482F-A113-96DDBC0E25A1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从第二单元开始，我们每讲都会结合课程作业的特点，重点介绍</a:t>
            </a:r>
            <a:r>
              <a:rPr lang="en-US" altLang="zh-CN"/>
              <a:t>1~2</a:t>
            </a:r>
            <a:r>
              <a:rPr lang="zh-CN" altLang="en-US"/>
              <a:t>个设计模式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在设计中要明确区分的数据，包括幂函数和幂函数的组合，可以通过管理层次结构来实现。在此基础上，识别相应的操作。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C0D71-922B-49F9-BF5F-9BE81A67CE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3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不是简单的一次提交，强调的是一次明确含义的提交，比如增加了一个新功能，修复了某几个</a:t>
            </a:r>
            <a:r>
              <a:rPr lang="en-US" altLang="zh-CN" dirty="0"/>
              <a:t>bug</a:t>
            </a:r>
            <a:r>
              <a:rPr lang="zh-CN" altLang="en-US" dirty="0"/>
              <a:t>等。所以</a:t>
            </a:r>
            <a:r>
              <a:rPr lang="en-US" altLang="zh-CN" dirty="0"/>
              <a:t>commit</a:t>
            </a:r>
            <a:r>
              <a:rPr lang="zh-CN" altLang="en-US" dirty="0"/>
              <a:t>要求提供一个简短的说明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C0D71-922B-49F9-BF5F-9BE81A67CE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因为引入了新的函数，如果不能对函数这块做一个基础的抽象，就很难适应这种变化</a:t>
            </a:r>
            <a:endParaRPr lang="en-US" altLang="zh-CN" dirty="0"/>
          </a:p>
          <a:p>
            <a:r>
              <a:rPr lang="zh-CN" altLang="en-US" dirty="0"/>
              <a:t>注意到组合也是有类型的，而且不同类型的组合之间可以转换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C0D71-922B-49F9-BF5F-9BE81A67CE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8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C0D71-922B-49F9-BF5F-9BE81A67CE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6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如果不能对</a:t>
            </a:r>
            <a:r>
              <a:rPr lang="en-US" altLang="zh-CN" dirty="0"/>
              <a:t>f(x)</a:t>
            </a:r>
            <a:r>
              <a:rPr lang="zh-CN" altLang="en-US" dirty="0"/>
              <a:t>和</a:t>
            </a:r>
            <a:r>
              <a:rPr lang="en-US" altLang="zh-CN" dirty="0"/>
              <a:t>h(x)</a:t>
            </a:r>
            <a:r>
              <a:rPr lang="zh-CN" altLang="en-US" dirty="0"/>
              <a:t>进行抽象表示，本次作业将无法实现，用为组合嵌套可以是任意方式。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C0D71-922B-49F9-BF5F-9BE81A67CE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5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迭代开发模式下，测试的管理不能仅依赖与文本记录测试用例，必须和版本关联起来，最好同时也和输入的分类树关联起来。便于快速选择回归测试用例和调整测试用例。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C0D71-922B-49F9-BF5F-9BE81A67CE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5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第一单元总结训练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OO</a:t>
            </a:r>
            <a:r>
              <a:rPr lang="zh-CN" altLang="en-US" dirty="0"/>
              <a:t>课程组</a:t>
            </a:r>
            <a:endParaRPr lang="en-US" altLang="zh-CN" dirty="0"/>
          </a:p>
          <a:p>
            <a:r>
              <a:rPr lang="en-US" altLang="zh-CN" dirty="0"/>
              <a:t>2019</a:t>
            </a:r>
          </a:p>
          <a:p>
            <a:r>
              <a:rPr lang="zh-CN" altLang="en-US" dirty="0"/>
              <a:t>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三次作业的设计意图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第一次作业的训练目标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gitlab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2"/>
            <a:r>
              <a:rPr lang="zh-CN" altLang="en-US" dirty="0"/>
              <a:t>什么是一次</a:t>
            </a:r>
            <a:r>
              <a:rPr lang="en-US" altLang="zh-CN" dirty="0"/>
              <a:t>commit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熟悉代码风格检查</a:t>
            </a:r>
            <a:endParaRPr lang="en-US" altLang="zh-CN" dirty="0"/>
          </a:p>
          <a:p>
            <a:pPr lvl="2"/>
            <a:r>
              <a:rPr lang="zh-CN" altLang="en-US" dirty="0"/>
              <a:t>为什么强调代码风格？</a:t>
            </a:r>
            <a:endParaRPr lang="en-US" altLang="zh-CN" dirty="0"/>
          </a:p>
          <a:p>
            <a:pPr lvl="1"/>
            <a:r>
              <a:rPr lang="zh-CN" altLang="en-US" dirty="0"/>
              <a:t>重视和逐步掌握测试方法与技巧</a:t>
            </a:r>
            <a:endParaRPr lang="en-US" altLang="zh-CN" dirty="0"/>
          </a:p>
          <a:p>
            <a:pPr lvl="2"/>
            <a:r>
              <a:rPr lang="zh-CN" altLang="en-US" dirty="0"/>
              <a:t>按照输入结构的测试设计</a:t>
            </a:r>
            <a:endParaRPr lang="en-US" altLang="zh-CN" dirty="0"/>
          </a:p>
          <a:p>
            <a:pPr lvl="2"/>
            <a:r>
              <a:rPr lang="zh-CN" altLang="en-US" dirty="0"/>
              <a:t>中测的合理玩法</a:t>
            </a:r>
            <a:endParaRPr lang="en-US" altLang="zh-CN" dirty="0"/>
          </a:p>
          <a:p>
            <a:pPr lvl="1"/>
            <a:r>
              <a:rPr lang="zh-CN" altLang="en-US" dirty="0"/>
              <a:t>熟悉和参与技术交流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三次作业的设计意图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第二次作业的设计目标</a:t>
            </a:r>
            <a:endParaRPr lang="en-US" altLang="zh-CN" dirty="0"/>
          </a:p>
          <a:p>
            <a:pPr lvl="1"/>
            <a:r>
              <a:rPr lang="zh-CN" altLang="en-US" dirty="0"/>
              <a:t>通过迭代促使认识到代码结构的重要性</a:t>
            </a:r>
            <a:endParaRPr lang="en-US" altLang="zh-CN" dirty="0"/>
          </a:p>
          <a:p>
            <a:pPr lvl="2"/>
            <a:r>
              <a:rPr lang="zh-CN" altLang="en-US" dirty="0"/>
              <a:t>好的设计可以更好适应需求的变化</a:t>
            </a:r>
            <a:endParaRPr lang="en-US" altLang="zh-CN" dirty="0"/>
          </a:p>
          <a:p>
            <a:pPr lvl="1"/>
            <a:r>
              <a:rPr lang="zh-CN" altLang="en-US" dirty="0"/>
              <a:t>引入新的项（三角函数）：</a:t>
            </a:r>
            <a:r>
              <a:rPr lang="en-US" altLang="zh-CN" dirty="0"/>
              <a:t>sin, cos</a:t>
            </a:r>
          </a:p>
          <a:p>
            <a:pPr lvl="1"/>
            <a:r>
              <a:rPr lang="zh-CN" altLang="en-US" dirty="0"/>
              <a:t>跨幂函数和三角函数的组合</a:t>
            </a:r>
            <a:endParaRPr lang="en-US" altLang="zh-CN" dirty="0"/>
          </a:p>
          <a:p>
            <a:pPr lvl="2"/>
            <a:r>
              <a:rPr lang="zh-CN" altLang="en-US" dirty="0"/>
              <a:t>线性组合</a:t>
            </a:r>
            <a:endParaRPr lang="en-US" altLang="zh-CN" dirty="0"/>
          </a:p>
          <a:p>
            <a:pPr lvl="2"/>
            <a:r>
              <a:rPr lang="zh-CN" altLang="en-US" dirty="0"/>
              <a:t>乘积组合</a:t>
            </a:r>
            <a:endParaRPr lang="en-US" altLang="zh-CN" dirty="0"/>
          </a:p>
          <a:p>
            <a:pPr lvl="1"/>
            <a:r>
              <a:rPr lang="zh-CN" altLang="en-US" dirty="0"/>
              <a:t>求导操作</a:t>
            </a:r>
            <a:endParaRPr lang="en-US" altLang="zh-CN" dirty="0"/>
          </a:p>
          <a:p>
            <a:pPr lvl="2"/>
            <a:r>
              <a:rPr lang="zh-CN" altLang="en-US" dirty="0"/>
              <a:t>带来结构的变化</a:t>
            </a:r>
            <a:endParaRPr lang="en-US" altLang="zh-CN" dirty="0"/>
          </a:p>
          <a:p>
            <a:pPr lvl="2"/>
            <a:r>
              <a:rPr lang="zh-CN" altLang="en-US" dirty="0"/>
              <a:t>线组合求导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线性组合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乘积组合求导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线性组合（乘积组合）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优化操作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分解、合并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搜索问题？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三次作业的设计意图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第二次作业的训练目标</a:t>
            </a:r>
            <a:endParaRPr lang="en-GB" altLang="zh-CN" dirty="0"/>
          </a:p>
          <a:p>
            <a:pPr lvl="1"/>
            <a:r>
              <a:rPr lang="zh-CN" altLang="en-US" dirty="0"/>
              <a:t>对第一次作业代码的</a:t>
            </a:r>
            <a:r>
              <a:rPr lang="en-GB" altLang="zh-CN" dirty="0"/>
              <a:t>bug</a:t>
            </a:r>
            <a:r>
              <a:rPr lang="zh-CN" altLang="en-US" dirty="0"/>
              <a:t>修复</a:t>
            </a:r>
            <a:endParaRPr lang="en-US" altLang="zh-CN" dirty="0"/>
          </a:p>
          <a:p>
            <a:pPr lvl="1"/>
            <a:r>
              <a:rPr lang="zh-CN" altLang="en-US" dirty="0"/>
              <a:t>代码重构</a:t>
            </a:r>
            <a:endParaRPr lang="en-US" altLang="zh-CN" dirty="0"/>
          </a:p>
          <a:p>
            <a:pPr lvl="2"/>
            <a:r>
              <a:rPr lang="zh-CN" altLang="en-US" dirty="0"/>
              <a:t>如何建立管理层次关系（线性组合、乘积组合），第一次作业中相当多同学并未意识到层次关系</a:t>
            </a:r>
            <a:endParaRPr lang="en-US" altLang="zh-CN" dirty="0"/>
          </a:p>
          <a:p>
            <a:pPr lvl="2"/>
            <a:r>
              <a:rPr lang="zh-CN" altLang="en-US" dirty="0"/>
              <a:t>基于正则的输入处理，避免大正则</a:t>
            </a:r>
            <a:endParaRPr lang="en-US" altLang="zh-CN" dirty="0"/>
          </a:p>
          <a:p>
            <a:pPr lvl="2"/>
            <a:r>
              <a:rPr lang="zh-CN" altLang="en-US" dirty="0"/>
              <a:t>有一小部分高手已经提前建立抽象层次！</a:t>
            </a:r>
            <a:endParaRPr lang="en-US" altLang="zh-CN" dirty="0"/>
          </a:p>
          <a:p>
            <a:pPr lvl="1"/>
            <a:r>
              <a:rPr lang="zh-CN" altLang="en-US" dirty="0"/>
              <a:t>强化了中测的鲁棒性测试用例，引导大家更加重视功能性测试和功能性</a:t>
            </a:r>
            <a:r>
              <a:rPr lang="en-US" altLang="zh-CN" dirty="0"/>
              <a:t>bug</a:t>
            </a:r>
          </a:p>
          <a:p>
            <a:pPr lvl="1"/>
            <a:r>
              <a:rPr lang="zh-CN" altLang="en-US" dirty="0"/>
              <a:t>性能提供了足够的“优化”空间，供有余力同学施展</a:t>
            </a:r>
          </a:p>
          <a:p>
            <a:pPr lvl="2"/>
            <a:r>
              <a:rPr lang="zh-CN" altLang="en-GB" dirty="0"/>
              <a:t>在架构与性能之间进行平衡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三次作业的设计意图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第三次作业的设计目标</a:t>
            </a:r>
            <a:endParaRPr lang="en-US" altLang="zh-CN" dirty="0"/>
          </a:p>
          <a:p>
            <a:pPr lvl="1"/>
            <a:r>
              <a:rPr lang="zh-CN" altLang="en-US" dirty="0"/>
              <a:t>要求使用抽象层次（继承或接口实现）建立不同类型项之间的层次关系</a:t>
            </a:r>
            <a:endParaRPr lang="en-US" altLang="zh-CN" dirty="0"/>
          </a:p>
          <a:p>
            <a:pPr lvl="2"/>
            <a:r>
              <a:rPr lang="zh-CN" altLang="en-US" dirty="0"/>
              <a:t>同时能够进行归一化处理</a:t>
            </a:r>
            <a:endParaRPr lang="en-US" altLang="zh-CN" dirty="0"/>
          </a:p>
          <a:p>
            <a:pPr lvl="1"/>
            <a:r>
              <a:rPr lang="zh-CN" altLang="en-US" dirty="0"/>
              <a:t>增加新的组合规则</a:t>
            </a:r>
            <a:endParaRPr lang="en-US" altLang="zh-CN" dirty="0"/>
          </a:p>
          <a:p>
            <a:pPr lvl="2"/>
            <a:r>
              <a:rPr lang="zh-CN" altLang="en-US" dirty="0"/>
              <a:t>线性组合：</a:t>
            </a:r>
            <a:r>
              <a:rPr lang="en-US" altLang="zh-CN" dirty="0"/>
              <a:t>f(x)+h(x)</a:t>
            </a:r>
          </a:p>
          <a:p>
            <a:pPr lvl="2"/>
            <a:r>
              <a:rPr lang="zh-CN" altLang="en-US" dirty="0"/>
              <a:t>乘积组合：</a:t>
            </a:r>
            <a:r>
              <a:rPr lang="en-US" altLang="zh-CN" dirty="0"/>
              <a:t> f(x)*h(x)</a:t>
            </a:r>
          </a:p>
          <a:p>
            <a:pPr lvl="2"/>
            <a:r>
              <a:rPr lang="zh-CN" altLang="en-US" dirty="0"/>
              <a:t>嵌套组合：</a:t>
            </a:r>
            <a:r>
              <a:rPr lang="en-US" altLang="zh-CN" dirty="0"/>
              <a:t> f(h(x))</a:t>
            </a:r>
          </a:p>
          <a:p>
            <a:pPr lvl="2"/>
            <a:r>
              <a:rPr lang="zh-CN" altLang="en-US" dirty="0"/>
              <a:t>组合规则可递归应用</a:t>
            </a:r>
            <a:endParaRPr lang="en-US" altLang="zh-CN" dirty="0"/>
          </a:p>
          <a:p>
            <a:pPr lvl="1"/>
            <a:r>
              <a:rPr lang="zh-CN" altLang="en-US" dirty="0"/>
              <a:t>抽象层次建立线索</a:t>
            </a:r>
            <a:endParaRPr lang="en-US" altLang="zh-CN" dirty="0"/>
          </a:p>
          <a:p>
            <a:pPr lvl="2"/>
            <a:r>
              <a:rPr lang="zh-CN" altLang="en-US" dirty="0"/>
              <a:t>求导</a:t>
            </a:r>
            <a:endParaRPr lang="en-US" altLang="zh-CN" dirty="0"/>
          </a:p>
          <a:p>
            <a:pPr lvl="2"/>
            <a:r>
              <a:rPr lang="zh-CN" altLang="en-US" dirty="0"/>
              <a:t>化简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三次作业的设计意图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第三次作业的训练目标</a:t>
            </a:r>
            <a:endParaRPr lang="en-US" altLang="zh-CN" dirty="0"/>
          </a:p>
          <a:p>
            <a:pPr lvl="1"/>
            <a:r>
              <a:rPr lang="zh-CN" altLang="en-US" dirty="0"/>
              <a:t>掌握和应用继承、接口和多态机制</a:t>
            </a:r>
            <a:endParaRPr lang="en-US" altLang="zh-CN" dirty="0"/>
          </a:p>
          <a:p>
            <a:pPr lvl="1"/>
            <a:r>
              <a:rPr lang="zh-CN" altLang="en-US" dirty="0"/>
              <a:t>以统一的架构来整合三次作业的功能</a:t>
            </a:r>
            <a:endParaRPr lang="en-US" altLang="zh-CN" dirty="0"/>
          </a:p>
          <a:p>
            <a:pPr lvl="1"/>
            <a:r>
              <a:rPr lang="zh-CN" altLang="en-US" dirty="0"/>
              <a:t>理解和体会新的架构对于需求变化的应对灵活性</a:t>
            </a:r>
            <a:endParaRPr lang="en-US" altLang="zh-CN" dirty="0"/>
          </a:p>
          <a:p>
            <a:pPr lvl="1"/>
            <a:r>
              <a:rPr lang="zh-CN" altLang="en-US" dirty="0"/>
              <a:t>理解和掌握新的架构下的测试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三次作业的测试实践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黑盒测试关注功能性和鲁棒性</a:t>
            </a:r>
            <a:endParaRPr lang="en-US" altLang="zh-CN" dirty="0"/>
          </a:p>
          <a:p>
            <a:pPr lvl="1"/>
            <a:r>
              <a:rPr lang="zh-CN" altLang="en-US" dirty="0"/>
              <a:t>依据需求来设计测试用例</a:t>
            </a:r>
            <a:endParaRPr lang="en-US" altLang="zh-CN" dirty="0"/>
          </a:p>
          <a:p>
            <a:pPr lvl="1"/>
            <a:r>
              <a:rPr lang="zh-CN" altLang="en-US" dirty="0"/>
              <a:t>正常测试用例</a:t>
            </a:r>
            <a:r>
              <a:rPr lang="en-US" altLang="zh-CN" dirty="0"/>
              <a:t>~</a:t>
            </a:r>
            <a:r>
              <a:rPr lang="zh-CN" altLang="en-US" dirty="0"/>
              <a:t>异常测试用例</a:t>
            </a:r>
            <a:endParaRPr lang="en-US" altLang="zh-CN" dirty="0"/>
          </a:p>
          <a:p>
            <a:r>
              <a:rPr lang="zh-CN" altLang="en-US" dirty="0"/>
              <a:t>输入的组合</a:t>
            </a:r>
            <a:endParaRPr lang="en-US" altLang="zh-CN" dirty="0"/>
          </a:p>
          <a:p>
            <a:pPr lvl="1"/>
            <a:r>
              <a:rPr lang="zh-CN" altLang="en-US" dirty="0"/>
              <a:t>虽然是单输入，但仍具有明确的</a:t>
            </a:r>
            <a:r>
              <a:rPr lang="en-US" altLang="zh-CN" dirty="0"/>
              <a:t>pattern</a:t>
            </a:r>
            <a:r>
              <a:rPr lang="zh-CN" altLang="en-US" dirty="0"/>
              <a:t>和组合性</a:t>
            </a:r>
            <a:endParaRPr lang="en-US" altLang="zh-CN" dirty="0"/>
          </a:p>
          <a:p>
            <a:pPr lvl="2"/>
            <a:r>
              <a:rPr lang="zh-CN" altLang="en-US" dirty="0"/>
              <a:t>基本项、组合规则</a:t>
            </a:r>
            <a:endParaRPr lang="en-US" altLang="zh-CN" dirty="0"/>
          </a:p>
          <a:p>
            <a:pPr lvl="1"/>
            <a:r>
              <a:rPr lang="zh-CN" altLang="en-US" dirty="0"/>
              <a:t>每个基本项都要出现</a:t>
            </a:r>
            <a:endParaRPr lang="en-US" altLang="zh-CN" dirty="0"/>
          </a:p>
          <a:p>
            <a:pPr lvl="1"/>
            <a:r>
              <a:rPr lang="zh-CN" altLang="en-US" dirty="0"/>
              <a:t>每种组合规则都要出现</a:t>
            </a:r>
            <a:endParaRPr lang="en-US" altLang="zh-CN" dirty="0"/>
          </a:p>
          <a:p>
            <a:pPr lvl="1"/>
            <a:r>
              <a:rPr lang="zh-CN" altLang="en-US" dirty="0"/>
              <a:t>每种符号模式都要出现</a:t>
            </a:r>
            <a:endParaRPr lang="en-US" altLang="zh-CN" dirty="0"/>
          </a:p>
          <a:p>
            <a:pPr lvl="1"/>
            <a:r>
              <a:rPr lang="zh-CN" altLang="en-US" dirty="0"/>
              <a:t>每种系数模式都要出现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三次作业的测试实践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诚如有同学所言</a:t>
            </a:r>
            <a:endParaRPr lang="en-US" altLang="zh-CN" dirty="0"/>
          </a:p>
          <a:p>
            <a:pPr lvl="1"/>
            <a:r>
              <a:rPr lang="zh-CN" altLang="en-US" dirty="0"/>
              <a:t>课程所使用的测试规则，与其是发现别人的</a:t>
            </a:r>
            <a:r>
              <a:rPr lang="en-US" altLang="zh-CN" dirty="0"/>
              <a:t>bug</a:t>
            </a:r>
            <a:r>
              <a:rPr lang="zh-CN" altLang="en-US" dirty="0"/>
              <a:t>，不如说是让每个同学提前发现自己的</a:t>
            </a:r>
            <a:r>
              <a:rPr lang="en-US" altLang="zh-CN" dirty="0"/>
              <a:t>bug</a:t>
            </a:r>
            <a:r>
              <a:rPr lang="zh-CN" altLang="en-US" dirty="0"/>
              <a:t>，在测试中提升对程序编码质量和设计质量的理解，进而获得提升</a:t>
            </a:r>
            <a:endParaRPr lang="en-US" altLang="zh-CN" dirty="0"/>
          </a:p>
          <a:p>
            <a:r>
              <a:rPr lang="zh-CN" altLang="en-US" dirty="0"/>
              <a:t>三次作业之间具有很强的递进性</a:t>
            </a:r>
            <a:endParaRPr lang="en-US" altLang="zh-CN" dirty="0"/>
          </a:p>
          <a:p>
            <a:pPr lvl="1"/>
            <a:r>
              <a:rPr lang="zh-CN" altLang="en-US" dirty="0"/>
              <a:t>测试也是如此</a:t>
            </a:r>
            <a:endParaRPr lang="en-US" altLang="zh-CN" dirty="0"/>
          </a:p>
          <a:p>
            <a:pPr lvl="1"/>
            <a:r>
              <a:rPr lang="zh-CN" altLang="en-US" dirty="0"/>
              <a:t>后一次作业兼容前一次作业的功能和测试用例</a:t>
            </a:r>
            <a:endParaRPr lang="en-US" altLang="zh-CN" dirty="0"/>
          </a:p>
          <a:p>
            <a:pPr lvl="1"/>
            <a:r>
              <a:rPr lang="zh-CN" altLang="en-US" dirty="0"/>
              <a:t>便于开展回归测试</a:t>
            </a:r>
            <a:endParaRPr lang="en-US" altLang="zh-CN" dirty="0"/>
          </a:p>
          <a:p>
            <a:pPr lvl="1"/>
            <a:r>
              <a:rPr lang="zh-CN" altLang="en-US" dirty="0"/>
              <a:t>同学们应思考在这种迭代开发模式下，如何管理好测试的迭代？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作业设计及其测试路线图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355835" y="1986455"/>
            <a:ext cx="6306207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鲁棒性设计和层次化设计</a:t>
            </a:r>
            <a:endParaRPr lang="en-US" altLang="zh-CN" dirty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6553" y="2501462"/>
            <a:ext cx="2874579" cy="3783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输入格式导向的测试设计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4582512" y="2501462"/>
            <a:ext cx="2874579" cy="3783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设计结构导向的测试设计</a:t>
            </a:r>
          </a:p>
        </p:txBody>
      </p:sp>
      <p:sp>
        <p:nvSpPr>
          <p:cNvPr id="7" name="椭圆 6"/>
          <p:cNvSpPr/>
          <p:nvPr/>
        </p:nvSpPr>
        <p:spPr>
          <a:xfrm>
            <a:off x="433552" y="2081048"/>
            <a:ext cx="922283" cy="877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ea typeface="黑体" panose="02010609060101010101" pitchFamily="49" charset="-122"/>
              </a:rPr>
              <a:t>1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355835" y="3473669"/>
            <a:ext cx="6306207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层次化设计和线程安全设计</a:t>
            </a:r>
            <a:endParaRPr lang="en-US" altLang="zh-CN" dirty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82511" y="4007069"/>
            <a:ext cx="2874579" cy="3783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交互场景导向的测试设计</a:t>
            </a:r>
          </a:p>
        </p:txBody>
      </p:sp>
      <p:sp>
        <p:nvSpPr>
          <p:cNvPr id="10" name="矩形 9"/>
          <p:cNvSpPr/>
          <p:nvPr/>
        </p:nvSpPr>
        <p:spPr>
          <a:xfrm>
            <a:off x="1576552" y="4007069"/>
            <a:ext cx="2874579" cy="3783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设计结构导向的测试设计</a:t>
            </a:r>
          </a:p>
        </p:txBody>
      </p:sp>
      <p:sp>
        <p:nvSpPr>
          <p:cNvPr id="11" name="椭圆 10"/>
          <p:cNvSpPr/>
          <p:nvPr/>
        </p:nvSpPr>
        <p:spPr>
          <a:xfrm>
            <a:off x="433552" y="3568262"/>
            <a:ext cx="922283" cy="877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ea typeface="黑体" panose="02010609060101010101" pitchFamily="49" charset="-122"/>
              </a:rPr>
              <a:t>2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355835" y="5055476"/>
            <a:ext cx="6306207" cy="103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层次化设计和规格化设计</a:t>
            </a:r>
            <a:endParaRPr lang="en-US" altLang="zh-CN" dirty="0"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ea typeface="黑体" panose="02010609060101010101" pitchFamily="49" charset="-122"/>
            </a:endParaRPr>
          </a:p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76553" y="5570483"/>
            <a:ext cx="2874579" cy="3783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规格契约导向的测试设计</a:t>
            </a:r>
          </a:p>
        </p:txBody>
      </p:sp>
      <p:sp>
        <p:nvSpPr>
          <p:cNvPr id="14" name="矩形 13"/>
          <p:cNvSpPr/>
          <p:nvPr/>
        </p:nvSpPr>
        <p:spPr>
          <a:xfrm>
            <a:off x="4582512" y="5570483"/>
            <a:ext cx="2874579" cy="3783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设计结构导向的测试设计</a:t>
            </a:r>
          </a:p>
        </p:txBody>
      </p:sp>
      <p:sp>
        <p:nvSpPr>
          <p:cNvPr id="15" name="椭圆 14"/>
          <p:cNvSpPr/>
          <p:nvPr/>
        </p:nvSpPr>
        <p:spPr>
          <a:xfrm>
            <a:off x="433552" y="5150069"/>
            <a:ext cx="922283" cy="877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ea typeface="黑体" panose="02010609060101010101" pitchFamily="49" charset="-122"/>
              </a:rPr>
              <a:t>3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7882758" y="1986455"/>
            <a:ext cx="1150883" cy="40990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42889" y="1597256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中测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9251730" y="1986455"/>
            <a:ext cx="1150883" cy="40990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69819" y="1577131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强测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10615447" y="3429000"/>
            <a:ext cx="1150883" cy="26564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880832" y="1594331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互测</a:t>
            </a:r>
          </a:p>
        </p:txBody>
      </p:sp>
      <p:sp>
        <p:nvSpPr>
          <p:cNvPr id="22" name="矩形 21"/>
          <p:cNvSpPr/>
          <p:nvPr/>
        </p:nvSpPr>
        <p:spPr>
          <a:xfrm>
            <a:off x="7977349" y="2499780"/>
            <a:ext cx="961697" cy="6989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基础功能测试</a:t>
            </a:r>
          </a:p>
        </p:txBody>
      </p:sp>
      <p:sp>
        <p:nvSpPr>
          <p:cNvPr id="23" name="矩形 22"/>
          <p:cNvSpPr/>
          <p:nvPr/>
        </p:nvSpPr>
        <p:spPr>
          <a:xfrm>
            <a:off x="7977349" y="3677494"/>
            <a:ext cx="961697" cy="6989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进阶功能测试</a:t>
            </a:r>
          </a:p>
        </p:txBody>
      </p:sp>
      <p:sp>
        <p:nvSpPr>
          <p:cNvPr id="24" name="矩形 23"/>
          <p:cNvSpPr/>
          <p:nvPr/>
        </p:nvSpPr>
        <p:spPr>
          <a:xfrm>
            <a:off x="7977350" y="4855208"/>
            <a:ext cx="961697" cy="6989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功能鲁棒测试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9346322" y="2519855"/>
            <a:ext cx="961697" cy="11082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强化的功能鲁棒测试</a:t>
            </a:r>
          </a:p>
        </p:txBody>
      </p:sp>
      <p:sp>
        <p:nvSpPr>
          <p:cNvPr id="27" name="矩形 26"/>
          <p:cNvSpPr/>
          <p:nvPr/>
        </p:nvSpPr>
        <p:spPr>
          <a:xfrm>
            <a:off x="9338440" y="4385442"/>
            <a:ext cx="961697" cy="11687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组合式的功能测试</a:t>
            </a:r>
          </a:p>
        </p:txBody>
      </p:sp>
      <p:sp>
        <p:nvSpPr>
          <p:cNvPr id="29" name="矩形 28"/>
          <p:cNvSpPr/>
          <p:nvPr/>
        </p:nvSpPr>
        <p:spPr>
          <a:xfrm>
            <a:off x="10710039" y="4062247"/>
            <a:ext cx="961697" cy="6989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线程安全测试</a:t>
            </a:r>
          </a:p>
        </p:txBody>
      </p:sp>
      <p:sp>
        <p:nvSpPr>
          <p:cNvPr id="30" name="矩形 29"/>
          <p:cNvSpPr/>
          <p:nvPr/>
        </p:nvSpPr>
        <p:spPr>
          <a:xfrm>
            <a:off x="10710039" y="4950086"/>
            <a:ext cx="961697" cy="6989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算法逻辑测试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10615447" y="1986456"/>
            <a:ext cx="1150883" cy="14425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15294" y="2117835"/>
            <a:ext cx="961697" cy="6989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异常输入测试</a:t>
            </a:r>
          </a:p>
        </p:txBody>
      </p:sp>
      <p:sp>
        <p:nvSpPr>
          <p:cNvPr id="28" name="矩形 27"/>
          <p:cNvSpPr/>
          <p:nvPr/>
        </p:nvSpPr>
        <p:spPr>
          <a:xfrm>
            <a:off x="10715294" y="3158073"/>
            <a:ext cx="961697" cy="6989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设计结构测试</a:t>
            </a:r>
          </a:p>
        </p:txBody>
      </p:sp>
      <p:sp>
        <p:nvSpPr>
          <p:cNvPr id="33" name="箭头: 下 32"/>
          <p:cNvSpPr/>
          <p:nvPr/>
        </p:nvSpPr>
        <p:spPr>
          <a:xfrm>
            <a:off x="11125200" y="2853560"/>
            <a:ext cx="183931" cy="27823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A815294-4DAA-476C-B907-4E1C6621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48" y="3340748"/>
            <a:ext cx="4149273" cy="33938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160" y="198293"/>
            <a:ext cx="10515600" cy="1325563"/>
          </a:xfrm>
        </p:spPr>
        <p:txBody>
          <a:bodyPr/>
          <a:lstStyle/>
          <a:p>
            <a:r>
              <a:rPr lang="zh-CN" altLang="en-US" dirty="0"/>
              <a:t>你的程序永远可能有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160" y="1319549"/>
            <a:ext cx="10515600" cy="552842"/>
          </a:xfrm>
        </p:spPr>
        <p:txBody>
          <a:bodyPr/>
          <a:lstStyle/>
          <a:p>
            <a:r>
              <a:rPr lang="zh-CN" altLang="en-US" dirty="0"/>
              <a:t>中、强测全部通过的情况下，互测中被</a:t>
            </a:r>
            <a:r>
              <a:rPr lang="en-US" altLang="zh-CN" dirty="0"/>
              <a:t>Hack</a:t>
            </a:r>
            <a:r>
              <a:rPr lang="zh-CN" altLang="en-US" dirty="0"/>
              <a:t>的</a:t>
            </a:r>
            <a:r>
              <a:rPr lang="en-US" altLang="zh-CN" dirty="0"/>
              <a:t>Bug</a:t>
            </a:r>
            <a:r>
              <a:rPr lang="zh-CN" altLang="en-US" dirty="0"/>
              <a:t>数量分布：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751432" y="1844955"/>
            <a:ext cx="3209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第二次作业：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56.3%</a:t>
            </a:r>
            <a:r>
              <a:rPr lang="zh-CN" altLang="en-US" dirty="0"/>
              <a:t>仍然被找出</a:t>
            </a:r>
            <a:r>
              <a:rPr lang="en-US" altLang="zh-CN" dirty="0"/>
              <a:t>Bug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有人被找出</a:t>
            </a:r>
            <a:r>
              <a:rPr lang="en-US" altLang="zh-CN" dirty="0"/>
              <a:t>14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8558" y="1869748"/>
            <a:ext cx="27206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第一次作业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50.7%</a:t>
            </a:r>
            <a:r>
              <a:rPr lang="zh-CN" altLang="en-US" dirty="0"/>
              <a:t>仍然存在</a:t>
            </a:r>
            <a:r>
              <a:rPr lang="en-US" altLang="zh-CN" dirty="0"/>
              <a:t>Bug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有人被找出</a:t>
            </a:r>
            <a:r>
              <a:rPr lang="en-US" altLang="zh-CN" dirty="0"/>
              <a:t>25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/>
              <a:t>！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0748"/>
            <a:ext cx="4594319" cy="33865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8977" y="2807547"/>
            <a:ext cx="320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居然没被互测出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Bug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，我不信！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71034" y="2904718"/>
            <a:ext cx="328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强测没问题，照样有</a:t>
            </a:r>
            <a:r>
              <a:rPr lang="en-US" altLang="zh-CN" b="1" dirty="0">
                <a:solidFill>
                  <a:srgbClr val="FF0000"/>
                </a:solidFill>
              </a:rPr>
              <a:t>Bug</a:t>
            </a:r>
            <a:r>
              <a:rPr lang="zh-CN" altLang="en-US" b="1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442632-3142-4BC1-89CA-D48FD28EE006}"/>
              </a:ext>
            </a:extLst>
          </p:cNvPr>
          <p:cNvSpPr/>
          <p:nvPr/>
        </p:nvSpPr>
        <p:spPr>
          <a:xfrm>
            <a:off x="8289398" y="1844955"/>
            <a:ext cx="3209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第三次作业：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52.6%</a:t>
            </a:r>
            <a:r>
              <a:rPr lang="zh-CN" altLang="en-US" dirty="0"/>
              <a:t>仍然被找出</a:t>
            </a:r>
            <a:r>
              <a:rPr lang="en-US" altLang="zh-CN" dirty="0"/>
              <a:t>Bug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有人被找出</a:t>
            </a:r>
            <a:r>
              <a:rPr lang="en-US" altLang="zh-CN" dirty="0"/>
              <a:t>18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388" y="3340748"/>
            <a:ext cx="3944471" cy="3386534"/>
          </a:xfrm>
          <a:prstGeom prst="rect">
            <a:avLst/>
          </a:prstGeom>
        </p:spPr>
      </p:pic>
      <p:cxnSp>
        <p:nvCxnSpPr>
          <p:cNvPr id="9" name="直接连接符 8"/>
          <p:cNvCxnSpPr>
            <a:cxnSpLocks/>
            <a:stCxn id="6" idx="2"/>
          </p:cNvCxnSpPr>
          <p:nvPr/>
        </p:nvCxnSpPr>
        <p:spPr>
          <a:xfrm flipH="1">
            <a:off x="6747435" y="3176879"/>
            <a:ext cx="1416424" cy="114410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stCxn id="6" idx="2"/>
          </p:cNvCxnSpPr>
          <p:nvPr/>
        </p:nvCxnSpPr>
        <p:spPr>
          <a:xfrm flipH="1">
            <a:off x="2894173" y="3176879"/>
            <a:ext cx="5269686" cy="105892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49C573A-B42F-4508-9177-DAA4CB72880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163859" y="3176879"/>
            <a:ext cx="2091765" cy="93515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A3252E1-9F5E-4716-9EED-56D9D7D1E049}"/>
              </a:ext>
            </a:extLst>
          </p:cNvPr>
          <p:cNvSpPr/>
          <p:nvPr/>
        </p:nvSpPr>
        <p:spPr>
          <a:xfrm>
            <a:off x="774126" y="3702163"/>
            <a:ext cx="1609865" cy="271151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DBA0D6-1EDE-42F2-A04B-116C45CF137A}"/>
              </a:ext>
            </a:extLst>
          </p:cNvPr>
          <p:cNvSpPr/>
          <p:nvPr/>
        </p:nvSpPr>
        <p:spPr>
          <a:xfrm rot="20966889">
            <a:off x="4848790" y="3826398"/>
            <a:ext cx="1609865" cy="274007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FE1221-CB43-48CA-8F5D-624FC1CC148A}"/>
              </a:ext>
            </a:extLst>
          </p:cNvPr>
          <p:cNvSpPr/>
          <p:nvPr/>
        </p:nvSpPr>
        <p:spPr>
          <a:xfrm rot="21397732">
            <a:off x="8520479" y="3794083"/>
            <a:ext cx="1609865" cy="252671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374DFAC-F73C-4550-8F9E-E38C431FC594}"/>
              </a:ext>
            </a:extLst>
          </p:cNvPr>
          <p:cNvCxnSpPr>
            <a:stCxn id="17" idx="2"/>
            <a:endCxn id="31" idx="0"/>
          </p:cNvCxnSpPr>
          <p:nvPr/>
        </p:nvCxnSpPr>
        <p:spPr>
          <a:xfrm flipH="1">
            <a:off x="1579059" y="3274050"/>
            <a:ext cx="1532174" cy="428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3FD5A4-3A4B-490A-95BD-A8A04C2E7069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3111233" y="3274050"/>
            <a:ext cx="6139889" cy="522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00C3DA3-3BF4-4048-A58E-630E612F1A56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3111233" y="3274050"/>
            <a:ext cx="2291602" cy="575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057" y="184132"/>
            <a:ext cx="11233935" cy="1325563"/>
          </a:xfrm>
        </p:spPr>
        <p:txBody>
          <a:bodyPr/>
          <a:lstStyle/>
          <a:p>
            <a:r>
              <a:rPr lang="zh-CN" altLang="en-US" dirty="0"/>
              <a:t>无论分在哪个</a:t>
            </a:r>
            <a:r>
              <a:rPr lang="en-US" altLang="zh-CN" dirty="0"/>
              <a:t>Room</a:t>
            </a:r>
            <a:r>
              <a:rPr lang="zh-CN" altLang="en-US" dirty="0"/>
              <a:t>，能否得分取决于你自己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576" y="1234777"/>
            <a:ext cx="11109793" cy="146426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任何一个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room</a:t>
            </a:r>
            <a:r>
              <a:rPr lang="zh-CN" altLang="en-US" dirty="0"/>
              <a:t>，得分者</a:t>
            </a:r>
            <a:r>
              <a:rPr lang="en-US" altLang="zh-CN" dirty="0"/>
              <a:t>/</a:t>
            </a:r>
            <a:r>
              <a:rPr lang="zh-CN" altLang="en-US" dirty="0"/>
              <a:t>失分者和得失分处于相对的平衡状态</a:t>
            </a:r>
            <a:endParaRPr lang="en-US" altLang="zh-CN" dirty="0"/>
          </a:p>
          <a:p>
            <a:r>
              <a:rPr lang="en-US" altLang="zh-CN" dirty="0"/>
              <a:t>Level</a:t>
            </a:r>
            <a:r>
              <a:rPr lang="zh-CN" altLang="en-US" dirty="0"/>
              <a:t>越高，互测得分越难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：最高得分为</a:t>
            </a:r>
            <a:r>
              <a:rPr lang="en-US" altLang="zh-CN" dirty="0"/>
              <a:t>10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：最高得分为</a:t>
            </a:r>
            <a:r>
              <a:rPr lang="en-US" altLang="zh-CN" dirty="0"/>
              <a:t>13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：最高得分为</a:t>
            </a:r>
            <a:r>
              <a:rPr lang="en-US" altLang="zh-CN" dirty="0"/>
              <a:t>34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：最高得分为</a:t>
            </a:r>
            <a:r>
              <a:rPr lang="en-US" altLang="zh-CN" dirty="0"/>
              <a:t>15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：最高得分为</a:t>
            </a:r>
            <a:r>
              <a:rPr lang="en-US" altLang="zh-CN" dirty="0"/>
              <a:t>16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：最高得分为</a:t>
            </a:r>
            <a:r>
              <a:rPr lang="en-US" altLang="zh-CN" dirty="0"/>
              <a:t>19</a:t>
            </a:r>
            <a:r>
              <a:rPr lang="zh-CN" altLang="en-US" dirty="0"/>
              <a:t>（</a:t>
            </a:r>
            <a:r>
              <a:rPr lang="en-US" altLang="zh-CN" dirty="0"/>
              <a:t>WF</a:t>
            </a:r>
            <a:r>
              <a:rPr lang="zh-CN" altLang="en-US" dirty="0"/>
              <a:t>不再是测试主流）；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9" y="2653518"/>
            <a:ext cx="3749214" cy="20141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69" y="2653518"/>
            <a:ext cx="3749214" cy="20141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929" y="2653518"/>
            <a:ext cx="3749214" cy="20141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1E0AC2-A7A6-47C5-BDD3-3F5BA0690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09" y="4769224"/>
            <a:ext cx="3749214" cy="2063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D8DE95-B54B-4CA3-9968-2DCD89AAC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469" y="4769224"/>
            <a:ext cx="3749214" cy="2063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8AAD01-2D2E-4FBF-B8EC-60365D9CD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930" y="4769224"/>
            <a:ext cx="3749213" cy="20633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本单元教学目标设置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建立面向对象程序的认识</a:t>
            </a:r>
            <a:endParaRPr lang="en-US" altLang="zh-CN" dirty="0"/>
          </a:p>
          <a:p>
            <a:pPr lvl="1"/>
            <a:r>
              <a:rPr lang="zh-CN" altLang="en-US" dirty="0"/>
              <a:t>识别出至少三个关键类：输入处理、主控、核心数据管理</a:t>
            </a:r>
            <a:endParaRPr lang="en-US" altLang="zh-CN" dirty="0"/>
          </a:p>
          <a:p>
            <a:r>
              <a:rPr lang="zh-CN" altLang="en-US" dirty="0"/>
              <a:t>认识对象的关键特性</a:t>
            </a:r>
            <a:endParaRPr lang="en-US" altLang="zh-CN" dirty="0"/>
          </a:p>
          <a:p>
            <a:pPr lvl="1"/>
            <a:r>
              <a:rPr lang="zh-CN" altLang="en-US" dirty="0"/>
              <a:t>可变性、相似性</a:t>
            </a:r>
            <a:endParaRPr lang="en-US" altLang="zh-CN" dirty="0"/>
          </a:p>
          <a:p>
            <a:r>
              <a:rPr lang="zh-CN" altLang="en-US" dirty="0"/>
              <a:t>理解和初步掌握层次化抽象和设计方法</a:t>
            </a:r>
            <a:endParaRPr lang="en-US" altLang="zh-CN" dirty="0"/>
          </a:p>
          <a:p>
            <a:pPr lvl="1"/>
            <a:r>
              <a:rPr lang="zh-CN" altLang="en-US" dirty="0"/>
              <a:t>按照数据</a:t>
            </a:r>
            <a:r>
              <a:rPr lang="en-US" altLang="zh-CN" dirty="0"/>
              <a:t>/</a:t>
            </a:r>
            <a:r>
              <a:rPr lang="zh-CN" altLang="en-US" dirty="0"/>
              <a:t>行为建立抽象层次</a:t>
            </a:r>
            <a:endParaRPr lang="en-US" altLang="zh-CN" dirty="0"/>
          </a:p>
          <a:p>
            <a:pPr lvl="1"/>
            <a:r>
              <a:rPr lang="zh-CN" altLang="en-US" dirty="0"/>
              <a:t>层次化是架构设计的最重要</a:t>
            </a:r>
            <a:r>
              <a:rPr lang="en-US" altLang="zh-CN" dirty="0"/>
              <a:t>/</a:t>
            </a:r>
            <a:r>
              <a:rPr lang="zh-CN" altLang="en-US" dirty="0"/>
              <a:t>基础方法</a:t>
            </a:r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pPr lvl="1"/>
            <a:r>
              <a:rPr lang="zh-CN" altLang="en-US" dirty="0"/>
              <a:t>递进式的三次求导作业</a:t>
            </a:r>
            <a:endParaRPr lang="en-US" altLang="zh-CN" dirty="0"/>
          </a:p>
          <a:p>
            <a:pPr lvl="1"/>
            <a:r>
              <a:rPr lang="zh-CN" altLang="en-US" dirty="0"/>
              <a:t>两次在线实验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勤劳致富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555" y="1499410"/>
            <a:ext cx="6018692" cy="12736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多做测试，才有可能得高分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各级别能够发现</a:t>
            </a:r>
            <a:r>
              <a:rPr lang="en-US" altLang="zh-CN" dirty="0"/>
              <a:t>Bug</a:t>
            </a:r>
            <a:r>
              <a:rPr lang="zh-CN" altLang="en-US" dirty="0"/>
              <a:t>的次数与多开展测试皆有同向趋势。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797" y="2707104"/>
            <a:ext cx="3970406" cy="19067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0" y="2707104"/>
            <a:ext cx="3972067" cy="19067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833" y="2707105"/>
            <a:ext cx="3970406" cy="1906732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102341" y="1258183"/>
          <a:ext cx="4891356" cy="1395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num</a:t>
                      </a:r>
                      <a:endParaRPr lang="en-US" sz="1800" b="0" i="0" u="none" strike="noStrike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ave</a:t>
                      </a:r>
                      <a:r>
                        <a:rPr lang="en-US" sz="1800" u="none" strike="noStrike" dirty="0">
                          <a:effectLst/>
                        </a:rPr>
                        <a:t>(</a:t>
                      </a:r>
                      <a:r>
                        <a:rPr lang="zh-CN" altLang="en-US" sz="1800" u="none" strike="noStrike" dirty="0">
                          <a:effectLst/>
                        </a:rPr>
                        <a:t>提交测试点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ave</a:t>
                      </a:r>
                      <a:r>
                        <a:rPr lang="en-US" sz="1800" u="none" strike="noStrike" dirty="0">
                          <a:effectLst/>
                        </a:rPr>
                        <a:t>(hack</a:t>
                      </a:r>
                      <a:r>
                        <a:rPr lang="zh-CN" altLang="en-US" sz="1800" u="none" strike="noStrike" dirty="0">
                          <a:effectLst/>
                        </a:rPr>
                        <a:t>成功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r>
                        <a:rPr lang="zh-CN" altLang="en-US" sz="1800" u="none" strike="noStrike">
                          <a:effectLst/>
                        </a:rPr>
                        <a:t>房间</a:t>
                      </a:r>
                      <a:endParaRPr lang="zh-CN" altLang="en-US" sz="1800" b="0" i="0" u="none" strike="noStrike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9</a:t>
                      </a:r>
                      <a:endParaRPr lang="en-US" altLang="zh-CN" sz="1800" b="0" i="0" u="none" strike="noStrike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25.2</a:t>
                      </a:r>
                      <a:endParaRPr lang="en-US" altLang="zh-CN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20.7</a:t>
                      </a:r>
                      <a:endParaRPr lang="en-US" altLang="zh-CN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r>
                        <a:rPr lang="zh-CN" altLang="en-US" sz="1800" u="none" strike="noStrike">
                          <a:effectLst/>
                        </a:rPr>
                        <a:t>房间</a:t>
                      </a:r>
                      <a:endParaRPr lang="zh-CN" altLang="en-US" sz="18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14</a:t>
                      </a:r>
                      <a:endParaRPr lang="en-US" altLang="zh-CN" sz="1800" b="0" i="0" u="none" strike="noStrike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25.1</a:t>
                      </a:r>
                      <a:endParaRPr lang="en-US" altLang="zh-CN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22.3</a:t>
                      </a:r>
                      <a:endParaRPr lang="en-US" altLang="zh-CN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r>
                        <a:rPr lang="zh-CN" altLang="en-US" sz="1800" u="none" strike="noStrike">
                          <a:effectLst/>
                        </a:rPr>
                        <a:t>房间</a:t>
                      </a:r>
                      <a:endParaRPr lang="zh-CN" altLang="en-US" sz="18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14</a:t>
                      </a:r>
                      <a:endParaRPr lang="en-US" altLang="zh-CN" sz="1800" b="0" i="0" u="none" strike="noStrike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38.2</a:t>
                      </a:r>
                      <a:endParaRPr lang="en-US" altLang="zh-CN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57.9</a:t>
                      </a:r>
                      <a:endParaRPr lang="en-US" altLang="zh-CN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sum</a:t>
                      </a:r>
                      <a:endParaRPr lang="en-US" sz="1800" b="0" i="0" u="none" strike="noStrike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</a:rPr>
                        <a:t>37</a:t>
                      </a:r>
                      <a:endParaRPr lang="en-US" altLang="zh-CN" sz="1800" b="0" i="0" u="none" strike="noStrike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30.1</a:t>
                      </a:r>
                      <a:endParaRPr lang="en-US" altLang="zh-CN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 dirty="0">
                          <a:effectLst/>
                        </a:rPr>
                        <a:t>35.4</a:t>
                      </a:r>
                      <a:endParaRPr lang="en-US" altLang="zh-CN" sz="1800" b="0" i="0" u="none" strike="noStrike" dirty="0">
                        <a:effectLst/>
                        <a:latin typeface="Calibri" panose="020F050202020403020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24144" y="611852"/>
            <a:ext cx="327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各级别房间所提交的测试点，与</a:t>
            </a:r>
            <a:r>
              <a:rPr lang="en-US" altLang="zh-CN" dirty="0"/>
              <a:t>Hack</a:t>
            </a:r>
            <a:r>
              <a:rPr lang="zh-CN" altLang="en-US" dirty="0"/>
              <a:t>成功测试点的平均值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1973D-E66A-4FAF-AD7C-9C8389BD4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833" y="4757065"/>
            <a:ext cx="3970406" cy="19084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C15E0C-F24A-42A8-8A7F-1CB03E39A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00" y="4754565"/>
            <a:ext cx="3970406" cy="19067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DEB235F-724D-43B7-A797-F132B6F0F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990" y="4754565"/>
            <a:ext cx="3970406" cy="19067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更有效地发现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4235"/>
            <a:ext cx="10515600" cy="196476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梳理测试内容，构建分类树</a:t>
            </a:r>
            <a:endParaRPr lang="en-US" altLang="zh-CN" dirty="0"/>
          </a:p>
          <a:p>
            <a:r>
              <a:rPr lang="zh-CN" altLang="en-US" dirty="0"/>
              <a:t>审视自己，大家都面临同样的疑惑和问题</a:t>
            </a:r>
            <a:endParaRPr lang="en-US" altLang="zh-CN" dirty="0"/>
          </a:p>
          <a:p>
            <a:r>
              <a:rPr lang="zh-CN" altLang="en-US" dirty="0"/>
              <a:t>越复杂的设计越容易出错</a:t>
            </a:r>
            <a:endParaRPr lang="en-US" altLang="zh-CN" dirty="0"/>
          </a:p>
          <a:p>
            <a:r>
              <a:rPr lang="zh-CN" altLang="en-US" dirty="0"/>
              <a:t>越巧妙的设计，适应场景的能力越弱</a:t>
            </a:r>
            <a:endParaRPr lang="en-US" altLang="zh-CN" dirty="0"/>
          </a:p>
          <a:p>
            <a:r>
              <a:rPr lang="zh-CN" altLang="en-US" dirty="0"/>
              <a:t>从设计与实现的逻辑分析入手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40" y="3552703"/>
            <a:ext cx="3929309" cy="2755631"/>
          </a:xfrm>
          <a:prstGeom prst="rect">
            <a:avLst/>
          </a:prstGeom>
        </p:spPr>
      </p:pic>
      <p:graphicFrame>
        <p:nvGraphicFramePr>
          <p:cNvPr id="14" name="图表 13"/>
          <p:cNvGraphicFramePr/>
          <p:nvPr/>
        </p:nvGraphicFramePr>
        <p:xfrm>
          <a:off x="4074559" y="3565134"/>
          <a:ext cx="40428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0" y="3565134"/>
            <a:ext cx="3929309" cy="275563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358776" y="5384800"/>
            <a:ext cx="645459" cy="6813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58629" y="5292573"/>
            <a:ext cx="645459" cy="6813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53800" y="5154705"/>
            <a:ext cx="645459" cy="6813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43577" y="1825625"/>
            <a:ext cx="2707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你发现</a:t>
            </a:r>
            <a:r>
              <a:rPr lang="en-US" altLang="zh-CN" dirty="0"/>
              <a:t>Bug</a:t>
            </a:r>
            <a:r>
              <a:rPr lang="zh-CN" altLang="en-US" dirty="0"/>
              <a:t>的能力，</a:t>
            </a:r>
            <a:endParaRPr lang="en-US" altLang="zh-CN" dirty="0"/>
          </a:p>
          <a:p>
            <a:r>
              <a:rPr lang="zh-CN" altLang="en-US" dirty="0"/>
              <a:t>与你出错的机率成反向。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7030A0"/>
                </a:solidFill>
              </a:rPr>
              <a:t>知道如何出错，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b="1" dirty="0">
                <a:solidFill>
                  <a:srgbClr val="7030A0"/>
                </a:solidFill>
              </a:rPr>
              <a:t>就能知道如何避免出错！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测试的基本原则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257" y="1690688"/>
            <a:ext cx="11488839" cy="4808856"/>
          </a:xfrm>
        </p:spPr>
        <p:txBody>
          <a:bodyPr>
            <a:normAutofit/>
          </a:bodyPr>
          <a:lstStyle/>
          <a:p>
            <a:r>
              <a:rPr lang="zh-CN" altLang="en-US" dirty="0"/>
              <a:t>独立视角，不能把自己限定成设计和开发人员，怎么用就怎么测</a:t>
            </a:r>
            <a:endParaRPr lang="en-US" altLang="zh-CN" dirty="0"/>
          </a:p>
          <a:p>
            <a:r>
              <a:rPr lang="zh-CN" altLang="en-US" dirty="0"/>
              <a:t>尽早介入，在需求确定时就开始，设计之初就思考怎么测试每个类</a:t>
            </a:r>
            <a:endParaRPr lang="en-US" altLang="zh-CN" dirty="0"/>
          </a:p>
          <a:p>
            <a:pPr lvl="1"/>
            <a:r>
              <a:rPr lang="en-US" altLang="zh-CN" dirty="0"/>
              <a:t>TDD</a:t>
            </a:r>
            <a:r>
              <a:rPr lang="zh-CN" altLang="en-US" dirty="0"/>
              <a:t>：</a:t>
            </a:r>
            <a:r>
              <a:rPr lang="en-US" altLang="zh-CN" dirty="0"/>
              <a:t>Test Driven Development</a:t>
            </a:r>
          </a:p>
          <a:p>
            <a:pPr lvl="1"/>
            <a:r>
              <a:rPr lang="zh-CN" altLang="en-US" dirty="0"/>
              <a:t>规划输入分类树</a:t>
            </a:r>
          </a:p>
          <a:p>
            <a:r>
              <a:rPr lang="zh-CN" altLang="en-US" dirty="0"/>
              <a:t>可靠追溯，一旦测试发现错误，必须能定位到相应的代码和数据</a:t>
            </a:r>
            <a:endParaRPr lang="en-US" altLang="zh-CN" dirty="0"/>
          </a:p>
          <a:p>
            <a:r>
              <a:rPr lang="zh-CN" altLang="en-US" dirty="0"/>
              <a:t>能够复现，必须用规范的方式复现</a:t>
            </a:r>
            <a:endParaRPr lang="en-US" altLang="zh-CN" dirty="0"/>
          </a:p>
          <a:p>
            <a:pPr lvl="1"/>
            <a:r>
              <a:rPr lang="zh-CN" altLang="en-US" dirty="0"/>
              <a:t>最好能够以最精简的方式复现错误</a:t>
            </a:r>
          </a:p>
          <a:p>
            <a:r>
              <a:rPr lang="zh-CN" altLang="en-US" dirty="0"/>
              <a:t>有序开展，从小规模</a:t>
            </a:r>
            <a:r>
              <a:rPr lang="en-US" altLang="zh-CN" dirty="0"/>
              <a:t>-〉</a:t>
            </a:r>
            <a:r>
              <a:rPr lang="zh-CN" altLang="en-US" dirty="0"/>
              <a:t>大规模</a:t>
            </a:r>
          </a:p>
          <a:p>
            <a:r>
              <a:rPr lang="zh-CN" altLang="en-US" dirty="0"/>
              <a:t>理解测不全，再好的测试也不能穷举所有路径，所以要控制软件模块的规模，软件模块（类）越大，测不全带来的问题越严重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测试的重要性和局限性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257" y="1690688"/>
            <a:ext cx="11488839" cy="411627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是质量的重要保证手段之一。但是内在质量决定外在质量，软件的质量是设计出来的。</a:t>
            </a:r>
            <a:endParaRPr lang="en-US" altLang="zh-CN" dirty="0"/>
          </a:p>
          <a:p>
            <a:r>
              <a:rPr lang="zh-CN" altLang="en-US" dirty="0"/>
              <a:t>能够帮助提高设计者的思维。从用户的角度去思考软件的设计和编写，提高防错性意识，从根本上来说，程序设计要有怀疑一切的思想准备，任何函数的调用（甚至系统函数）都有失效的可能。</a:t>
            </a:r>
            <a:endParaRPr lang="en-US" altLang="zh-CN" dirty="0"/>
          </a:p>
          <a:p>
            <a:pPr lvl="1"/>
            <a:r>
              <a:rPr lang="zh-CN" altLang="en-US" dirty="0"/>
              <a:t>通过主动防御来处理可能的失效</a:t>
            </a:r>
          </a:p>
          <a:p>
            <a:r>
              <a:rPr lang="zh-CN" altLang="en-US" dirty="0"/>
              <a:t>测不全问题始终存在，就会有潜在缺陷，核心程序需要进行严格的证明（如航空航天弹载、星载和箭载系统等）</a:t>
            </a:r>
            <a:endParaRPr lang="en-US" altLang="zh-CN" dirty="0"/>
          </a:p>
          <a:p>
            <a:pPr lvl="1"/>
            <a:r>
              <a:rPr lang="zh-CN" altLang="en-US" dirty="0"/>
              <a:t>基于规格来证明</a:t>
            </a:r>
          </a:p>
          <a:p>
            <a:r>
              <a:rPr lang="zh-CN" altLang="en-US" dirty="0"/>
              <a:t>测试和使用环境紧密相关，必须通过严格的系统联试，用户的行为习惯也不能做过多的预期限制（是用户怎么用，而不是软件产品能做什么）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5707915"/>
            <a:ext cx="10261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虽然软件产品质量在细节上可以由代码，评审和测试进行改进</a:t>
            </a:r>
            <a:endParaRPr lang="en-US" altLang="zh-CN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但总体质量基本性质不会改变，除非进行重新设计</a:t>
            </a:r>
            <a:endParaRPr lang="en-GB" altLang="zh-CN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257" y="1690688"/>
            <a:ext cx="11488839" cy="3946183"/>
          </a:xfrm>
        </p:spPr>
        <p:txBody>
          <a:bodyPr>
            <a:normAutofit/>
          </a:bodyPr>
          <a:lstStyle/>
          <a:p>
            <a:r>
              <a:rPr lang="zh-CN" altLang="en-US" dirty="0"/>
              <a:t>静态检查以不执行代码的方式来检查和发现代码中的缺陷，依赖于人对于代码的理解和逻辑推理</a:t>
            </a:r>
            <a:endParaRPr lang="en-US" altLang="zh-CN" dirty="0"/>
          </a:p>
          <a:p>
            <a:pPr lvl="1"/>
            <a:r>
              <a:rPr lang="zh-CN" altLang="en-US" dirty="0"/>
              <a:t>类规模大小适中，方法实现的代码量适中（比如：在</a:t>
            </a:r>
            <a:r>
              <a:rPr lang="en-US" altLang="zh-CN" dirty="0"/>
              <a:t>50-100</a:t>
            </a:r>
            <a:r>
              <a:rPr lang="zh-CN" altLang="en-US" dirty="0"/>
              <a:t>行之间）</a:t>
            </a:r>
          </a:p>
          <a:p>
            <a:pPr lvl="1"/>
            <a:r>
              <a:rPr lang="zh-CN" altLang="en-US" dirty="0"/>
              <a:t>循环变量不允许在循环体内进行处理和修改</a:t>
            </a:r>
          </a:p>
          <a:p>
            <a:pPr lvl="1"/>
            <a:r>
              <a:rPr lang="zh-CN" altLang="en-US" dirty="0"/>
              <a:t>与循环无关的计算放在循环体外</a:t>
            </a:r>
          </a:p>
          <a:p>
            <a:pPr lvl="1"/>
            <a:r>
              <a:rPr lang="zh-CN" altLang="en-US" dirty="0"/>
              <a:t>不在循环体内对常数求值</a:t>
            </a:r>
          </a:p>
          <a:p>
            <a:pPr lvl="1"/>
            <a:r>
              <a:rPr lang="zh-CN" altLang="en-US" dirty="0"/>
              <a:t>清楚无效的可执行代码</a:t>
            </a:r>
          </a:p>
          <a:p>
            <a:pPr lvl="1"/>
            <a:r>
              <a:rPr lang="zh-CN" altLang="en-US" dirty="0"/>
              <a:t>明确数值的上</a:t>
            </a:r>
            <a:r>
              <a:rPr lang="en-US" altLang="zh-CN" dirty="0"/>
              <a:t>/</a:t>
            </a:r>
            <a:r>
              <a:rPr lang="zh-CN" altLang="en-US" dirty="0"/>
              <a:t>下溢</a:t>
            </a:r>
          </a:p>
          <a:p>
            <a:pPr lvl="1"/>
            <a:r>
              <a:rPr lang="zh-CN" altLang="en-US" dirty="0"/>
              <a:t>任何调用都测试被调用者返回的状态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23781" y="5765778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不因为程序的效率而牺牲可读性，除非对效率有明确要求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257" y="1690688"/>
            <a:ext cx="11488839" cy="3946183"/>
          </a:xfrm>
        </p:spPr>
        <p:txBody>
          <a:bodyPr>
            <a:normAutofit/>
          </a:bodyPr>
          <a:lstStyle/>
          <a:p>
            <a:r>
              <a:rPr lang="zh-CN" altLang="en-US" dirty="0"/>
              <a:t>对课程作业级别的代码，单元测试是非常有效的办法</a:t>
            </a:r>
          </a:p>
          <a:p>
            <a:pPr lvl="1"/>
            <a:r>
              <a:rPr lang="zh-CN" altLang="en-US" dirty="0"/>
              <a:t>语句覆盖度</a:t>
            </a:r>
            <a:r>
              <a:rPr lang="en-US" altLang="zh-CN" dirty="0"/>
              <a:t>100%</a:t>
            </a:r>
          </a:p>
          <a:p>
            <a:pPr lvl="1"/>
            <a:r>
              <a:rPr lang="zh-CN" altLang="en-US" dirty="0"/>
              <a:t>分支覆盖度</a:t>
            </a:r>
            <a:r>
              <a:rPr lang="en-US" altLang="zh-CN" dirty="0"/>
              <a:t>100%</a:t>
            </a:r>
          </a:p>
          <a:p>
            <a:pPr lvl="1"/>
            <a:r>
              <a:rPr lang="zh-CN" altLang="en-US" dirty="0"/>
              <a:t>错误处理路径覆盖</a:t>
            </a:r>
            <a:r>
              <a:rPr lang="en-US" altLang="zh-CN" dirty="0"/>
              <a:t>100%</a:t>
            </a:r>
          </a:p>
          <a:p>
            <a:pPr lvl="1"/>
            <a:r>
              <a:rPr lang="zh-CN" altLang="en-US" dirty="0"/>
              <a:t>不只是功能，也要关注性能</a:t>
            </a:r>
          </a:p>
          <a:p>
            <a:pPr lvl="1"/>
            <a:r>
              <a:rPr lang="zh-CN" altLang="en-US" dirty="0"/>
              <a:t>使用额定数据、异常数据、边界数据</a:t>
            </a:r>
            <a:endParaRPr lang="en-US" altLang="zh-CN" dirty="0"/>
          </a:p>
          <a:p>
            <a:pPr lvl="2"/>
            <a:r>
              <a:rPr lang="zh-CN" altLang="en-US" dirty="0"/>
              <a:t>了解等价类的概念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7190008" y="3051984"/>
            <a:ext cx="1679293" cy="1547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设计缺陷导致软件缺陷</a:t>
            </a:r>
            <a:endParaRPr lang="en-GB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210036" y="3051985"/>
            <a:ext cx="1679293" cy="1547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测试发现缺陷再来消除缺陷</a:t>
            </a:r>
            <a:endParaRPr lang="en-GB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曲线连接符 9"/>
          <p:cNvCxnSpPr>
            <a:stCxn id="8" idx="0"/>
            <a:endCxn id="9" idx="0"/>
          </p:cNvCxnSpPr>
          <p:nvPr/>
        </p:nvCxnSpPr>
        <p:spPr>
          <a:xfrm rot="16200000" flipH="1">
            <a:off x="9539668" y="1541970"/>
            <a:ext cx="1" cy="3020028"/>
          </a:xfrm>
          <a:prstGeom prst="bentConnector3">
            <a:avLst>
              <a:gd name="adj1" fmla="val -228600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9" idx="4"/>
            <a:endCxn id="8" idx="4"/>
          </p:cNvCxnSpPr>
          <p:nvPr/>
        </p:nvCxnSpPr>
        <p:spPr>
          <a:xfrm rot="5400000" flipH="1">
            <a:off x="9539668" y="3089120"/>
            <a:ext cx="1" cy="3020028"/>
          </a:xfrm>
          <a:prstGeom prst="bentConnector3">
            <a:avLst>
              <a:gd name="adj1" fmla="val -228600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/>
          <p:cNvSpPr txBox="1"/>
          <p:nvPr/>
        </p:nvSpPr>
        <p:spPr>
          <a:xfrm>
            <a:off x="537257" y="4971183"/>
            <a:ext cx="6283957" cy="154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黑体" panose="02010609060101010101" pitchFamily="49" charset="-122"/>
              </a:rPr>
              <a:t>每一个模块（类）是独立的可理解的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系统需求的修改应该只涉及单个模块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模块内的修改尽可能不影响其他模块</a:t>
            </a:r>
          </a:p>
        </p:txBody>
      </p:sp>
      <p:sp>
        <p:nvSpPr>
          <p:cNvPr id="13" name="矩形 12"/>
          <p:cNvSpPr/>
          <p:nvPr/>
        </p:nvSpPr>
        <p:spPr>
          <a:xfrm>
            <a:off x="7609240" y="545982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类的独立性是否有保障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257" y="1690689"/>
            <a:ext cx="11488839" cy="5167312"/>
          </a:xfrm>
        </p:spPr>
        <p:txBody>
          <a:bodyPr>
            <a:normAutofit/>
          </a:bodyPr>
          <a:lstStyle/>
          <a:p>
            <a:r>
              <a:rPr lang="zh-CN" altLang="en-US" dirty="0"/>
              <a:t>封装性</a:t>
            </a:r>
          </a:p>
          <a:p>
            <a:pPr lvl="1"/>
            <a:r>
              <a:rPr lang="zh-CN" altLang="en-US" dirty="0"/>
              <a:t>类的数据成员尽可能不被外部类直接调用</a:t>
            </a:r>
            <a:endParaRPr lang="en-US" altLang="zh-CN" dirty="0"/>
          </a:p>
          <a:p>
            <a:pPr lvl="1"/>
            <a:r>
              <a:rPr lang="zh-CN" altLang="en-US" dirty="0"/>
              <a:t>当改变数据成员的内部存储结构时，不应影响现有的外部接口</a:t>
            </a:r>
            <a:endParaRPr lang="en-US" altLang="zh-CN" dirty="0"/>
          </a:p>
          <a:p>
            <a:r>
              <a:rPr lang="zh-CN" altLang="en-US" dirty="0"/>
              <a:t>函数接口调用准确</a:t>
            </a:r>
            <a:endParaRPr lang="en-US" altLang="zh-CN" dirty="0"/>
          </a:p>
          <a:p>
            <a:pPr lvl="1"/>
            <a:r>
              <a:rPr lang="zh-CN" altLang="en-US" dirty="0"/>
              <a:t>实参和形参数目相等</a:t>
            </a:r>
          </a:p>
          <a:p>
            <a:pPr lvl="1"/>
            <a:r>
              <a:rPr lang="zh-CN" altLang="en-US" dirty="0"/>
              <a:t>实参和形参属性匹配</a:t>
            </a:r>
          </a:p>
          <a:p>
            <a:pPr lvl="1"/>
            <a:r>
              <a:rPr lang="zh-CN" altLang="en-US" dirty="0"/>
              <a:t>实参和形参单位一致（</a:t>
            </a:r>
            <a:r>
              <a:rPr lang="en-US" altLang="zh-CN" dirty="0"/>
              <a:t>1999</a:t>
            </a:r>
            <a:r>
              <a:rPr lang="zh-CN" altLang="en-US" dirty="0"/>
              <a:t>年，美国火星气候轨道器失败，因为实参和形参使用了不同的英制和公制单位）</a:t>
            </a:r>
          </a:p>
          <a:p>
            <a:pPr lvl="1"/>
            <a:r>
              <a:rPr lang="zh-CN" altLang="en-US" dirty="0"/>
              <a:t>实参和形参次序是否一致</a:t>
            </a:r>
          </a:p>
          <a:p>
            <a:pPr lvl="1"/>
            <a:r>
              <a:rPr lang="zh-CN" altLang="en-US" dirty="0"/>
              <a:t>不同模块的全局变量定义是否一致</a:t>
            </a:r>
            <a:endParaRPr lang="en-US" altLang="zh-CN" dirty="0"/>
          </a:p>
          <a:p>
            <a:r>
              <a:rPr lang="zh-CN" altLang="en-US" dirty="0"/>
              <a:t>继承的测试</a:t>
            </a:r>
            <a:endParaRPr lang="en-US" altLang="zh-CN" dirty="0"/>
          </a:p>
          <a:p>
            <a:pPr lvl="1"/>
            <a:r>
              <a:rPr lang="zh-CN" altLang="en-US" dirty="0"/>
              <a:t>子类修改了成员函数，涉及到的相关的函数调用部分都需要重点测试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如何分析和度量代码质量</a:t>
            </a:r>
            <a:endParaRPr lang="en-US" altLang="zh-CN" dirty="0"/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550020" cy="4351338"/>
          </a:xfrm>
        </p:spPr>
        <p:txBody>
          <a:bodyPr/>
          <a:lstStyle/>
          <a:p>
            <a:r>
              <a:rPr lang="zh-CN" altLang="en-US" dirty="0"/>
              <a:t>黑盒分析</a:t>
            </a:r>
            <a:endParaRPr lang="en-US" altLang="zh-CN" dirty="0"/>
          </a:p>
          <a:p>
            <a:pPr lvl="1"/>
            <a:r>
              <a:rPr lang="zh-CN" altLang="en-US" dirty="0"/>
              <a:t>功能测试            （弱测、中测、强测和互测）</a:t>
            </a:r>
            <a:endParaRPr lang="en-US" altLang="zh-CN" dirty="0"/>
          </a:p>
          <a:p>
            <a:pPr lvl="1"/>
            <a:r>
              <a:rPr lang="zh-CN" altLang="en-US" dirty="0"/>
              <a:t>性能测试            （性能分）</a:t>
            </a:r>
            <a:endParaRPr lang="en-US" altLang="zh-CN" dirty="0"/>
          </a:p>
          <a:p>
            <a:r>
              <a:rPr lang="zh-CN" altLang="en-US" dirty="0"/>
              <a:t>白盒分析</a:t>
            </a:r>
            <a:endParaRPr lang="en-US" altLang="zh-CN" dirty="0"/>
          </a:p>
          <a:p>
            <a:pPr lvl="1"/>
            <a:r>
              <a:rPr lang="zh-CN" altLang="en-US" dirty="0"/>
              <a:t>人工阅读、代码审查</a:t>
            </a:r>
            <a:r>
              <a:rPr lang="en-US" altLang="zh-CN" dirty="0"/>
              <a:t>(Code Review)          </a:t>
            </a:r>
            <a:r>
              <a:rPr lang="zh-CN" altLang="en-US" dirty="0"/>
              <a:t>（互测）</a:t>
            </a:r>
            <a:endParaRPr lang="en-US" altLang="zh-CN" dirty="0"/>
          </a:p>
          <a:p>
            <a:pPr lvl="1"/>
            <a:r>
              <a:rPr lang="zh-CN" altLang="en-US" dirty="0"/>
              <a:t>代码静态分析</a:t>
            </a:r>
            <a:endParaRPr lang="en-US" altLang="zh-CN" dirty="0"/>
          </a:p>
          <a:p>
            <a:pPr lvl="2"/>
            <a:r>
              <a:rPr lang="zh-CN" altLang="en-US" dirty="0"/>
              <a:t>代码风格检查            （风格分）</a:t>
            </a:r>
            <a:endParaRPr lang="en-US" altLang="zh-CN" dirty="0"/>
          </a:p>
          <a:p>
            <a:pPr lvl="2"/>
            <a:r>
              <a:rPr lang="zh-CN" altLang="en-US" dirty="0"/>
              <a:t>代码静态特征</a:t>
            </a:r>
            <a:endParaRPr lang="en-US" altLang="zh-CN" dirty="0"/>
          </a:p>
          <a:p>
            <a:pPr lvl="1"/>
            <a:r>
              <a:rPr lang="zh-CN" altLang="en-US" dirty="0"/>
              <a:t>代码动态分析</a:t>
            </a:r>
            <a:endParaRPr lang="en-US" altLang="zh-CN" dirty="0"/>
          </a:p>
          <a:p>
            <a:pPr lvl="2"/>
            <a:r>
              <a:rPr lang="zh-CN" altLang="en-US" dirty="0"/>
              <a:t>代码行为特征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A556-C612-4B6E-B5FB-3A7F4579A35F}" type="datetime1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3B9-764D-4D9E-9517-E65F62E3E5B3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6986" y="2438647"/>
            <a:ext cx="3764134" cy="271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AutoShape 3" descr="Image result for 对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1205" name="AutoShape 5" descr="Image result for 对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1207" name="AutoShape 7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I0lEQVR4nO2di1biMBCG206StrT0At4QwRUFURTWy/s/2yYVlgJtmirYpGe+3SMgBedncplMpsWyEARBEARBEARBEARBEARBEARBEARBDAVSaNqEExJaMLgibVYIywdCbturEOBlYtvkqbUKYfpIiOPYfyFs2pSTAMNz27Yd7sNp06aciOmC2Blk2LQppwDSJyL8J3htYzeE8caBnI8WKoTpVp9t3zRtztGB8XtOn2PPW+fDS0LyLiTLpg06LsBbKHHs1ioMYfiQ91/7FEL6au8LvG3TdAjj+32BNnmH9ow0u5PEeigld02bdTRCeDkUyBVeN23Y0YC/pFBhW+JugNHuJPG/Hw6aNu04ALwVebBNCj/+LyX2FZ41bdsxAN4HC+Vx2pGk4U20TKD91LRxxwDuygXaDy3wIdyQ4mE04858hYUT/XaguWjavh9zsFraU2h83A2DsmlirTBt2sKfMpQ10Uyh2f0Q0oXUg6KVGq7wXSpPYHgeaiYbZNY+bNrGn1C04j3sh01b+RPGJcuJtiiE8KqyjRqusHw90Y5+CHMVgbZ9aexYurxVEmgbm4iCRzWB9sxQH8JMrY2aq1BlovhiZKRCSB8rwtEtZmYxYKYoj7Mw0odn6gLtWwNraQAOd5jKIZdN21sfeWJmD8c2MFGznNRwoUM+mra3NnCuEHDneGja4LrAlI8eynMF74dXhu0BA6xqyMskGjbUZOFaHYmOfW6WD5c1xtE1n03bXI+3esOMwKiCGhgoR9w5hSbtkcJ7fYH2wqRUzdk3BJq0vwaWYuZil5em7VZHTPa10ai+FKwqS2qtKdYQfQYauB5VpDahepfiwH+EPEy1cCHA4J2Qa7kt6Wdd/5HH2fiXFFQxFBVNPEaWHFJcmCfzn00uqlv+7wDXWazp2LICLaja7d1vn5M7XWIZGL9vgmlZ7YvaNsW2hS7ONFk1AVxsLZedKAh1eiFZ6DG+WCLQXOUNuym366LOqvdpaOlxvhqIESZveOlYA0NlFzrigwJLD4HT233jygp6YabqQlI56/we44eDaiZSljZKV8V6DhzokNVSD4FgzcjhWo+QcbF5c7VwxiHkSpNNX3GGdVG+pWyseVUN2G40qYEqrcq2J0UGwlhxLiSa7KXBfFKWMHPIvGCYhxsVebyJ6rEdCsNzWb3ka0EoMlTL4xMtqhIArqULdaegeIKHPdW90BFxWhOK9oDBk7Tg1S7alk4XKuMMGWggEPgKSFwCQG7pwZpcJWAjk+aX8nwAmV7JC3oFDtnPHCnF3GTeiKg8YXYRjioHCoW3u1MaXCrU5+kwyPBlrtKk5uxf5QGeql/xqcEgk63jFbnfMXdY/QItBplhdQ/cGpxPw1emZxxNFhN3dRawuTw8VCbyRR9sfjGoHFh+MdmuD+Bc/tFwD2qR04bzWomy3Kk8YmEolShShhqwrKFPWP36/5WXhEijPPKihUDrpWY+fjM4htlUITut6a8eAi0+VVTP9Xk2weml9CiHaFOFAINRze3p9Vgzkh/1rNH2LsxVy5a/nDPLXiWdKhzyrElae4041VNZIsniGpD2X7LSJOm0ZXxVo6WKtPxyUv4CHo1qEIzuk96oxm5Otksj2xIlEx2ruQDO7lVrtshYXimrRbRdAMDBNYBKnEjuLElhgg5L+jJE6Z2SyKv5QubBpnVIgHlVLmqjQtKen5tfTcgY3CsNOKWHOORRo5m+CBhWJSYqILpUWJSTu25jbXRZEVYAo+/U4K09qM0evRQxa3zTi6ZcrURccuVbEhfaRaNl5MtMamBSTbPIEdcv2tYic6iKyBLXkyjOYjJJYbYlUUuivLhPR+C63ukhBkz1+6hc2mKrT9cVkxR4UVtpZAoNPJXQytI3aolGjVKHNREBnIpE8mnQTLgDwIeaQmNimUNUzvUR1UB6r3qlDKtPpCCjpo38GcuVvC865NXwa3ZZZwWlmDttdKlH0e/3kVZqOLYmJXk/Q1q79ty0dccAHspdqHtqTREovXSXkeFoEePiKlJx3YeWKOSrxSIvEpPyFlUUXg9Yg6rD45G+Fkz87frGreH9wfdvaL3L9A3G+/vaZuXWVNgtlyXkrW0CLbjYmShWYfsUwur/lCF2mZq25xTk2umkLd++sUuuUvPe8BVTGZtqW8eYfbTanG8Utu874daEt5kXycTg7JqcrwvoOnb75sItWfl6m9YUBww/bbLSt67r54RiqajBmUynBEZv7cjNlAKgV4EzgiAIgiAIgiAIgiAIgiAIgiAIgiAIgiAIgiAIgjRJ5DEadRlzPf6Dsm7T9hyd0Is6PY+r9Ds08v2ut/ts2IlCi6WhuMsfp79QRplG2afc6X49EHfTTtpNO91O5PEbYUMa8dtO9gT/143Ek931QeI2o9PN3iJ0aSfyI0YpV+i5nciibuD6Pg1c108ZDQLKApe6KQ0YdSmjJ1fI+oH4Q7HL2xUN+I2bJIHvu70gCRLqdpI4ojROen7Mgl6cJH6cBHGcxP0gCCJ+hx8d98Qvgp6bKWQdxoKIuT2ukHrch9SNmc/f2/eZy13rusyntEtZ9gd9enIvsj9xL+nHyZ8k6Pf7ft9P+KMgSHyuxY3chCZ/uKY+l8uF9Pmve0mc9BO3H8c9N+a3SS+Tyd8i+HpDSj3qeS73I5fKIkvcMtElhc8iLtCj4gnPFW2Z0pOf+tKlvAUx8ekyFrkBpVEUMY/xz5t7Ne0IQ/hd6nFP+ow/xT94xrJD+EHUY/w3vudlj9fuCK00DPn/rsUfHw40WU/4XVKv+hhkwz908mtR+2aTK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1209" name="AutoShape 9" descr="data:image/png;base64,iVBORw0KGgoAAAANSUhEUgAAAOEAAADhCAMAAAAJbSJIAAAAn1BMVEX/////AgT/AQT8///7AADk5OTo6Ojh4eHp6ene3t7x8fHb29v+/v/z8/Ps7OzV1dXMzMz4+PjW1tbGxsb83tz7enr3qKf5ycn8Rkb61dX5rq378fH5lZT7dHT64uD8Hh+4uLj6jo77CxD6Nzn6aWn6vL36oaH6PD35w8L6UVH4YWH8MzP6m5z7UU/87Ov8LCz6h4b6gID7Xl75ioj6IiJz4fujAAAII0lEQVR4nO2di1biMBCG206StrT0At4QwRUFURTWy/s/2yYVlgJtmirYpGe+3SMgBedncplMpsWyEARBEARBEARBEARBEARBEARBEARBDAVSaNqEExJaMLgibVYIywdCbturEOBlYtvkqbUKYfpIiOPYfyFs2pSTAMNz27Yd7sNp06aciOmC2Blk2LQppwDSJyL8J3htYzeE8caBnI8WKoTpVp9t3zRtztGB8XtOn2PPW+fDS0LyLiTLpg06LsBbKHHs1ioMYfiQ91/7FEL6au8LvG3TdAjj+32BNnmH9ow0u5PEeigld02bdTRCeDkUyBVeN23Y0YC/pFBhW+JugNHuJPG/Hw6aNu04ALwVebBNCj/+LyX2FZ41bdsxAN4HC+Vx2pGk4U20TKD91LRxxwDuygXaDy3wIdyQ4mE04858hYUT/XaguWjavh9zsFraU2h83A2DsmlirTBt2sKfMpQ10Uyh2f0Q0oXUg6KVGq7wXSpPYHgeaiYbZNY+bNrGn1C04j3sh01b+RPGJcuJtiiE8KqyjRqusHw90Y5+CHMVgbZ9aexYurxVEmgbm4iCRzWB9sxQH8JMrY2aq1BlovhiZKRCSB8rwtEtZmYxYKYoj7Mw0odn6gLtWwNraQAOd5jKIZdN21sfeWJmD8c2MFGznNRwoUM+mra3NnCuEHDneGja4LrAlI8eynMF74dXhu0BA6xqyMskGjbUZOFaHYmOfW6WD5c1xtE1n03bXI+3esOMwKiCGhgoR9w5hSbtkcJ7fYH2wqRUzdk3BJq0vwaWYuZil5em7VZHTPa10ai+FKwqS2qtKdYQfQYauB5VpDahepfiwH+EPEy1cCHA4J2Qa7kt6Wdd/5HH2fiXFFQxFBVNPEaWHFJcmCfzn00uqlv+7wDXWazp2LICLaja7d1vn5M7XWIZGL9vgmlZ7YvaNsW2hS7ONFk1AVxsLZedKAh1eiFZ6DG+WCLQXOUNuym366LOqvdpaOlxvhqIESZveOlYA0NlFzrigwJLD4HT233jygp6YabqQlI56/we44eDaiZSljZKV8V6DhzokNVSD4FgzcjhWo+QcbF5c7VwxiHkSpNNX3GGdVG+pWyseVUN2G40qYEqrcq2J0UGwlhxLiSa7KXBfFKWMHPIvGCYhxsVebyJ6rEdCsNzWb3ka0EoMlTL4xMtqhIArqULdaegeIKHPdW90BFxWhOK9oDBk7Tg1S7alk4XKuMMGWggEPgKSFwCQG7pwZpcJWAjk+aX8nwAmV7JC3oFDtnPHCnF3GTeiKg8YXYRjioHCoW3u1MaXCrU5+kwyPBlrtKk5uxf5QGeql/xqcEgk63jFbnfMXdY/QItBplhdQ/cGpxPw1emZxxNFhN3dRawuTw8VCbyRR9sfjGoHFh+MdmuD+Bc/tFwD2qR04bzWomy3Kk8YmEolShShhqwrKFPWP36/5WXhEijPPKihUDrpWY+fjM4htlUITut6a8eAi0+VVTP9Xk2weml9CiHaFOFAINRze3p9Vgzkh/1rNH2LsxVy5a/nDPLXiWdKhzyrElae4041VNZIsniGpD2X7LSJOm0ZXxVo6WKtPxyUv4CHo1qEIzuk96oxm5Otksj2xIlEx2ruQDO7lVrtshYXimrRbRdAMDBNYBKnEjuLElhgg5L+jJE6Z2SyKv5QubBpnVIgHlVLmqjQtKen5tfTcgY3CsNOKWHOORRo5m+CBhWJSYqILpUWJSTu25jbXRZEVYAo+/U4K09qM0evRQxa3zTi6ZcrURccuVbEhfaRaNl5MtMamBSTbPIEdcv2tYic6iKyBLXkyjOYjJJYbYlUUuivLhPR+C63ukhBkz1+6hc2mKrT9cVkxR4UVtpZAoNPJXQytI3aolGjVKHNREBnIpE8mnQTLgDwIeaQmNimUNUzvUR1UB6r3qlDKtPpCCjpo38GcuVvC865NXwa3ZZZwWlmDttdKlH0e/3kVZqOLYmJXk/Q1q79ty0dccAHspdqHtqTREovXSXkeFoEePiKlJx3YeWKOSrxSIvEpPyFlUUXg9Yg6rD45G+Fkz87frGreH9wfdvaL3L9A3G+/vaZuXWVNgtlyXkrW0CLbjYmShWYfsUwur/lCF2mZq25xTk2umkLd++sUuuUvPe8BVTGZtqW8eYfbTanG8Utu874daEt5kXycTg7JqcrwvoOnb75sItWfl6m9YUBww/bbLSt67r54RiqajBmUynBEZv7cjNlAKgV4EzgiAIgiAIgiAIgiAIgiAIgiAIgiAIgiAIgiAIgjRJ5DEadRlzPf6Dsm7T9hyd0Is6PY+r9Ds08v2ut/ts2IlCi6WhuMsfp79QRplG2afc6X49EHfTTtpNO91O5PEbYUMa8dtO9gT/143Ek931QeI2o9PN3iJ0aSfyI0YpV+i5nciibuD6Pg1c108ZDQLKApe6KQ0YdSmjJ1fI+oH4Q7HL2xUN+I2bJIHvu70gCRLqdpI4ojROen7Mgl6cJH6cBHGcxP0gCCJ+hx8d98Qvgp6bKWQdxoKIuT2ukHrch9SNmc/f2/eZy13rusyntEtZ9gd9enIvsj9xL+nHyZ8k6Pf7ft9P+KMgSHyuxY3chCZ/uKY+l8uF9Pmve0mc9BO3H8c9N+a3SS+Tyd8i+HpDSj3qeS73I5fKIkvcMtElhc8iLtCj4gnPFW2Z0pOf+tKlvAUx8ekyFrkBpVEUMY/xz5t7Ne0IQ/hd6nFP+ow/xT94xrJD+EHUY/w3vudlj9fuCK00DPn/rsUfHw40WU/4XVKv+hhkwz908mtR+2aTK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黑体" panose="02010609060101010101" pitchFamily="49" charset="-122"/>
            </a:endParaRPr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5980" y="2219353"/>
            <a:ext cx="532330" cy="43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9753" y="2679676"/>
            <a:ext cx="532330" cy="43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244" y="3578529"/>
            <a:ext cx="532330" cy="43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6436" y="4318757"/>
            <a:ext cx="532330" cy="43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468"/>
            <a:ext cx="10515600" cy="720304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代码静态特征：面向对象设计相关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1080806" y="1583017"/>
            <a:ext cx="9593424" cy="5806827"/>
          </a:xfrm>
        </p:spPr>
        <p:txBody>
          <a:bodyPr>
            <a:normAutofit/>
          </a:bodyPr>
          <a:lstStyle/>
          <a:p>
            <a:pPr marL="273050" indent="-273050"/>
            <a:r>
              <a:rPr lang="zh-CN" altLang="en-US" dirty="0">
                <a:ea typeface="宋体" panose="02010600030101010101" pitchFamily="2" charset="-122"/>
              </a:rPr>
              <a:t>继承和多态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30250" lvl="1" indent="-273050"/>
            <a:r>
              <a:rPr lang="zh-CN" altLang="en-US" dirty="0">
                <a:ea typeface="宋体" panose="02010600030101010101" pitchFamily="2" charset="-122"/>
              </a:rPr>
              <a:t>特征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：类继承和接口实现的深度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/>
              <a:t>Depth of Inheritance Tree, DIT) </a:t>
            </a:r>
            <a:r>
              <a:rPr lang="zh-CN" altLang="en-US" dirty="0">
                <a:ea typeface="宋体" panose="02010600030101010101" pitchFamily="2" charset="-122"/>
              </a:rPr>
              <a:t>。度量是否有效使用类继承和接口实现。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30250" lvl="1" indent="-273050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5CE8-2CDD-44F1-85B0-AE8578206926}" type="datetime1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3B9-764D-4D9E-9517-E65F62E3E5B3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180392" y="2887869"/>
          <a:ext cx="4251649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4154" y="6195571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9" name="图表 8"/>
          <p:cNvGraphicFramePr/>
          <p:nvPr/>
        </p:nvGraphicFramePr>
        <p:xfrm>
          <a:off x="3735356" y="2999835"/>
          <a:ext cx="4643536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89523" y="6301317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12" name="图表 11"/>
          <p:cNvGraphicFramePr/>
          <p:nvPr/>
        </p:nvGraphicFramePr>
        <p:xfrm>
          <a:off x="7604448" y="3065106"/>
          <a:ext cx="4587552" cy="35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96886" y="6351080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468"/>
            <a:ext cx="10515600" cy="720304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zh-CN" altLang="en-US" dirty="0"/>
              <a:t>代码静态特征：面向对象设计相关</a:t>
            </a:r>
            <a:endParaRPr lang="en-US" altLang="zh-CN" dirty="0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1080805" y="1583017"/>
            <a:ext cx="9444125" cy="5806827"/>
          </a:xfrm>
        </p:spPr>
        <p:txBody>
          <a:bodyPr>
            <a:normAutofit/>
          </a:bodyPr>
          <a:lstStyle/>
          <a:p>
            <a:pPr marL="273050" indent="-273050"/>
            <a:r>
              <a:rPr lang="zh-CN" altLang="en-US" dirty="0"/>
              <a:t>不必要的类</a:t>
            </a:r>
            <a:endParaRPr lang="en-US" altLang="zh-CN" dirty="0"/>
          </a:p>
          <a:p>
            <a:pPr marL="730250" lvl="1" indent="-273050"/>
            <a:r>
              <a:rPr lang="zh-CN" altLang="en-US" dirty="0"/>
              <a:t>特征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只有极少数属性、且没有方法的类 </a:t>
            </a:r>
            <a:r>
              <a:rPr lang="en-US" altLang="zh-CN" dirty="0"/>
              <a:t>(Unnecessary Abstraction, UA)</a:t>
            </a:r>
            <a:r>
              <a:rPr lang="zh-CN" altLang="en-US" dirty="0"/>
              <a:t>。缺少数据上的行为抽象。</a:t>
            </a:r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273050" indent="-273050"/>
            <a:r>
              <a:rPr lang="zh-CN" altLang="en-US" dirty="0"/>
              <a:t>命令式的类</a:t>
            </a:r>
            <a:endParaRPr lang="en-US" altLang="zh-CN" dirty="0"/>
          </a:p>
          <a:p>
            <a:pPr marL="730250" lvl="1" indent="-273050"/>
            <a:r>
              <a:rPr lang="zh-CN" altLang="en-US" dirty="0"/>
              <a:t>特征</a:t>
            </a:r>
            <a:r>
              <a:rPr lang="en-US" altLang="zh-CN" dirty="0"/>
              <a:t>3</a:t>
            </a:r>
            <a:r>
              <a:rPr lang="zh-CN" altLang="en-US" dirty="0"/>
              <a:t>：只含有一个</a:t>
            </a:r>
            <a:r>
              <a:rPr lang="en-US" altLang="zh-CN" dirty="0"/>
              <a:t>Public</a:t>
            </a:r>
            <a:r>
              <a:rPr lang="zh-CN" altLang="en-US" dirty="0"/>
              <a:t>方法的类</a:t>
            </a:r>
            <a:r>
              <a:rPr lang="en-US" altLang="zh-CN" dirty="0"/>
              <a:t>(Imperative Abstraction, IA)</a:t>
            </a:r>
            <a:r>
              <a:rPr lang="zh-CN" altLang="en-US" dirty="0"/>
              <a:t>。一般只包含一个构造函数或一个静态方法。</a:t>
            </a:r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273050" indent="-273050"/>
            <a:r>
              <a:rPr lang="zh-CN" altLang="en-US" dirty="0"/>
              <a:t>循环依赖的类</a:t>
            </a:r>
            <a:endParaRPr lang="en-US" altLang="zh-CN" dirty="0"/>
          </a:p>
          <a:p>
            <a:pPr marL="730250" lvl="1" indent="-273050"/>
            <a:r>
              <a:rPr lang="zh-CN" altLang="en-US" dirty="0"/>
              <a:t>特征</a:t>
            </a:r>
            <a:r>
              <a:rPr lang="en-US" altLang="zh-CN" dirty="0"/>
              <a:t>4</a:t>
            </a:r>
            <a:r>
              <a:rPr lang="zh-CN" altLang="en-US" dirty="0"/>
              <a:t>：两个或以上的类之间相互依赖</a:t>
            </a:r>
            <a:r>
              <a:rPr lang="en-US" altLang="zh-CN" dirty="0"/>
              <a:t>(Cyclic-Dependency, CD)</a:t>
            </a:r>
            <a:r>
              <a:rPr lang="zh-CN" altLang="en-US" dirty="0"/>
              <a:t>。一般在逻辑划分不清晰的情况下，多各类之间功能交叉依赖。</a:t>
            </a:r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273050" indent="-273050"/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730250" lvl="1" indent="-273050"/>
            <a:endParaRPr lang="en-US" altLang="zh-CN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面向对象是一种思维方法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对象是一组具体的个体，各自维护自己的状态</a:t>
            </a:r>
            <a:endParaRPr lang="en-US" altLang="zh-CN" dirty="0"/>
          </a:p>
          <a:p>
            <a:pPr lvl="1"/>
            <a:r>
              <a:rPr lang="zh-CN" altLang="en-US" dirty="0"/>
              <a:t>对象具有自治性</a:t>
            </a:r>
            <a:endParaRPr lang="en-US" altLang="zh-CN" dirty="0"/>
          </a:p>
          <a:p>
            <a:r>
              <a:rPr lang="zh-CN" altLang="en-US" dirty="0"/>
              <a:t>由统一的类所定义</a:t>
            </a:r>
            <a:r>
              <a:rPr lang="en-US" altLang="zh-CN" dirty="0"/>
              <a:t>/</a:t>
            </a:r>
            <a:r>
              <a:rPr lang="zh-CN" altLang="en-US" dirty="0"/>
              <a:t>实例化出的对象，虽然能力相同，但却是不同对象，相互独立发展。一个对象出错，不意味另外一个对象必然出错</a:t>
            </a:r>
            <a:endParaRPr lang="en-US" altLang="zh-CN" dirty="0"/>
          </a:p>
          <a:p>
            <a:r>
              <a:rPr lang="zh-CN" altLang="en-US" dirty="0"/>
              <a:t>对象对外提供无差别服务，任意一个对象只要找到该对象，均可使用其提供的服务</a:t>
            </a:r>
            <a:endParaRPr lang="en-US" altLang="zh-CN" dirty="0"/>
          </a:p>
          <a:p>
            <a:r>
              <a:rPr lang="zh-CN" altLang="en-US" dirty="0"/>
              <a:t>所谓“面向”，即把对象作为基本单位来规划设计程序的行为</a:t>
            </a:r>
            <a:endParaRPr lang="en-US" altLang="zh-CN" dirty="0"/>
          </a:p>
          <a:p>
            <a:pPr lvl="1"/>
            <a:r>
              <a:rPr lang="zh-CN" altLang="en-US" dirty="0"/>
              <a:t>数据管理行为</a:t>
            </a:r>
            <a:endParaRPr lang="en-US" altLang="zh-CN" dirty="0"/>
          </a:p>
          <a:p>
            <a:pPr lvl="1"/>
            <a:r>
              <a:rPr lang="zh-CN" altLang="en-US" dirty="0"/>
              <a:t>对象协同行为</a:t>
            </a:r>
            <a:endParaRPr lang="en-US" altLang="zh-CN" dirty="0"/>
          </a:p>
          <a:p>
            <a:pPr lvl="1"/>
            <a:r>
              <a:rPr lang="zh-CN" altLang="en-US" dirty="0"/>
              <a:t>用户交互行为</a:t>
            </a:r>
            <a:endParaRPr lang="en-US" altLang="zh-CN" dirty="0"/>
          </a:p>
          <a:p>
            <a:pPr lvl="1"/>
            <a:r>
              <a:rPr lang="zh-CN" altLang="en-US" dirty="0"/>
              <a:t>计算控制行为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606-B30E-4CBE-81E3-179364B51633}" type="datetime1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3B9-764D-4D9E-9517-E65F62E3E5B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02154" y="249325"/>
            <a:ext cx="2951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public class Poly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private </a:t>
            </a:r>
            <a:r>
              <a:rPr lang="en-US" altLang="zh-CN" dirty="0" err="1">
                <a:ea typeface="黑体" panose="02010609060101010101" pitchFamily="49" charset="-122"/>
              </a:rPr>
              <a:t>BigInteger</a:t>
            </a:r>
            <a:r>
              <a:rPr lang="en-US" altLang="zh-CN" dirty="0">
                <a:ea typeface="黑体" panose="02010609060101010101" pitchFamily="49" charset="-122"/>
              </a:rPr>
              <a:t> …;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private </a:t>
            </a:r>
            <a:r>
              <a:rPr lang="en-US" altLang="zh-CN" dirty="0" err="1">
                <a:ea typeface="黑体" panose="02010609060101010101" pitchFamily="49" charset="-122"/>
              </a:rPr>
              <a:t>BigInteger</a:t>
            </a:r>
            <a:r>
              <a:rPr lang="en-US" altLang="zh-CN" dirty="0">
                <a:ea typeface="黑体" panose="02010609060101010101" pitchFamily="49" charset="-122"/>
              </a:rPr>
              <a:t> …;</a:t>
            </a: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    public Poly (String </a:t>
            </a:r>
            <a:r>
              <a:rPr lang="en-US" altLang="zh-CN" dirty="0" err="1">
                <a:ea typeface="黑体" panose="02010609060101010101" pitchFamily="49" charset="-122"/>
              </a:rPr>
              <a:t>str</a:t>
            </a:r>
            <a:r>
              <a:rPr lang="en-US" altLang="zh-CN" dirty="0">
                <a:ea typeface="黑体" panose="02010609060101010101" pitchFamily="49" charset="-122"/>
              </a:rPr>
              <a:t>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…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}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}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446" y="1009368"/>
            <a:ext cx="4537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class A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long  a;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long  b;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}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915" y="2591191"/>
            <a:ext cx="2508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Unnecessary Abstraction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1755" y="2675166"/>
            <a:ext cx="2323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Imperative Abstraction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12358" y="243105"/>
            <a:ext cx="2951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public class A  extends B{    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…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}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48530" y="918019"/>
            <a:ext cx="2951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public class B {    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public B (String </a:t>
            </a:r>
            <a:r>
              <a:rPr lang="en-US" altLang="zh-CN" dirty="0" err="1">
                <a:ea typeface="黑体" panose="02010609060101010101" pitchFamily="49" charset="-122"/>
              </a:rPr>
              <a:t>str</a:t>
            </a:r>
            <a:r>
              <a:rPr lang="en-US" altLang="zh-CN" dirty="0">
                <a:ea typeface="黑体" panose="02010609060101010101" pitchFamily="49" charset="-122"/>
              </a:rPr>
              <a:t>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new A();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}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}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56799" y="2693826"/>
            <a:ext cx="2741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Cyclic-Dependency</a:t>
            </a:r>
          </a:p>
          <a:p>
            <a:pPr algn="ctr"/>
            <a:r>
              <a:rPr lang="en-US" altLang="zh-CN" dirty="0">
                <a:ea typeface="黑体" panose="02010609060101010101" pitchFamily="49" charset="-122"/>
              </a:rPr>
              <a:t>(Tree is good, Graph is bad)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1767205" y="3340100"/>
          <a:ext cx="8118475" cy="303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4468"/>
            <a:ext cx="10515600" cy="720304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zh-CN" altLang="en-US" dirty="0"/>
              <a:t>代码静态特征：控制类和方法的长度</a:t>
            </a:r>
            <a:endParaRPr lang="en-US" altLang="zh-CN" dirty="0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1080806" y="1583017"/>
            <a:ext cx="9593424" cy="5806827"/>
          </a:xfrm>
        </p:spPr>
        <p:txBody>
          <a:bodyPr>
            <a:normAutofit/>
          </a:bodyPr>
          <a:lstStyle/>
          <a:p>
            <a:pPr marL="273050" indent="-273050"/>
            <a:r>
              <a:rPr lang="zh-CN" altLang="en-US" dirty="0"/>
              <a:t>抽象原则：高内聚、低耦合</a:t>
            </a:r>
            <a:endParaRPr lang="en-US" altLang="zh-CN" dirty="0"/>
          </a:p>
          <a:p>
            <a:pPr marL="273050" indent="-273050"/>
            <a:endParaRPr lang="en-US" altLang="zh-CN" dirty="0"/>
          </a:p>
          <a:p>
            <a:pPr marL="273050" indent="-273050"/>
            <a:r>
              <a:rPr lang="zh-CN" altLang="en-US" dirty="0"/>
              <a:t>单个类功能集中</a:t>
            </a:r>
            <a:endParaRPr lang="en-US" altLang="zh-CN" dirty="0"/>
          </a:p>
          <a:p>
            <a:pPr marL="730250" lvl="1" indent="-273050"/>
            <a:r>
              <a:rPr lang="zh-CN" altLang="en-US" dirty="0"/>
              <a:t>特征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类的行数</a:t>
            </a:r>
            <a:r>
              <a:rPr lang="en-US" altLang="zh-CN" dirty="0"/>
              <a:t>(Lines of code per class, LOCC)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273050" indent="-273050"/>
            <a:r>
              <a:rPr lang="zh-CN" altLang="en-US" dirty="0"/>
              <a:t>单个方法功能集中</a:t>
            </a:r>
            <a:endParaRPr lang="en-US" altLang="zh-CN" dirty="0"/>
          </a:p>
          <a:p>
            <a:pPr marL="730250" lvl="1" indent="-273050"/>
            <a:r>
              <a:rPr lang="zh-CN" altLang="en-US" dirty="0"/>
              <a:t>特征</a:t>
            </a:r>
            <a:r>
              <a:rPr lang="en-US" altLang="zh-CN" dirty="0"/>
              <a:t>6</a:t>
            </a:r>
            <a:r>
              <a:rPr lang="zh-CN" altLang="en-US" dirty="0"/>
              <a:t>：方法的行数</a:t>
            </a:r>
            <a:r>
              <a:rPr lang="en-US" altLang="zh-CN" dirty="0"/>
              <a:t>(Lines of code per method, LOCM)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273050" indent="-273050"/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730250" lvl="1" indent="-273050"/>
            <a:endParaRPr lang="en-US" altLang="zh-CN" dirty="0"/>
          </a:p>
          <a:p>
            <a:pPr marL="730250" lvl="1" indent="-273050"/>
            <a:endParaRPr lang="en-US" altLang="zh-CN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606-B30E-4CBE-81E3-179364B51633}" type="datetime1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3B9-764D-4D9E-9517-E65F62E3E5B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2413" y="5169746"/>
            <a:ext cx="964426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在平均情况下，类和方法的行数都不大，分别是</a:t>
            </a:r>
            <a:r>
              <a:rPr lang="en-US" altLang="zh-CN" sz="2400" dirty="0"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ea typeface="黑体" panose="02010609060101010101" pitchFamily="49" charset="-122"/>
              </a:rPr>
              <a:t>左右和</a:t>
            </a:r>
            <a:r>
              <a:rPr lang="en-US" altLang="zh-CN" sz="2400" dirty="0">
                <a:ea typeface="黑体" panose="02010609060101010101" pitchFamily="49" charset="-122"/>
              </a:rPr>
              <a:t>10~30</a:t>
            </a:r>
            <a:r>
              <a:rPr lang="zh-CN" altLang="en-US" sz="2400" dirty="0">
                <a:ea typeface="黑体" panose="02010609060101010101" pitchFamily="49" charset="-122"/>
              </a:rPr>
              <a:t>之间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r>
              <a:rPr lang="en-US" altLang="zh-CN" sz="2400" dirty="0">
                <a:ea typeface="黑体" panose="02010609060101010101" pitchFamily="49" charset="-122"/>
              </a:rPr>
              <a:t>The simple is better ^^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286410"/>
              </p:ext>
            </p:extLst>
          </p:nvPr>
        </p:nvGraphicFramePr>
        <p:xfrm>
          <a:off x="1202413" y="905683"/>
          <a:ext cx="9585960" cy="387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代码静态特征：潜在的</a:t>
            </a:r>
            <a:r>
              <a:rPr lang="en-US" altLang="zh-CN" dirty="0"/>
              <a:t>Bug</a:t>
            </a:r>
            <a:r>
              <a:rPr lang="zh-CN" altLang="en-US" dirty="0"/>
              <a:t>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复杂方法：存在过多控制流结构以及嵌套使用</a:t>
            </a:r>
            <a:endParaRPr lang="en-US" altLang="zh-CN" dirty="0"/>
          </a:p>
          <a:p>
            <a:pPr lvl="1"/>
            <a:r>
              <a:rPr lang="en-US" altLang="zh-CN" dirty="0"/>
              <a:t>While, for, if, switch, do-while</a:t>
            </a:r>
            <a:r>
              <a:rPr lang="zh-CN" altLang="en-US" dirty="0"/>
              <a:t>等多重嵌套使用</a:t>
            </a:r>
            <a:endParaRPr lang="en-US" altLang="zh-CN" dirty="0"/>
          </a:p>
          <a:p>
            <a:pPr lvl="1"/>
            <a:r>
              <a:rPr lang="zh-CN" altLang="en-US" dirty="0"/>
              <a:t>控制流复杂，不易理解和调试</a:t>
            </a:r>
            <a:endParaRPr lang="en-US" altLang="zh-CN" dirty="0"/>
          </a:p>
          <a:p>
            <a:pPr lvl="1"/>
            <a:r>
              <a:rPr lang="zh-CN" altLang="en-US" dirty="0"/>
              <a:t>指标</a:t>
            </a:r>
            <a:r>
              <a:rPr lang="en-US" altLang="zh-CN" dirty="0"/>
              <a:t>7</a:t>
            </a:r>
            <a:r>
              <a:rPr lang="zh-CN" altLang="en-US" dirty="0"/>
              <a:t>：某个方法含有控制流语句个数</a:t>
            </a:r>
            <a:r>
              <a:rPr lang="en-US" altLang="zh-CN" dirty="0"/>
              <a:t>&gt; M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复杂条件：条件嵌套使用</a:t>
            </a:r>
            <a:endParaRPr lang="en-US" altLang="zh-CN" dirty="0"/>
          </a:p>
          <a:p>
            <a:pPr lvl="1"/>
            <a:r>
              <a:rPr lang="zh-CN" altLang="en-US" dirty="0"/>
              <a:t>与、或、非</a:t>
            </a:r>
            <a:endParaRPr lang="en-US" altLang="zh-CN" dirty="0"/>
          </a:p>
          <a:p>
            <a:pPr lvl="1"/>
            <a:r>
              <a:rPr lang="zh-CN" altLang="en-US" dirty="0"/>
              <a:t>逻辑计算复杂</a:t>
            </a:r>
            <a:endParaRPr lang="en-US" altLang="zh-CN" dirty="0"/>
          </a:p>
          <a:p>
            <a:pPr lvl="1"/>
            <a:r>
              <a:rPr lang="zh-CN" altLang="en-US" dirty="0"/>
              <a:t>指标</a:t>
            </a:r>
            <a:r>
              <a:rPr lang="en-US" altLang="zh-CN" dirty="0"/>
              <a:t>8</a:t>
            </a:r>
            <a:r>
              <a:rPr lang="zh-CN" altLang="en-US" dirty="0"/>
              <a:t>：某个条件表达式含有子表达式的个数</a:t>
            </a:r>
            <a:r>
              <a:rPr lang="en-US" altLang="zh-CN" dirty="0"/>
              <a:t>&gt; N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606-B30E-4CBE-81E3-179364B51633}" type="datetime1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3B9-764D-4D9E-9517-E65F62E3E5B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606-B30E-4CBE-81E3-179364B51633}" type="datetime1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3B9-764D-4D9E-9517-E65F62E3E5B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2670" y="69536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while (a)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find = false;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for (</a:t>
            </a:r>
            <a:r>
              <a:rPr lang="en-US" altLang="zh-CN" dirty="0" err="1">
                <a:ea typeface="黑体" panose="02010609060101010101" pitchFamily="49" charset="-122"/>
              </a:rPr>
              <a:t>int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 = 0; 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 &lt; </a:t>
            </a:r>
            <a:r>
              <a:rPr lang="en-US" altLang="zh-CN" dirty="0" err="1">
                <a:ea typeface="黑体" panose="02010609060101010101" pitchFamily="49" charset="-122"/>
              </a:rPr>
              <a:t>poly.count</a:t>
            </a:r>
            <a:r>
              <a:rPr lang="en-US" altLang="zh-CN" dirty="0">
                <a:ea typeface="黑体" panose="02010609060101010101" pitchFamily="49" charset="-122"/>
              </a:rPr>
              <a:t> &amp;&amp; !a; 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++)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for (</a:t>
            </a:r>
            <a:r>
              <a:rPr lang="en-US" altLang="zh-CN" dirty="0" err="1">
                <a:ea typeface="黑体" panose="02010609060101010101" pitchFamily="49" charset="-122"/>
              </a:rPr>
              <a:t>int</a:t>
            </a:r>
            <a:r>
              <a:rPr lang="en-US" altLang="zh-CN" dirty="0">
                <a:ea typeface="黑体" panose="02010609060101010101" pitchFamily="49" charset="-122"/>
              </a:rPr>
              <a:t> j = 0; j &lt; </a:t>
            </a:r>
            <a:r>
              <a:rPr lang="en-US" altLang="zh-CN" dirty="0" err="1">
                <a:ea typeface="黑体" panose="02010609060101010101" pitchFamily="49" charset="-122"/>
              </a:rPr>
              <a:t>poly.count</a:t>
            </a:r>
            <a:r>
              <a:rPr lang="en-US" altLang="zh-CN" dirty="0">
                <a:ea typeface="黑体" panose="02010609060101010101" pitchFamily="49" charset="-122"/>
              </a:rPr>
              <a:t> &amp;&amp; !a; j++)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if (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 != j)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a = …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if (!a)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    a = …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    if (!a)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       a=…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        if (!a)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           a=…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        }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    }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    }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}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}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}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}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9731" y="917503"/>
            <a:ext cx="4736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ea typeface="黑体" panose="02010609060101010101" pitchFamily="49" charset="-122"/>
              </a:rPr>
              <a:t>val.equals</a:t>
            </a:r>
            <a:r>
              <a:rPr lang="en-US" altLang="zh-CN" dirty="0">
                <a:ea typeface="黑体" panose="02010609060101010101" pitchFamily="49" charset="-122"/>
              </a:rPr>
              <a:t>(a) &amp;&amp; (!</a:t>
            </a:r>
            <a:r>
              <a:rPr lang="en-US" altLang="zh-CN" dirty="0" err="1">
                <a:ea typeface="黑体" panose="02010609060101010101" pitchFamily="49" charset="-122"/>
              </a:rPr>
              <a:t>key.getX</a:t>
            </a:r>
            <a:r>
              <a:rPr lang="en-US" altLang="zh-CN" dirty="0">
                <a:ea typeface="黑体" panose="02010609060101010101" pitchFamily="49" charset="-122"/>
              </a:rPr>
              <a:t> ().equals(a)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|| (!</a:t>
            </a:r>
            <a:r>
              <a:rPr lang="en-US" altLang="zh-CN" dirty="0" err="1">
                <a:ea typeface="黑体" panose="02010609060101010101" pitchFamily="49" charset="-122"/>
              </a:rPr>
              <a:t>key.getSin</a:t>
            </a:r>
            <a:r>
              <a:rPr lang="en-US" altLang="zh-CN" dirty="0">
                <a:ea typeface="黑体" panose="02010609060101010101" pitchFamily="49" charset="-122"/>
              </a:rPr>
              <a:t> ().equals(a))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    || (!</a:t>
            </a:r>
            <a:r>
              <a:rPr lang="en-US" altLang="zh-CN" dirty="0" err="1">
                <a:ea typeface="黑体" panose="02010609060101010101" pitchFamily="49" charset="-122"/>
              </a:rPr>
              <a:t>key.getCos</a:t>
            </a:r>
            <a:r>
              <a:rPr lang="en-US" altLang="zh-CN" dirty="0">
                <a:ea typeface="黑体" panose="02010609060101010101" pitchFamily="49" charset="-122"/>
              </a:rPr>
              <a:t> ().equals(a)))) {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    …;</a:t>
            </a:r>
          </a:p>
          <a:p>
            <a:r>
              <a:rPr lang="en-US" altLang="zh-CN" dirty="0">
                <a:ea typeface="黑体" panose="02010609060101010101" pitchFamily="49" charset="-122"/>
              </a:rPr>
              <a:t>            }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6288" y="6239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黑体" panose="02010609060101010101" pitchFamily="49" charset="-122"/>
              </a:rPr>
              <a:t>复杂方法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555790" y="24138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黑体" panose="02010609060101010101" pitchFamily="49" charset="-122"/>
              </a:rPr>
              <a:t>复杂条件</a:t>
            </a:r>
          </a:p>
        </p:txBody>
      </p:sp>
      <p:sp>
        <p:nvSpPr>
          <p:cNvPr id="17" name="矩形 16"/>
          <p:cNvSpPr/>
          <p:nvPr/>
        </p:nvSpPr>
        <p:spPr>
          <a:xfrm>
            <a:off x="7812451" y="6251883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M=8, N=3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4670425" y="2908935"/>
          <a:ext cx="6722745" cy="321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7" grpId="0"/>
      <p:bldGraphic spid="12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将问题的复杂语义进行二层分解</a:t>
            </a:r>
            <a:endParaRPr lang="en-US" altLang="zh-CN" dirty="0"/>
          </a:p>
          <a:p>
            <a:pPr lvl="1"/>
            <a:r>
              <a:rPr lang="zh-CN" altLang="en-US" dirty="0"/>
              <a:t>类层次</a:t>
            </a:r>
            <a:endParaRPr lang="en-US" altLang="zh-CN" dirty="0"/>
          </a:p>
          <a:p>
            <a:pPr lvl="1"/>
            <a:r>
              <a:rPr lang="zh-CN" altLang="en-US" dirty="0"/>
              <a:t>类行为层次（即方法）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类之间：有效进行类和继承</a:t>
            </a:r>
            <a:r>
              <a:rPr lang="en-US" altLang="zh-CN" dirty="0"/>
              <a:t>/</a:t>
            </a:r>
            <a:r>
              <a:rPr lang="zh-CN" altLang="en-US" dirty="0"/>
              <a:t>接口抽象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类内部：行为解耦</a:t>
            </a:r>
            <a:endParaRPr lang="en-US" altLang="zh-CN" dirty="0"/>
          </a:p>
          <a:p>
            <a:pPr lvl="1"/>
            <a:r>
              <a:rPr lang="zh-CN" altLang="en-US" dirty="0"/>
              <a:t>控制每个方法的代码行数、有效解耦</a:t>
            </a:r>
            <a:endParaRPr lang="en-US" altLang="zh-CN" dirty="0"/>
          </a:p>
          <a:p>
            <a:pPr lvl="1"/>
            <a:r>
              <a:rPr lang="zh-CN" altLang="en-US" dirty="0"/>
              <a:t>降低方法内控制结构的复杂度</a:t>
            </a:r>
            <a:endParaRPr lang="en-US" altLang="zh-CN" dirty="0"/>
          </a:p>
          <a:p>
            <a:pPr lvl="1"/>
            <a:r>
              <a:rPr lang="zh-CN" altLang="en-US" dirty="0"/>
              <a:t>降低条件表达式的复杂度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606-B30E-4CBE-81E3-179364B51633}" type="datetime1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3B9-764D-4D9E-9517-E65F62E3E5B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40969" y="3262331"/>
            <a:ext cx="4329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开源静态分析工具</a:t>
            </a:r>
            <a:r>
              <a:rPr lang="en-US" altLang="zh-CN" sz="2400" dirty="0" err="1"/>
              <a:t>DesigniteJava</a:t>
            </a:r>
            <a:endParaRPr lang="en-US" altLang="zh-CN" sz="2400" dirty="0"/>
          </a:p>
          <a:p>
            <a:r>
              <a:rPr lang="en-US" altLang="zh-CN" sz="2400" dirty="0"/>
              <a:t>(https://github.com/tushartushar/DesigniteJava)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其他静态特征</a:t>
            </a:r>
            <a:endParaRPr lang="en-US" altLang="zh-CN" dirty="0"/>
          </a:p>
          <a:p>
            <a:pPr lvl="1"/>
            <a:r>
              <a:rPr lang="zh-CN" altLang="en-US" dirty="0"/>
              <a:t>某个类引用其他类的次数</a:t>
            </a:r>
            <a:r>
              <a:rPr lang="en-US" altLang="zh-CN" dirty="0"/>
              <a:t>(Fan-out)</a:t>
            </a:r>
          </a:p>
          <a:p>
            <a:pPr lvl="1"/>
            <a:r>
              <a:rPr lang="zh-CN" altLang="en-US" dirty="0"/>
              <a:t>类被其他类引用的次数</a:t>
            </a:r>
            <a:r>
              <a:rPr lang="en-US" altLang="zh-CN" dirty="0"/>
              <a:t>(Fan-In)</a:t>
            </a:r>
          </a:p>
          <a:p>
            <a:pPr lvl="1"/>
            <a:r>
              <a:rPr lang="zh-CN" altLang="en-US" dirty="0"/>
              <a:t>单条语句过长</a:t>
            </a:r>
            <a:r>
              <a:rPr lang="en-US" altLang="zh-CN" dirty="0"/>
              <a:t>(Long Statement)</a:t>
            </a:r>
          </a:p>
          <a:p>
            <a:pPr lvl="1"/>
            <a:r>
              <a:rPr lang="zh-CN" altLang="en-US" dirty="0"/>
              <a:t>方法参数列表过长</a:t>
            </a:r>
            <a:r>
              <a:rPr lang="en-US" altLang="zh-CN" dirty="0"/>
              <a:t>(Long Parameter List)</a:t>
            </a:r>
          </a:p>
          <a:p>
            <a:pPr lvl="1"/>
            <a:r>
              <a:rPr lang="zh-CN" altLang="en-US" dirty="0"/>
              <a:t>默认值未设置</a:t>
            </a:r>
            <a:r>
              <a:rPr lang="en-US" altLang="zh-CN" dirty="0"/>
              <a:t>(Missing default)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代码动态特征</a:t>
            </a:r>
            <a:endParaRPr lang="en-US" altLang="zh-CN" dirty="0"/>
          </a:p>
          <a:p>
            <a:pPr lvl="1"/>
            <a:r>
              <a:rPr lang="zh-CN" altLang="en-US" dirty="0"/>
              <a:t>代码性能相关的特征</a:t>
            </a:r>
            <a:endParaRPr lang="en-US" altLang="zh-CN" dirty="0"/>
          </a:p>
          <a:p>
            <a:pPr lvl="1"/>
            <a:r>
              <a:rPr lang="zh-CN" altLang="en-US" dirty="0"/>
              <a:t>并发行为相关的特征</a:t>
            </a:r>
            <a:endParaRPr lang="en-US" altLang="zh-CN" dirty="0"/>
          </a:p>
          <a:p>
            <a:pPr lvl="1"/>
            <a:r>
              <a:rPr lang="zh-CN" altLang="en-US" dirty="0"/>
              <a:t>内存访问相关的特征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606-B30E-4CBE-81E3-179364B51633}" type="datetime1">
              <a:rPr lang="zh-CN" altLang="en-US" smtClean="0"/>
              <a:t>2019/3/22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83B9-764D-4D9E-9517-E65F62E3E5B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关于代码风格</a:t>
            </a:r>
            <a:r>
              <a:rPr lang="en-US" altLang="zh-CN" dirty="0"/>
              <a:t>——</a:t>
            </a:r>
            <a:r>
              <a:rPr lang="zh-CN" altLang="en-US" dirty="0"/>
              <a:t>先从一个传说讲起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856"/>
          </a:xfrm>
        </p:spPr>
        <p:txBody>
          <a:bodyPr>
            <a:normAutofit/>
          </a:bodyPr>
          <a:lstStyle/>
          <a:p>
            <a:r>
              <a:rPr lang="zh-CN" altLang="en-US" dirty="0"/>
              <a:t>这是一个发生在美国一家名为</a:t>
            </a:r>
            <a:r>
              <a:rPr lang="en-US" altLang="zh-CN" dirty="0"/>
              <a:t>WTS Paradigm</a:t>
            </a:r>
            <a:r>
              <a:rPr lang="zh-CN" altLang="en-US" dirty="0"/>
              <a:t>的企业资源规划软件开发商办公楼里的故事</a:t>
            </a:r>
            <a:endParaRPr lang="en-US" altLang="zh-CN" dirty="0"/>
          </a:p>
          <a:p>
            <a:r>
              <a:rPr lang="zh-CN" altLang="en-US" dirty="0"/>
              <a:t>程序员</a:t>
            </a:r>
            <a:r>
              <a:rPr lang="en-US" altLang="zh-CN" dirty="0"/>
              <a:t>Anthony Tong</a:t>
            </a:r>
            <a:r>
              <a:rPr lang="zh-CN" altLang="en-US" dirty="0"/>
              <a:t>愤怒的拿出一把半自动手枪，枪杀</a:t>
            </a:r>
            <a:r>
              <a:rPr lang="en-US" altLang="zh-CN" dirty="0"/>
              <a:t>4</a:t>
            </a:r>
            <a:r>
              <a:rPr lang="zh-CN" altLang="en-US" dirty="0"/>
              <a:t>名同事</a:t>
            </a:r>
            <a:endParaRPr lang="en-US" altLang="zh-CN" dirty="0"/>
          </a:p>
          <a:p>
            <a:pPr lvl="1"/>
            <a:r>
              <a:rPr lang="zh-CN" altLang="en-US" dirty="0"/>
              <a:t>事发非常突然</a:t>
            </a:r>
            <a:endParaRPr lang="en-US" altLang="zh-CN" dirty="0"/>
          </a:p>
          <a:p>
            <a:pPr lvl="1"/>
            <a:r>
              <a:rPr lang="zh-CN" altLang="en-US" dirty="0"/>
              <a:t>没有任何迹象表明凶手动机</a:t>
            </a:r>
            <a:endParaRPr lang="en-US" altLang="zh-CN" dirty="0"/>
          </a:p>
          <a:p>
            <a:r>
              <a:rPr lang="zh-CN" altLang="en-US" dirty="0"/>
              <a:t>大家猜测最有可能的原因是同事</a:t>
            </a:r>
            <a:r>
              <a:rPr lang="en-US" altLang="zh-CN" dirty="0"/>
              <a:t>——</a:t>
            </a:r>
          </a:p>
          <a:p>
            <a:pPr lvl="1"/>
            <a:r>
              <a:rPr lang="zh-CN" altLang="en-US" dirty="0"/>
              <a:t>不写注释</a:t>
            </a:r>
            <a:endParaRPr lang="en-US" altLang="zh-CN" dirty="0"/>
          </a:p>
          <a:p>
            <a:pPr lvl="1"/>
            <a:r>
              <a:rPr lang="zh-CN" altLang="en-US" dirty="0"/>
              <a:t>不遵循驼峰命名</a:t>
            </a:r>
            <a:endParaRPr lang="en-US" altLang="zh-CN" dirty="0"/>
          </a:p>
          <a:p>
            <a:pPr lvl="1"/>
            <a:r>
              <a:rPr lang="zh-CN" altLang="en-US" dirty="0"/>
              <a:t>括号换行</a:t>
            </a:r>
            <a:endParaRPr lang="en-US" altLang="zh-CN" dirty="0"/>
          </a:p>
          <a:p>
            <a:pPr lvl="1"/>
            <a:r>
              <a:rPr lang="zh-CN" altLang="en-US" dirty="0"/>
              <a:t>天天</a:t>
            </a:r>
            <a:r>
              <a:rPr lang="en-US" altLang="zh-CN" dirty="0"/>
              <a:t>git push –f</a:t>
            </a:r>
          </a:p>
          <a:p>
            <a:pPr lvl="1"/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70" y="3429000"/>
            <a:ext cx="3984690" cy="301508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为什么要探讨代码风格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90"/>
          </a:xfrm>
        </p:spPr>
        <p:txBody>
          <a:bodyPr>
            <a:normAutofit/>
          </a:bodyPr>
          <a:lstStyle/>
          <a:p>
            <a:r>
              <a:rPr lang="zh-CN" altLang="en-US" dirty="0"/>
              <a:t>一个基本定律：写代码容易，读代码难</a:t>
            </a:r>
            <a:endParaRPr lang="en-US" altLang="zh-CN" dirty="0"/>
          </a:p>
          <a:p>
            <a:pPr lvl="1"/>
            <a:r>
              <a:rPr lang="zh-CN" altLang="en-US" dirty="0"/>
              <a:t>有一个游戏：醒来你发现自己被随机丢在某个城市的</a:t>
            </a:r>
            <a:r>
              <a:rPr lang="en-US" altLang="zh-CN" dirty="0"/>
              <a:t>google street view</a:t>
            </a:r>
            <a:r>
              <a:rPr lang="zh-CN" altLang="en-US" dirty="0"/>
              <a:t>里，没有路名，没有地图，只有街景。你要自己找到机场，飞回家</a:t>
            </a:r>
            <a:r>
              <a:rPr lang="en-US" altLang="zh-CN" dirty="0"/>
              <a:t>——</a:t>
            </a:r>
            <a:r>
              <a:rPr lang="zh-CN" altLang="en-US" dirty="0"/>
              <a:t>读代码的体验，和玩儿这个游戏差不多</a:t>
            </a:r>
            <a:endParaRPr lang="en-US" altLang="zh-CN" dirty="0"/>
          </a:p>
          <a:p>
            <a:pPr lvl="1"/>
            <a:r>
              <a:rPr lang="zh-CN" altLang="en-US" dirty="0"/>
              <a:t>“如果一个维护者不再继续维护你的代码，很可能他有想杀了你的冲动”</a:t>
            </a:r>
            <a:endParaRPr lang="en-US" altLang="zh-CN" dirty="0"/>
          </a:p>
          <a:p>
            <a:r>
              <a:rPr lang="zh-CN" altLang="en-US" dirty="0"/>
              <a:t>在互测过程中，读到别人的代码是什么感受？</a:t>
            </a:r>
            <a:endParaRPr lang="en-US" altLang="zh-CN" dirty="0"/>
          </a:p>
          <a:p>
            <a:pPr lvl="1"/>
            <a:r>
              <a:rPr lang="zh-CN" altLang="en-US" dirty="0"/>
              <a:t>这是什么</a:t>
            </a:r>
            <a:r>
              <a:rPr lang="en-US" altLang="zh-CN" dirty="0"/>
              <a:t>……</a:t>
            </a:r>
            <a:r>
              <a:rPr lang="zh-CN" altLang="en-US" dirty="0"/>
              <a:t>太厉害了 </a:t>
            </a:r>
            <a:r>
              <a:rPr lang="en-US" altLang="zh-CN" dirty="0"/>
              <a:t>VS </a:t>
            </a:r>
            <a:r>
              <a:rPr lang="zh-CN" altLang="en-US" dirty="0"/>
              <a:t>这是什么</a:t>
            </a:r>
            <a:r>
              <a:rPr lang="en-US" altLang="zh-CN" dirty="0"/>
              <a:t>……</a:t>
            </a:r>
            <a:r>
              <a:rPr lang="zh-CN" altLang="en-US" dirty="0"/>
              <a:t>太弱渣了</a:t>
            </a:r>
            <a:endParaRPr lang="en-US" altLang="zh-CN" dirty="0"/>
          </a:p>
          <a:p>
            <a:pPr lvl="1"/>
            <a:r>
              <a:rPr lang="zh-CN" altLang="en-US" dirty="0"/>
              <a:t>大牛和我做朋友吧 </a:t>
            </a:r>
            <a:r>
              <a:rPr lang="en-US" altLang="zh-CN" dirty="0"/>
              <a:t>VS </a:t>
            </a:r>
            <a:r>
              <a:rPr lang="zh-CN" altLang="en-US" dirty="0"/>
              <a:t>杂碎怎么混进来的</a:t>
            </a:r>
            <a:endParaRPr lang="en-US" altLang="zh-CN" dirty="0"/>
          </a:p>
          <a:p>
            <a:pPr lvl="1"/>
            <a:r>
              <a:rPr lang="zh-CN" altLang="en-US" dirty="0"/>
              <a:t>居然能这么写？ </a:t>
            </a:r>
            <a:r>
              <a:rPr lang="en-US" altLang="zh-CN" dirty="0"/>
              <a:t>VS </a:t>
            </a:r>
            <a:r>
              <a:rPr lang="zh-CN" altLang="en-US" dirty="0"/>
              <a:t>居然能这么写！</a:t>
            </a:r>
            <a:endParaRPr lang="en-US" altLang="zh-CN" dirty="0"/>
          </a:p>
          <a:p>
            <a:pPr lvl="1"/>
            <a:r>
              <a:rPr lang="zh-CN" altLang="en-US" dirty="0"/>
              <a:t>我勒个去这个怎么做到的？ </a:t>
            </a:r>
            <a:r>
              <a:rPr lang="en-US" altLang="zh-CN" dirty="0"/>
              <a:t>VS </a:t>
            </a:r>
            <a:r>
              <a:rPr lang="zh-CN" altLang="en-US" dirty="0"/>
              <a:t>我勒个去这个烂到这样我也是服了！</a:t>
            </a:r>
            <a:endParaRPr lang="en-US" altLang="zh-CN" dirty="0"/>
          </a:p>
          <a:p>
            <a:r>
              <a:rPr lang="zh-CN" altLang="en-US" dirty="0"/>
              <a:t>你想成为哪个？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好的代码风格并不是唯一的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90"/>
          </a:xfrm>
        </p:spPr>
        <p:txBody>
          <a:bodyPr>
            <a:norm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40</a:t>
            </a:r>
            <a:r>
              <a:rPr lang="zh-CN" altLang="en-US" dirty="0"/>
              <a:t>年代，法国作家雷蒙格诺创作了</a:t>
            </a:r>
            <a:r>
              <a:rPr lang="en-US" altLang="zh-CN" dirty="0"/>
              <a:t>《Exercises in Style》</a:t>
            </a:r>
          </a:p>
          <a:p>
            <a:pPr lvl="1"/>
            <a:r>
              <a:rPr lang="zh-CN" altLang="en-US" dirty="0"/>
              <a:t>一个三句话的故事，用</a:t>
            </a:r>
            <a:r>
              <a:rPr lang="en-US" altLang="zh-CN" dirty="0"/>
              <a:t>99</a:t>
            </a:r>
            <a:r>
              <a:rPr lang="zh-CN" altLang="en-US" dirty="0"/>
              <a:t>种不同的风格讲出来</a:t>
            </a:r>
            <a:endParaRPr lang="en-US" altLang="zh-CN" dirty="0"/>
          </a:p>
          <a:p>
            <a:pPr lvl="1"/>
            <a:r>
              <a:rPr lang="zh-CN" altLang="en-US" dirty="0"/>
              <a:t>反叙法、隐喻法、非人类视角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代码风格：在特定的约束条件下完成编程的结果</a:t>
            </a:r>
            <a:endParaRPr lang="en-US" altLang="zh-CN" dirty="0"/>
          </a:p>
          <a:p>
            <a:pPr lvl="1"/>
            <a:r>
              <a:rPr lang="zh-CN" altLang="en-US" dirty="0"/>
              <a:t>既可以来自于外部，也可以是自己强加的</a:t>
            </a:r>
            <a:endParaRPr lang="en-US" altLang="zh-CN" dirty="0"/>
          </a:p>
          <a:p>
            <a:pPr lvl="1"/>
            <a:r>
              <a:rPr lang="zh-CN" altLang="en-US" dirty="0"/>
              <a:t>既可以是环境的挑战，也可以是人为的限制</a:t>
            </a:r>
            <a:endParaRPr lang="en-US" altLang="zh-CN" dirty="0"/>
          </a:p>
          <a:p>
            <a:pPr lvl="1"/>
            <a:r>
              <a:rPr lang="zh-CN" altLang="en-US" dirty="0"/>
              <a:t>既可以源于经验和可测量数据，也可以仅是个人喜好</a:t>
            </a:r>
            <a:endParaRPr lang="en-US" altLang="zh-CN" dirty="0"/>
          </a:p>
          <a:p>
            <a:r>
              <a:rPr lang="zh-CN" altLang="en-US" dirty="0"/>
              <a:t>不同的约束，可以衍生层出不穷，风格迥异的代码</a:t>
            </a:r>
            <a:endParaRPr lang="en-US" altLang="zh-CN" dirty="0"/>
          </a:p>
          <a:p>
            <a:pPr lvl="1"/>
            <a:r>
              <a:rPr lang="zh-CN" altLang="en-US" dirty="0"/>
              <a:t>代码和风格互相配合，不能一分为二</a:t>
            </a:r>
            <a:endParaRPr lang="en-US" altLang="zh-CN" dirty="0"/>
          </a:p>
          <a:p>
            <a:pPr lvl="1"/>
            <a:r>
              <a:rPr lang="zh-CN" altLang="en-US" dirty="0"/>
              <a:t>基于约束条件的代码风格，是将编程实践中创造性工作统一在一起的完美模型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" t="10894" r="5303" b="11057"/>
          <a:stretch>
            <a:fillRect/>
          </a:stretch>
        </p:blipFill>
        <p:spPr>
          <a:xfrm>
            <a:off x="9141769" y="2286000"/>
            <a:ext cx="2622768" cy="3278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面向对象是一种思维方法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三个基本问题</a:t>
            </a:r>
            <a:endParaRPr lang="en-US" altLang="zh-CN" dirty="0"/>
          </a:p>
          <a:p>
            <a:pPr lvl="1"/>
            <a:r>
              <a:rPr lang="zh-CN" altLang="en-US" dirty="0"/>
              <a:t>如何管理对象</a:t>
            </a:r>
            <a:endParaRPr lang="en-US" altLang="zh-CN" dirty="0"/>
          </a:p>
          <a:p>
            <a:pPr lvl="1"/>
            <a:r>
              <a:rPr lang="zh-CN" altLang="en-US" dirty="0"/>
              <a:t>如何建立对象之间的层次关系</a:t>
            </a:r>
            <a:endParaRPr lang="en-US" altLang="zh-CN" dirty="0"/>
          </a:p>
          <a:p>
            <a:pPr lvl="1"/>
            <a:r>
              <a:rPr lang="zh-CN" altLang="en-US" dirty="0"/>
              <a:t>如何管理层次关系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风格千万条，啥是第一条？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严谨的代码风格并无绝对好坏之分</a:t>
            </a:r>
            <a:endParaRPr lang="en-US" altLang="zh-CN" dirty="0"/>
          </a:p>
          <a:p>
            <a:r>
              <a:rPr lang="zh-CN" altLang="en-US" dirty="0"/>
              <a:t>不怕代码跑不动，就怕风格不一样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空格缩进遇到</a:t>
            </a:r>
            <a:r>
              <a:rPr lang="en-US" altLang="zh-CN" dirty="0"/>
              <a:t>2</a:t>
            </a:r>
            <a:r>
              <a:rPr lang="zh-CN" altLang="en-US" dirty="0"/>
              <a:t>空格缩进</a:t>
            </a:r>
            <a:endParaRPr lang="en-US" altLang="zh-CN" dirty="0"/>
          </a:p>
          <a:p>
            <a:pPr lvl="1"/>
            <a:r>
              <a:rPr lang="zh-CN" altLang="en-US" dirty="0"/>
              <a:t>大括号换行遇到大括号不换行</a:t>
            </a:r>
            <a:endParaRPr lang="en-US" altLang="zh-CN" dirty="0"/>
          </a:p>
          <a:p>
            <a:pPr lvl="1"/>
            <a:r>
              <a:rPr lang="zh-CN" altLang="en-US" dirty="0"/>
              <a:t>横杆命名遇到驼峰命名</a:t>
            </a:r>
            <a:endParaRPr lang="en-US" altLang="zh-CN" dirty="0"/>
          </a:p>
          <a:p>
            <a:pPr lvl="1"/>
            <a:r>
              <a:rPr lang="zh-CN" altLang="en-US" dirty="0"/>
              <a:t>单行结构体加大括号遇到不加大括号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选择易于理解并统一的代码风格</a:t>
            </a:r>
            <a:endParaRPr lang="en-US" altLang="zh-CN" dirty="0"/>
          </a:p>
          <a:p>
            <a:pPr lvl="1"/>
            <a:r>
              <a:rPr lang="zh-CN" altLang="en-US" dirty="0"/>
              <a:t>建立良好的环境，减少阅读成本</a:t>
            </a:r>
            <a:endParaRPr lang="en-US" altLang="zh-CN" dirty="0"/>
          </a:p>
          <a:p>
            <a:pPr lvl="1"/>
            <a:r>
              <a:rPr lang="zh-CN" altLang="en-US" dirty="0"/>
              <a:t>增强团队协作，需要点滴积累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22" y="1825625"/>
            <a:ext cx="5534419" cy="408467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狭义的代码风格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程序猿长期以来养成的一些编写代码的习惯</a:t>
            </a:r>
            <a:endParaRPr lang="en-US" altLang="zh-CN" dirty="0"/>
          </a:p>
          <a:p>
            <a:r>
              <a:rPr lang="zh-CN" altLang="en-US" dirty="0"/>
              <a:t>格式规范</a:t>
            </a:r>
            <a:endParaRPr lang="en-US" altLang="zh-CN" dirty="0"/>
          </a:p>
          <a:p>
            <a:pPr lvl="1"/>
            <a:r>
              <a:rPr lang="zh-CN" altLang="en-US" dirty="0"/>
              <a:t>换行、缩进、长句断开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命名约定</a:t>
            </a:r>
            <a:endParaRPr lang="en-US" altLang="zh-CN" dirty="0"/>
          </a:p>
          <a:p>
            <a:pPr lvl="1"/>
            <a:r>
              <a:rPr lang="zh-CN" altLang="en-US" dirty="0"/>
              <a:t>常量命名、变量命名、包命名、类和接口命名、方法命名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文档约定</a:t>
            </a:r>
            <a:endParaRPr lang="en-US" altLang="zh-CN" dirty="0"/>
          </a:p>
          <a:p>
            <a:pPr lvl="1"/>
            <a:r>
              <a:rPr lang="zh-CN" altLang="en-US" dirty="0"/>
              <a:t>类和接口描述、方法描述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其他约定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广义的代码风格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坚持美观，灵活对待，符合编程的一般原则</a:t>
            </a:r>
            <a:endParaRPr lang="en-US" altLang="zh-CN" dirty="0"/>
          </a:p>
          <a:p>
            <a:pPr lvl="1"/>
            <a:r>
              <a:rPr lang="zh-CN" altLang="en-US" dirty="0"/>
              <a:t>避免重复原则：一旦重复某个语句或概念，可以进行抽象</a:t>
            </a:r>
            <a:endParaRPr lang="en-US" altLang="zh-CN" dirty="0"/>
          </a:p>
          <a:p>
            <a:pPr lvl="1"/>
            <a:r>
              <a:rPr lang="zh-CN" altLang="en-US" dirty="0"/>
              <a:t>抽象原则：与“避免重复”相关，一个功能只出现在一个位置</a:t>
            </a:r>
            <a:endParaRPr lang="en-US" altLang="zh-CN" dirty="0"/>
          </a:p>
          <a:p>
            <a:pPr lvl="1"/>
            <a:r>
              <a:rPr lang="zh-CN" altLang="en-US" dirty="0"/>
              <a:t>简单原则：简单的代码占用资源少，漏洞少，易于修改</a:t>
            </a:r>
            <a:endParaRPr lang="en-US" altLang="zh-CN" dirty="0"/>
          </a:p>
          <a:p>
            <a:pPr lvl="1"/>
            <a:r>
              <a:rPr lang="zh-CN" altLang="en-US" dirty="0"/>
              <a:t>避免创建不必要的代码：除非需要，否则不创建新功能</a:t>
            </a:r>
            <a:endParaRPr lang="en-US" altLang="zh-CN" dirty="0"/>
          </a:p>
          <a:p>
            <a:pPr lvl="1"/>
            <a:r>
              <a:rPr lang="zh-CN" altLang="en-US" dirty="0"/>
              <a:t>尽可能做最简单的事：简化每一个类的功能，保持简单的路径</a:t>
            </a:r>
            <a:endParaRPr lang="en-US" altLang="zh-CN" dirty="0"/>
          </a:p>
          <a:p>
            <a:pPr lvl="1"/>
            <a:r>
              <a:rPr lang="zh-CN" altLang="en-US" dirty="0"/>
              <a:t>别让我思考：代码要易于理解，不要让别人敬而远之</a:t>
            </a:r>
            <a:endParaRPr lang="en-US" altLang="zh-CN" dirty="0"/>
          </a:p>
          <a:p>
            <a:pPr lvl="1"/>
            <a:r>
              <a:rPr lang="zh-CN" altLang="en-US" dirty="0"/>
              <a:t>开闭原则：可以基于你的代码进行拓展，但不能修改你的代码</a:t>
            </a:r>
            <a:endParaRPr lang="en-US" altLang="zh-CN" dirty="0"/>
          </a:p>
          <a:p>
            <a:pPr lvl="1"/>
            <a:r>
              <a:rPr lang="zh-CN" altLang="en-US" dirty="0"/>
              <a:t>代码维护：本人和他人都能够容易维护</a:t>
            </a:r>
            <a:endParaRPr lang="en-US" altLang="zh-CN" dirty="0"/>
          </a:p>
          <a:p>
            <a:pPr lvl="1"/>
            <a:r>
              <a:rPr lang="zh-CN" altLang="en-US" dirty="0"/>
              <a:t>最小惊讶原则：尊崇约束，减少给别人的惊喜或惊吓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广义的代码风格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坚持美观，灵活对待，符合编程的一般原则</a:t>
            </a:r>
            <a:endParaRPr lang="en-US" altLang="zh-CN" dirty="0"/>
          </a:p>
          <a:p>
            <a:pPr lvl="1"/>
            <a:r>
              <a:rPr lang="zh-CN" altLang="en-US" dirty="0"/>
              <a:t>单一责任原则：一段代码保证只有单一的明确的任务</a:t>
            </a:r>
            <a:endParaRPr lang="en-US" altLang="zh-CN" dirty="0"/>
          </a:p>
          <a:p>
            <a:pPr lvl="1"/>
            <a:r>
              <a:rPr lang="zh-CN" altLang="en-US" dirty="0"/>
              <a:t>低耦合原则：一段代码应减少对其他区域代码的依赖关系</a:t>
            </a:r>
            <a:endParaRPr lang="en-US" altLang="zh-CN" dirty="0"/>
          </a:p>
          <a:p>
            <a:pPr lvl="1"/>
            <a:r>
              <a:rPr lang="zh-CN" altLang="en-US" dirty="0"/>
              <a:t>最大限度凝聚原则：相近功能的代码尽量放在同一个部分</a:t>
            </a:r>
            <a:endParaRPr lang="en-US" altLang="zh-CN" dirty="0"/>
          </a:p>
          <a:p>
            <a:pPr lvl="1"/>
            <a:r>
              <a:rPr lang="zh-CN" altLang="en-US" dirty="0"/>
              <a:t>隐藏实现细节：当功能发生变化时，尽可能降低对其他组件的影响</a:t>
            </a:r>
            <a:endParaRPr lang="en-US" altLang="zh-CN" dirty="0"/>
          </a:p>
          <a:p>
            <a:pPr lvl="1"/>
            <a:r>
              <a:rPr lang="zh-CN" altLang="en-US" dirty="0"/>
              <a:t>迪米特法则：代码只和其有直接关系的部分相连</a:t>
            </a:r>
            <a:endParaRPr lang="en-US" altLang="zh-CN" dirty="0"/>
          </a:p>
          <a:p>
            <a:pPr lvl="1"/>
            <a:r>
              <a:rPr lang="zh-CN" altLang="en-US" dirty="0"/>
              <a:t>避免过早优化：优化前必须设计好，并用数据证明性能确实优化了</a:t>
            </a:r>
            <a:endParaRPr lang="en-US" altLang="zh-CN" dirty="0"/>
          </a:p>
          <a:p>
            <a:pPr lvl="1"/>
            <a:r>
              <a:rPr lang="zh-CN" altLang="en-US" dirty="0"/>
              <a:t>代码重用原则：能重用的代码不用额外开发</a:t>
            </a:r>
            <a:endParaRPr lang="en-US" altLang="zh-CN" dirty="0"/>
          </a:p>
          <a:p>
            <a:pPr lvl="1"/>
            <a:r>
              <a:rPr lang="zh-CN" altLang="en-US" dirty="0"/>
              <a:t>关注点分离：不同领域功能，应由不同的代码和最小重叠模块组成</a:t>
            </a:r>
            <a:endParaRPr lang="en-US" altLang="zh-CN" dirty="0"/>
          </a:p>
          <a:p>
            <a:pPr lvl="1"/>
            <a:r>
              <a:rPr lang="zh-CN" altLang="en-US" dirty="0"/>
              <a:t>拥抱改变：积极面对变化，使代码易于重构和扩展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代码风格的必要性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狭义的代码风格如同一身得体的打扮，能够给人留下第一印象</a:t>
            </a:r>
            <a:endParaRPr lang="en-US" altLang="zh-CN" dirty="0"/>
          </a:p>
          <a:p>
            <a:r>
              <a:rPr lang="zh-CN" altLang="en-US" dirty="0"/>
              <a:t>广义的代码风格体现能够写出“专业代码”的专业态度</a:t>
            </a:r>
            <a:endParaRPr lang="en-US" altLang="zh-CN" dirty="0"/>
          </a:p>
          <a:p>
            <a:r>
              <a:rPr lang="zh-CN" altLang="en-US" dirty="0"/>
              <a:t>腾讯、华为等各大企业都对代码风格进行了明文规定</a:t>
            </a:r>
            <a:endParaRPr lang="en-US" altLang="zh-CN" dirty="0"/>
          </a:p>
          <a:p>
            <a:pPr lvl="1"/>
            <a:r>
              <a:rPr lang="zh-CN" altLang="en-US" dirty="0"/>
              <a:t>程序板式、注释、标识符命名等基本约定</a:t>
            </a:r>
            <a:endParaRPr lang="en-US" altLang="zh-CN" dirty="0"/>
          </a:p>
          <a:p>
            <a:pPr lvl="1"/>
            <a:r>
              <a:rPr lang="zh-CN" altLang="en-US" dirty="0"/>
              <a:t>程序可读性、变量及结构体使用、可测性、可维护性等编程约定</a:t>
            </a:r>
            <a:endParaRPr lang="en-US" altLang="zh-CN" dirty="0"/>
          </a:p>
          <a:p>
            <a:pPr lvl="1"/>
            <a:r>
              <a:rPr lang="zh-CN" altLang="en-US" dirty="0"/>
              <a:t>代码编辑、编译、审查等行为约定</a:t>
            </a:r>
            <a:endParaRPr lang="en-US" altLang="zh-CN" dirty="0"/>
          </a:p>
          <a:p>
            <a:pPr lvl="1"/>
            <a:r>
              <a:rPr lang="zh-CN" altLang="en-US" dirty="0"/>
              <a:t>提供编码模板：可读性至上，遵循正确约定</a:t>
            </a:r>
            <a:endParaRPr lang="en-US" altLang="zh-CN" dirty="0"/>
          </a:p>
          <a:p>
            <a:r>
              <a:rPr lang="zh-CN" altLang="en-US" dirty="0"/>
              <a:t>专业能力的提高，伴随着代码风格的成熟</a:t>
            </a:r>
            <a:endParaRPr lang="en-US" altLang="zh-CN" dirty="0"/>
          </a:p>
          <a:p>
            <a:r>
              <a:rPr lang="zh-CN" altLang="en-US" dirty="0"/>
              <a:t>专业能力提升代码风格，代码风格体现专业能力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A81E-8226-4F9B-AE0B-F580D8772FF9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3200" dirty="0"/>
              <a:t>总结性博客作业</a:t>
            </a:r>
            <a:endParaRPr lang="en-US" altLang="zh-CN" sz="3200" dirty="0"/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针对所讲授内容、自己发现别人的问题、</a:t>
            </a:r>
            <a:r>
              <a:rPr lang="en-US" altLang="zh-CN" sz="2800" dirty="0"/>
              <a:t>3</a:t>
            </a:r>
            <a:r>
              <a:rPr lang="zh-CN" altLang="en-US" sz="2800" dirty="0"/>
              <a:t>次作业被发现的</a:t>
            </a:r>
            <a:r>
              <a:rPr lang="en-US" altLang="zh-CN" sz="2800" dirty="0"/>
              <a:t>bug(</a:t>
            </a:r>
            <a:r>
              <a:rPr lang="zh-CN" altLang="en-US" sz="2800" dirty="0"/>
              <a:t>包括公测</a:t>
            </a:r>
            <a:r>
              <a:rPr lang="en-US" altLang="zh-CN" sz="2800" dirty="0"/>
              <a:t>)</a:t>
            </a:r>
            <a:r>
              <a:rPr lang="zh-CN" altLang="en-US" sz="2800" dirty="0"/>
              <a:t>、分析课所介绍的共性问题</a:t>
            </a:r>
          </a:p>
          <a:p>
            <a:pPr lvl="2">
              <a:lnSpc>
                <a:spcPct val="110000"/>
              </a:lnSpc>
            </a:pPr>
            <a:r>
              <a:rPr lang="zh-CN" altLang="en-US" sz="2400" dirty="0">
                <a:sym typeface="+mn-ea"/>
              </a:rPr>
              <a:t>鼓励同学们互相阅读和学习，并积极点评</a:t>
            </a:r>
            <a:endParaRPr lang="en-US" altLang="zh-CN" sz="2400" dirty="0"/>
          </a:p>
          <a:p>
            <a:pPr lvl="2">
              <a:lnSpc>
                <a:spcPct val="110000"/>
              </a:lnSpc>
            </a:pP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 err="1">
                <a:sym typeface="+mn-ea"/>
              </a:rPr>
              <a:t>cnblogs</a:t>
            </a:r>
            <a:r>
              <a:rPr lang="zh-CN" altLang="en-US" sz="2400" dirty="0">
                <a:sym typeface="+mn-ea"/>
              </a:rPr>
              <a:t>上发布，一直伴随你，会有很多人看到你的博客，只要精彩，定有很多转发。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800" dirty="0"/>
              <a:t>(1)</a:t>
            </a:r>
            <a:r>
              <a:rPr lang="zh-CN" altLang="en-US" sz="2800" dirty="0"/>
              <a:t>基于度量来分析自己的程序结构</a:t>
            </a:r>
            <a:endParaRPr lang="en-US" altLang="zh-CN" sz="2800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度量类的属性个数、方法个数、每个方法规模、每个方法的控制分支数目、类总代码规模</a:t>
            </a:r>
            <a:endParaRPr lang="en-US" altLang="zh-CN" sz="2400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计算经典的</a:t>
            </a:r>
            <a:r>
              <a:rPr lang="en-US" altLang="zh-CN" sz="2400" dirty="0"/>
              <a:t>OO</a:t>
            </a:r>
            <a:r>
              <a:rPr lang="zh-CN" altLang="en-US" sz="2400" dirty="0"/>
              <a:t>度量</a:t>
            </a:r>
            <a:r>
              <a:rPr lang="en-US" altLang="zh-CN" sz="2400" dirty="0"/>
              <a:t>(</a:t>
            </a:r>
            <a:r>
              <a:rPr lang="zh-CN" altLang="en-US" sz="2400" dirty="0"/>
              <a:t>可使用工具</a:t>
            </a:r>
            <a:r>
              <a:rPr lang="en-US" altLang="zh-CN" sz="2400" dirty="0"/>
              <a:t>)</a:t>
            </a:r>
            <a:r>
              <a:rPr lang="zh-CN" altLang="en-US" sz="2400" dirty="0"/>
              <a:t>，分析类的内聚和相互间的耦合情况</a:t>
            </a:r>
            <a:endParaRPr lang="en-US" altLang="zh-CN" sz="2400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画出自己作业的类图，并自我点评优点和缺点</a:t>
            </a:r>
            <a:endParaRPr lang="en-US" altLang="zh-CN" sz="2400" dirty="0"/>
          </a:p>
          <a:p>
            <a:pPr lvl="3">
              <a:lnSpc>
                <a:spcPct val="11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UML</a:t>
            </a:r>
            <a:r>
              <a:rPr lang="zh-CN" altLang="en-US" sz="2000" dirty="0"/>
              <a:t>工具，网上有很多免费资源</a:t>
            </a:r>
          </a:p>
        </p:txBody>
      </p:sp>
      <p:sp>
        <p:nvSpPr>
          <p:cNvPr id="5" name="矩形 4"/>
          <p:cNvSpPr/>
          <p:nvPr/>
        </p:nvSpPr>
        <p:spPr>
          <a:xfrm>
            <a:off x="305781" y="6311900"/>
            <a:ext cx="11738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http://fileadmin.cs.lth.se/cs/education/edan70/CompilerProjects/2014/Reports/TervalampiOlssonLacerda-OOMetrics.pdf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(2)</a:t>
            </a:r>
            <a:r>
              <a:rPr lang="zh-CN" altLang="en-US" sz="2400" dirty="0"/>
              <a:t>分析自己程序的</a:t>
            </a:r>
            <a:r>
              <a:rPr lang="en-US" altLang="zh-CN" sz="2400" dirty="0"/>
              <a:t>bug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分析未通过的公测用例和被互测发现的</a:t>
            </a:r>
            <a:r>
              <a:rPr lang="en-US" altLang="zh-CN" sz="2000" dirty="0"/>
              <a:t>bug</a:t>
            </a:r>
            <a:r>
              <a:rPr lang="zh-CN" altLang="en-US" sz="2000" dirty="0"/>
              <a:t>：特征、问题所在的类和方法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关联分析</a:t>
            </a:r>
            <a:r>
              <a:rPr lang="en-US" altLang="zh-CN" sz="2000" dirty="0"/>
              <a:t>bug</a:t>
            </a:r>
            <a:r>
              <a:rPr lang="zh-CN" altLang="en-US" sz="2000" dirty="0"/>
              <a:t>位置与设计结构之间的相关性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从分类树角度分析程序在设计上的问题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(3)</a:t>
            </a:r>
            <a:r>
              <a:rPr lang="zh-CN" altLang="en-US" sz="2400" dirty="0"/>
              <a:t>分析自己发现别人程序</a:t>
            </a:r>
            <a:r>
              <a:rPr lang="en-US" altLang="zh-CN" sz="2400" dirty="0"/>
              <a:t>bug</a:t>
            </a:r>
            <a:r>
              <a:rPr lang="zh-CN" altLang="en-US" sz="2400" dirty="0"/>
              <a:t>所采用的策略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列出自己所采取的测试策略及有效性，并特别指出是否结合被测程序的代码设计结构来设计测试用例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(4)Applying</a:t>
            </a:r>
            <a:r>
              <a:rPr lang="zh-CN" altLang="en-US" sz="2400" dirty="0"/>
              <a:t> </a:t>
            </a:r>
            <a:r>
              <a:rPr lang="en-US" altLang="zh-CN" sz="2400" dirty="0"/>
              <a:t>Creational Pattern</a:t>
            </a:r>
            <a:endParaRPr lang="zh-CN" altLang="en-US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分析自己的三次作业，识别应用对象创建模式的机会，并给出具体的重构说明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面向对象是一种思维方法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对象管理</a:t>
            </a:r>
            <a:endParaRPr lang="en-US" altLang="zh-CN" dirty="0"/>
          </a:p>
          <a:p>
            <a:pPr lvl="1"/>
            <a:r>
              <a:rPr lang="zh-CN" altLang="en-US" dirty="0"/>
              <a:t>谁来管</a:t>
            </a:r>
            <a:endParaRPr lang="en-US" altLang="zh-CN" dirty="0"/>
          </a:p>
          <a:p>
            <a:pPr lvl="2"/>
            <a:r>
              <a:rPr lang="zh-CN" altLang="en-US" dirty="0"/>
              <a:t>内部要求，自己构造，自己管理</a:t>
            </a:r>
            <a:endParaRPr lang="en-US" altLang="zh-CN" dirty="0"/>
          </a:p>
          <a:p>
            <a:pPr lvl="2"/>
            <a:r>
              <a:rPr lang="zh-CN" altLang="en-US" dirty="0"/>
              <a:t>外部要求，外部构造的对象对自己有帮助</a:t>
            </a:r>
            <a:endParaRPr lang="en-US" altLang="zh-CN" dirty="0"/>
          </a:p>
          <a:p>
            <a:pPr lvl="1"/>
            <a:r>
              <a:rPr lang="zh-CN" altLang="en-US" dirty="0"/>
              <a:t>如何管</a:t>
            </a:r>
            <a:endParaRPr lang="en-US" altLang="zh-CN" dirty="0"/>
          </a:p>
          <a:p>
            <a:pPr lvl="2"/>
            <a:r>
              <a:rPr lang="zh-CN" altLang="en-US" dirty="0"/>
              <a:t>个体枚举</a:t>
            </a:r>
            <a:endParaRPr lang="en-US" altLang="zh-CN" dirty="0"/>
          </a:p>
          <a:p>
            <a:pPr lvl="2"/>
            <a:r>
              <a:rPr lang="zh-CN" altLang="en-US" dirty="0"/>
              <a:t>静态数组</a:t>
            </a:r>
            <a:endParaRPr lang="en-US" altLang="zh-CN" dirty="0"/>
          </a:p>
          <a:p>
            <a:pPr lvl="2"/>
            <a:r>
              <a:rPr lang="zh-CN" altLang="en-US" dirty="0"/>
              <a:t>可伸缩容器</a:t>
            </a:r>
            <a:endParaRPr lang="en-US" altLang="zh-CN" dirty="0"/>
          </a:p>
          <a:p>
            <a:pPr lvl="1"/>
            <a:r>
              <a:rPr lang="zh-CN" altLang="en-US" dirty="0"/>
              <a:t>如何用</a:t>
            </a:r>
            <a:endParaRPr lang="en-US" altLang="zh-CN" dirty="0"/>
          </a:p>
          <a:p>
            <a:pPr lvl="2"/>
            <a:r>
              <a:rPr lang="zh-CN" altLang="en-US" dirty="0"/>
              <a:t>存储数据</a:t>
            </a:r>
            <a:endParaRPr lang="en-US" altLang="zh-CN" dirty="0"/>
          </a:p>
          <a:p>
            <a:pPr lvl="2"/>
            <a:r>
              <a:rPr lang="zh-CN" altLang="en-US" dirty="0"/>
              <a:t>层次代理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表达式项的创建与管理问题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37917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本单元训练中的表达式项涉及多项式和三角函数式</a:t>
            </a:r>
          </a:p>
          <a:p>
            <a:r>
              <a:rPr lang="zh-CN" altLang="en-US" dirty="0"/>
              <a:t>组合规则更是复杂，且可以递归组合</a:t>
            </a:r>
          </a:p>
          <a:p>
            <a:r>
              <a:rPr lang="zh-CN" altLang="en-US" dirty="0"/>
              <a:t>扫描输入并构造相应的表达式项是一个重要的问题</a:t>
            </a:r>
          </a:p>
          <a:p>
            <a:r>
              <a:rPr lang="zh-CN" altLang="en-US" dirty="0"/>
              <a:t>应使用设计模式来重构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253916" y="3429000"/>
            <a:ext cx="3729990" cy="223456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对象构造模式</a:t>
            </a:r>
            <a:r>
              <a:rPr lang="en-US" altLang="zh-CN" dirty="0">
                <a:ea typeface="黑体" panose="02010609060101010101" pitchFamily="49" charset="-122"/>
              </a:rPr>
              <a:t>(creational pattern)</a:t>
            </a:r>
          </a:p>
          <a:p>
            <a:pPr algn="ctr"/>
            <a:r>
              <a:rPr lang="en-US" altLang="zh-CN" dirty="0">
                <a:ea typeface="黑体" panose="02010609060101010101" pitchFamily="49" charset="-122"/>
              </a:rPr>
              <a:t>Singleton Pattern</a:t>
            </a:r>
          </a:p>
          <a:p>
            <a:pPr algn="ctr"/>
            <a:r>
              <a:rPr lang="en-US" altLang="zh-CN" dirty="0">
                <a:ea typeface="黑体" panose="02010609060101010101" pitchFamily="49" charset="-122"/>
              </a:rPr>
              <a:t>Factory Pattern</a:t>
            </a:r>
          </a:p>
          <a:p>
            <a:pPr algn="ctr"/>
            <a:r>
              <a:rPr lang="en-US" altLang="zh-CN" dirty="0">
                <a:ea typeface="黑体" panose="02010609060101010101" pitchFamily="49" charset="-122"/>
              </a:rPr>
              <a:t>Prototype Pattern</a:t>
            </a:r>
          </a:p>
          <a:p>
            <a:pPr algn="ctr"/>
            <a:r>
              <a:rPr lang="en-US" altLang="zh-CN" dirty="0">
                <a:ea typeface="黑体" panose="02010609060101010101" pitchFamily="49" charset="-122"/>
              </a:rPr>
              <a:t>Builder Pattern</a:t>
            </a:r>
          </a:p>
          <a:p>
            <a:pPr algn="ctr"/>
            <a:r>
              <a:rPr lang="en-US" altLang="zh-CN" dirty="0">
                <a:ea typeface="黑体" panose="02010609060101010101" pitchFamily="49" charset="-122"/>
                <a:sym typeface="+mn-ea"/>
              </a:rPr>
              <a:t>Object Pool Pattern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156" y="2954215"/>
            <a:ext cx="2987025" cy="37580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5715298"/>
            <a:ext cx="6296967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 pattern is a </a:t>
            </a:r>
            <a:r>
              <a:rPr lang="en-US" altLang="zh-CN" b="1" i="1" dirty="0">
                <a:solidFill>
                  <a:schemeClr val="bg1"/>
                </a:solidFill>
                <a:latin typeface="Arial" panose="020B0604020202020204" pitchFamily="34" charset="0"/>
              </a:rPr>
              <a:t>regularity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 in the world, man-made design, or abstract ideas.  As such, the elements of a pattern </a:t>
            </a:r>
            <a:r>
              <a:rPr lang="en-US" altLang="zh-CN" b="1" i="1" dirty="0">
                <a:solidFill>
                  <a:schemeClr val="bg1"/>
                </a:solidFill>
                <a:latin typeface="Arial" panose="020B0604020202020204" pitchFamily="34" charset="0"/>
              </a:rPr>
              <a:t>repeat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 in a </a:t>
            </a:r>
            <a:r>
              <a:rPr lang="en-US" altLang="zh-CN" b="1" i="1" dirty="0">
                <a:solidFill>
                  <a:schemeClr val="bg1"/>
                </a:solidFill>
                <a:latin typeface="Arial" panose="020B0604020202020204" pitchFamily="34" charset="0"/>
              </a:rPr>
              <a:t>predictable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 manner. --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</a:rPr>
              <a:t>wikipedia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面向对象是一种思维方法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584"/>
          </a:xfrm>
        </p:spPr>
        <p:txBody>
          <a:bodyPr>
            <a:normAutofit/>
          </a:bodyPr>
          <a:lstStyle/>
          <a:p>
            <a:r>
              <a:rPr lang="zh-CN" altLang="en-US" dirty="0"/>
              <a:t>建立层次关系</a:t>
            </a:r>
            <a:endParaRPr lang="en-US" altLang="zh-CN" dirty="0"/>
          </a:p>
          <a:p>
            <a:pPr lvl="1"/>
            <a:r>
              <a:rPr lang="zh-CN" altLang="en-US" dirty="0"/>
              <a:t>按照所属关系形成的层次（管理层次），常常会有冗余管理（引用共享）</a:t>
            </a:r>
            <a:endParaRPr lang="en-US" altLang="zh-CN" dirty="0"/>
          </a:p>
          <a:p>
            <a:pPr lvl="1"/>
            <a:r>
              <a:rPr lang="zh-CN" altLang="en-US" dirty="0"/>
              <a:t>按照数据抽象形成的层次（继承层次）</a:t>
            </a:r>
            <a:endParaRPr lang="en-US" altLang="zh-CN" dirty="0"/>
          </a:p>
          <a:p>
            <a:pPr lvl="1"/>
            <a:r>
              <a:rPr lang="zh-CN" altLang="en-US" dirty="0"/>
              <a:t>按照行为抽象形成的层次（继承层次或接口层次）</a:t>
            </a:r>
            <a:endParaRPr lang="en-US" altLang="zh-CN" dirty="0"/>
          </a:p>
          <a:p>
            <a:pPr lvl="1"/>
            <a:r>
              <a:rPr lang="zh-CN" altLang="en-US" dirty="0"/>
              <a:t>三种层次关系可以叠加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948006" y="4158259"/>
            <a:ext cx="941561" cy="353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main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62137" y="5007776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89567" y="4998723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55551" y="5007776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18786" y="5007776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>
            <a:stCxn id="4" idx="2"/>
            <a:endCxn id="5" idx="7"/>
          </p:cNvCxnSpPr>
          <p:nvPr/>
        </p:nvCxnSpPr>
        <p:spPr>
          <a:xfrm flipH="1">
            <a:off x="1809880" y="4511344"/>
            <a:ext cx="608907" cy="5494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2"/>
            <a:endCxn id="7" idx="0"/>
          </p:cNvCxnSpPr>
          <p:nvPr/>
        </p:nvCxnSpPr>
        <p:spPr>
          <a:xfrm flipH="1">
            <a:off x="2159254" y="4511344"/>
            <a:ext cx="259533" cy="4964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418787" y="4511344"/>
            <a:ext cx="203702" cy="4964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2"/>
            <a:endCxn id="6" idx="0"/>
          </p:cNvCxnSpPr>
          <p:nvPr/>
        </p:nvCxnSpPr>
        <p:spPr>
          <a:xfrm>
            <a:off x="2418787" y="4511344"/>
            <a:ext cx="674483" cy="4873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165290" y="5866347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>
            <a:stCxn id="8" idx="4"/>
            <a:endCxn id="21" idx="0"/>
          </p:cNvCxnSpPr>
          <p:nvPr/>
        </p:nvCxnSpPr>
        <p:spPr>
          <a:xfrm flipH="1">
            <a:off x="2368993" y="5369915"/>
            <a:ext cx="253496" cy="4964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4"/>
            <a:endCxn id="21" idx="0"/>
          </p:cNvCxnSpPr>
          <p:nvPr/>
        </p:nvCxnSpPr>
        <p:spPr>
          <a:xfrm>
            <a:off x="2159254" y="5369915"/>
            <a:ext cx="209739" cy="4964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622489" y="5866347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>
            <a:stCxn id="8" idx="4"/>
            <a:endCxn id="30" idx="0"/>
          </p:cNvCxnSpPr>
          <p:nvPr/>
        </p:nvCxnSpPr>
        <p:spPr>
          <a:xfrm>
            <a:off x="2622489" y="5369915"/>
            <a:ext cx="203703" cy="4964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079688" y="5866347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37" name="直接连接符 36"/>
          <p:cNvCxnSpPr>
            <a:stCxn id="8" idx="4"/>
            <a:endCxn id="36" idx="0"/>
          </p:cNvCxnSpPr>
          <p:nvPr/>
        </p:nvCxnSpPr>
        <p:spPr>
          <a:xfrm>
            <a:off x="2622489" y="5369915"/>
            <a:ext cx="660902" cy="4964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1" idx="1"/>
            <a:endCxn id="5" idx="4"/>
          </p:cNvCxnSpPr>
          <p:nvPr/>
        </p:nvCxnSpPr>
        <p:spPr>
          <a:xfrm flipH="1" flipV="1">
            <a:off x="1665840" y="5369915"/>
            <a:ext cx="559113" cy="5494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644079" y="4268188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236673" y="4998723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051485" y="4998723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235164" y="5802751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051485" y="5802751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772336" y="4630326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50" name="肘形连接符 49"/>
          <p:cNvCxnSpPr>
            <a:stCxn id="48" idx="3"/>
            <a:endCxn id="44" idx="0"/>
          </p:cNvCxnSpPr>
          <p:nvPr/>
        </p:nvCxnSpPr>
        <p:spPr>
          <a:xfrm rot="5400000">
            <a:off x="5550416" y="4701356"/>
            <a:ext cx="187327" cy="4074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8" idx="3"/>
            <a:endCxn id="45" idx="0"/>
          </p:cNvCxnSpPr>
          <p:nvPr/>
        </p:nvCxnSpPr>
        <p:spPr>
          <a:xfrm rot="16200000" flipH="1">
            <a:off x="5957822" y="4701356"/>
            <a:ext cx="187327" cy="4074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等腰三角形 53"/>
          <p:cNvSpPr/>
          <p:nvPr/>
        </p:nvSpPr>
        <p:spPr>
          <a:xfrm>
            <a:off x="5363421" y="5376171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6179742" y="5360862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57" name="直接连接符 56"/>
          <p:cNvCxnSpPr>
            <a:stCxn id="54" idx="3"/>
            <a:endCxn id="46" idx="0"/>
          </p:cNvCxnSpPr>
          <p:nvPr/>
        </p:nvCxnSpPr>
        <p:spPr>
          <a:xfrm>
            <a:off x="5438867" y="5557241"/>
            <a:ext cx="0" cy="245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5" idx="3"/>
            <a:endCxn id="47" idx="0"/>
          </p:cNvCxnSpPr>
          <p:nvPr/>
        </p:nvCxnSpPr>
        <p:spPr>
          <a:xfrm>
            <a:off x="6255188" y="5541932"/>
            <a:ext cx="0" cy="26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9480480" y="4268187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9073074" y="4998722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887886" y="4998722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71565" y="5802750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9887886" y="5802750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6" name="等腰三角形 65"/>
          <p:cNvSpPr/>
          <p:nvPr/>
        </p:nvSpPr>
        <p:spPr>
          <a:xfrm>
            <a:off x="9608737" y="4630325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67" name="肘形连接符 66"/>
          <p:cNvCxnSpPr>
            <a:stCxn id="66" idx="3"/>
            <a:endCxn id="62" idx="0"/>
          </p:cNvCxnSpPr>
          <p:nvPr/>
        </p:nvCxnSpPr>
        <p:spPr>
          <a:xfrm rot="5400000">
            <a:off x="9386817" y="4701355"/>
            <a:ext cx="187327" cy="4074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6" idx="3"/>
            <a:endCxn id="63" idx="0"/>
          </p:cNvCxnSpPr>
          <p:nvPr/>
        </p:nvCxnSpPr>
        <p:spPr>
          <a:xfrm rot="16200000" flipH="1">
            <a:off x="9794223" y="4701355"/>
            <a:ext cx="187327" cy="4074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等腰三角形 68"/>
          <p:cNvSpPr/>
          <p:nvPr/>
        </p:nvSpPr>
        <p:spPr>
          <a:xfrm>
            <a:off x="9199822" y="5376170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>
            <a:off x="10016143" y="5360861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71" name="直接连接符 70"/>
          <p:cNvCxnSpPr>
            <a:stCxn id="69" idx="3"/>
            <a:endCxn id="64" idx="0"/>
          </p:cNvCxnSpPr>
          <p:nvPr/>
        </p:nvCxnSpPr>
        <p:spPr>
          <a:xfrm>
            <a:off x="9275268" y="5557240"/>
            <a:ext cx="0" cy="245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0" idx="3"/>
            <a:endCxn id="65" idx="0"/>
          </p:cNvCxnSpPr>
          <p:nvPr/>
        </p:nvCxnSpPr>
        <p:spPr>
          <a:xfrm>
            <a:off x="10091589" y="5541931"/>
            <a:ext cx="0" cy="26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0677048" y="4613087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677048" y="5377240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0677048" y="6181268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8" name="等腰三角形 77"/>
          <p:cNvSpPr/>
          <p:nvPr/>
        </p:nvSpPr>
        <p:spPr>
          <a:xfrm>
            <a:off x="10805304" y="4983299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80" name="肘形连接符 79"/>
          <p:cNvCxnSpPr>
            <a:stCxn id="78" idx="3"/>
            <a:endCxn id="75" idx="0"/>
          </p:cNvCxnSpPr>
          <p:nvPr/>
        </p:nvCxnSpPr>
        <p:spPr>
          <a:xfrm>
            <a:off x="10880750" y="5164369"/>
            <a:ext cx="1" cy="2128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等腰三角形 81"/>
          <p:cNvSpPr/>
          <p:nvPr/>
        </p:nvSpPr>
        <p:spPr>
          <a:xfrm>
            <a:off x="10805305" y="5739379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84" name="直接连接符 83"/>
          <p:cNvCxnSpPr>
            <a:stCxn id="82" idx="3"/>
            <a:endCxn id="77" idx="0"/>
          </p:cNvCxnSpPr>
          <p:nvPr/>
        </p:nvCxnSpPr>
        <p:spPr>
          <a:xfrm>
            <a:off x="10880751" y="5920449"/>
            <a:ext cx="0" cy="26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8234872" y="4593270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234872" y="5357423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234872" y="6161451"/>
            <a:ext cx="407406" cy="36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1" name="等腰三角形 90"/>
          <p:cNvSpPr/>
          <p:nvPr/>
        </p:nvSpPr>
        <p:spPr>
          <a:xfrm>
            <a:off x="8363128" y="4963482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92" name="肘形连接符 79"/>
          <p:cNvCxnSpPr>
            <a:stCxn id="91" idx="3"/>
            <a:endCxn id="89" idx="0"/>
          </p:cNvCxnSpPr>
          <p:nvPr/>
        </p:nvCxnSpPr>
        <p:spPr>
          <a:xfrm>
            <a:off x="8438574" y="5144552"/>
            <a:ext cx="1" cy="2128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等腰三角形 92"/>
          <p:cNvSpPr/>
          <p:nvPr/>
        </p:nvSpPr>
        <p:spPr>
          <a:xfrm>
            <a:off x="8363129" y="5719562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94" name="直接连接符 93"/>
          <p:cNvCxnSpPr>
            <a:stCxn id="93" idx="3"/>
            <a:endCxn id="90" idx="0"/>
          </p:cNvCxnSpPr>
          <p:nvPr/>
        </p:nvCxnSpPr>
        <p:spPr>
          <a:xfrm>
            <a:off x="8438575" y="5900632"/>
            <a:ext cx="0" cy="26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8234872" y="3868992"/>
            <a:ext cx="407406" cy="36213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7" name="等腰三角形 96"/>
          <p:cNvSpPr/>
          <p:nvPr/>
        </p:nvSpPr>
        <p:spPr>
          <a:xfrm>
            <a:off x="8363127" y="4228331"/>
            <a:ext cx="150891" cy="18107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98" name="肘形连接符 79"/>
          <p:cNvCxnSpPr>
            <a:stCxn id="97" idx="3"/>
            <a:endCxn id="88" idx="0"/>
          </p:cNvCxnSpPr>
          <p:nvPr/>
        </p:nvCxnSpPr>
        <p:spPr>
          <a:xfrm>
            <a:off x="8438573" y="4409401"/>
            <a:ext cx="2" cy="183869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8" idx="6"/>
            <a:endCxn id="62" idx="1"/>
          </p:cNvCxnSpPr>
          <p:nvPr/>
        </p:nvCxnSpPr>
        <p:spPr>
          <a:xfrm>
            <a:off x="8642278" y="4774340"/>
            <a:ext cx="490459" cy="277416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0"/>
          <p:cNvCxnSpPr>
            <a:stCxn id="62" idx="5"/>
            <a:endCxn id="65" idx="1"/>
          </p:cNvCxnSpPr>
          <p:nvPr/>
        </p:nvCxnSpPr>
        <p:spPr>
          <a:xfrm>
            <a:off x="9420817" y="5307827"/>
            <a:ext cx="526732" cy="547957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0"/>
          <p:cNvCxnSpPr>
            <a:stCxn id="65" idx="5"/>
            <a:endCxn id="77" idx="2"/>
          </p:cNvCxnSpPr>
          <p:nvPr/>
        </p:nvCxnSpPr>
        <p:spPr>
          <a:xfrm>
            <a:off x="10235629" y="6111855"/>
            <a:ext cx="441419" cy="250483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面向对象是一种思维方法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（叠加的）层次关系管理</a:t>
            </a:r>
            <a:endParaRPr lang="en-US" altLang="zh-CN" dirty="0"/>
          </a:p>
          <a:p>
            <a:pPr lvl="1"/>
            <a:r>
              <a:rPr lang="zh-CN" altLang="en-US" dirty="0"/>
              <a:t>对象定位</a:t>
            </a:r>
            <a:endParaRPr lang="en-US" altLang="zh-CN" dirty="0"/>
          </a:p>
          <a:p>
            <a:pPr lvl="2"/>
            <a:r>
              <a:rPr lang="zh-CN" altLang="en-US" dirty="0"/>
              <a:t>在容器中找到所关注的对象</a:t>
            </a:r>
            <a:endParaRPr lang="en-US" altLang="zh-CN" dirty="0"/>
          </a:p>
          <a:p>
            <a:pPr lvl="2"/>
            <a:r>
              <a:rPr lang="zh-CN" altLang="en-US" dirty="0"/>
              <a:t>通过传递的共享引用</a:t>
            </a:r>
            <a:endParaRPr lang="en-US" altLang="zh-CN" dirty="0"/>
          </a:p>
          <a:p>
            <a:pPr lvl="1"/>
            <a:r>
              <a:rPr lang="zh-CN" altLang="en-US" dirty="0"/>
              <a:t>归一化管理</a:t>
            </a:r>
            <a:endParaRPr lang="en-US" altLang="zh-CN" dirty="0"/>
          </a:p>
          <a:p>
            <a:pPr lvl="2"/>
            <a:r>
              <a:rPr lang="zh-CN" altLang="en-US" dirty="0"/>
              <a:t>通过上层抽象类或接口来无差别引用和使用相关的对象</a:t>
            </a:r>
            <a:endParaRPr lang="en-US" altLang="zh-CN" dirty="0"/>
          </a:p>
          <a:p>
            <a:pPr lvl="2"/>
            <a:r>
              <a:rPr lang="zh-CN" altLang="en-US" dirty="0"/>
              <a:t>区别是什么？</a:t>
            </a:r>
            <a:endParaRPr lang="en-US" altLang="zh-CN" dirty="0"/>
          </a:p>
          <a:p>
            <a:pPr lvl="1"/>
            <a:r>
              <a:rPr lang="zh-CN" altLang="en-US" dirty="0"/>
              <a:t>协作结构</a:t>
            </a:r>
            <a:r>
              <a:rPr lang="en-US" altLang="zh-CN" dirty="0"/>
              <a:t>/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2"/>
            <a:r>
              <a:rPr lang="zh-CN" altLang="en-US" dirty="0"/>
              <a:t>赋之以角色：</a:t>
            </a:r>
            <a:r>
              <a:rPr lang="en-US" altLang="zh-CN" dirty="0"/>
              <a:t>Factory</a:t>
            </a:r>
            <a:r>
              <a:rPr lang="zh-CN" altLang="en-US" dirty="0"/>
              <a:t>、</a:t>
            </a:r>
            <a:r>
              <a:rPr lang="en-US" altLang="zh-CN" dirty="0"/>
              <a:t>Observer(publish/subscribe)</a:t>
            </a:r>
            <a:r>
              <a:rPr lang="zh-CN" altLang="en-US" dirty="0"/>
              <a:t>、</a:t>
            </a:r>
            <a:r>
              <a:rPr lang="en-US" altLang="zh-CN" dirty="0"/>
              <a:t>Visitor…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70685" y="5495290"/>
            <a:ext cx="9050655" cy="895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黑体" panose="02010609060101010101" pitchFamily="49" charset="-122"/>
              </a:rPr>
              <a:t>几乎大部分</a:t>
            </a:r>
            <a:r>
              <a:rPr lang="en-US" altLang="zh-CN" dirty="0">
                <a:ea typeface="黑体" panose="02010609060101010101" pitchFamily="49" charset="-122"/>
              </a:rPr>
              <a:t>design pattern</a:t>
            </a:r>
            <a:r>
              <a:rPr lang="zh-CN" altLang="en-US" dirty="0">
                <a:ea typeface="黑体" panose="02010609060101010101" pitchFamily="49" charset="-122"/>
              </a:rPr>
              <a:t>都涉及到综合使用两种层次关系：继承层次和接口实现层次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三次作业的设计意图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第一次作业的设计目标</a:t>
            </a:r>
            <a:endParaRPr lang="en-US" altLang="zh-CN" dirty="0"/>
          </a:p>
          <a:p>
            <a:pPr lvl="1"/>
            <a:r>
              <a:rPr lang="zh-CN" altLang="en-US" dirty="0"/>
              <a:t>核心数据</a:t>
            </a:r>
            <a:endParaRPr lang="en-US" altLang="zh-CN" dirty="0"/>
          </a:p>
          <a:p>
            <a:pPr lvl="2"/>
            <a:r>
              <a:rPr lang="zh-CN" altLang="en-US" dirty="0"/>
              <a:t>幂函数</a:t>
            </a:r>
            <a:endParaRPr lang="en-US" altLang="zh-CN" dirty="0"/>
          </a:p>
          <a:p>
            <a:pPr lvl="2"/>
            <a:r>
              <a:rPr lang="zh-CN" altLang="en-US" dirty="0"/>
              <a:t>幂函数的线性组合（多项式）</a:t>
            </a:r>
            <a:endParaRPr lang="en-US" altLang="zh-CN" dirty="0"/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/>
              <a:t>对象管理层次结构</a:t>
            </a:r>
          </a:p>
          <a:p>
            <a:pPr lvl="1"/>
            <a:r>
              <a:rPr lang="zh-CN" altLang="en-US" dirty="0"/>
              <a:t>核心操作</a:t>
            </a:r>
            <a:endParaRPr lang="en-US" altLang="zh-CN" dirty="0"/>
          </a:p>
          <a:p>
            <a:pPr lvl="2"/>
            <a:r>
              <a:rPr lang="zh-CN" altLang="en-US" dirty="0"/>
              <a:t>幂函数求导：独立行为</a:t>
            </a:r>
            <a:endParaRPr lang="en-US" altLang="zh-CN" dirty="0"/>
          </a:p>
          <a:p>
            <a:pPr lvl="2"/>
            <a:r>
              <a:rPr lang="zh-CN" altLang="en-US" dirty="0"/>
              <a:t>多项式化简：层次行为（主控、被控）</a:t>
            </a:r>
            <a:endParaRPr lang="en-US" altLang="zh-CN" dirty="0"/>
          </a:p>
          <a:p>
            <a:pPr lvl="1"/>
            <a:r>
              <a:rPr lang="zh-CN" altLang="en-US" dirty="0"/>
              <a:t>建立程序鲁棒性概念</a:t>
            </a:r>
            <a:endParaRPr lang="en-US" altLang="zh-CN" dirty="0"/>
          </a:p>
          <a:p>
            <a:pPr lvl="2"/>
            <a:r>
              <a:rPr lang="zh-CN" altLang="en-US" dirty="0"/>
              <a:t>输入处理的鲁棒性：输入结构异常、超长输入</a:t>
            </a:r>
            <a:endParaRPr lang="en-US" altLang="zh-CN" dirty="0"/>
          </a:p>
          <a:p>
            <a:pPr lvl="2"/>
            <a:r>
              <a:rPr lang="zh-CN" altLang="en-US" dirty="0"/>
              <a:t>数据管理的鲁棒性：超大数的管理、未知对象数量</a:t>
            </a:r>
            <a:endParaRPr lang="en-US" altLang="zh-CN" dirty="0"/>
          </a:p>
          <a:p>
            <a:pPr lvl="2"/>
            <a:r>
              <a:rPr lang="zh-CN" altLang="en-US" dirty="0"/>
              <a:t>计算的鲁棒性：超大数的计算、异常捕捉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53d2a46-6f6d-4915-9fec-e69d4c71b97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5716</Words>
  <Application>Microsoft Office PowerPoint</Application>
  <PresentationFormat>宽屏</PresentationFormat>
  <Paragraphs>623</Paragraphs>
  <Slides>46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黑体</vt:lpstr>
      <vt:lpstr>宋体</vt:lpstr>
      <vt:lpstr>Arial</vt:lpstr>
      <vt:lpstr>Calibri</vt:lpstr>
      <vt:lpstr>Wingdings</vt:lpstr>
      <vt:lpstr>Office 主题</vt:lpstr>
      <vt:lpstr>第一单元总结训练</vt:lpstr>
      <vt:lpstr>本单元教学目标设置</vt:lpstr>
      <vt:lpstr>面向对象是一种思维方法</vt:lpstr>
      <vt:lpstr>面向对象是一种思维方法</vt:lpstr>
      <vt:lpstr>面向对象是一种思维方法</vt:lpstr>
      <vt:lpstr>表达式项的创建与管理问题</vt:lpstr>
      <vt:lpstr>面向对象是一种思维方法</vt:lpstr>
      <vt:lpstr>面向对象是一种思维方法</vt:lpstr>
      <vt:lpstr>三次作业的设计意图</vt:lpstr>
      <vt:lpstr>三次作业的设计意图</vt:lpstr>
      <vt:lpstr>三次作业的设计意图</vt:lpstr>
      <vt:lpstr>三次作业的设计意图</vt:lpstr>
      <vt:lpstr>三次作业的设计意图</vt:lpstr>
      <vt:lpstr>三次作业的设计意图</vt:lpstr>
      <vt:lpstr>三次作业的测试实践</vt:lpstr>
      <vt:lpstr>三次作业的测试实践</vt:lpstr>
      <vt:lpstr>作业设计及其测试路线图</vt:lpstr>
      <vt:lpstr>你的程序永远可能有Bug</vt:lpstr>
      <vt:lpstr>无论分在哪个Room，能否得分取决于你自己</vt:lpstr>
      <vt:lpstr>勤劳致富</vt:lpstr>
      <vt:lpstr>更有效地发现Bug</vt:lpstr>
      <vt:lpstr>测试的基本原则</vt:lpstr>
      <vt:lpstr>测试的重要性和局限性</vt:lpstr>
      <vt:lpstr>静态检查</vt:lpstr>
      <vt:lpstr>单元测试</vt:lpstr>
      <vt:lpstr>测试重点</vt:lpstr>
      <vt:lpstr>如何分析和度量代码质量</vt:lpstr>
      <vt:lpstr>代码静态特征：面向对象设计相关</vt:lpstr>
      <vt:lpstr>代码静态特征：面向对象设计相关</vt:lpstr>
      <vt:lpstr>PowerPoint 演示文稿</vt:lpstr>
      <vt:lpstr>代码静态特征：控制类和方法的长度</vt:lpstr>
      <vt:lpstr>PowerPoint 演示文稿</vt:lpstr>
      <vt:lpstr>代码静态特征：潜在的Bug区域</vt:lpstr>
      <vt:lpstr>PowerPoint 演示文稿</vt:lpstr>
      <vt:lpstr>Lessons</vt:lpstr>
      <vt:lpstr>What is more</vt:lpstr>
      <vt:lpstr>关于代码风格——先从一个传说讲起</vt:lpstr>
      <vt:lpstr>为什么要探讨代码风格</vt:lpstr>
      <vt:lpstr>好的代码风格并不是唯一的</vt:lpstr>
      <vt:lpstr>风格千万条，啥是第一条？</vt:lpstr>
      <vt:lpstr>狭义的代码风格</vt:lpstr>
      <vt:lpstr>广义的代码风格</vt:lpstr>
      <vt:lpstr>广义的代码风格</vt:lpstr>
      <vt:lpstr>代码风格的必要性</vt:lpstr>
      <vt:lpstr>作业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单元总结训练</dc:title>
  <dc:creator>Ji Wu</dc:creator>
  <cp:lastModifiedBy>zhu tony</cp:lastModifiedBy>
  <cp:revision>323</cp:revision>
  <dcterms:created xsi:type="dcterms:W3CDTF">2019-03-16T06:29:00Z</dcterms:created>
  <dcterms:modified xsi:type="dcterms:W3CDTF">2019-03-21T16:39:49Z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